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1" r:id="rId6"/>
    <p:sldId id="262" r:id="rId7"/>
    <p:sldId id="263" r:id="rId8"/>
    <p:sldId id="267" r:id="rId9"/>
    <p:sldId id="264" r:id="rId10"/>
    <p:sldId id="265" r:id="rId11"/>
    <p:sldId id="266"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19" autoAdjust="0"/>
  </p:normalViewPr>
  <p:slideViewPr>
    <p:cSldViewPr snapToGrid="0">
      <p:cViewPr varScale="1">
        <p:scale>
          <a:sx n="60" d="100"/>
          <a:sy n="60" d="100"/>
        </p:scale>
        <p:origin x="96" y="1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mn-MN" dirty="0"/>
            <a:t>Санхүүгийн</a:t>
          </a: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mn-MN" dirty="0"/>
            <a:t>Техникийн</a:t>
          </a: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mn-MN" dirty="0"/>
            <a:t>Нөөц ба цагийн</a:t>
          </a: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mn-MN" sz="2700" kern="1200" dirty="0"/>
            <a:t>Санхүүгийн</a:t>
          </a:r>
          <a:endParaRPr lang="en-US" sz="2700" kern="1200" dirty="0"/>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mn-MN" sz="2700" kern="1200" dirty="0"/>
            <a:t>Техникийн</a:t>
          </a:r>
          <a:endParaRPr lang="en-US" sz="2700" kern="1200" dirty="0"/>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mn-MN" sz="2700" kern="1200" dirty="0"/>
            <a:t>Нөөц ба цагийн</a:t>
          </a:r>
          <a:endParaRPr lang="en-US" sz="2700" kern="1200" dirty="0"/>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4/9/2020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4/9/2020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4/9/2020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4/9/2020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4/9/2020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err="1">
                <a:solidFill>
                  <a:schemeClr val="tx1"/>
                </a:solidFill>
              </a:rPr>
              <a:t>SiSi</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92500" lnSpcReduction="20000"/>
          </a:bodyPr>
          <a:lstStyle/>
          <a:p>
            <a:r>
              <a:rPr lang="en-US" dirty="0">
                <a:solidFill>
                  <a:schemeClr val="tx1"/>
                </a:solidFill>
              </a:rPr>
              <a:t>Project Managers : </a:t>
            </a:r>
            <a:r>
              <a:rPr lang="en-US" dirty="0" err="1"/>
              <a:t>Bayanmunkh</a:t>
            </a:r>
            <a:r>
              <a:rPr lang="en-US" dirty="0"/>
              <a:t>, Bat-</a:t>
            </a:r>
            <a:r>
              <a:rPr lang="en-US" dirty="0" err="1"/>
              <a:t>Erdene</a:t>
            </a:r>
            <a:r>
              <a:rPr lang="en-US" dirty="0"/>
              <a:t>, </a:t>
            </a:r>
            <a:r>
              <a:rPr lang="en-US" dirty="0" err="1"/>
              <a:t>Ikhbayar</a:t>
            </a:r>
            <a:r>
              <a:rPr lang="en-US" dirty="0"/>
              <a:t>, Gan-</a:t>
            </a:r>
            <a:r>
              <a:rPr lang="en-US" dirty="0" err="1"/>
              <a:t>Erdene</a:t>
            </a: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1B91-FE36-428D-8828-50EFD1490747}"/>
              </a:ext>
            </a:extLst>
          </p:cNvPr>
          <p:cNvSpPr>
            <a:spLocks noGrp="1"/>
          </p:cNvSpPr>
          <p:nvPr>
            <p:ph type="ctrTitle"/>
          </p:nvPr>
        </p:nvSpPr>
        <p:spPr/>
        <p:txBody>
          <a:bodyPr>
            <a:normAutofit fontScale="90000"/>
          </a:bodyPr>
          <a:lstStyle/>
          <a:p>
            <a:r>
              <a:rPr lang="mn-MN" dirty="0"/>
              <a:t>Анхаарал хандуулсанд баярлала</a:t>
            </a:r>
            <a:endParaRPr lang="en-US" dirty="0"/>
          </a:p>
        </p:txBody>
      </p:sp>
      <p:sp>
        <p:nvSpPr>
          <p:cNvPr id="3" name="Subtitle 2">
            <a:extLst>
              <a:ext uri="{FF2B5EF4-FFF2-40B4-BE49-F238E27FC236}">
                <a16:creationId xmlns:a16="http://schemas.microsoft.com/office/drawing/2014/main" id="{0FEC5897-E689-40F1-84C0-F003D38B3A5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1792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mn-MN" dirty="0"/>
              <a:t>Техник эдийн засгийн үндэслэл</a:t>
            </a:r>
            <a:endParaRPr lang="en-US" dirty="0"/>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2189141308"/>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B0EF-8940-4301-B5F1-9284B1C6997A}"/>
              </a:ext>
            </a:extLst>
          </p:cNvPr>
          <p:cNvSpPr>
            <a:spLocks noGrp="1"/>
          </p:cNvSpPr>
          <p:nvPr>
            <p:ph type="title"/>
          </p:nvPr>
        </p:nvSpPr>
        <p:spPr/>
        <p:txBody>
          <a:bodyPr/>
          <a:lstStyle/>
          <a:p>
            <a:r>
              <a:rPr lang="mn-MN" dirty="0"/>
              <a:t>Бизнесийн зорилго</a:t>
            </a:r>
            <a:endParaRPr lang="en-US" dirty="0"/>
          </a:p>
        </p:txBody>
      </p:sp>
      <p:sp>
        <p:nvSpPr>
          <p:cNvPr id="3" name="Content Placeholder 2">
            <a:extLst>
              <a:ext uri="{FF2B5EF4-FFF2-40B4-BE49-F238E27FC236}">
                <a16:creationId xmlns:a16="http://schemas.microsoft.com/office/drawing/2014/main" id="{23B05FA0-5107-4828-AD31-007EF65B783E}"/>
              </a:ext>
            </a:extLst>
          </p:cNvPr>
          <p:cNvSpPr>
            <a:spLocks noGrp="1"/>
          </p:cNvSpPr>
          <p:nvPr>
            <p:ph idx="1"/>
          </p:nvPr>
        </p:nvSpPr>
        <p:spPr/>
        <p:txBody>
          <a:bodyPr>
            <a:normAutofit/>
          </a:bodyPr>
          <a:lstStyle/>
          <a:p>
            <a:pPr algn="just"/>
            <a:r>
              <a:rPr lang="mn-MN" sz="2400" dirty="0"/>
              <a:t>Энэхүү төслийн хамрах хүрээ нь МУИС – ийн оюутан, багш, захиргааны ажилчид цахим харилцааг дэмжих зорилготой вэб дээр суурилсан систем юм. Одоогийн хэрэглэж буй системийг сайжруулана. Энэхүү систем нь хурдан шуурхай байдлыг гол зорилгоо болгох бөгөөд одоогийн байгаа систем дээрх боломжуудыг бүгдийг нь агуулахаас гадна нэмэлт боломжуудыг агуулсан байна.</a:t>
            </a:r>
            <a:endParaRPr lang="en-US" sz="2400" dirty="0"/>
          </a:p>
        </p:txBody>
      </p:sp>
    </p:spTree>
    <p:extLst>
      <p:ext uri="{BB962C8B-B14F-4D97-AF65-F5344CB8AC3E}">
        <p14:creationId xmlns:p14="http://schemas.microsoft.com/office/powerpoint/2010/main" val="3260402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0AB00-4BF7-4224-9FFC-8ECD45DEDC8C}"/>
              </a:ext>
            </a:extLst>
          </p:cNvPr>
          <p:cNvSpPr>
            <a:spLocks noGrp="1"/>
          </p:cNvSpPr>
          <p:nvPr>
            <p:ph type="title"/>
          </p:nvPr>
        </p:nvSpPr>
        <p:spPr/>
        <p:txBody>
          <a:bodyPr/>
          <a:lstStyle/>
          <a:p>
            <a:r>
              <a:rPr lang="mn-MN" dirty="0"/>
              <a:t>Шинэ систем нь</a:t>
            </a:r>
            <a:endParaRPr lang="en-US" dirty="0"/>
          </a:p>
        </p:txBody>
      </p:sp>
      <p:sp>
        <p:nvSpPr>
          <p:cNvPr id="3" name="Content Placeholder 2">
            <a:extLst>
              <a:ext uri="{FF2B5EF4-FFF2-40B4-BE49-F238E27FC236}">
                <a16:creationId xmlns:a16="http://schemas.microsoft.com/office/drawing/2014/main" id="{E0799280-01AC-4725-800E-EF1D4CF68F94}"/>
              </a:ext>
            </a:extLst>
          </p:cNvPr>
          <p:cNvSpPr>
            <a:spLocks noGrp="1"/>
          </p:cNvSpPr>
          <p:nvPr>
            <p:ph idx="1"/>
          </p:nvPr>
        </p:nvSpPr>
        <p:spPr>
          <a:xfrm>
            <a:off x="1066800" y="1926872"/>
            <a:ext cx="10058400" cy="3849624"/>
          </a:xfrm>
        </p:spPr>
        <p:txBody>
          <a:bodyPr>
            <a:normAutofit/>
          </a:bodyPr>
          <a:lstStyle/>
          <a:p>
            <a:r>
              <a:rPr lang="mn-MN" sz="1800" dirty="0"/>
              <a:t>Шинэ системийн үндсэн үүрэг:</a:t>
            </a:r>
            <a:br>
              <a:rPr lang="mn-MN" sz="1800" dirty="0"/>
            </a:br>
            <a:r>
              <a:rPr lang="mn-MN" sz="1800" dirty="0"/>
              <a:t>• тухайн мэдээллийн  санал болголтыг тодорхой хэрэглэгчдэд тохируулах</a:t>
            </a:r>
            <a:br>
              <a:rPr lang="mn-MN" sz="1800" dirty="0"/>
            </a:br>
            <a:r>
              <a:rPr lang="mn-MN" sz="1800" dirty="0"/>
              <a:t>• хэрэглэгчийн хэлбэр дээр үндэслэн вэб хуудсуудад дифференциал хандах боломжийг олгоно</a:t>
            </a:r>
            <a:br>
              <a:rPr lang="mn-MN" sz="1800" dirty="0"/>
            </a:br>
            <a:r>
              <a:rPr lang="mn-MN" sz="1800" dirty="0"/>
              <a:t>• мэдээллийг шууд хадгалах боломжийг олгоно</a:t>
            </a:r>
            <a:br>
              <a:rPr lang="mn-MN" sz="1800" dirty="0"/>
            </a:br>
            <a:r>
              <a:rPr lang="mn-MN" sz="1800" dirty="0"/>
              <a:t>• эрэлт хэрэгцээтэй мэдээллийн хуудас руу нэвтрэх боломжийг олгох</a:t>
            </a:r>
          </a:p>
          <a:p>
            <a:r>
              <a:rPr lang="mn-MN" sz="1800" dirty="0"/>
              <a:t>Шинэ системийн бусад шинж чанарууд: </a:t>
            </a:r>
            <a:br>
              <a:rPr lang="mn-MN" sz="1800" dirty="0"/>
            </a:br>
            <a:r>
              <a:rPr lang="mn-MN" sz="1800" dirty="0"/>
              <a:t>• хэрэглэгчийн нэвтрэх эрхтэй вэб хуудасны бүрэн текст хайлт</a:t>
            </a:r>
            <a:br>
              <a:rPr lang="mn-MN" sz="1800" dirty="0"/>
            </a:br>
            <a:r>
              <a:rPr lang="mn-MN" sz="1800" dirty="0"/>
              <a:t>• вэбсайт навигацийн талаархи онлайн тусламж</a:t>
            </a:r>
            <a:br>
              <a:rPr lang="mn-MN" sz="1800" dirty="0"/>
            </a:br>
            <a:r>
              <a:rPr lang="mn-MN" sz="1800" dirty="0"/>
              <a:t>• олон нийтийн бус вэб хуудасны нууц үгийг хамгаалах схем</a:t>
            </a:r>
            <a:br>
              <a:rPr lang="mn-MN" sz="1800" dirty="0"/>
            </a:br>
            <a:r>
              <a:rPr lang="mn-MN" sz="1800" dirty="0"/>
              <a:t>• вэб хуудсыг өөр хэл рүү орчуулах</a:t>
            </a:r>
            <a:endParaRPr lang="en-US" sz="1800" dirty="0"/>
          </a:p>
          <a:p>
            <a:endParaRPr lang="en-US" sz="1800" dirty="0"/>
          </a:p>
        </p:txBody>
      </p:sp>
    </p:spTree>
    <p:extLst>
      <p:ext uri="{BB962C8B-B14F-4D97-AF65-F5344CB8AC3E}">
        <p14:creationId xmlns:p14="http://schemas.microsoft.com/office/powerpoint/2010/main" val="97934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5AA52-6B04-4375-B161-9D511F69331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7708ABA7-7F43-4CBD-8F04-3A6D89319718}"/>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57725" y="642594"/>
            <a:ext cx="10780295" cy="5710079"/>
          </a:xfrm>
          <a:prstGeom prst="rect">
            <a:avLst/>
          </a:prstGeom>
          <a:noFill/>
          <a:ln>
            <a:noFill/>
          </a:ln>
        </p:spPr>
      </p:pic>
    </p:spTree>
    <p:extLst>
      <p:ext uri="{BB962C8B-B14F-4D97-AF65-F5344CB8AC3E}">
        <p14:creationId xmlns:p14="http://schemas.microsoft.com/office/powerpoint/2010/main" val="3941035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E8109-EE06-42CF-B78B-9B678B9E19EC}"/>
              </a:ext>
            </a:extLst>
          </p:cNvPr>
          <p:cNvSpPr>
            <a:spLocks noGrp="1"/>
          </p:cNvSpPr>
          <p:nvPr>
            <p:ph type="title"/>
          </p:nvPr>
        </p:nvSpPr>
        <p:spPr/>
        <p:txBody>
          <a:bodyPr/>
          <a:lstStyle/>
          <a:p>
            <a:r>
              <a:rPr lang="mn-MN" dirty="0"/>
              <a:t>Санхүү </a:t>
            </a:r>
            <a:endParaRPr lang="en-US" dirty="0"/>
          </a:p>
        </p:txBody>
      </p:sp>
      <p:sp>
        <p:nvSpPr>
          <p:cNvPr id="3" name="Content Placeholder 2">
            <a:extLst>
              <a:ext uri="{FF2B5EF4-FFF2-40B4-BE49-F238E27FC236}">
                <a16:creationId xmlns:a16="http://schemas.microsoft.com/office/drawing/2014/main" id="{93076F48-F434-430D-A42C-0B8AB65CDA5B}"/>
              </a:ext>
            </a:extLst>
          </p:cNvPr>
          <p:cNvSpPr>
            <a:spLocks noGrp="1"/>
          </p:cNvSpPr>
          <p:nvPr>
            <p:ph idx="1"/>
          </p:nvPr>
        </p:nvSpPr>
        <p:spPr/>
        <p:txBody>
          <a:bodyPr>
            <a:normAutofit/>
          </a:bodyPr>
          <a:lstStyle/>
          <a:p>
            <a:pPr marL="0" indent="0" algn="just">
              <a:buNone/>
            </a:pPr>
            <a:r>
              <a:rPr lang="mn-MN" sz="2400" dirty="0"/>
              <a:t>Эхний шатанд зах зээлийн боломжит орон зай нь дотоодын их дээд сургууль, дээд боловсролын байгууллагууд байх болно. Холбоотой зардлаас гадна үйлчлүүлэгчдэд олон давуу тал бий болно. Ялангуяа баримт бичиг, тэмдэглэгээ хийхтэй холбоотой нэмэлт хүчин чармайлт эрс багасах бөгөөд тайлан гаргах бүрэн автоматжуулсан тул статистик тайланг гаргах хүчин чармайлт арилна. Үүнээс харахад </a:t>
            </a:r>
            <a:r>
              <a:rPr lang="en-US" sz="2400" dirty="0"/>
              <a:t>SISI </a:t>
            </a:r>
            <a:r>
              <a:rPr lang="mn-MN" sz="2400" dirty="0"/>
              <a:t>төслийг санхүүгийн хувьд хэрэгжүүлэх боломжтой болох нь харагдаж байна.</a:t>
            </a:r>
            <a:br>
              <a:rPr lang="mn-MN" sz="2400" dirty="0"/>
            </a:br>
            <a:endParaRPr lang="en-US" sz="2400" dirty="0"/>
          </a:p>
        </p:txBody>
      </p:sp>
    </p:spTree>
    <p:extLst>
      <p:ext uri="{BB962C8B-B14F-4D97-AF65-F5344CB8AC3E}">
        <p14:creationId xmlns:p14="http://schemas.microsoft.com/office/powerpoint/2010/main" val="1587989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A4499-A94D-44BC-AFD0-3BF9F1A8EA4A}"/>
              </a:ext>
            </a:extLst>
          </p:cNvPr>
          <p:cNvSpPr>
            <a:spLocks noGrp="1"/>
          </p:cNvSpPr>
          <p:nvPr>
            <p:ph type="title"/>
          </p:nvPr>
        </p:nvSpPr>
        <p:spPr/>
        <p:txBody>
          <a:bodyPr/>
          <a:lstStyle/>
          <a:p>
            <a:r>
              <a:rPr lang="mn-MN" dirty="0"/>
              <a:t>Техник ба Нөөц</a:t>
            </a:r>
            <a:endParaRPr lang="en-US" dirty="0"/>
          </a:p>
        </p:txBody>
      </p:sp>
      <p:sp>
        <p:nvSpPr>
          <p:cNvPr id="3" name="Content Placeholder 2">
            <a:extLst>
              <a:ext uri="{FF2B5EF4-FFF2-40B4-BE49-F238E27FC236}">
                <a16:creationId xmlns:a16="http://schemas.microsoft.com/office/drawing/2014/main" id="{C329660D-608D-47C4-B2C1-D15D42C952AA}"/>
              </a:ext>
            </a:extLst>
          </p:cNvPr>
          <p:cNvSpPr>
            <a:spLocks noGrp="1"/>
          </p:cNvSpPr>
          <p:nvPr>
            <p:ph sz="half" idx="1"/>
          </p:nvPr>
        </p:nvSpPr>
        <p:spPr/>
        <p:txBody>
          <a:bodyPr>
            <a:normAutofit fontScale="92500" lnSpcReduction="20000"/>
          </a:bodyPr>
          <a:lstStyle/>
          <a:p>
            <a:pPr marL="0" indent="0">
              <a:buNone/>
            </a:pPr>
            <a:r>
              <a:rPr lang="mn-MN" sz="1600" dirty="0"/>
              <a:t>SISI-тэй холбоотой үндсэн технологи, хэрэгслүүд нь</a:t>
            </a:r>
            <a:endParaRPr lang="en-US" sz="1600" dirty="0"/>
          </a:p>
          <a:p>
            <a:pPr lvl="0"/>
            <a:r>
              <a:rPr lang="mn-MN" sz="1600" dirty="0"/>
              <a:t>HTML </a:t>
            </a:r>
            <a:endParaRPr lang="en-US" sz="1600" dirty="0"/>
          </a:p>
          <a:p>
            <a:pPr lvl="0"/>
            <a:r>
              <a:rPr lang="mn-MN" sz="1600" dirty="0"/>
              <a:t>CSS</a:t>
            </a:r>
            <a:endParaRPr lang="en-US" sz="1600" dirty="0"/>
          </a:p>
          <a:p>
            <a:pPr lvl="0"/>
            <a:r>
              <a:rPr lang="mn-MN" sz="1600" dirty="0"/>
              <a:t>JSP </a:t>
            </a:r>
            <a:endParaRPr lang="en-US" sz="1600" dirty="0"/>
          </a:p>
          <a:p>
            <a:pPr lvl="0"/>
            <a:r>
              <a:rPr lang="mn-MN" sz="1600" dirty="0"/>
              <a:t>MySQL </a:t>
            </a:r>
            <a:endParaRPr lang="en-US" sz="1600" dirty="0"/>
          </a:p>
          <a:p>
            <a:pPr lvl="0"/>
            <a:r>
              <a:rPr lang="mn-MN" sz="1600" dirty="0"/>
              <a:t>JS </a:t>
            </a:r>
            <a:endParaRPr lang="en-US" sz="1600" dirty="0"/>
          </a:p>
          <a:p>
            <a:pPr lvl="0"/>
            <a:r>
              <a:rPr lang="mn-MN" sz="1600" dirty="0"/>
              <a:t>NetBeans </a:t>
            </a:r>
            <a:endParaRPr lang="en-US" sz="1600" dirty="0"/>
          </a:p>
          <a:p>
            <a:pPr lvl="0"/>
            <a:r>
              <a:rPr lang="mn-MN" sz="1600" dirty="0"/>
              <a:t>Diagram drawing tools </a:t>
            </a:r>
            <a:endParaRPr lang="en-US" sz="1600" dirty="0"/>
          </a:p>
          <a:p>
            <a:pPr lvl="2"/>
            <a:r>
              <a:rPr lang="mn-MN" dirty="0"/>
              <a:t>NCLASS </a:t>
            </a:r>
            <a:endParaRPr lang="en-US" dirty="0"/>
          </a:p>
          <a:p>
            <a:pPr lvl="2"/>
            <a:r>
              <a:rPr lang="mn-MN" dirty="0"/>
              <a:t>Microsoft Project </a:t>
            </a:r>
            <a:endParaRPr lang="en-US" dirty="0"/>
          </a:p>
          <a:p>
            <a:pPr lvl="2"/>
            <a:r>
              <a:rPr lang="mn-MN" dirty="0"/>
              <a:t>Visio </a:t>
            </a:r>
            <a:endParaRPr lang="en-US" dirty="0"/>
          </a:p>
          <a:p>
            <a:pPr lvl="2"/>
            <a:r>
              <a:rPr lang="mn-MN" dirty="0"/>
              <a:t>Draw.IO</a:t>
            </a:r>
            <a:endParaRPr lang="en-US" dirty="0"/>
          </a:p>
          <a:p>
            <a:endParaRPr lang="en-US" sz="1600" dirty="0"/>
          </a:p>
        </p:txBody>
      </p:sp>
      <p:sp>
        <p:nvSpPr>
          <p:cNvPr id="4" name="Content Placeholder 3">
            <a:extLst>
              <a:ext uri="{FF2B5EF4-FFF2-40B4-BE49-F238E27FC236}">
                <a16:creationId xmlns:a16="http://schemas.microsoft.com/office/drawing/2014/main" id="{FA8CC106-88F5-4C58-8C2C-5BB1300335F7}"/>
              </a:ext>
            </a:extLst>
          </p:cNvPr>
          <p:cNvSpPr>
            <a:spLocks noGrp="1"/>
          </p:cNvSpPr>
          <p:nvPr>
            <p:ph sz="half" idx="2"/>
          </p:nvPr>
        </p:nvSpPr>
        <p:spPr/>
        <p:txBody>
          <a:bodyPr>
            <a:normAutofit fontScale="92500" lnSpcReduction="20000"/>
          </a:bodyPr>
          <a:lstStyle/>
          <a:p>
            <a:pPr marL="0" indent="0">
              <a:buNone/>
            </a:pPr>
            <a:r>
              <a:rPr lang="en-US" dirty="0"/>
              <a:t>SISI </a:t>
            </a:r>
            <a:r>
              <a:rPr lang="mn-MN" dirty="0"/>
              <a:t>төсөлд шаардагдах эх үүсвэрүүд орно.</a:t>
            </a:r>
            <a:br>
              <a:rPr lang="mn-MN" dirty="0"/>
            </a:br>
            <a:r>
              <a:rPr lang="mn-MN" dirty="0"/>
              <a:t> </a:t>
            </a:r>
            <a:r>
              <a:rPr lang="mn-MN" dirty="0">
                <a:sym typeface="Symbol" panose="05050102010706020507" pitchFamily="18" charset="2"/>
              </a:rPr>
              <a:t></a:t>
            </a:r>
            <a:r>
              <a:rPr lang="mn-MN" dirty="0"/>
              <a:t> Програмчлах төхөөрөмж (зөөврийн компьютер)</a:t>
            </a:r>
            <a:br>
              <a:rPr lang="mn-MN" dirty="0"/>
            </a:br>
            <a:r>
              <a:rPr lang="mn-MN" dirty="0"/>
              <a:t> </a:t>
            </a:r>
            <a:r>
              <a:rPr lang="mn-MN" dirty="0">
                <a:sym typeface="Symbol" panose="05050102010706020507" pitchFamily="18" charset="2"/>
              </a:rPr>
              <a:t></a:t>
            </a:r>
            <a:r>
              <a:rPr lang="mn-MN" dirty="0"/>
              <a:t> Хост байршуулах зай (чөлөөтэй ашиглах боломжтой)</a:t>
            </a:r>
            <a:br>
              <a:rPr lang="mn-MN" dirty="0"/>
            </a:br>
            <a:r>
              <a:rPr lang="mn-MN" dirty="0"/>
              <a:t> </a:t>
            </a:r>
            <a:r>
              <a:rPr lang="mn-MN" dirty="0">
                <a:sym typeface="Symbol" panose="05050102010706020507" pitchFamily="18" charset="2"/>
              </a:rPr>
              <a:t></a:t>
            </a:r>
            <a:r>
              <a:rPr lang="mn-MN" dirty="0"/>
              <a:t> Програмчлалын хэрэгсэл (чөлөөтэй ашиглах боломжтой)</a:t>
            </a:r>
            <a:br>
              <a:rPr lang="mn-MN" dirty="0"/>
            </a:br>
            <a:r>
              <a:rPr lang="mn-MN" dirty="0"/>
              <a:t> </a:t>
            </a:r>
            <a:r>
              <a:rPr lang="mn-MN" dirty="0">
                <a:sym typeface="Symbol" panose="05050102010706020507" pitchFamily="18" charset="2"/>
              </a:rPr>
              <a:t></a:t>
            </a:r>
            <a:r>
              <a:rPr lang="mn-MN" dirty="0"/>
              <a:t> Хувь хүнийг програмчлах</a:t>
            </a:r>
            <a:br>
              <a:rPr lang="mn-MN" dirty="0"/>
            </a:br>
            <a:r>
              <a:rPr lang="mn-MN" dirty="0"/>
              <a:t> Тиймээс  SISI  төсөл нь шаардлагатай нөөцийн ТЭЗҮ-тэй байх нь тодорхой юм.</a:t>
            </a:r>
            <a:br>
              <a:rPr lang="mn-MN" dirty="0"/>
            </a:br>
            <a:endParaRPr lang="en-US" dirty="0"/>
          </a:p>
        </p:txBody>
      </p:sp>
    </p:spTree>
    <p:extLst>
      <p:ext uri="{BB962C8B-B14F-4D97-AF65-F5344CB8AC3E}">
        <p14:creationId xmlns:p14="http://schemas.microsoft.com/office/powerpoint/2010/main" val="3777983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2C312-98BE-49D6-B1A5-7A17425B9B8F}"/>
              </a:ext>
            </a:extLst>
          </p:cNvPr>
          <p:cNvSpPr>
            <a:spLocks noGrp="1"/>
          </p:cNvSpPr>
          <p:nvPr>
            <p:ph type="title"/>
          </p:nvPr>
        </p:nvSpPr>
        <p:spPr/>
        <p:txBody>
          <a:bodyPr/>
          <a:lstStyle/>
          <a:p>
            <a:r>
              <a:rPr lang="mn-MN" dirty="0"/>
              <a:t>Гүйцэтгэл</a:t>
            </a:r>
            <a:endParaRPr lang="en-US" dirty="0"/>
          </a:p>
        </p:txBody>
      </p:sp>
      <p:sp>
        <p:nvSpPr>
          <p:cNvPr id="3" name="Content Placeholder 2">
            <a:extLst>
              <a:ext uri="{FF2B5EF4-FFF2-40B4-BE49-F238E27FC236}">
                <a16:creationId xmlns:a16="http://schemas.microsoft.com/office/drawing/2014/main" id="{DAE95234-4268-42BF-AF43-6527CF6F9E8D}"/>
              </a:ext>
            </a:extLst>
          </p:cNvPr>
          <p:cNvSpPr>
            <a:spLocks noGrp="1"/>
          </p:cNvSpPr>
          <p:nvPr>
            <p:ph idx="1"/>
          </p:nvPr>
        </p:nvSpPr>
        <p:spPr>
          <a:xfrm>
            <a:off x="1066800" y="1926872"/>
            <a:ext cx="10058400" cy="3849624"/>
          </a:xfrm>
        </p:spPr>
        <p:txBody>
          <a:bodyPr>
            <a:normAutofit/>
          </a:bodyPr>
          <a:lstStyle/>
          <a:p>
            <a:pPr algn="just"/>
            <a:r>
              <a:rPr lang="en-US" sz="2400" dirty="0"/>
              <a:t>SISI </a:t>
            </a:r>
            <a:r>
              <a:rPr lang="mn-MN" sz="2400" dirty="0"/>
              <a:t>нь маш бага зурвасын өргөнийг шаарддаг тул боломжит хэрэглэгчдийн тоо нэмэгдэхийн хэрээр гүйцэтгэл нь доройтохгүй. Хөгжлийн шатанд үнэгүй хостинг үйлчилгээг ашиглах болно. Гэхдээ системийг жинхэнэ их сургуулийн орчинд суулгахад гүйцэтгэлийг нэмэгдүүлэхийн тулд илүү найдвартай серверт байрлуулах болно. </a:t>
            </a:r>
            <a:r>
              <a:rPr lang="en-US" sz="2400" dirty="0"/>
              <a:t>MySQL </a:t>
            </a:r>
            <a:r>
              <a:rPr lang="mn-MN" sz="2400" dirty="0"/>
              <a:t>нь мэдээллийн баазын гүйлгээнд зохих хурдыг өгнө. Мэдээллийн том дүн шинжилгээ хийгээгүй тул </a:t>
            </a:r>
            <a:r>
              <a:rPr lang="en-US" sz="2400" dirty="0"/>
              <a:t>MYSQL </a:t>
            </a:r>
            <a:r>
              <a:rPr lang="mn-MN" sz="2400" dirty="0"/>
              <a:t>нь энэ төслийн хамгийн тохиромжтой мэдээллийн сан юм.</a:t>
            </a:r>
            <a:endParaRPr lang="en-US" sz="2400" dirty="0"/>
          </a:p>
        </p:txBody>
      </p:sp>
    </p:spTree>
    <p:extLst>
      <p:ext uri="{BB962C8B-B14F-4D97-AF65-F5344CB8AC3E}">
        <p14:creationId xmlns:p14="http://schemas.microsoft.com/office/powerpoint/2010/main" val="2740583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43393-5B98-4618-AD70-383FF43A9BD6}"/>
              </a:ext>
            </a:extLst>
          </p:cNvPr>
          <p:cNvSpPr>
            <a:spLocks noGrp="1"/>
          </p:cNvSpPr>
          <p:nvPr>
            <p:ph type="title"/>
          </p:nvPr>
        </p:nvSpPr>
        <p:spPr/>
        <p:txBody>
          <a:bodyPr/>
          <a:lstStyle/>
          <a:p>
            <a:r>
              <a:rPr lang="mn-MN" dirty="0"/>
              <a:t>Шалган, хаах</a:t>
            </a:r>
            <a:endParaRPr lang="en-US" dirty="0"/>
          </a:p>
        </p:txBody>
      </p:sp>
      <p:sp>
        <p:nvSpPr>
          <p:cNvPr id="3" name="Content Placeholder 2">
            <a:extLst>
              <a:ext uri="{FF2B5EF4-FFF2-40B4-BE49-F238E27FC236}">
                <a16:creationId xmlns:a16="http://schemas.microsoft.com/office/drawing/2014/main" id="{5ED2B806-2C83-460C-A980-B6957D8D0FFC}"/>
              </a:ext>
            </a:extLst>
          </p:cNvPr>
          <p:cNvSpPr>
            <a:spLocks noGrp="1"/>
          </p:cNvSpPr>
          <p:nvPr>
            <p:ph idx="1"/>
          </p:nvPr>
        </p:nvSpPr>
        <p:spPr>
          <a:xfrm>
            <a:off x="1066800" y="1942914"/>
            <a:ext cx="10058400" cy="3849624"/>
          </a:xfrm>
        </p:spPr>
        <p:txBody>
          <a:bodyPr>
            <a:normAutofit/>
          </a:bodyPr>
          <a:lstStyle/>
          <a:p>
            <a:r>
              <a:rPr lang="mn-MN" sz="2400" dirty="0"/>
              <a:t>Шалгалтын түвшинд бүрэн дүүрэн баталгаажуулах ба програмын бүтээгдэхүүндийг шинжиж ажиллаж буй хугацаанд эхлэхээс дуустал техник үзүүлэлтүүдэд дүгнэлт хийх.</a:t>
            </a:r>
          </a:p>
          <a:p>
            <a:r>
              <a:rPr lang="mn-MN" sz="2400" dirty="0"/>
              <a:t>Веб сайт болон сервирт ороход тохирмжтой эсэхийг дүгнэн шийдэх ба бүтээгдэхүүн жинхэнэ хэрэглэгчдэд гаргахад бэлэн болсон эсэх.</a:t>
            </a:r>
          </a:p>
          <a:p>
            <a:r>
              <a:rPr lang="mn-MN" sz="2400" dirty="0"/>
              <a:t>Тодорхой цаг үед оролцогчдын хөгжлийг тоймлон харуулсан бүрдүүлсэн үнэлгээтэй харьцуулах</a:t>
            </a:r>
            <a:endParaRPr lang="en-US" sz="2400" dirty="0"/>
          </a:p>
        </p:txBody>
      </p:sp>
    </p:spTree>
    <p:extLst>
      <p:ext uri="{BB962C8B-B14F-4D97-AF65-F5344CB8AC3E}">
        <p14:creationId xmlns:p14="http://schemas.microsoft.com/office/powerpoint/2010/main" val="34086250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{4EA9CFE2-D8C0-4B80-8F9B-5D84BD7C4616}tf78438558</Template>
  <TotalTime>0</TotalTime>
  <Words>437</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Garamond</vt:lpstr>
      <vt:lpstr>SavonVTI</vt:lpstr>
      <vt:lpstr>SiSi</vt:lpstr>
      <vt:lpstr>Техник эдийн засгийн үндэслэл</vt:lpstr>
      <vt:lpstr>Бизнесийн зорилго</vt:lpstr>
      <vt:lpstr>Шинэ систем нь</vt:lpstr>
      <vt:lpstr>PowerPoint Presentation</vt:lpstr>
      <vt:lpstr>Санхүү </vt:lpstr>
      <vt:lpstr>Техник ба Нөөц</vt:lpstr>
      <vt:lpstr>Гүйцэтгэл</vt:lpstr>
      <vt:lpstr>Шалган, хаах</vt:lpstr>
      <vt:lpstr>Анхаарал хандуулсанд баярлала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2020-04-08T21:38:15Z</dcterms:created>
  <dcterms:modified xsi:type="dcterms:W3CDTF">2020-04-08T22:40:55Z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