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55" r:id="rId2"/>
    <p:sldId id="432" r:id="rId3"/>
    <p:sldId id="257" r:id="rId4"/>
    <p:sldId id="433" r:id="rId5"/>
    <p:sldId id="434" r:id="rId6"/>
    <p:sldId id="435" r:id="rId7"/>
    <p:sldId id="352" r:id="rId8"/>
    <p:sldId id="343" r:id="rId9"/>
    <p:sldId id="353" r:id="rId10"/>
    <p:sldId id="262" r:id="rId11"/>
    <p:sldId id="437" r:id="rId12"/>
    <p:sldId id="285" r:id="rId13"/>
    <p:sldId id="286" r:id="rId14"/>
    <p:sldId id="436" r:id="rId15"/>
    <p:sldId id="43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81" d="100"/>
          <a:sy n="81" d="100"/>
        </p:scale>
        <p:origin x="-666"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E2AFC-E6A0-4AD0-92C2-47A587EA9517}" type="datetimeFigureOut">
              <a:rPr lang="en-US" smtClean="0"/>
              <a:pPr/>
              <a:t>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302A00-5DF1-4D07-8910-571D1FCC1083}" type="slidenum">
              <a:rPr lang="en-US" smtClean="0"/>
              <a:pPr/>
              <a:t>‹#›</a:t>
            </a:fld>
            <a:endParaRPr lang="en-US"/>
          </a:p>
        </p:txBody>
      </p:sp>
    </p:spTree>
    <p:extLst>
      <p:ext uri="{BB962C8B-B14F-4D97-AF65-F5344CB8AC3E}">
        <p14:creationId xmlns:p14="http://schemas.microsoft.com/office/powerpoint/2010/main" xmlns="" val="125123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6D1826B-218B-45D2-9791-E208F35DA243}" type="datetimeFigureOut">
              <a:rPr lang="en-US" smtClean="0"/>
              <a:pPr/>
              <a:t>2/6/2020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F162A3B6-2296-4FD4-9804-1EA0C54EAE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D1826B-218B-45D2-9791-E208F35DA243}" type="datetimeFigureOut">
              <a:rPr lang="en-US" smtClean="0"/>
              <a:pPr/>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A3B6-2296-4FD4-9804-1EA0C54EAE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D1826B-218B-45D2-9791-E208F35DA243}" type="datetimeFigureOut">
              <a:rPr lang="en-US" smtClean="0"/>
              <a:pPr/>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A3B6-2296-4FD4-9804-1EA0C54EAE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6D1826B-218B-45D2-9791-E208F35DA243}" type="datetimeFigureOut">
              <a:rPr lang="en-US" smtClean="0"/>
              <a:pPr/>
              <a:t>2/6/2020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F162A3B6-2296-4FD4-9804-1EA0C54EAE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6D1826B-218B-45D2-9791-E208F35DA243}" type="datetimeFigureOut">
              <a:rPr lang="en-US" smtClean="0"/>
              <a:pPr/>
              <a:t>2/6/2020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162A3B6-2296-4FD4-9804-1EA0C54EAEBC}"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6D1826B-218B-45D2-9791-E208F35DA243}" type="datetimeFigureOut">
              <a:rPr lang="en-US" smtClean="0"/>
              <a:pPr/>
              <a:t>2/6/2020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162A3B6-2296-4FD4-9804-1EA0C54EAE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6D1826B-218B-45D2-9791-E208F35DA243}" type="datetimeFigureOut">
              <a:rPr lang="en-US" smtClean="0"/>
              <a:pPr/>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F162A3B6-2296-4FD4-9804-1EA0C54EAEBC}"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6D1826B-218B-45D2-9791-E208F35DA243}" type="datetimeFigureOut">
              <a:rPr lang="en-US" smtClean="0"/>
              <a:pPr/>
              <a:t>2/6/2020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2A3B6-2296-4FD4-9804-1EA0C54EAE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6D1826B-218B-45D2-9791-E208F35DA243}" type="datetimeFigureOut">
              <a:rPr lang="en-US" smtClean="0"/>
              <a:pPr/>
              <a:t>2/6/2020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2A3B6-2296-4FD4-9804-1EA0C54EAE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6D1826B-218B-45D2-9791-E208F35DA243}" type="datetimeFigureOut">
              <a:rPr lang="en-US" smtClean="0"/>
              <a:pPr/>
              <a:t>2/6/2020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2A3B6-2296-4FD4-9804-1EA0C54EAE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6D1826B-218B-45D2-9791-E208F35DA243}" type="datetimeFigureOut">
              <a:rPr lang="en-US" smtClean="0"/>
              <a:pPr/>
              <a:t>2/6/2020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162A3B6-2296-4FD4-9804-1EA0C54EAEB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6D1826B-218B-45D2-9791-E208F35DA243}" type="datetimeFigureOut">
              <a:rPr lang="en-US" smtClean="0"/>
              <a:pPr/>
              <a:t>2/6/2020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162A3B6-2296-4FD4-9804-1EA0C54EAEBC}"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9058" y="1285860"/>
            <a:ext cx="1207959" cy="369332"/>
          </a:xfrm>
          <a:prstGeom prst="rect">
            <a:avLst/>
          </a:prstGeom>
        </p:spPr>
        <p:txBody>
          <a:bodyPr wrap="none">
            <a:spAutoFit/>
          </a:bodyPr>
          <a:lstStyle/>
          <a:p>
            <a:pPr algn="ctr"/>
            <a:r>
              <a:rPr lang="en-US" dirty="0" smtClean="0">
                <a:solidFill>
                  <a:schemeClr val="accent2">
                    <a:lumMod val="75000"/>
                  </a:schemeClr>
                </a:solidFill>
                <a:latin typeface="Arial" pitchFamily="34" charset="0"/>
                <a:cs typeface="Arial" pitchFamily="34" charset="0"/>
              </a:rPr>
              <a:t>ГАМШИГ</a:t>
            </a:r>
            <a:r>
              <a:rPr lang="en-US" dirty="0" smtClean="0">
                <a:latin typeface="Arial" pitchFamily="34" charset="0"/>
                <a:cs typeface="Arial" pitchFamily="34" charset="0"/>
              </a:rPr>
              <a:t> </a:t>
            </a:r>
            <a:endParaRPr lang="mn-MN" dirty="0" smtClean="0">
              <a:latin typeface="Arial" pitchFamily="34" charset="0"/>
              <a:cs typeface="Arial" pitchFamily="34" charset="0"/>
            </a:endParaRPr>
          </a:p>
        </p:txBody>
      </p:sp>
      <p:sp>
        <p:nvSpPr>
          <p:cNvPr id="3" name="Rectangle 2"/>
          <p:cNvSpPr/>
          <p:nvPr/>
        </p:nvSpPr>
        <p:spPr>
          <a:xfrm>
            <a:off x="357158" y="3643314"/>
            <a:ext cx="8358246" cy="461665"/>
          </a:xfrm>
          <a:prstGeom prst="rect">
            <a:avLst/>
          </a:prstGeom>
        </p:spPr>
        <p:txBody>
          <a:bodyPr wrap="square">
            <a:spAutoFit/>
          </a:bodyPr>
          <a:lstStyle/>
          <a:p>
            <a:pPr>
              <a:buFontTx/>
              <a:buChar char="-"/>
            </a:pPr>
            <a:r>
              <a:rPr lang="mn-MN" sz="2400" dirty="0" smtClean="0">
                <a:latin typeface="Arial" pitchFamily="34" charset="0"/>
                <a:cs typeface="Arial" pitchFamily="34" charset="0"/>
              </a:rPr>
              <a:t> Дотоод нөөц боломжоос давсан  и</a:t>
            </a:r>
            <a:r>
              <a:rPr lang="en-US" sz="2400" dirty="0" smtClean="0">
                <a:latin typeface="Arial" pitchFamily="34" charset="0"/>
                <a:cs typeface="Arial" pitchFamily="34" charset="0"/>
              </a:rPr>
              <a:t>х </a:t>
            </a:r>
            <a:r>
              <a:rPr lang="en-US" sz="2400" dirty="0" err="1" smtClean="0">
                <a:latin typeface="Arial" pitchFamily="34" charset="0"/>
                <a:cs typeface="Arial" pitchFamily="34" charset="0"/>
              </a:rPr>
              <a:t>хохирол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учруул</a:t>
            </a:r>
            <a:r>
              <a:rPr lang="mn-MN" sz="2400" dirty="0" smtClean="0">
                <a:latin typeface="Arial" pitchFamily="34" charset="0"/>
                <a:cs typeface="Arial" pitchFamily="34" charset="0"/>
              </a:rPr>
              <a:t>сан</a:t>
            </a:r>
            <a:r>
              <a:rPr lang="en-US" sz="2400" dirty="0" smtClean="0">
                <a:latin typeface="Arial" pitchFamily="34" charset="0"/>
                <a:cs typeface="Arial" pitchFamily="34" charset="0"/>
              </a:rPr>
              <a:t> </a:t>
            </a:r>
            <a:endParaRPr lang="en-US" sz="2400" dirty="0" smtClean="0"/>
          </a:p>
        </p:txBody>
      </p:sp>
      <p:sp>
        <p:nvSpPr>
          <p:cNvPr id="5" name="Rectangle 4"/>
          <p:cNvSpPr/>
          <p:nvPr/>
        </p:nvSpPr>
        <p:spPr>
          <a:xfrm>
            <a:off x="285720" y="4572008"/>
            <a:ext cx="8358816" cy="461665"/>
          </a:xfrm>
          <a:prstGeom prst="rect">
            <a:avLst/>
          </a:prstGeom>
        </p:spPr>
        <p:txBody>
          <a:bodyPr wrap="square">
            <a:spAutoFit/>
          </a:bodyPr>
          <a:lstStyle/>
          <a:p>
            <a:pPr>
              <a:buFontTx/>
              <a:buChar char="-"/>
            </a:pPr>
            <a:r>
              <a:rPr lang="mn-MN" sz="2400" dirty="0" smtClean="0">
                <a:latin typeface="Arial" pitchFamily="34" charset="0"/>
                <a:cs typeface="Arial" pitchFamily="34" charset="0"/>
              </a:rPr>
              <a:t> Н</a:t>
            </a:r>
            <a:r>
              <a:rPr lang="en-US" sz="2400" dirty="0" err="1" smtClean="0">
                <a:latin typeface="Arial" pitchFamily="34" charset="0"/>
                <a:cs typeface="Arial" pitchFamily="34" charset="0"/>
              </a:rPr>
              <a:t>ийгмийн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хэвийн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амьдрал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удаан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хугацаа</a:t>
            </a:r>
            <a:r>
              <a:rPr lang="mn-MN" sz="2400" dirty="0" smtClean="0">
                <a:latin typeface="Arial" pitchFamily="34" charset="0"/>
                <a:cs typeface="Arial" pitchFamily="34" charset="0"/>
              </a:rPr>
              <a:t>нд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алдагдсан</a:t>
            </a:r>
            <a:r>
              <a:rPr lang="en-US" sz="2400" dirty="0" smtClean="0">
                <a:latin typeface="Arial" pitchFamily="34" charset="0"/>
                <a:cs typeface="Arial" pitchFamily="34" charset="0"/>
              </a:rPr>
              <a:t> </a:t>
            </a:r>
            <a:endParaRPr lang="en-US" sz="2400" dirty="0"/>
          </a:p>
        </p:txBody>
      </p:sp>
      <p:sp>
        <p:nvSpPr>
          <p:cNvPr id="6" name="Rectangle 5"/>
          <p:cNvSpPr/>
          <p:nvPr/>
        </p:nvSpPr>
        <p:spPr>
          <a:xfrm>
            <a:off x="3714744" y="5500702"/>
            <a:ext cx="1643074" cy="461665"/>
          </a:xfrm>
          <a:prstGeom prst="rect">
            <a:avLst/>
          </a:prstGeom>
        </p:spPr>
        <p:txBody>
          <a:bodyPr wrap="square">
            <a:spAutoFit/>
          </a:bodyPr>
          <a:lstStyle/>
          <a:p>
            <a:pPr algn="ctr"/>
            <a:r>
              <a:rPr lang="mn-MN" sz="2400" dirty="0" smtClean="0">
                <a:latin typeface="Arial" pitchFamily="34" charset="0"/>
                <a:cs typeface="Arial" pitchFamily="34" charset="0"/>
              </a:rPr>
              <a:t>Үзэгдэл </a:t>
            </a:r>
            <a:endParaRPr lang="en-US" sz="2400" dirty="0"/>
          </a:p>
        </p:txBody>
      </p:sp>
      <p:sp>
        <p:nvSpPr>
          <p:cNvPr id="7" name="Rectangle 6"/>
          <p:cNvSpPr/>
          <p:nvPr/>
        </p:nvSpPr>
        <p:spPr>
          <a:xfrm>
            <a:off x="2071670" y="2571744"/>
            <a:ext cx="4929222" cy="461665"/>
          </a:xfrm>
          <a:prstGeom prst="rect">
            <a:avLst/>
          </a:prstGeom>
        </p:spPr>
        <p:txBody>
          <a:bodyPr wrap="square">
            <a:spAutoFit/>
          </a:bodyPr>
          <a:lstStyle/>
          <a:p>
            <a:r>
              <a:rPr lang="mn-MN" sz="2400" dirty="0" smtClean="0">
                <a:latin typeface="Arial" pitchFamily="34" charset="0"/>
                <a:cs typeface="Arial" pitchFamily="34" charset="0"/>
              </a:rPr>
              <a:t>   Аюулд нэрвэгдсэн субъектын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5786446" cy="714380"/>
          </a:xfrm>
        </p:spPr>
        <p:txBody>
          <a:bodyPr>
            <a:normAutofit/>
          </a:bodyPr>
          <a:lstStyle/>
          <a:p>
            <a:pPr algn="ctr"/>
            <a:r>
              <a:rPr lang="mn-MN" sz="3200" dirty="0">
                <a:latin typeface="Arial" pitchFamily="34" charset="0"/>
                <a:cs typeface="Arial" pitchFamily="34" charset="0"/>
              </a:rPr>
              <a:t>Гамшгаас хамгаалах </a:t>
            </a:r>
            <a:endParaRPr lang="en-US" sz="3200" dirty="0"/>
          </a:p>
        </p:txBody>
      </p:sp>
      <p:sp>
        <p:nvSpPr>
          <p:cNvPr id="3" name="Subtitle 2"/>
          <p:cNvSpPr>
            <a:spLocks noGrp="1"/>
          </p:cNvSpPr>
          <p:nvPr>
            <p:ph type="subTitle" idx="1"/>
          </p:nvPr>
        </p:nvSpPr>
        <p:spPr>
          <a:xfrm>
            <a:off x="428596" y="1000108"/>
            <a:ext cx="8143932" cy="5500726"/>
          </a:xfrm>
        </p:spPr>
        <p:txBody>
          <a:bodyPr>
            <a:normAutofit/>
          </a:bodyPr>
          <a:lstStyle/>
          <a:p>
            <a:r>
              <a:rPr lang="mn-MN" b="1" dirty="0" smtClean="0">
                <a:latin typeface="Arial" pitchFamily="34" charset="0"/>
                <a:cs typeface="Arial" pitchFamily="34" charset="0"/>
              </a:rPr>
              <a:t>Юуг</a:t>
            </a:r>
            <a:r>
              <a:rPr lang="mn-MN" dirty="0" smtClean="0">
                <a:latin typeface="Arial" pitchFamily="34" charset="0"/>
                <a:cs typeface="Arial" pitchFamily="34" charset="0"/>
              </a:rPr>
              <a:t> </a:t>
            </a:r>
            <a:r>
              <a:rPr lang="mn-MN" dirty="0">
                <a:latin typeface="Arial" pitchFamily="34" charset="0"/>
                <a:cs typeface="Arial" pitchFamily="34" charset="0"/>
              </a:rPr>
              <a:t>хамгаалдаг бэ?</a:t>
            </a:r>
            <a:endParaRPr lang="en-US" dirty="0">
              <a:latin typeface="Arial" pitchFamily="34" charset="0"/>
              <a:cs typeface="Arial" pitchFamily="34" charset="0"/>
            </a:endParaRPr>
          </a:p>
          <a:p>
            <a:pPr algn="l"/>
            <a:r>
              <a:rPr lang="mn-MN" dirty="0" smtClean="0">
                <a:latin typeface="Arial" pitchFamily="34" charset="0"/>
                <a:cs typeface="Arial" pitchFamily="34" charset="0"/>
              </a:rPr>
              <a:t>        1</a:t>
            </a:r>
            <a:r>
              <a:rPr lang="mn-MN" dirty="0">
                <a:latin typeface="Arial" pitchFamily="34" charset="0"/>
                <a:cs typeface="Arial" pitchFamily="34" charset="0"/>
              </a:rPr>
              <a:t>. Хүн </a:t>
            </a:r>
            <a:r>
              <a:rPr lang="mn-MN" dirty="0" smtClean="0">
                <a:latin typeface="Arial" pitchFamily="34" charset="0"/>
                <a:cs typeface="Arial" pitchFamily="34" charset="0"/>
              </a:rPr>
              <a:t>ам</a:t>
            </a:r>
            <a:endParaRPr lang="en-US" dirty="0">
              <a:latin typeface="Arial" pitchFamily="34" charset="0"/>
              <a:cs typeface="Arial" pitchFamily="34" charset="0"/>
            </a:endParaRPr>
          </a:p>
          <a:p>
            <a:pPr algn="l"/>
            <a:r>
              <a:rPr lang="mn-MN" dirty="0" smtClean="0">
                <a:latin typeface="Arial" pitchFamily="34" charset="0"/>
                <a:cs typeface="Arial" pitchFamily="34" charset="0"/>
              </a:rPr>
              <a:t>        2</a:t>
            </a:r>
            <a:r>
              <a:rPr lang="mn-MN" dirty="0">
                <a:latin typeface="Arial" pitchFamily="34" charset="0"/>
                <a:cs typeface="Arial" pitchFamily="34" charset="0"/>
              </a:rPr>
              <a:t>. Мал </a:t>
            </a:r>
            <a:r>
              <a:rPr lang="mn-MN" dirty="0" smtClean="0">
                <a:latin typeface="Arial" pitchFamily="34" charset="0"/>
                <a:cs typeface="Arial" pitchFamily="34" charset="0"/>
              </a:rPr>
              <a:t>амьтан</a:t>
            </a:r>
            <a:endParaRPr lang="en-US" dirty="0">
              <a:latin typeface="Arial" pitchFamily="34" charset="0"/>
              <a:cs typeface="Arial" pitchFamily="34" charset="0"/>
            </a:endParaRPr>
          </a:p>
          <a:p>
            <a:pPr algn="l"/>
            <a:r>
              <a:rPr lang="mn-MN" dirty="0" smtClean="0">
                <a:latin typeface="Arial" pitchFamily="34" charset="0"/>
                <a:cs typeface="Arial" pitchFamily="34" charset="0"/>
              </a:rPr>
              <a:t>        3</a:t>
            </a:r>
            <a:r>
              <a:rPr lang="mn-MN" dirty="0">
                <a:latin typeface="Arial" pitchFamily="34" charset="0"/>
                <a:cs typeface="Arial" pitchFamily="34" charset="0"/>
              </a:rPr>
              <a:t>. Эд </a:t>
            </a:r>
            <a:r>
              <a:rPr lang="mn-MN" dirty="0" smtClean="0">
                <a:latin typeface="Arial" pitchFamily="34" charset="0"/>
                <a:cs typeface="Arial" pitchFamily="34" charset="0"/>
              </a:rPr>
              <a:t>хөрөнгө</a:t>
            </a:r>
            <a:endParaRPr lang="en-US" dirty="0">
              <a:latin typeface="Arial" pitchFamily="34" charset="0"/>
              <a:cs typeface="Arial" pitchFamily="34" charset="0"/>
            </a:endParaRPr>
          </a:p>
          <a:p>
            <a:pPr algn="l"/>
            <a:r>
              <a:rPr lang="mn-MN" dirty="0" smtClean="0">
                <a:latin typeface="Arial" pitchFamily="34" charset="0"/>
                <a:cs typeface="Arial" pitchFamily="34" charset="0"/>
              </a:rPr>
              <a:t>        4</a:t>
            </a:r>
            <a:r>
              <a:rPr lang="mn-MN" dirty="0">
                <a:latin typeface="Arial" pitchFamily="34" charset="0"/>
                <a:cs typeface="Arial" pitchFamily="34" charset="0"/>
              </a:rPr>
              <a:t>. Хүрээлэн байгаа </a:t>
            </a:r>
            <a:r>
              <a:rPr lang="mn-MN" dirty="0" smtClean="0">
                <a:latin typeface="Arial" pitchFamily="34" charset="0"/>
                <a:cs typeface="Arial" pitchFamily="34" charset="0"/>
              </a:rPr>
              <a:t>орчин</a:t>
            </a:r>
          </a:p>
          <a:p>
            <a:pPr algn="l"/>
            <a:endParaRPr lang="en-US" dirty="0">
              <a:latin typeface="Arial" pitchFamily="34" charset="0"/>
              <a:cs typeface="Arial" pitchFamily="34" charset="0"/>
            </a:endParaRPr>
          </a:p>
          <a:p>
            <a:r>
              <a:rPr lang="mn-MN" b="1" dirty="0" smtClean="0">
                <a:latin typeface="Arial" pitchFamily="34" charset="0"/>
                <a:cs typeface="Arial" pitchFamily="34" charset="0"/>
              </a:rPr>
              <a:t>Яаж</a:t>
            </a:r>
            <a:r>
              <a:rPr lang="mn-MN" dirty="0" smtClean="0">
                <a:latin typeface="Arial" pitchFamily="34" charset="0"/>
                <a:cs typeface="Arial" pitchFamily="34" charset="0"/>
              </a:rPr>
              <a:t> </a:t>
            </a:r>
            <a:r>
              <a:rPr lang="mn-MN" dirty="0">
                <a:latin typeface="Arial" pitchFamily="34" charset="0"/>
                <a:cs typeface="Arial" pitchFamily="34" charset="0"/>
              </a:rPr>
              <a:t>хамгаалах ёстой бэ?</a:t>
            </a:r>
            <a:endParaRPr lang="en-US" dirty="0">
              <a:latin typeface="Arial" pitchFamily="34" charset="0"/>
              <a:cs typeface="Arial" pitchFamily="34" charset="0"/>
            </a:endParaRPr>
          </a:p>
          <a:p>
            <a:pPr algn="l"/>
            <a:r>
              <a:rPr lang="mn-MN" dirty="0" smtClean="0">
                <a:latin typeface="Arial" pitchFamily="34" charset="0"/>
                <a:cs typeface="Arial" pitchFamily="34" charset="0"/>
              </a:rPr>
              <a:t>    1</a:t>
            </a:r>
            <a:r>
              <a:rPr lang="mn-MN" dirty="0">
                <a:latin typeface="Arial" pitchFamily="34" charset="0"/>
                <a:cs typeface="Arial" pitchFamily="34" charset="0"/>
              </a:rPr>
              <a:t>. Урьдчилан сэргийлэх</a:t>
            </a:r>
            <a:endParaRPr lang="en-US" dirty="0">
              <a:latin typeface="Arial" pitchFamily="34" charset="0"/>
              <a:cs typeface="Arial" pitchFamily="34" charset="0"/>
            </a:endParaRPr>
          </a:p>
          <a:p>
            <a:pPr algn="l"/>
            <a:r>
              <a:rPr lang="mn-MN" dirty="0" smtClean="0">
                <a:latin typeface="Arial" pitchFamily="34" charset="0"/>
                <a:cs typeface="Arial" pitchFamily="34" charset="0"/>
              </a:rPr>
              <a:t>    2</a:t>
            </a:r>
            <a:r>
              <a:rPr lang="mn-MN" dirty="0">
                <a:latin typeface="Arial" pitchFamily="34" charset="0"/>
                <a:cs typeface="Arial" pitchFamily="34" charset="0"/>
              </a:rPr>
              <a:t>. Аврах</a:t>
            </a:r>
            <a:r>
              <a:rPr lang="mn-MN" dirty="0" smtClean="0">
                <a:latin typeface="Arial" pitchFamily="34" charset="0"/>
                <a:cs typeface="Arial" pitchFamily="34" charset="0"/>
              </a:rPr>
              <a:t>, хамгаалах</a:t>
            </a:r>
            <a:endParaRPr lang="en-US" dirty="0">
              <a:latin typeface="Arial" pitchFamily="34" charset="0"/>
              <a:cs typeface="Arial" pitchFamily="34" charset="0"/>
            </a:endParaRPr>
          </a:p>
          <a:p>
            <a:pPr algn="l"/>
            <a:r>
              <a:rPr lang="mn-MN" dirty="0" smtClean="0">
                <a:latin typeface="Arial" pitchFamily="34" charset="0"/>
                <a:cs typeface="Arial" pitchFamily="34" charset="0"/>
              </a:rPr>
              <a:t>    3</a:t>
            </a:r>
            <a:r>
              <a:rPr lang="mn-MN" dirty="0">
                <a:latin typeface="Arial" pitchFamily="34" charset="0"/>
                <a:cs typeface="Arial" pitchFamily="34" charset="0"/>
              </a:rPr>
              <a:t>. Хор уршгийг арилгах</a:t>
            </a:r>
            <a:endParaRPr lang="en-US" dirty="0">
              <a:latin typeface="Arial" pitchFamily="34" charset="0"/>
              <a:cs typeface="Arial" pitchFamily="34" charset="0"/>
            </a:endParaRPr>
          </a:p>
          <a:p>
            <a:pPr algn="l"/>
            <a:r>
              <a:rPr lang="mn-MN" dirty="0" smtClean="0">
                <a:latin typeface="Arial" pitchFamily="34" charset="0"/>
                <a:cs typeface="Arial" pitchFamily="34" charset="0"/>
              </a:rPr>
              <a:t>    4</a:t>
            </a:r>
            <a:r>
              <a:rPr lang="mn-MN" dirty="0">
                <a:latin typeface="Arial" pitchFamily="34" charset="0"/>
                <a:cs typeface="Arial" pitchFamily="34" charset="0"/>
              </a:rPr>
              <a:t>. Хойшлуулашгүй сэргээн босгох арга хэмжээг </a:t>
            </a:r>
            <a:r>
              <a:rPr lang="mn-MN" dirty="0" smtClean="0">
                <a:latin typeface="Arial" pitchFamily="34" charset="0"/>
                <a:cs typeface="Arial" pitchFamily="34" charset="0"/>
              </a:rPr>
              <a:t>     </a:t>
            </a:r>
          </a:p>
          <a:p>
            <a:pPr algn="l"/>
            <a:r>
              <a:rPr lang="mn-MN" dirty="0" smtClean="0">
                <a:latin typeface="Arial" pitchFamily="34" charset="0"/>
                <a:cs typeface="Arial" pitchFamily="34" charset="0"/>
              </a:rPr>
              <a:t>        хэрэгжүүлэх </a:t>
            </a:r>
            <a:r>
              <a:rPr lang="mn-MN" dirty="0">
                <a:latin typeface="Arial" pitchFamily="34" charset="0"/>
                <a:cs typeface="Arial" pitchFamily="34" charset="0"/>
              </a:rPr>
              <a:t>замаар хамгаална</a:t>
            </a:r>
            <a:r>
              <a:rPr lang="mn-MN"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7504" y="116632"/>
            <a:ext cx="8928992" cy="655272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ctr">
              <a:buFont typeface="Wingdings 2"/>
              <a:buNone/>
            </a:pPr>
            <a:endParaRPr lang="mn-MN" sz="1800" dirty="0" smtClean="0">
              <a:latin typeface="Arial" pitchFamily="34" charset="0"/>
              <a:cs typeface="Arial" pitchFamily="34" charset="0"/>
            </a:endParaRPr>
          </a:p>
          <a:p>
            <a:pPr marL="0" indent="0" algn="ctr">
              <a:buFont typeface="Wingdings 2"/>
              <a:buNone/>
            </a:pPr>
            <a:endParaRPr lang="mn-MN" sz="1800" dirty="0" smtClean="0">
              <a:latin typeface="Arial" pitchFamily="34" charset="0"/>
              <a:cs typeface="Arial" pitchFamily="34" charset="0"/>
            </a:endParaRPr>
          </a:p>
          <a:p>
            <a:pPr marL="0" indent="0" algn="just">
              <a:buFont typeface="Wingdings 2"/>
              <a:buNone/>
            </a:pPr>
            <a:endParaRPr lang="mn-MN" sz="1800" dirty="0" smtClean="0">
              <a:latin typeface="Arial" pitchFamily="34" charset="0"/>
              <a:cs typeface="Arial" pitchFamily="34" charset="0"/>
            </a:endParaRPr>
          </a:p>
          <a:p>
            <a:pPr marL="0" indent="0" algn="just">
              <a:buFont typeface="Wingdings 2"/>
              <a:buNone/>
            </a:pPr>
            <a:endParaRPr lang="mn-MN" sz="1800" dirty="0" smtClean="0">
              <a:latin typeface="Arial" pitchFamily="34" charset="0"/>
              <a:cs typeface="Arial" pitchFamily="34" charset="0"/>
            </a:endParaRPr>
          </a:p>
          <a:p>
            <a:pPr marL="0" indent="0" algn="just">
              <a:buFont typeface="Wingdings 2"/>
              <a:buNone/>
            </a:pPr>
            <a:endParaRPr lang="mn-MN" sz="1800" dirty="0" smtClean="0">
              <a:latin typeface="Arial" pitchFamily="34" charset="0"/>
              <a:cs typeface="Arial" pitchFamily="34" charset="0"/>
            </a:endParaRPr>
          </a:p>
          <a:p>
            <a:pPr marL="0" indent="0" algn="just">
              <a:buFont typeface="Wingdings 2"/>
              <a:buNone/>
            </a:pPr>
            <a:r>
              <a:rPr lang="mn-MN" sz="1800" dirty="0" smtClean="0">
                <a:latin typeface="Arial" pitchFamily="34" charset="0"/>
                <a:cs typeface="Arial" pitchFamily="34" charset="0"/>
              </a:rPr>
              <a:t>                                  </a:t>
            </a:r>
          </a:p>
          <a:p>
            <a:pPr marL="0" indent="0" algn="just">
              <a:buFont typeface="Wingdings 2"/>
              <a:buNone/>
            </a:pPr>
            <a:endParaRPr lang="mn-MN" sz="1800" dirty="0" smtClean="0">
              <a:latin typeface="Arial" pitchFamily="34" charset="0"/>
              <a:cs typeface="Arial" pitchFamily="34" charset="0"/>
            </a:endParaRPr>
          </a:p>
          <a:p>
            <a:pPr marL="0" indent="0" algn="just">
              <a:buFont typeface="Wingdings 2"/>
              <a:buNone/>
            </a:pPr>
            <a:endParaRPr lang="mn-MN" sz="1800" dirty="0" smtClean="0">
              <a:latin typeface="Arial" pitchFamily="34" charset="0"/>
              <a:cs typeface="Arial" pitchFamily="34" charset="0"/>
            </a:endParaRPr>
          </a:p>
          <a:p>
            <a:pPr marL="0" indent="0" algn="just">
              <a:buFont typeface="Wingdings 2"/>
              <a:buNone/>
            </a:pPr>
            <a:endParaRPr lang="mn-MN" sz="1800" dirty="0" smtClean="0">
              <a:latin typeface="Arial" pitchFamily="34" charset="0"/>
              <a:cs typeface="Arial" pitchFamily="34" charset="0"/>
            </a:endParaRPr>
          </a:p>
          <a:p>
            <a:pPr marL="0" indent="0" algn="just">
              <a:buFont typeface="Wingdings 2"/>
              <a:buNone/>
            </a:pPr>
            <a:endParaRPr lang="mn-MN" sz="1800" dirty="0" smtClean="0">
              <a:latin typeface="Arial" pitchFamily="34" charset="0"/>
              <a:cs typeface="Arial" pitchFamily="34" charset="0"/>
            </a:endParaRPr>
          </a:p>
          <a:p>
            <a:pPr marL="0" indent="0" algn="r">
              <a:buFont typeface="Wingdings 2"/>
              <a:buNone/>
            </a:pPr>
            <a:endParaRPr lang="mn-MN" sz="1800" dirty="0" smtClean="0">
              <a:latin typeface="Arial" pitchFamily="34" charset="0"/>
              <a:cs typeface="Arial" pitchFamily="34" charset="0"/>
            </a:endParaRPr>
          </a:p>
          <a:p>
            <a:pPr marL="0" indent="0" algn="r">
              <a:buFont typeface="Wingdings 2"/>
              <a:buNone/>
            </a:pPr>
            <a:endParaRPr lang="mn-MN" sz="1800" dirty="0" smtClean="0">
              <a:latin typeface="Arial" pitchFamily="34" charset="0"/>
              <a:cs typeface="Arial" pitchFamily="34" charset="0"/>
            </a:endParaRPr>
          </a:p>
          <a:p>
            <a:pPr marL="0" indent="0" algn="ctr">
              <a:buFont typeface="Wingdings 2"/>
              <a:buNone/>
            </a:pPr>
            <a:endParaRPr lang="mn-MN" sz="1800" dirty="0" smtClean="0">
              <a:latin typeface="Arial" pitchFamily="34" charset="0"/>
              <a:cs typeface="Arial" pitchFamily="34" charset="0"/>
            </a:endParaRPr>
          </a:p>
          <a:p>
            <a:pPr marL="0" indent="0" algn="ctr">
              <a:buFont typeface="Wingdings 2"/>
              <a:buNone/>
            </a:pPr>
            <a:r>
              <a:rPr lang="mn-MN" sz="1800" dirty="0" smtClean="0">
                <a:latin typeface="Arial" pitchFamily="34" charset="0"/>
                <a:cs typeface="Arial" pitchFamily="34" charset="0"/>
              </a:rPr>
              <a:t> </a:t>
            </a:r>
            <a:endParaRPr lang="en-US" sz="1800" dirty="0">
              <a:latin typeface="Arial" pitchFamily="34" charset="0"/>
              <a:cs typeface="Arial" pitchFamily="34" charset="0"/>
            </a:endParaRPr>
          </a:p>
        </p:txBody>
      </p:sp>
      <p:sp>
        <p:nvSpPr>
          <p:cNvPr id="3" name="Curved Down Arrow 2"/>
          <p:cNvSpPr/>
          <p:nvPr/>
        </p:nvSpPr>
        <p:spPr>
          <a:xfrm>
            <a:off x="1838966" y="980727"/>
            <a:ext cx="4138468" cy="14556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urved Down Arrow 3"/>
          <p:cNvSpPr/>
          <p:nvPr/>
        </p:nvSpPr>
        <p:spPr>
          <a:xfrm rot="10800000">
            <a:off x="1691680" y="3140968"/>
            <a:ext cx="4032448" cy="122886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Explosion 1 4"/>
          <p:cNvSpPr/>
          <p:nvPr/>
        </p:nvSpPr>
        <p:spPr>
          <a:xfrm>
            <a:off x="5076056" y="2252253"/>
            <a:ext cx="1802757" cy="9144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mn-MN" dirty="0" smtClean="0"/>
              <a:t>Гамшиг </a:t>
            </a:r>
            <a:endParaRPr lang="en-US" dirty="0"/>
          </a:p>
        </p:txBody>
      </p:sp>
      <p:sp>
        <p:nvSpPr>
          <p:cNvPr id="6" name="Rounded Rectangular Callout 5"/>
          <p:cNvSpPr/>
          <p:nvPr/>
        </p:nvSpPr>
        <p:spPr>
          <a:xfrm>
            <a:off x="216559" y="655366"/>
            <a:ext cx="2160239" cy="369016"/>
          </a:xfrm>
          <a:prstGeom prst="wedgeRoundRectCallout">
            <a:avLst>
              <a:gd name="adj1" fmla="val 42660"/>
              <a:gd name="adj2" fmla="val 18264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mn-MN" b="1" dirty="0">
                <a:latin typeface="Arial" pitchFamily="34" charset="0"/>
                <a:cs typeface="Arial" pitchFamily="34" charset="0"/>
              </a:rPr>
              <a:t>Сэргээн </a:t>
            </a:r>
            <a:r>
              <a:rPr lang="mn-MN" b="1" dirty="0" smtClean="0">
                <a:latin typeface="Arial" pitchFamily="34" charset="0"/>
                <a:cs typeface="Arial" pitchFamily="34" charset="0"/>
              </a:rPr>
              <a:t>босгох</a:t>
            </a:r>
            <a:endParaRPr lang="mn-MN" b="1" dirty="0">
              <a:latin typeface="Arial" pitchFamily="34" charset="0"/>
              <a:cs typeface="Arial" pitchFamily="34" charset="0"/>
            </a:endParaRPr>
          </a:p>
        </p:txBody>
      </p:sp>
      <p:sp>
        <p:nvSpPr>
          <p:cNvPr id="7" name="Rectangle 6"/>
          <p:cNvSpPr/>
          <p:nvPr/>
        </p:nvSpPr>
        <p:spPr>
          <a:xfrm>
            <a:off x="275184" y="2518403"/>
            <a:ext cx="2496616" cy="457200"/>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mn-MN" sz="2000" b="1" dirty="0" smtClean="0">
                <a:latin typeface="Arial" pitchFamily="34" charset="0"/>
                <a:cs typeface="Arial" pitchFamily="34" charset="0"/>
              </a:rPr>
              <a:t>Гамшгийн дараа </a:t>
            </a:r>
            <a:endParaRPr lang="en-US" sz="2000" b="1" dirty="0">
              <a:latin typeface="Arial" pitchFamily="34" charset="0"/>
              <a:cs typeface="Arial" pitchFamily="34" charset="0"/>
            </a:endParaRPr>
          </a:p>
        </p:txBody>
      </p:sp>
      <p:sp>
        <p:nvSpPr>
          <p:cNvPr id="8" name="Rectangle 7"/>
          <p:cNvSpPr/>
          <p:nvPr/>
        </p:nvSpPr>
        <p:spPr>
          <a:xfrm>
            <a:off x="2915816" y="332656"/>
            <a:ext cx="2448271" cy="457200"/>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mn-MN" sz="2000" b="1" dirty="0" smtClean="0">
                <a:latin typeface="Arial" pitchFamily="34" charset="0"/>
                <a:cs typeface="Arial" pitchFamily="34" charset="0"/>
              </a:rPr>
              <a:t>Гамшгийн өмнө  </a:t>
            </a:r>
            <a:endParaRPr lang="en-US" sz="2000" b="1" dirty="0">
              <a:latin typeface="Arial" pitchFamily="34" charset="0"/>
              <a:cs typeface="Arial" pitchFamily="34" charset="0"/>
            </a:endParaRPr>
          </a:p>
        </p:txBody>
      </p:sp>
      <p:sp>
        <p:nvSpPr>
          <p:cNvPr id="9" name="Rectangle 8"/>
          <p:cNvSpPr/>
          <p:nvPr/>
        </p:nvSpPr>
        <p:spPr>
          <a:xfrm>
            <a:off x="6878813" y="2480853"/>
            <a:ext cx="2157683" cy="457200"/>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mn-MN" sz="2000" b="1" dirty="0" smtClean="0">
                <a:latin typeface="Arial" pitchFamily="34" charset="0"/>
                <a:cs typeface="Arial" pitchFamily="34" charset="0"/>
              </a:rPr>
              <a:t>Гамшгийн үед </a:t>
            </a:r>
            <a:endParaRPr lang="en-US" sz="2000" b="1" dirty="0">
              <a:latin typeface="Arial" pitchFamily="34" charset="0"/>
              <a:cs typeface="Arial" pitchFamily="34" charset="0"/>
            </a:endParaRPr>
          </a:p>
        </p:txBody>
      </p:sp>
      <p:sp>
        <p:nvSpPr>
          <p:cNvPr id="10" name="Rounded Rectangular Callout 9"/>
          <p:cNvSpPr/>
          <p:nvPr/>
        </p:nvSpPr>
        <p:spPr>
          <a:xfrm>
            <a:off x="5830862" y="4369833"/>
            <a:ext cx="1189410" cy="612648"/>
          </a:xfrm>
          <a:prstGeom prst="wedgeRoundRectCallout">
            <a:avLst>
              <a:gd name="adj1" fmla="val -77910"/>
              <a:gd name="adj2" fmla="val -14555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mn-MN" b="1" dirty="0" smtClean="0">
                <a:latin typeface="Arial" pitchFamily="34" charset="0"/>
                <a:cs typeface="Arial" pitchFamily="34" charset="0"/>
              </a:rPr>
              <a:t>Аврах</a:t>
            </a:r>
            <a:r>
              <a:rPr lang="mn-MN" dirty="0" smtClean="0">
                <a:latin typeface="Arial" pitchFamily="34" charset="0"/>
                <a:cs typeface="Arial" pitchFamily="34" charset="0"/>
              </a:rPr>
              <a:t> </a:t>
            </a:r>
            <a:endParaRPr lang="en-US" dirty="0">
              <a:latin typeface="Arial" pitchFamily="34" charset="0"/>
              <a:cs typeface="Arial" pitchFamily="34" charset="0"/>
            </a:endParaRPr>
          </a:p>
        </p:txBody>
      </p:sp>
      <p:sp>
        <p:nvSpPr>
          <p:cNvPr id="11" name="Rounded Rectangular Callout 10"/>
          <p:cNvSpPr/>
          <p:nvPr/>
        </p:nvSpPr>
        <p:spPr>
          <a:xfrm>
            <a:off x="414651" y="4950144"/>
            <a:ext cx="2848630" cy="487264"/>
          </a:xfrm>
          <a:prstGeom prst="wedgeRoundRectCallout">
            <a:avLst>
              <a:gd name="adj1" fmla="val 18076"/>
              <a:gd name="adj2" fmla="val -2420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mn-MN" b="1" dirty="0" smtClean="0">
                <a:latin typeface="Arial" pitchFamily="34" charset="0"/>
                <a:cs typeface="Arial" pitchFamily="34" charset="0"/>
              </a:rPr>
              <a:t>Хор уршгийг арилгах            </a:t>
            </a:r>
          </a:p>
        </p:txBody>
      </p:sp>
      <p:sp>
        <p:nvSpPr>
          <p:cNvPr id="12" name="Rounded Rectangular Callout 11"/>
          <p:cNvSpPr/>
          <p:nvPr/>
        </p:nvSpPr>
        <p:spPr>
          <a:xfrm>
            <a:off x="5364087" y="812839"/>
            <a:ext cx="2917602" cy="460248"/>
          </a:xfrm>
          <a:prstGeom prst="wedgeRoundRectCallout">
            <a:avLst>
              <a:gd name="adj1" fmla="val -44024"/>
              <a:gd name="adj2" fmla="val 15216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mn-MN" b="1" dirty="0">
                <a:latin typeface="Arial" pitchFamily="34" charset="0"/>
                <a:cs typeface="Arial" pitchFamily="34" charset="0"/>
              </a:rPr>
              <a:t>урьдчилан сэргийлэх</a:t>
            </a:r>
            <a:r>
              <a:rPr lang="mn-MN" b="1" dirty="0" smtClean="0"/>
              <a:t> </a:t>
            </a:r>
            <a:endParaRPr lang="en-US" b="1" dirty="0"/>
          </a:p>
        </p:txBody>
      </p:sp>
    </p:spTree>
    <p:extLst>
      <p:ext uri="{BB962C8B-B14F-4D97-AF65-F5344CB8AC3E}">
        <p14:creationId xmlns:p14="http://schemas.microsoft.com/office/powerpoint/2010/main" xmlns="" val="1167034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142844" y="2523461"/>
            <a:ext cx="8858312"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3200" dirty="0">
                <a:latin typeface="Arial" pitchFamily="34" charset="0"/>
                <a:cs typeface="Arial" pitchFamily="34" charset="0"/>
              </a:rPr>
              <a:t>1.хүмүүнлэг, </a:t>
            </a:r>
            <a:r>
              <a:rPr lang="en-US" sz="3200" dirty="0" err="1">
                <a:latin typeface="Arial" pitchFamily="34" charset="0"/>
                <a:cs typeface="Arial" pitchFamily="34" charset="0"/>
              </a:rPr>
              <a:t>шуурхай</a:t>
            </a:r>
            <a:r>
              <a:rPr lang="en-US" sz="3200" dirty="0">
                <a:latin typeface="Arial" pitchFamily="34" charset="0"/>
                <a:cs typeface="Arial" pitchFamily="34" charset="0"/>
              </a:rPr>
              <a:t>, </a:t>
            </a:r>
            <a:r>
              <a:rPr lang="en-US" sz="3200" dirty="0" err="1">
                <a:latin typeface="Arial" pitchFamily="34" charset="0"/>
                <a:cs typeface="Arial" pitchFamily="34" charset="0"/>
              </a:rPr>
              <a:t>ил</a:t>
            </a:r>
            <a:r>
              <a:rPr lang="en-US" sz="3200" dirty="0">
                <a:latin typeface="Arial" pitchFamily="34" charset="0"/>
                <a:cs typeface="Arial" pitchFamily="34" charset="0"/>
              </a:rPr>
              <a:t> </a:t>
            </a:r>
            <a:r>
              <a:rPr lang="en-US" sz="3200" dirty="0" err="1">
                <a:latin typeface="Arial" pitchFamily="34" charset="0"/>
                <a:cs typeface="Arial" pitchFamily="34" charset="0"/>
              </a:rPr>
              <a:t>тод</a:t>
            </a:r>
            <a:r>
              <a:rPr lang="en-US" sz="3200" dirty="0">
                <a:latin typeface="Arial" pitchFamily="34" charset="0"/>
                <a:cs typeface="Arial" pitchFamily="34" charset="0"/>
              </a:rPr>
              <a:t>, </a:t>
            </a:r>
            <a:r>
              <a:rPr lang="en-US" sz="3200" dirty="0" err="1">
                <a:latin typeface="Arial" pitchFamily="34" charset="0"/>
                <a:cs typeface="Arial" pitchFamily="34" charset="0"/>
              </a:rPr>
              <a:t>хариуцлагатай</a:t>
            </a:r>
            <a:r>
              <a:rPr lang="en-US" sz="3200" dirty="0">
                <a:latin typeface="Arial" pitchFamily="34" charset="0"/>
                <a:cs typeface="Arial" pitchFamily="34" charset="0"/>
              </a:rPr>
              <a:t> </a:t>
            </a:r>
            <a:r>
              <a:rPr lang="en-US" sz="3200" dirty="0" err="1">
                <a:latin typeface="Arial" pitchFamily="34" charset="0"/>
                <a:cs typeface="Arial" pitchFamily="34" charset="0"/>
              </a:rPr>
              <a:t>байх</a:t>
            </a:r>
            <a:r>
              <a:rPr lang="en-US" sz="3200" dirty="0">
                <a:latin typeface="Arial" pitchFamily="34" charset="0"/>
                <a:cs typeface="Arial" pitchFamily="34" charset="0"/>
              </a:rPr>
              <a:t>;</a:t>
            </a:r>
          </a:p>
          <a:p>
            <a:r>
              <a:rPr lang="en-US" sz="3200" dirty="0">
                <a:latin typeface="Arial" pitchFamily="34" charset="0"/>
                <a:cs typeface="Arial" pitchFamily="34" charset="0"/>
              </a:rPr>
              <a:t>2.мэргэжлийн </a:t>
            </a:r>
            <a:r>
              <a:rPr lang="en-US" sz="3200" dirty="0" err="1">
                <a:latin typeface="Arial" pitchFamily="34" charset="0"/>
                <a:cs typeface="Arial" pitchFamily="34" charset="0"/>
              </a:rPr>
              <a:t>нэгдмэл</a:t>
            </a:r>
            <a:r>
              <a:rPr lang="en-US" sz="3200" dirty="0">
                <a:latin typeface="Arial" pitchFamily="34" charset="0"/>
                <a:cs typeface="Arial" pitchFamily="34" charset="0"/>
              </a:rPr>
              <a:t> </a:t>
            </a:r>
            <a:r>
              <a:rPr lang="en-US" sz="3200" dirty="0" err="1">
                <a:latin typeface="Arial" pitchFamily="34" charset="0"/>
                <a:cs typeface="Arial" pitchFamily="34" charset="0"/>
              </a:rPr>
              <a:t>удирдлагатай</a:t>
            </a:r>
            <a:r>
              <a:rPr lang="en-US" sz="3200" dirty="0">
                <a:latin typeface="Arial" pitchFamily="34" charset="0"/>
                <a:cs typeface="Arial" pitchFamily="34" charset="0"/>
              </a:rPr>
              <a:t> </a:t>
            </a:r>
            <a:r>
              <a:rPr lang="en-US" sz="3200" dirty="0" err="1">
                <a:latin typeface="Arial" pitchFamily="34" charset="0"/>
                <a:cs typeface="Arial" pitchFamily="34" charset="0"/>
              </a:rPr>
              <a:t>байх</a:t>
            </a:r>
            <a:r>
              <a:rPr lang="en-US" sz="3200" dirty="0">
                <a:latin typeface="Arial" pitchFamily="34" charset="0"/>
                <a:cs typeface="Arial" pitchFamily="34" charset="0"/>
              </a:rPr>
              <a:t>;</a:t>
            </a:r>
          </a:p>
          <a:p>
            <a:r>
              <a:rPr lang="en-US" sz="3200" dirty="0">
                <a:latin typeface="Arial" pitchFamily="34" charset="0"/>
                <a:cs typeface="Arial" pitchFamily="34" charset="0"/>
              </a:rPr>
              <a:t>3.шинжлэх </a:t>
            </a:r>
            <a:r>
              <a:rPr lang="en-US" sz="3200" dirty="0" err="1">
                <a:latin typeface="Arial" pitchFamily="34" charset="0"/>
                <a:cs typeface="Arial" pitchFamily="34" charset="0"/>
              </a:rPr>
              <a:t>ухаан</a:t>
            </a:r>
            <a:r>
              <a:rPr lang="en-US" sz="3200" dirty="0">
                <a:latin typeface="Arial" pitchFamily="34" charset="0"/>
                <a:cs typeface="Arial" pitchFamily="34" charset="0"/>
              </a:rPr>
              <a:t>, </a:t>
            </a:r>
            <a:r>
              <a:rPr lang="en-US" sz="3200" dirty="0" err="1">
                <a:latin typeface="Arial" pitchFamily="34" charset="0"/>
                <a:cs typeface="Arial" pitchFamily="34" charset="0"/>
              </a:rPr>
              <a:t>дэвшилтэт</a:t>
            </a:r>
            <a:r>
              <a:rPr lang="en-US" sz="3200" dirty="0">
                <a:latin typeface="Arial" pitchFamily="34" charset="0"/>
                <a:cs typeface="Arial" pitchFamily="34" charset="0"/>
              </a:rPr>
              <a:t> </a:t>
            </a:r>
            <a:r>
              <a:rPr lang="en-US" sz="3200" dirty="0" err="1">
                <a:latin typeface="Arial" pitchFamily="34" charset="0"/>
                <a:cs typeface="Arial" pitchFamily="34" charset="0"/>
              </a:rPr>
              <a:t>техник</a:t>
            </a:r>
            <a:r>
              <a:rPr lang="en-US" sz="3200" dirty="0">
                <a:latin typeface="Arial" pitchFamily="34" charset="0"/>
                <a:cs typeface="Arial" pitchFamily="34" charset="0"/>
              </a:rPr>
              <a:t>, </a:t>
            </a:r>
            <a:r>
              <a:rPr lang="en-US" sz="3200" dirty="0" err="1">
                <a:latin typeface="Arial" pitchFamily="34" charset="0"/>
                <a:cs typeface="Arial" pitchFamily="34" charset="0"/>
              </a:rPr>
              <a:t>технологи</a:t>
            </a:r>
            <a:r>
              <a:rPr lang="en-US" sz="3200" dirty="0">
                <a:latin typeface="Arial" pitchFamily="34" charset="0"/>
                <a:cs typeface="Arial" pitchFamily="34" charset="0"/>
              </a:rPr>
              <a:t>, </a:t>
            </a:r>
            <a:r>
              <a:rPr lang="en-US" sz="3200" dirty="0" err="1">
                <a:latin typeface="Arial" pitchFamily="34" charset="0"/>
                <a:cs typeface="Arial" pitchFamily="34" charset="0"/>
              </a:rPr>
              <a:t>инновацид</a:t>
            </a:r>
            <a:r>
              <a:rPr lang="en-US" sz="3200" dirty="0">
                <a:latin typeface="Arial" pitchFamily="34" charset="0"/>
                <a:cs typeface="Arial" pitchFamily="34" charset="0"/>
              </a:rPr>
              <a:t> </a:t>
            </a:r>
            <a:r>
              <a:rPr lang="en-US" sz="3200" dirty="0" err="1">
                <a:latin typeface="Arial" pitchFamily="34" charset="0"/>
                <a:cs typeface="Arial" pitchFamily="34" charset="0"/>
              </a:rPr>
              <a:t>тулгуурласан</a:t>
            </a:r>
            <a:r>
              <a:rPr lang="en-US" sz="3200" dirty="0">
                <a:latin typeface="Arial" pitchFamily="34" charset="0"/>
                <a:cs typeface="Arial" pitchFamily="34" charset="0"/>
              </a:rPr>
              <a:t> </a:t>
            </a:r>
            <a:r>
              <a:rPr lang="en-US" sz="3200" dirty="0" err="1">
                <a:latin typeface="Arial" pitchFamily="34" charset="0"/>
                <a:cs typeface="Arial" pitchFamily="34" charset="0"/>
              </a:rPr>
              <a:t>байх</a:t>
            </a:r>
            <a:r>
              <a:rPr lang="en-US" sz="3200" dirty="0">
                <a:latin typeface="Arial" pitchFamily="34" charset="0"/>
                <a:cs typeface="Arial" pitchFamily="34" charset="0"/>
              </a:rPr>
              <a:t>;</a:t>
            </a:r>
          </a:p>
          <a:p>
            <a:r>
              <a:rPr lang="en-US" sz="3200" dirty="0">
                <a:latin typeface="Arial" pitchFamily="34" charset="0"/>
                <a:cs typeface="Arial" pitchFamily="34" charset="0"/>
              </a:rPr>
              <a:t>4.өмчийн </a:t>
            </a:r>
            <a:r>
              <a:rPr lang="en-US" sz="3200" dirty="0" err="1">
                <a:latin typeface="Arial" pitchFamily="34" charset="0"/>
                <a:cs typeface="Arial" pitchFamily="34" charset="0"/>
              </a:rPr>
              <a:t>хэлбэрийг</a:t>
            </a:r>
            <a:r>
              <a:rPr lang="en-US" sz="3200" dirty="0">
                <a:latin typeface="Arial" pitchFamily="34" charset="0"/>
                <a:cs typeface="Arial" pitchFamily="34" charset="0"/>
              </a:rPr>
              <a:t> </a:t>
            </a:r>
            <a:r>
              <a:rPr lang="en-US" sz="3200" dirty="0" err="1">
                <a:latin typeface="Arial" pitchFamily="34" charset="0"/>
                <a:cs typeface="Arial" pitchFamily="34" charset="0"/>
              </a:rPr>
              <a:t>үл</a:t>
            </a:r>
            <a:r>
              <a:rPr lang="en-US" sz="3200" dirty="0">
                <a:latin typeface="Arial" pitchFamily="34" charset="0"/>
                <a:cs typeface="Arial" pitchFamily="34" charset="0"/>
              </a:rPr>
              <a:t> </a:t>
            </a:r>
            <a:r>
              <a:rPr lang="en-US" sz="3200" dirty="0" err="1">
                <a:latin typeface="Arial" pitchFamily="34" charset="0"/>
                <a:cs typeface="Arial" pitchFamily="34" charset="0"/>
              </a:rPr>
              <a:t>харгалзах</a:t>
            </a:r>
            <a:r>
              <a:rPr lang="en-US" sz="3200" dirty="0">
                <a:latin typeface="Arial" pitchFamily="34" charset="0"/>
                <a:cs typeface="Arial" pitchFamily="34" charset="0"/>
              </a:rPr>
              <a:t>;</a:t>
            </a:r>
          </a:p>
          <a:p>
            <a:r>
              <a:rPr lang="en-US" sz="3200" dirty="0">
                <a:latin typeface="Arial" pitchFamily="34" charset="0"/>
                <a:cs typeface="Arial" pitchFamily="34" charset="0"/>
              </a:rPr>
              <a:t>5.иргэдийн </a:t>
            </a:r>
            <a:r>
              <a:rPr lang="en-US" sz="3200" dirty="0" err="1">
                <a:latin typeface="Arial" pitchFamily="34" charset="0"/>
                <a:cs typeface="Arial" pitchFamily="34" charset="0"/>
              </a:rPr>
              <a:t>оролцоонд</a:t>
            </a:r>
            <a:r>
              <a:rPr lang="en-US" sz="3200" dirty="0">
                <a:latin typeface="Arial" pitchFamily="34" charset="0"/>
                <a:cs typeface="Arial" pitchFamily="34" charset="0"/>
              </a:rPr>
              <a:t> </a:t>
            </a:r>
            <a:r>
              <a:rPr lang="en-US" sz="3200" dirty="0" err="1">
                <a:latin typeface="Arial" pitchFamily="34" charset="0"/>
                <a:cs typeface="Arial" pitchFamily="34" charset="0"/>
              </a:rPr>
              <a:t>тулгуурлах</a:t>
            </a:r>
            <a:r>
              <a:rPr lang="en-US" sz="3200" dirty="0" smtClean="0">
                <a:latin typeface="Arial" pitchFamily="34" charset="0"/>
                <a:cs typeface="Arial" pitchFamily="34" charset="0"/>
              </a:rPr>
              <a:t>.</a:t>
            </a:r>
            <a:endParaRPr lang="en-US" sz="3200" dirty="0">
              <a:latin typeface="Arial" pitchFamily="34" charset="0"/>
              <a:cs typeface="Arial" pitchFamily="34" charset="0"/>
            </a:endParaRPr>
          </a:p>
        </p:txBody>
      </p:sp>
      <p:sp>
        <p:nvSpPr>
          <p:cNvPr id="3" name="Rectangle 2"/>
          <p:cNvSpPr/>
          <p:nvPr/>
        </p:nvSpPr>
        <p:spPr>
          <a:xfrm>
            <a:off x="428596" y="428604"/>
            <a:ext cx="8358246" cy="1200329"/>
          </a:xfrm>
          <a:prstGeom prst="rect">
            <a:avLst/>
          </a:prstGeom>
        </p:spPr>
        <p:txBody>
          <a:bodyPr wrap="square">
            <a:spAutoFit/>
          </a:bodyPr>
          <a:lstStyle/>
          <a:p>
            <a:pPr lvl="0" algn="ctr" fontAlgn="base">
              <a:spcBef>
                <a:spcPct val="0"/>
              </a:spcBef>
              <a:spcAft>
                <a:spcPct val="0"/>
              </a:spcAft>
            </a:pPr>
            <a:r>
              <a:rPr lang="en-US" sz="2400" dirty="0" smtClean="0">
                <a:latin typeface="Arial" pitchFamily="34" charset="0"/>
                <a:ea typeface="Times New Roman" pitchFamily="18" charset="0"/>
                <a:cs typeface="Arial" pitchFamily="34" charset="0"/>
              </a:rPr>
              <a:t>ГАМШГААС ХАМГААЛАХ ҮЙЛ АЖИЛЛАГААН</a:t>
            </a:r>
            <a:r>
              <a:rPr lang="mn-MN" sz="2400" dirty="0" smtClean="0">
                <a:latin typeface="Arial" pitchFamily="34" charset="0"/>
                <a:ea typeface="Times New Roman" pitchFamily="18" charset="0"/>
                <a:cs typeface="Arial" pitchFamily="34" charset="0"/>
              </a:rPr>
              <a:t>Д БАРИМТЛАХ </a:t>
            </a:r>
            <a:endParaRPr lang="en-US" sz="2400" dirty="0" smtClean="0">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n-US" sz="2400" dirty="0" smtClean="0">
                <a:solidFill>
                  <a:schemeClr val="accent2">
                    <a:lumMod val="50000"/>
                  </a:schemeClr>
                </a:solidFill>
                <a:latin typeface="Arial" pitchFamily="34" charset="0"/>
                <a:ea typeface="Times New Roman" pitchFamily="18" charset="0"/>
                <a:cs typeface="Arial" pitchFamily="34" charset="0"/>
              </a:rPr>
              <a:t>ҮНДСЭН ЗАРЧМУУД</a:t>
            </a:r>
            <a:r>
              <a:rPr lang="en-US" sz="2400" dirty="0" smtClean="0">
                <a:solidFill>
                  <a:schemeClr val="accent2">
                    <a:lumMod val="50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418058"/>
          </a:xfrm>
          <a:prstGeom prst="rect">
            <a:avLst/>
          </a:prstGeom>
        </p:spPr>
        <p:style>
          <a:lnRef idx="1">
            <a:schemeClr val="accent3"/>
          </a:lnRef>
          <a:fillRef idx="2">
            <a:schemeClr val="accent3"/>
          </a:fillRef>
          <a:effectRef idx="1">
            <a:schemeClr val="accent3"/>
          </a:effectRef>
          <a:fontRef idx="minor">
            <a:schemeClr val="dk1"/>
          </a:fontRef>
        </p:style>
        <p:txBody>
          <a:bodyPr>
            <a:normAutofit fontScale="75000" lnSpcReduction="20000"/>
          </a:bodyPr>
          <a:lstStyle>
            <a:lvl1pPr algn="l" rtl="0" eaLnBrk="1" latinLnBrk="0" hangingPunct="1">
              <a:spcBef>
                <a:spcPct val="0"/>
              </a:spcBef>
              <a:buNone/>
              <a:defRPr kumimoji="0" sz="3600" kern="1200" cap="all" baseline="0">
                <a:solidFill>
                  <a:schemeClr val="dk1"/>
                </a:solidFill>
                <a:effectLst>
                  <a:reflection blurRad="12700" stA="48000" endA="300" endPos="55000" dir="5400000" sy="-90000" algn="bl" rotWithShape="0"/>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400" b="1" smtClean="0">
                <a:latin typeface="Arial" pitchFamily="34" charset="0"/>
                <a:cs typeface="Arial" pitchFamily="34" charset="0"/>
              </a:rPr>
              <a:t>Гамшгаас хамгаалах арга хэмжээний зохион байгуулалт </a:t>
            </a:r>
            <a:endParaRPr lang="en-US" sz="2400" b="1" dirty="0">
              <a:latin typeface="Arial" pitchFamily="34" charset="0"/>
              <a:cs typeface="Arial" pitchFamily="34" charset="0"/>
            </a:endParaRPr>
          </a:p>
        </p:txBody>
      </p:sp>
      <p:sp>
        <p:nvSpPr>
          <p:cNvPr id="4" name="Content Placeholder 2"/>
          <p:cNvSpPr txBox="1">
            <a:spLocks/>
          </p:cNvSpPr>
          <p:nvPr/>
        </p:nvSpPr>
        <p:spPr>
          <a:xfrm>
            <a:off x="467544" y="764704"/>
            <a:ext cx="8229600" cy="1252736"/>
          </a:xfrm>
          <a:prstGeom prst="rect">
            <a:avLst/>
          </a:prstGeom>
        </p:spPr>
        <p:style>
          <a:lnRef idx="1">
            <a:schemeClr val="accent6"/>
          </a:lnRef>
          <a:fillRef idx="2">
            <a:schemeClr val="accent6"/>
          </a:fillRef>
          <a:effectRef idx="1">
            <a:schemeClr val="accent6"/>
          </a:effectRef>
          <a:fontRef idx="minor">
            <a:schemeClr val="dk1"/>
          </a:fontRef>
        </p:style>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dk1"/>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dk1"/>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dk1"/>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dk1"/>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dk1"/>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dk1"/>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dk1"/>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dk1"/>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dk1"/>
                </a:solidFill>
                <a:latin typeface="+mn-lt"/>
                <a:ea typeface="+mn-ea"/>
                <a:cs typeface="+mn-cs"/>
              </a:defRPr>
            </a:lvl9pPr>
          </a:lstStyle>
          <a:p>
            <a:pPr marL="0" indent="0" algn="just">
              <a:buFont typeface="Wingdings 2"/>
              <a:buNone/>
            </a:pPr>
            <a:r>
              <a:rPr lang="en-US" sz="1800" b="1" smtClean="0">
                <a:latin typeface="Arial" pitchFamily="34" charset="0"/>
                <a:cs typeface="Arial" pitchFamily="34" charset="0"/>
              </a:rPr>
              <a:t>Гамшгаас хамгаалах үйл ажиллагааг нутаг дэвсгэр, үйлдвэрлэлийн зарчмаар засаг захиргаа, нутаг дэвсгэрийн нэгж, төрийн болон нутгийн захиргааны байгууллага, хуулийн этгээд өмчийн хэлбэр үл харгалзан зохион байгуулна.</a:t>
            </a:r>
            <a:endParaRPr lang="en-US" sz="1800" b="1" dirty="0">
              <a:latin typeface="Arial" pitchFamily="34" charset="0"/>
              <a:cs typeface="Arial" pitchFamily="34" charset="0"/>
            </a:endParaRPr>
          </a:p>
        </p:txBody>
      </p:sp>
      <p:sp>
        <p:nvSpPr>
          <p:cNvPr id="5" name="Rectangle 4"/>
          <p:cNvSpPr/>
          <p:nvPr/>
        </p:nvSpPr>
        <p:spPr>
          <a:xfrm>
            <a:off x="323528" y="2204864"/>
            <a:ext cx="1440160" cy="1512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sz="1600" dirty="0" smtClean="0">
                <a:latin typeface="Arial" pitchFamily="34" charset="0"/>
                <a:cs typeface="Arial" pitchFamily="34" charset="0"/>
              </a:rPr>
              <a:t>Улсын хэмжээнд ГХ арга хэмжээг хэрэгжүүлэх үүрэгтэй </a:t>
            </a:r>
            <a:endParaRPr lang="en-US" sz="1600" dirty="0">
              <a:latin typeface="Arial" pitchFamily="34" charset="0"/>
              <a:cs typeface="Arial" pitchFamily="34" charset="0"/>
            </a:endParaRPr>
          </a:p>
        </p:txBody>
      </p:sp>
      <p:sp>
        <p:nvSpPr>
          <p:cNvPr id="6" name="Rectangle 5"/>
          <p:cNvSpPr/>
          <p:nvPr/>
        </p:nvSpPr>
        <p:spPr>
          <a:xfrm>
            <a:off x="323528" y="3861048"/>
            <a:ext cx="1440160" cy="2714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sz="1600" dirty="0" smtClean="0">
                <a:latin typeface="Arial" pitchFamily="34" charset="0"/>
                <a:cs typeface="Arial" pitchFamily="34" charset="0"/>
              </a:rPr>
              <a:t>ГХ арга хэмжээг зохион байгуулах, хэрэгжүүлэх анхан шатны нэгж нь </a:t>
            </a:r>
          </a:p>
          <a:p>
            <a:r>
              <a:rPr lang="mn-MN" sz="1600" b="1" dirty="0" smtClean="0">
                <a:latin typeface="Arial" pitchFamily="34" charset="0"/>
                <a:cs typeface="Arial" pitchFamily="34" charset="0"/>
              </a:rPr>
              <a:t>- ААНБ, </a:t>
            </a:r>
          </a:p>
          <a:p>
            <a:r>
              <a:rPr lang="mn-MN" sz="1600" b="1" dirty="0" smtClean="0">
                <a:latin typeface="Arial" pitchFamily="34" charset="0"/>
                <a:cs typeface="Arial" pitchFamily="34" charset="0"/>
              </a:rPr>
              <a:t>- Баг, </a:t>
            </a:r>
          </a:p>
          <a:p>
            <a:r>
              <a:rPr lang="mn-MN" sz="1600" b="1" dirty="0" smtClean="0">
                <a:latin typeface="Arial" pitchFamily="34" charset="0"/>
                <a:cs typeface="Arial" pitchFamily="34" charset="0"/>
              </a:rPr>
              <a:t>- Хороо       </a:t>
            </a:r>
            <a:endParaRPr lang="en-US" sz="1600" dirty="0">
              <a:latin typeface="Arial" pitchFamily="34" charset="0"/>
              <a:cs typeface="Arial" pitchFamily="34" charset="0"/>
            </a:endParaRPr>
          </a:p>
        </p:txBody>
      </p:sp>
      <p:sp>
        <p:nvSpPr>
          <p:cNvPr id="7" name="Rounded Rectangle 6"/>
          <p:cNvSpPr/>
          <p:nvPr/>
        </p:nvSpPr>
        <p:spPr>
          <a:xfrm>
            <a:off x="2256446" y="2132856"/>
            <a:ext cx="2531577"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n-MN" dirty="0" smtClean="0"/>
              <a:t>ОБЕГ</a:t>
            </a:r>
            <a:endParaRPr lang="en-US" dirty="0"/>
          </a:p>
        </p:txBody>
      </p:sp>
      <p:sp>
        <p:nvSpPr>
          <p:cNvPr id="8" name="Rounded Rectangle 7"/>
          <p:cNvSpPr/>
          <p:nvPr/>
        </p:nvSpPr>
        <p:spPr>
          <a:xfrm>
            <a:off x="2267744" y="2671994"/>
            <a:ext cx="252028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dirty="0" smtClean="0"/>
              <a:t>Аймаг, нийслэл ОБГ</a:t>
            </a:r>
            <a:endParaRPr lang="en-US" dirty="0"/>
          </a:p>
        </p:txBody>
      </p:sp>
      <p:sp>
        <p:nvSpPr>
          <p:cNvPr id="9" name="Rounded Rectangle 8"/>
          <p:cNvSpPr/>
          <p:nvPr/>
        </p:nvSpPr>
        <p:spPr>
          <a:xfrm>
            <a:off x="2267744" y="3305409"/>
            <a:ext cx="252028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dirty="0" smtClean="0"/>
              <a:t>Дүүргийн ОБ хэлтэс</a:t>
            </a:r>
            <a:endParaRPr lang="en-US" dirty="0"/>
          </a:p>
        </p:txBody>
      </p:sp>
      <p:sp>
        <p:nvSpPr>
          <p:cNvPr id="10" name="Rounded Rectangle 9"/>
          <p:cNvSpPr/>
          <p:nvPr/>
        </p:nvSpPr>
        <p:spPr>
          <a:xfrm>
            <a:off x="2267744" y="3875349"/>
            <a:ext cx="2520280" cy="75215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sz="1600" dirty="0" smtClean="0">
                <a:latin typeface="Arial" pitchFamily="34" charset="0"/>
                <a:cs typeface="Arial" pitchFamily="34" charset="0"/>
              </a:rPr>
              <a:t>Суманд ОБА хариуцсан ГХ орон тооны бус штаб</a:t>
            </a:r>
            <a:endParaRPr lang="en-US" sz="1600" dirty="0">
              <a:latin typeface="Arial" pitchFamily="34" charset="0"/>
              <a:cs typeface="Arial" pitchFamily="34" charset="0"/>
            </a:endParaRPr>
          </a:p>
        </p:txBody>
      </p:sp>
      <p:sp>
        <p:nvSpPr>
          <p:cNvPr id="11" name="Rounded Rectangle 10"/>
          <p:cNvSpPr/>
          <p:nvPr/>
        </p:nvSpPr>
        <p:spPr>
          <a:xfrm>
            <a:off x="2267744" y="4799678"/>
            <a:ext cx="252028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mn-MN" dirty="0" smtClean="0"/>
              <a:t>Баг, хороо</a:t>
            </a:r>
            <a:endParaRPr lang="en-US" dirty="0"/>
          </a:p>
        </p:txBody>
      </p:sp>
      <p:sp>
        <p:nvSpPr>
          <p:cNvPr id="12" name="Rounded Rectangle 11"/>
          <p:cNvSpPr/>
          <p:nvPr/>
        </p:nvSpPr>
        <p:spPr>
          <a:xfrm>
            <a:off x="2267744" y="5398368"/>
            <a:ext cx="252028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mn-MN" dirty="0" smtClean="0">
                <a:latin typeface="Arial" pitchFamily="34" charset="0"/>
                <a:cs typeface="Arial" pitchFamily="34" charset="0"/>
              </a:rPr>
              <a:t>ААНБ</a:t>
            </a:r>
            <a:endParaRPr lang="en-US" dirty="0">
              <a:latin typeface="Arial" pitchFamily="34" charset="0"/>
              <a:cs typeface="Arial" pitchFamily="34" charset="0"/>
            </a:endParaRPr>
          </a:p>
        </p:txBody>
      </p:sp>
      <p:sp>
        <p:nvSpPr>
          <p:cNvPr id="13" name="Rounded Rectangle 12"/>
          <p:cNvSpPr/>
          <p:nvPr/>
        </p:nvSpPr>
        <p:spPr>
          <a:xfrm>
            <a:off x="2256448" y="6021288"/>
            <a:ext cx="6564024" cy="5910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mn-MN" dirty="0" smtClean="0">
                <a:latin typeface="Arial" pitchFamily="34" charset="0"/>
                <a:cs typeface="Arial" pitchFamily="34" charset="0"/>
              </a:rPr>
              <a:t>Засаг захиргаа, нутаг дэвсгэрийн хэмжээнд </a:t>
            </a:r>
          </a:p>
          <a:p>
            <a:pPr algn="ctr"/>
            <a:r>
              <a:rPr lang="mn-MN" dirty="0" smtClean="0">
                <a:latin typeface="Arial" pitchFamily="34" charset="0"/>
                <a:cs typeface="Arial" pitchFamily="34" charset="0"/>
              </a:rPr>
              <a:t>орон тооны бус алба, мэргэжлийн анги байна. </a:t>
            </a:r>
            <a:endParaRPr lang="en-US" dirty="0">
              <a:latin typeface="Arial" pitchFamily="34" charset="0"/>
              <a:cs typeface="Arial" pitchFamily="34" charset="0"/>
            </a:endParaRPr>
          </a:p>
        </p:txBody>
      </p:sp>
      <p:sp>
        <p:nvSpPr>
          <p:cNvPr id="14" name="Rounded Rectangle 13"/>
          <p:cNvSpPr/>
          <p:nvPr/>
        </p:nvSpPr>
        <p:spPr>
          <a:xfrm>
            <a:off x="5538460" y="3557273"/>
            <a:ext cx="3282012" cy="12424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mn-MN" sz="1400" dirty="0" smtClean="0">
                <a:latin typeface="Arial" pitchFamily="34" charset="0"/>
                <a:cs typeface="Arial" pitchFamily="34" charset="0"/>
              </a:rPr>
              <a:t>Орон нутагт ГХ арга хэмжээг төлөвлөх, зохион байгуулах, хэрэгжүүлэхэд ААНБ, албан тушаалтан, иргэдийн үйл ажиллагааг уялдуулан зохицуулна.</a:t>
            </a:r>
            <a:endParaRPr lang="en-US" sz="1400" dirty="0">
              <a:latin typeface="Arial" pitchFamily="34" charset="0"/>
              <a:cs typeface="Arial" pitchFamily="34" charset="0"/>
            </a:endParaRPr>
          </a:p>
        </p:txBody>
      </p:sp>
      <p:sp>
        <p:nvSpPr>
          <p:cNvPr id="15" name="Rounded Rectangle 14"/>
          <p:cNvSpPr/>
          <p:nvPr/>
        </p:nvSpPr>
        <p:spPr>
          <a:xfrm>
            <a:off x="5652120" y="2204864"/>
            <a:ext cx="3168352" cy="1100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mn-MN" sz="1400" dirty="0" smtClean="0">
                <a:latin typeface="Arial" pitchFamily="34" charset="0"/>
                <a:cs typeface="Arial" pitchFamily="34" charset="0"/>
              </a:rPr>
              <a:t>ГХ төрийн бодлого, хууль тогтоомжийг хэрэгжүүлэх, ГХ арга хэмжээг улсын хэмжээнд зохион байгуулж, мэргэжлийн удирдлагаар хангах чиг үүрэгтэй </a:t>
            </a:r>
            <a:endParaRPr lang="en-US" sz="1400" dirty="0">
              <a:latin typeface="Arial" pitchFamily="34" charset="0"/>
              <a:cs typeface="Arial" pitchFamily="34" charset="0"/>
            </a:endParaRPr>
          </a:p>
        </p:txBody>
      </p:sp>
      <p:sp>
        <p:nvSpPr>
          <p:cNvPr id="16" name="Left Bracket 15"/>
          <p:cNvSpPr/>
          <p:nvPr/>
        </p:nvSpPr>
        <p:spPr>
          <a:xfrm>
            <a:off x="2154082" y="2361456"/>
            <a:ext cx="102363" cy="18583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p:cNvSpPr/>
          <p:nvPr/>
        </p:nvSpPr>
        <p:spPr>
          <a:xfrm>
            <a:off x="2154082" y="5028278"/>
            <a:ext cx="102108" cy="5986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Arrow 17"/>
          <p:cNvSpPr/>
          <p:nvPr/>
        </p:nvSpPr>
        <p:spPr>
          <a:xfrm>
            <a:off x="4798520" y="2422035"/>
            <a:ext cx="853600" cy="12115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Curved Down Arrow 18"/>
          <p:cNvSpPr/>
          <p:nvPr/>
        </p:nvSpPr>
        <p:spPr>
          <a:xfrm rot="2130990">
            <a:off x="4655450" y="3008654"/>
            <a:ext cx="1216152" cy="441800"/>
          </a:xfrm>
          <a:prstGeom prst="curvedDownArrow">
            <a:avLst>
              <a:gd name="adj1" fmla="val 25000"/>
              <a:gd name="adj2" fmla="val 40517"/>
              <a:gd name="adj3" fmla="val 720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0" name="Curved Left Arrow 19"/>
          <p:cNvSpPr/>
          <p:nvPr/>
        </p:nvSpPr>
        <p:spPr>
          <a:xfrm>
            <a:off x="5886798" y="4983642"/>
            <a:ext cx="365760" cy="871926"/>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cxnSp>
        <p:nvCxnSpPr>
          <p:cNvPr id="21" name="Straight Arrow Connector 20"/>
          <p:cNvCxnSpPr>
            <a:stCxn id="16" idx="1"/>
          </p:cNvCxnSpPr>
          <p:nvPr/>
        </p:nvCxnSpPr>
        <p:spPr>
          <a:xfrm flipH="1" flipV="1">
            <a:off x="1763688" y="3290632"/>
            <a:ext cx="39039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1763688" y="5334728"/>
            <a:ext cx="39039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562074"/>
          </a:xfrm>
          <a:prstGeom prst="rect">
            <a:avLst/>
          </a:prstGeom>
        </p:spPr>
        <p:style>
          <a:lnRef idx="1">
            <a:schemeClr val="accent3"/>
          </a:lnRef>
          <a:fillRef idx="2">
            <a:schemeClr val="accent3"/>
          </a:fillRef>
          <a:effectRef idx="1">
            <a:schemeClr val="accent3"/>
          </a:effectRef>
          <a:fontRef idx="minor">
            <a:schemeClr val="dk1"/>
          </a:fontRef>
        </p:style>
        <p:txBody>
          <a:bodyPr>
            <a:normAutofit fontScale="90000"/>
          </a:bodyPr>
          <a:lstStyle>
            <a:lvl1pPr algn="l" rtl="0" eaLnBrk="1" latinLnBrk="0" hangingPunct="1">
              <a:spcBef>
                <a:spcPct val="0"/>
              </a:spcBef>
              <a:buNone/>
              <a:defRPr kumimoji="0" sz="3600" kern="1200" cap="all" baseline="0">
                <a:solidFill>
                  <a:schemeClr val="dk1"/>
                </a:solidFill>
                <a:effectLst>
                  <a:reflection blurRad="12700" stA="48000" endA="300" endPos="55000" dir="5400000" sy="-90000" algn="bl" rotWithShape="0"/>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smtClean="0">
                <a:latin typeface="Arial" pitchFamily="34" charset="0"/>
                <a:cs typeface="Arial" pitchFamily="34" charset="0"/>
              </a:rPr>
              <a:t>МОНГОЛ УЛСЫН ГАМШГААС ХАМГААЛАХ УДИРДЛАГЫН ТОГТОЛЦОО </a:t>
            </a:r>
            <a:endParaRPr lang="en-US" sz="2000" b="1" dirty="0">
              <a:latin typeface="Arial" pitchFamily="34" charset="0"/>
              <a:cs typeface="Arial" pitchFamily="34" charset="0"/>
            </a:endParaRPr>
          </a:p>
        </p:txBody>
      </p:sp>
      <p:sp>
        <p:nvSpPr>
          <p:cNvPr id="3" name="Rectangle 2"/>
          <p:cNvSpPr/>
          <p:nvPr/>
        </p:nvSpPr>
        <p:spPr>
          <a:xfrm>
            <a:off x="3483674" y="1964780"/>
            <a:ext cx="2160240" cy="417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b="1" dirty="0" smtClean="0">
                <a:latin typeface="Arial" pitchFamily="34" charset="0"/>
                <a:cs typeface="Arial" pitchFamily="34" charset="0"/>
              </a:rPr>
              <a:t>ОБЕГ</a:t>
            </a:r>
            <a:endParaRPr lang="en-US" b="1" dirty="0">
              <a:latin typeface="Arial" pitchFamily="34" charset="0"/>
              <a:cs typeface="Arial" pitchFamily="34" charset="0"/>
            </a:endParaRPr>
          </a:p>
        </p:txBody>
      </p:sp>
      <p:sp>
        <p:nvSpPr>
          <p:cNvPr id="4" name="Rectangle 3"/>
          <p:cNvSpPr/>
          <p:nvPr/>
        </p:nvSpPr>
        <p:spPr>
          <a:xfrm>
            <a:off x="6228184" y="1964780"/>
            <a:ext cx="2448272" cy="417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b="1" dirty="0" smtClean="0">
                <a:latin typeface="Arial" pitchFamily="34" charset="0"/>
                <a:cs typeface="Arial" pitchFamily="34" charset="0"/>
              </a:rPr>
              <a:t>Улсын ОК </a:t>
            </a:r>
            <a:endParaRPr lang="en-US" b="1" dirty="0">
              <a:latin typeface="Arial" pitchFamily="34" charset="0"/>
              <a:cs typeface="Arial" pitchFamily="34" charset="0"/>
            </a:endParaRPr>
          </a:p>
        </p:txBody>
      </p:sp>
      <p:sp>
        <p:nvSpPr>
          <p:cNvPr id="5" name="Rectangle 4"/>
          <p:cNvSpPr/>
          <p:nvPr/>
        </p:nvSpPr>
        <p:spPr>
          <a:xfrm>
            <a:off x="873308" y="1964780"/>
            <a:ext cx="2160240" cy="417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b="1" dirty="0" smtClean="0">
                <a:latin typeface="Arial" pitchFamily="34" charset="0"/>
                <a:cs typeface="Arial" pitchFamily="34" charset="0"/>
              </a:rPr>
              <a:t>ГХ улсын албад </a:t>
            </a:r>
            <a:endParaRPr lang="en-US" b="1" dirty="0">
              <a:latin typeface="Arial" pitchFamily="34" charset="0"/>
              <a:cs typeface="Arial" pitchFamily="34" charset="0"/>
            </a:endParaRPr>
          </a:p>
        </p:txBody>
      </p:sp>
      <p:sp>
        <p:nvSpPr>
          <p:cNvPr id="6" name="Rectangle 5"/>
          <p:cNvSpPr/>
          <p:nvPr/>
        </p:nvSpPr>
        <p:spPr>
          <a:xfrm>
            <a:off x="899592" y="1412776"/>
            <a:ext cx="734481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mn-MN" b="1" dirty="0" smtClean="0">
                <a:latin typeface="Arial" pitchFamily="34" charset="0"/>
                <a:cs typeface="Arial" pitchFamily="34" charset="0"/>
              </a:rPr>
              <a:t>ШАДАР САЙД    </a:t>
            </a:r>
            <a:r>
              <a:rPr lang="mn-MN" dirty="0" smtClean="0">
                <a:latin typeface="Arial" pitchFamily="34" charset="0"/>
                <a:cs typeface="Arial" pitchFamily="34" charset="0"/>
              </a:rPr>
              <a:t>/Улсын онцгой комиссын дарга /</a:t>
            </a:r>
            <a:endParaRPr lang="en-US" dirty="0">
              <a:latin typeface="Arial" pitchFamily="34" charset="0"/>
              <a:cs typeface="Arial" pitchFamily="34" charset="0"/>
            </a:endParaRPr>
          </a:p>
        </p:txBody>
      </p:sp>
      <p:sp>
        <p:nvSpPr>
          <p:cNvPr id="7" name="Rectangle 6"/>
          <p:cNvSpPr/>
          <p:nvPr/>
        </p:nvSpPr>
        <p:spPr>
          <a:xfrm>
            <a:off x="467544" y="1052736"/>
            <a:ext cx="8208912"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mn-MN" b="1" dirty="0" smtClean="0">
                <a:latin typeface="Arial" pitchFamily="34" charset="0"/>
                <a:cs typeface="Arial" pitchFamily="34" charset="0"/>
              </a:rPr>
              <a:t>ЗАСГИЙН ГАЗАР </a:t>
            </a:r>
            <a:endParaRPr lang="en-US" b="1" dirty="0">
              <a:latin typeface="Arial" pitchFamily="34" charset="0"/>
              <a:cs typeface="Arial" pitchFamily="34" charset="0"/>
            </a:endParaRPr>
          </a:p>
        </p:txBody>
      </p:sp>
      <p:sp>
        <p:nvSpPr>
          <p:cNvPr id="8" name="Rectangle 7"/>
          <p:cNvSpPr/>
          <p:nvPr/>
        </p:nvSpPr>
        <p:spPr>
          <a:xfrm>
            <a:off x="7068972" y="2601353"/>
            <a:ext cx="1607484" cy="8640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sz="1600" b="1" dirty="0" smtClean="0">
                <a:latin typeface="Arial" pitchFamily="34" charset="0"/>
                <a:cs typeface="Arial" pitchFamily="34" charset="0"/>
              </a:rPr>
              <a:t>Орон нутгийн ОК</a:t>
            </a:r>
            <a:endParaRPr lang="en-US" sz="1600" b="1" dirty="0">
              <a:latin typeface="Arial" pitchFamily="34" charset="0"/>
              <a:cs typeface="Arial" pitchFamily="34" charset="0"/>
            </a:endParaRPr>
          </a:p>
        </p:txBody>
      </p:sp>
      <p:sp>
        <p:nvSpPr>
          <p:cNvPr id="9" name="Rectangle 8"/>
          <p:cNvSpPr/>
          <p:nvPr/>
        </p:nvSpPr>
        <p:spPr>
          <a:xfrm>
            <a:off x="4837174" y="2601353"/>
            <a:ext cx="1371244" cy="8640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b="1" dirty="0" smtClean="0">
                <a:latin typeface="Arial" pitchFamily="34" charset="0"/>
                <a:cs typeface="Arial" pitchFamily="34" charset="0"/>
              </a:rPr>
              <a:t>НОБГ</a:t>
            </a:r>
            <a:endParaRPr lang="en-US" b="1" dirty="0">
              <a:latin typeface="Arial" pitchFamily="34" charset="0"/>
              <a:cs typeface="Arial" pitchFamily="34" charset="0"/>
            </a:endParaRPr>
          </a:p>
        </p:txBody>
      </p:sp>
      <p:sp>
        <p:nvSpPr>
          <p:cNvPr id="10" name="Rectangle 9"/>
          <p:cNvSpPr/>
          <p:nvPr/>
        </p:nvSpPr>
        <p:spPr>
          <a:xfrm>
            <a:off x="2751049" y="2583129"/>
            <a:ext cx="1384920" cy="8640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b="1" dirty="0" smtClean="0">
                <a:latin typeface="Arial" pitchFamily="34" charset="0"/>
                <a:cs typeface="Arial" pitchFamily="34" charset="0"/>
              </a:rPr>
              <a:t>Аймгийн ОБГ</a:t>
            </a:r>
            <a:endParaRPr lang="en-US" b="1" dirty="0">
              <a:latin typeface="Arial" pitchFamily="34" charset="0"/>
              <a:cs typeface="Arial" pitchFamily="34" charset="0"/>
            </a:endParaRPr>
          </a:p>
        </p:txBody>
      </p:sp>
      <p:sp>
        <p:nvSpPr>
          <p:cNvPr id="11" name="Rectangle 10"/>
          <p:cNvSpPr/>
          <p:nvPr/>
        </p:nvSpPr>
        <p:spPr>
          <a:xfrm>
            <a:off x="791580" y="2583129"/>
            <a:ext cx="1548172" cy="8640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b="1" dirty="0" smtClean="0">
                <a:latin typeface="Arial" pitchFamily="34" charset="0"/>
                <a:cs typeface="Arial" pitchFamily="34" charset="0"/>
              </a:rPr>
              <a:t>ГХ орон нутгийн албад </a:t>
            </a:r>
            <a:endParaRPr lang="en-US" b="1" dirty="0">
              <a:latin typeface="Arial" pitchFamily="34" charset="0"/>
              <a:cs typeface="Arial" pitchFamily="34" charset="0"/>
            </a:endParaRPr>
          </a:p>
        </p:txBody>
      </p:sp>
      <p:sp>
        <p:nvSpPr>
          <p:cNvPr id="12" name="Rectangle 11"/>
          <p:cNvSpPr/>
          <p:nvPr/>
        </p:nvSpPr>
        <p:spPr>
          <a:xfrm>
            <a:off x="7187091" y="3755010"/>
            <a:ext cx="1633379" cy="7131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n-MN" sz="1400" b="1" dirty="0" smtClean="0">
                <a:latin typeface="Arial" pitchFamily="34" charset="0"/>
                <a:cs typeface="Arial" pitchFamily="34" charset="0"/>
              </a:rPr>
              <a:t>Давтан сургалт сэргээн заслын төв</a:t>
            </a:r>
            <a:endParaRPr lang="en-US" sz="1400" b="1" dirty="0">
              <a:latin typeface="Arial" pitchFamily="34" charset="0"/>
              <a:cs typeface="Arial" pitchFamily="34" charset="0"/>
            </a:endParaRPr>
          </a:p>
        </p:txBody>
      </p:sp>
      <p:sp>
        <p:nvSpPr>
          <p:cNvPr id="13" name="Rectangle 12"/>
          <p:cNvSpPr/>
          <p:nvPr/>
        </p:nvSpPr>
        <p:spPr>
          <a:xfrm>
            <a:off x="5697728" y="3759024"/>
            <a:ext cx="1283032" cy="7200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n-MN" sz="1600" b="1" dirty="0">
                <a:latin typeface="Arial" pitchFamily="34" charset="0"/>
                <a:cs typeface="Arial" pitchFamily="34" charset="0"/>
              </a:rPr>
              <a:t>Гамшиг судлалын хүрээлэн </a:t>
            </a:r>
            <a:endParaRPr lang="en-US" sz="1600" b="1" dirty="0">
              <a:latin typeface="Arial" pitchFamily="34" charset="0"/>
              <a:cs typeface="Arial" pitchFamily="34" charset="0"/>
            </a:endParaRPr>
          </a:p>
        </p:txBody>
      </p:sp>
      <p:sp>
        <p:nvSpPr>
          <p:cNvPr id="14" name="Rectangle 13"/>
          <p:cNvSpPr/>
          <p:nvPr/>
        </p:nvSpPr>
        <p:spPr>
          <a:xfrm>
            <a:off x="3886378" y="3746785"/>
            <a:ext cx="1371244" cy="7200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n-MN" sz="1600" b="1" dirty="0">
                <a:latin typeface="Arial" pitchFamily="34" charset="0"/>
                <a:cs typeface="Arial" pitchFamily="34" charset="0"/>
              </a:rPr>
              <a:t>Аврах тусгай анги </a:t>
            </a:r>
            <a:endParaRPr lang="en-US" sz="1600" b="1" dirty="0">
              <a:latin typeface="Arial" pitchFamily="34" charset="0"/>
              <a:cs typeface="Arial" pitchFamily="34" charset="0"/>
            </a:endParaRPr>
          </a:p>
        </p:txBody>
      </p:sp>
      <p:sp>
        <p:nvSpPr>
          <p:cNvPr id="15" name="Rectangle 14"/>
          <p:cNvSpPr/>
          <p:nvPr/>
        </p:nvSpPr>
        <p:spPr>
          <a:xfrm>
            <a:off x="1953428" y="3717032"/>
            <a:ext cx="1322428" cy="7131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n-MN" sz="1600" b="1" dirty="0" smtClean="0">
                <a:latin typeface="Arial" pitchFamily="34" charset="0"/>
                <a:cs typeface="Arial" pitchFamily="34" charset="0"/>
              </a:rPr>
              <a:t>Уул уурхайн аврах анги </a:t>
            </a:r>
            <a:endParaRPr lang="en-US" sz="1600" b="1" dirty="0">
              <a:latin typeface="Arial" pitchFamily="34" charset="0"/>
              <a:cs typeface="Arial" pitchFamily="34" charset="0"/>
            </a:endParaRPr>
          </a:p>
        </p:txBody>
      </p:sp>
      <p:sp>
        <p:nvSpPr>
          <p:cNvPr id="16" name="Rectangle 15"/>
          <p:cNvSpPr/>
          <p:nvPr/>
        </p:nvSpPr>
        <p:spPr>
          <a:xfrm>
            <a:off x="467544" y="3717032"/>
            <a:ext cx="1368152" cy="7200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n-MN" sz="1600" b="1" dirty="0" smtClean="0">
                <a:latin typeface="Arial" pitchFamily="34" charset="0"/>
                <a:cs typeface="Arial" pitchFamily="34" charset="0"/>
              </a:rPr>
              <a:t>Хангалт үйлчил-</a:t>
            </a:r>
          </a:p>
          <a:p>
            <a:pPr algn="ctr"/>
            <a:r>
              <a:rPr lang="mn-MN" sz="1600" b="1" dirty="0" smtClean="0">
                <a:latin typeface="Arial" pitchFamily="34" charset="0"/>
                <a:cs typeface="Arial" pitchFamily="34" charset="0"/>
              </a:rPr>
              <a:t>гээний анги </a:t>
            </a:r>
            <a:endParaRPr lang="en-US" sz="1600" b="1" dirty="0">
              <a:latin typeface="Arial" pitchFamily="34" charset="0"/>
              <a:cs typeface="Arial" pitchFamily="34" charset="0"/>
            </a:endParaRPr>
          </a:p>
        </p:txBody>
      </p:sp>
      <p:sp>
        <p:nvSpPr>
          <p:cNvPr id="17" name="Rectangle 16"/>
          <p:cNvSpPr/>
          <p:nvPr/>
        </p:nvSpPr>
        <p:spPr>
          <a:xfrm>
            <a:off x="4151552" y="4871220"/>
            <a:ext cx="1371244" cy="465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mn-MN" sz="1600" b="1" dirty="0" smtClean="0">
                <a:latin typeface="Arial" pitchFamily="34" charset="0"/>
                <a:cs typeface="Arial" pitchFamily="34" charset="0"/>
              </a:rPr>
              <a:t>ГХСАЗТ </a:t>
            </a:r>
            <a:endParaRPr lang="en-US" sz="1600" b="1" dirty="0">
              <a:latin typeface="Arial" pitchFamily="34" charset="0"/>
              <a:cs typeface="Arial" pitchFamily="34" charset="0"/>
            </a:endParaRPr>
          </a:p>
        </p:txBody>
      </p:sp>
      <p:sp>
        <p:nvSpPr>
          <p:cNvPr id="18" name="Rectangle 17"/>
          <p:cNvSpPr/>
          <p:nvPr/>
        </p:nvSpPr>
        <p:spPr>
          <a:xfrm>
            <a:off x="5697727" y="4871220"/>
            <a:ext cx="1371244" cy="465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mn-MN" sz="1600" b="1" dirty="0" smtClean="0">
                <a:latin typeface="Arial" pitchFamily="34" charset="0"/>
                <a:cs typeface="Arial" pitchFamily="34" charset="0"/>
              </a:rPr>
              <a:t>Дүүргийн ОБХ </a:t>
            </a:r>
            <a:endParaRPr lang="en-US" sz="1600" b="1" dirty="0">
              <a:latin typeface="Arial" pitchFamily="34" charset="0"/>
              <a:cs typeface="Arial" pitchFamily="34" charset="0"/>
            </a:endParaRPr>
          </a:p>
        </p:txBody>
      </p:sp>
      <p:sp>
        <p:nvSpPr>
          <p:cNvPr id="19" name="Rectangle 18"/>
          <p:cNvSpPr/>
          <p:nvPr/>
        </p:nvSpPr>
        <p:spPr>
          <a:xfrm>
            <a:off x="7187092" y="4868696"/>
            <a:ext cx="1371244" cy="465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mn-MN" sz="1600" b="1" dirty="0" smtClean="0">
                <a:latin typeface="Arial" pitchFamily="34" charset="0"/>
                <a:cs typeface="Arial" pitchFamily="34" charset="0"/>
              </a:rPr>
              <a:t>Аврах анги </a:t>
            </a:r>
            <a:endParaRPr lang="en-US" sz="1600" b="1" dirty="0">
              <a:latin typeface="Arial" pitchFamily="34" charset="0"/>
              <a:cs typeface="Arial" pitchFamily="34" charset="0"/>
            </a:endParaRPr>
          </a:p>
        </p:txBody>
      </p:sp>
      <p:sp>
        <p:nvSpPr>
          <p:cNvPr id="20" name="Rectangle 19"/>
          <p:cNvSpPr/>
          <p:nvPr/>
        </p:nvSpPr>
        <p:spPr>
          <a:xfrm>
            <a:off x="5336490" y="5999760"/>
            <a:ext cx="1370847" cy="4535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sz="1600" b="1" dirty="0" smtClean="0">
                <a:latin typeface="Arial" pitchFamily="34" charset="0"/>
                <a:cs typeface="Arial" pitchFamily="34" charset="0"/>
              </a:rPr>
              <a:t>АГУ ангиуд </a:t>
            </a:r>
            <a:endParaRPr lang="en-US" sz="1600" b="1" dirty="0">
              <a:latin typeface="Arial" pitchFamily="34" charset="0"/>
              <a:cs typeface="Arial" pitchFamily="34" charset="0"/>
            </a:endParaRPr>
          </a:p>
        </p:txBody>
      </p:sp>
      <p:sp>
        <p:nvSpPr>
          <p:cNvPr id="21" name="Rectangle 20"/>
          <p:cNvSpPr/>
          <p:nvPr/>
        </p:nvSpPr>
        <p:spPr>
          <a:xfrm>
            <a:off x="7068971" y="5534000"/>
            <a:ext cx="1987713" cy="465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mn-MN" sz="1600" b="1" dirty="0" smtClean="0">
                <a:latin typeface="Arial" pitchFamily="34" charset="0"/>
                <a:cs typeface="Arial" pitchFamily="34" charset="0"/>
              </a:rPr>
              <a:t>Улсын нөөцийн салбарууд  </a:t>
            </a:r>
            <a:endParaRPr lang="en-US" sz="1600" b="1" dirty="0">
              <a:latin typeface="Arial" pitchFamily="34" charset="0"/>
              <a:cs typeface="Arial" pitchFamily="34" charset="0"/>
            </a:endParaRPr>
          </a:p>
        </p:txBody>
      </p:sp>
      <p:sp>
        <p:nvSpPr>
          <p:cNvPr id="22" name="Rectangle 21"/>
          <p:cNvSpPr/>
          <p:nvPr/>
        </p:nvSpPr>
        <p:spPr>
          <a:xfrm>
            <a:off x="3033548" y="5683669"/>
            <a:ext cx="1981767" cy="4657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mn-MN" sz="1600" b="1" dirty="0" smtClean="0">
                <a:latin typeface="Arial" pitchFamily="34" charset="0"/>
                <a:cs typeface="Arial" pitchFamily="34" charset="0"/>
              </a:rPr>
              <a:t>Эрэн хайх, аврах анги, салбарууд </a:t>
            </a:r>
            <a:endParaRPr lang="en-US" sz="1600" b="1" dirty="0">
              <a:latin typeface="Arial" pitchFamily="34" charset="0"/>
              <a:cs typeface="Arial" pitchFamily="34" charset="0"/>
            </a:endParaRPr>
          </a:p>
        </p:txBody>
      </p:sp>
      <p:sp>
        <p:nvSpPr>
          <p:cNvPr id="23" name="Rectangle 22"/>
          <p:cNvSpPr/>
          <p:nvPr/>
        </p:nvSpPr>
        <p:spPr>
          <a:xfrm>
            <a:off x="1089977" y="5683876"/>
            <a:ext cx="1751095" cy="4657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mn-MN" sz="1600" b="1" dirty="0" smtClean="0">
                <a:latin typeface="Arial" pitchFamily="34" charset="0"/>
                <a:cs typeface="Arial" pitchFamily="34" charset="0"/>
              </a:rPr>
              <a:t>Гал унтраах  ангиуд </a:t>
            </a:r>
            <a:endParaRPr lang="en-US" sz="1600" b="1" dirty="0">
              <a:latin typeface="Arial" pitchFamily="34" charset="0"/>
              <a:cs typeface="Arial" pitchFamily="34" charset="0"/>
            </a:endParaRPr>
          </a:p>
        </p:txBody>
      </p:sp>
      <p:cxnSp>
        <p:nvCxnSpPr>
          <p:cNvPr id="24" name="Straight Connector 23"/>
          <p:cNvCxnSpPr/>
          <p:nvPr/>
        </p:nvCxnSpPr>
        <p:spPr>
          <a:xfrm>
            <a:off x="539552" y="2421980"/>
            <a:ext cx="0" cy="129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9552" y="2421980"/>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 idx="2"/>
          </p:cNvCxnSpPr>
          <p:nvPr/>
        </p:nvCxnSpPr>
        <p:spPr>
          <a:xfrm>
            <a:off x="4563794" y="2382520"/>
            <a:ext cx="8206" cy="135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4" idx="0"/>
          </p:cNvCxnSpPr>
          <p:nvPr/>
        </p:nvCxnSpPr>
        <p:spPr>
          <a:xfrm>
            <a:off x="7452320" y="1772816"/>
            <a:ext cx="0" cy="191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3" idx="0"/>
          </p:cNvCxnSpPr>
          <p:nvPr/>
        </p:nvCxnSpPr>
        <p:spPr>
          <a:xfrm flipH="1">
            <a:off x="4563794" y="1772816"/>
            <a:ext cx="8206" cy="191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5" idx="0"/>
          </p:cNvCxnSpPr>
          <p:nvPr/>
        </p:nvCxnSpPr>
        <p:spPr>
          <a:xfrm>
            <a:off x="1953428" y="1772816"/>
            <a:ext cx="0" cy="191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p:cNvCxnSpPr>
          <p:nvPr/>
        </p:nvCxnSpPr>
        <p:spPr>
          <a:xfrm>
            <a:off x="3443509" y="3447226"/>
            <a:ext cx="0" cy="192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2"/>
          </p:cNvCxnSpPr>
          <p:nvPr/>
        </p:nvCxnSpPr>
        <p:spPr>
          <a:xfrm>
            <a:off x="5522796" y="3465451"/>
            <a:ext cx="0" cy="1187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8820471" y="2421980"/>
            <a:ext cx="1" cy="1333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964488" y="2421980"/>
            <a:ext cx="0" cy="311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636482" y="2421980"/>
            <a:ext cx="1" cy="1333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97696" y="2421980"/>
            <a:ext cx="0" cy="1333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9" idx="0"/>
          </p:cNvCxnSpPr>
          <p:nvPr/>
        </p:nvCxnSpPr>
        <p:spPr>
          <a:xfrm>
            <a:off x="7872714" y="4654398"/>
            <a:ext cx="0" cy="214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8" idx="0"/>
          </p:cNvCxnSpPr>
          <p:nvPr/>
        </p:nvCxnSpPr>
        <p:spPr>
          <a:xfrm flipH="1">
            <a:off x="6383349" y="4654398"/>
            <a:ext cx="1" cy="216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52020" y="4654398"/>
            <a:ext cx="924" cy="21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52020" y="4653136"/>
            <a:ext cx="31206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2" idx="0"/>
          </p:cNvCxnSpPr>
          <p:nvPr/>
        </p:nvCxnSpPr>
        <p:spPr>
          <a:xfrm>
            <a:off x="4024432" y="5381600"/>
            <a:ext cx="0" cy="302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64882" y="5373782"/>
            <a:ext cx="2059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8" idx="2"/>
            <a:endCxn id="20" idx="0"/>
          </p:cNvCxnSpPr>
          <p:nvPr/>
        </p:nvCxnSpPr>
        <p:spPr>
          <a:xfrm flipH="1">
            <a:off x="6021914" y="5336980"/>
            <a:ext cx="361435" cy="662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0" idx="0"/>
          </p:cNvCxnSpPr>
          <p:nvPr/>
        </p:nvCxnSpPr>
        <p:spPr>
          <a:xfrm>
            <a:off x="3443509" y="2421980"/>
            <a:ext cx="0" cy="161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0"/>
          </p:cNvCxnSpPr>
          <p:nvPr/>
        </p:nvCxnSpPr>
        <p:spPr>
          <a:xfrm>
            <a:off x="5522796" y="2421980"/>
            <a:ext cx="0" cy="179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3" idx="0"/>
          </p:cNvCxnSpPr>
          <p:nvPr/>
        </p:nvCxnSpPr>
        <p:spPr>
          <a:xfrm>
            <a:off x="1965524" y="5381600"/>
            <a:ext cx="1" cy="3022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30774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857232"/>
            <a:ext cx="7786742" cy="369332"/>
          </a:xfrm>
          <a:prstGeom prst="rect">
            <a:avLst/>
          </a:prstGeom>
        </p:spPr>
        <p:txBody>
          <a:bodyPr wrap="square">
            <a:spAutoFit/>
          </a:bodyPr>
          <a:lstStyle/>
          <a:p>
            <a:pPr algn="ctr"/>
            <a:r>
              <a:rPr lang="mn-MN" dirty="0" smtClean="0">
                <a:latin typeface="Arial" pitchFamily="34" charset="0"/>
                <a:cs typeface="Arial" pitchFamily="34" charset="0"/>
              </a:rPr>
              <a:t> </a:t>
            </a:r>
            <a:endParaRPr lang="en-US" dirty="0">
              <a:latin typeface="Arial" pitchFamily="34" charset="0"/>
              <a:cs typeface="Arial" pitchFamily="34" charset="0"/>
            </a:endParaRPr>
          </a:p>
        </p:txBody>
      </p:sp>
      <p:sp>
        <p:nvSpPr>
          <p:cNvPr id="3" name="Rectangle 2"/>
          <p:cNvSpPr/>
          <p:nvPr/>
        </p:nvSpPr>
        <p:spPr>
          <a:xfrm>
            <a:off x="500034" y="1859340"/>
            <a:ext cx="8215370" cy="369332"/>
          </a:xfrm>
          <a:prstGeom prst="rect">
            <a:avLst/>
          </a:prstGeom>
        </p:spPr>
        <p:txBody>
          <a:bodyPr wrap="square">
            <a:spAutoFit/>
          </a:bodyPr>
          <a:lstStyle/>
          <a:p>
            <a:pPr algn="ctr"/>
            <a:r>
              <a:rPr lang="mn-MN" dirty="0" smtClean="0">
                <a:latin typeface="Arial" pitchFamily="34" charset="0"/>
                <a:cs typeface="Arial" pitchFamily="34" charset="0"/>
              </a:rPr>
              <a:t>Аль тохиолдлыг гамшгийн хэмжээнд хүрсэн гэж ойлгож болох вэ?</a:t>
            </a:r>
            <a:endParaRPr lang="en-US" dirty="0">
              <a:latin typeface="Arial" pitchFamily="34" charset="0"/>
              <a:cs typeface="Arial"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1C469F"/>
                </a:solidFill>
                <a:effectLst/>
                <a:latin typeface="Arial" pitchFamily="34" charset="0"/>
                <a:ea typeface="Times New Roman" pitchFamily="18" charset="0"/>
                <a:cs typeface="Arial" pitchFamily="34" charset="0"/>
              </a:rPr>
              <a:t>Хэвлэх</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1C469F"/>
                </a:solidFill>
                <a:effectLst/>
                <a:latin typeface="Arial" pitchFamily="34" charset="0"/>
                <a:ea typeface="Times New Roman" pitchFamily="18" charset="0"/>
                <a:cs typeface="Arial" pitchFamily="34" charset="0"/>
              </a:rPr>
              <a:t>Хэвлэх</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071810"/>
            <a:ext cx="8352928" cy="1938992"/>
          </a:xfrm>
          <a:prstGeom prst="rect">
            <a:avLst/>
          </a:prstGeom>
        </p:spPr>
        <p:txBody>
          <a:bodyPr wrap="square">
            <a:spAutoFit/>
          </a:bodyPr>
          <a:lstStyle/>
          <a:p>
            <a:pPr algn="ctr"/>
            <a:r>
              <a:rPr lang="mn-MN" sz="2000" b="1" dirty="0">
                <a:latin typeface="Arial" pitchFamily="34" charset="0"/>
                <a:cs typeface="Arial" pitchFamily="34" charset="0"/>
              </a:rPr>
              <a:t>Осол</a:t>
            </a:r>
          </a:p>
          <a:p>
            <a:pPr algn="just"/>
            <a:r>
              <a:rPr lang="mn-MN" sz="2000" dirty="0">
                <a:latin typeface="Arial" pitchFamily="34" charset="0"/>
                <a:cs typeface="Arial" pitchFamily="34" charset="0"/>
              </a:rPr>
              <a:t>Ү</a:t>
            </a:r>
            <a:r>
              <a:rPr lang="en-US" sz="2000" dirty="0" err="1">
                <a:latin typeface="Arial" pitchFamily="34" charset="0"/>
                <a:cs typeface="Arial" pitchFamily="34" charset="0"/>
              </a:rPr>
              <a:t>йлдвэрлэл</a:t>
            </a:r>
            <a:r>
              <a:rPr lang="en-US" sz="2000" dirty="0">
                <a:latin typeface="Arial" pitchFamily="34" charset="0"/>
                <a:cs typeface="Arial" pitchFamily="34" charset="0"/>
              </a:rPr>
              <a:t>, </a:t>
            </a:r>
            <a:r>
              <a:rPr lang="en-US" sz="2000" dirty="0" err="1">
                <a:latin typeface="Arial" pitchFamily="34" charset="0"/>
                <a:cs typeface="Arial" pitchFamily="34" charset="0"/>
              </a:rPr>
              <a:t>технологийн</a:t>
            </a:r>
            <a:r>
              <a:rPr lang="en-US" sz="2000" dirty="0">
                <a:latin typeface="Arial" pitchFamily="34" charset="0"/>
                <a:cs typeface="Arial" pitchFamily="34" charset="0"/>
              </a:rPr>
              <a:t> </a:t>
            </a:r>
            <a:r>
              <a:rPr lang="en-US" sz="2000" dirty="0" err="1">
                <a:latin typeface="Arial" pitchFamily="34" charset="0"/>
                <a:cs typeface="Arial" pitchFamily="34" charset="0"/>
              </a:rPr>
              <a:t>горим</a:t>
            </a:r>
            <a:r>
              <a:rPr lang="en-US" sz="2000" dirty="0">
                <a:latin typeface="Arial" pitchFamily="34" charset="0"/>
                <a:cs typeface="Arial" pitchFamily="34" charset="0"/>
              </a:rPr>
              <a:t> </a:t>
            </a:r>
            <a:r>
              <a:rPr lang="en-US" sz="2000" dirty="0" err="1">
                <a:latin typeface="Arial" pitchFamily="34" charset="0"/>
                <a:cs typeface="Arial" pitchFamily="34" charset="0"/>
              </a:rPr>
              <a:t>зөрчигдсөнөөс</a:t>
            </a:r>
            <a:r>
              <a:rPr lang="en-US" sz="2000" dirty="0">
                <a:latin typeface="Arial" pitchFamily="34" charset="0"/>
                <a:cs typeface="Arial" pitchFamily="34" charset="0"/>
              </a:rPr>
              <a:t> </a:t>
            </a:r>
            <a:r>
              <a:rPr lang="en-US" sz="2000" dirty="0" err="1">
                <a:latin typeface="Arial" pitchFamily="34" charset="0"/>
                <a:cs typeface="Arial" pitchFamily="34" charset="0"/>
              </a:rPr>
              <a:t>тоног</a:t>
            </a:r>
            <a:r>
              <a:rPr lang="en-US" sz="2000" dirty="0">
                <a:latin typeface="Arial" pitchFamily="34" charset="0"/>
                <a:cs typeface="Arial" pitchFamily="34" charset="0"/>
              </a:rPr>
              <a:t> </a:t>
            </a:r>
            <a:r>
              <a:rPr lang="en-US" sz="2000" dirty="0" err="1">
                <a:latin typeface="Arial" pitchFamily="34" charset="0"/>
                <a:cs typeface="Arial" pitchFamily="34" charset="0"/>
              </a:rPr>
              <a:t>төхөөрөмж</a:t>
            </a:r>
            <a:r>
              <a:rPr lang="en-US" sz="2000" dirty="0">
                <a:latin typeface="Arial" pitchFamily="34" charset="0"/>
                <a:cs typeface="Arial" pitchFamily="34" charset="0"/>
              </a:rPr>
              <a:t>, </a:t>
            </a:r>
            <a:r>
              <a:rPr lang="en-US" sz="2000" dirty="0" err="1">
                <a:latin typeface="Arial" pitchFamily="34" charset="0"/>
                <a:cs typeface="Arial" pitchFamily="34" charset="0"/>
              </a:rPr>
              <a:t>барилга</a:t>
            </a:r>
            <a:r>
              <a:rPr lang="en-US" sz="2000" dirty="0">
                <a:latin typeface="Arial" pitchFamily="34" charset="0"/>
                <a:cs typeface="Arial" pitchFamily="34" charset="0"/>
              </a:rPr>
              <a:t> </a:t>
            </a:r>
            <a:r>
              <a:rPr lang="en-US" sz="2000" dirty="0" err="1">
                <a:latin typeface="Arial" pitchFamily="34" charset="0"/>
                <a:cs typeface="Arial" pitchFamily="34" charset="0"/>
              </a:rPr>
              <a:t>байгууламж</a:t>
            </a:r>
            <a:r>
              <a:rPr lang="en-US" sz="2000" dirty="0">
                <a:latin typeface="Arial" pitchFamily="34" charset="0"/>
                <a:cs typeface="Arial" pitchFamily="34" charset="0"/>
              </a:rPr>
              <a:t>  </a:t>
            </a:r>
            <a:r>
              <a:rPr lang="en-US" sz="2000" dirty="0" err="1">
                <a:latin typeface="Arial" pitchFamily="34" charset="0"/>
                <a:cs typeface="Arial" pitchFamily="34" charset="0"/>
              </a:rPr>
              <a:t>ноцтой</a:t>
            </a:r>
            <a:r>
              <a:rPr lang="en-US" sz="2000" dirty="0">
                <a:latin typeface="Arial" pitchFamily="34" charset="0"/>
                <a:cs typeface="Arial" pitchFamily="34" charset="0"/>
              </a:rPr>
              <a:t> </a:t>
            </a:r>
            <a:r>
              <a:rPr lang="en-US" sz="2000" dirty="0" err="1">
                <a:latin typeface="Arial" pitchFamily="34" charset="0"/>
                <a:cs typeface="Arial" pitchFamily="34" charset="0"/>
              </a:rPr>
              <a:t>эвдрэх</a:t>
            </a:r>
            <a:r>
              <a:rPr lang="en-US" sz="2000" dirty="0">
                <a:latin typeface="Arial" pitchFamily="34" charset="0"/>
                <a:cs typeface="Arial" pitchFamily="34" charset="0"/>
              </a:rPr>
              <a:t>, </a:t>
            </a:r>
            <a:r>
              <a:rPr lang="en-US" sz="2000" dirty="0" err="1">
                <a:latin typeface="Arial" pitchFamily="34" charset="0"/>
                <a:cs typeface="Arial" pitchFamily="34" charset="0"/>
              </a:rPr>
              <a:t>нурах</a:t>
            </a:r>
            <a:r>
              <a:rPr lang="en-US" sz="2000" dirty="0">
                <a:latin typeface="Arial" pitchFamily="34" charset="0"/>
                <a:cs typeface="Arial" pitchFamily="34" charset="0"/>
              </a:rPr>
              <a:t>, </a:t>
            </a:r>
            <a:r>
              <a:rPr lang="en-US" sz="2000" dirty="0" err="1">
                <a:latin typeface="Arial" pitchFamily="34" charset="0"/>
                <a:cs typeface="Arial" pitchFamily="34" charset="0"/>
              </a:rPr>
              <a:t>тээврийн</a:t>
            </a:r>
            <a:r>
              <a:rPr lang="en-US" sz="2000" dirty="0">
                <a:latin typeface="Arial" pitchFamily="34" charset="0"/>
                <a:cs typeface="Arial" pitchFamily="34" charset="0"/>
              </a:rPr>
              <a:t> </a:t>
            </a:r>
            <a:r>
              <a:rPr lang="en-US" sz="2000" dirty="0" err="1">
                <a:latin typeface="Arial" pitchFamily="34" charset="0"/>
                <a:cs typeface="Arial" pitchFamily="34" charset="0"/>
              </a:rPr>
              <a:t>хэрэгсэл</a:t>
            </a:r>
            <a:r>
              <a:rPr lang="en-US" sz="2000" dirty="0">
                <a:latin typeface="Arial" pitchFamily="34" charset="0"/>
                <a:cs typeface="Arial" pitchFamily="34" charset="0"/>
              </a:rPr>
              <a:t> </a:t>
            </a:r>
            <a:r>
              <a:rPr lang="en-US" sz="2000" dirty="0" err="1">
                <a:latin typeface="Arial" pitchFamily="34" charset="0"/>
                <a:cs typeface="Arial" pitchFamily="34" charset="0"/>
              </a:rPr>
              <a:t>осолдох</a:t>
            </a:r>
            <a:r>
              <a:rPr lang="en-US" sz="2000" dirty="0">
                <a:latin typeface="Arial" pitchFamily="34" charset="0"/>
                <a:cs typeface="Arial" pitchFamily="34" charset="0"/>
              </a:rPr>
              <a:t>, </a:t>
            </a:r>
            <a:r>
              <a:rPr lang="en-US" sz="2000" dirty="0" err="1">
                <a:latin typeface="Arial" pitchFamily="34" charset="0"/>
                <a:cs typeface="Arial" pitchFamily="34" charset="0"/>
              </a:rPr>
              <a:t>сүйрэх</a:t>
            </a:r>
            <a:r>
              <a:rPr lang="en-US" sz="2000" dirty="0">
                <a:latin typeface="Arial" pitchFamily="34" charset="0"/>
                <a:cs typeface="Arial" pitchFamily="34" charset="0"/>
              </a:rPr>
              <a:t>, </a:t>
            </a:r>
            <a:r>
              <a:rPr lang="en-US" sz="2000" dirty="0" err="1">
                <a:latin typeface="Arial" pitchFamily="34" charset="0"/>
                <a:cs typeface="Arial" pitchFamily="34" charset="0"/>
              </a:rPr>
              <a:t>цацраг</a:t>
            </a:r>
            <a:r>
              <a:rPr lang="en-US" sz="2000" dirty="0">
                <a:latin typeface="Arial" pitchFamily="34" charset="0"/>
                <a:cs typeface="Arial" pitchFamily="34" charset="0"/>
              </a:rPr>
              <a:t> </a:t>
            </a:r>
            <a:r>
              <a:rPr lang="en-US" sz="2000" dirty="0" err="1">
                <a:latin typeface="Arial" pitchFamily="34" charset="0"/>
                <a:cs typeface="Arial" pitchFamily="34" charset="0"/>
              </a:rPr>
              <a:t>идэвхт</a:t>
            </a:r>
            <a:r>
              <a:rPr lang="en-US" sz="2000" dirty="0">
                <a:latin typeface="Arial" pitchFamily="34" charset="0"/>
                <a:cs typeface="Arial" pitchFamily="34" charset="0"/>
              </a:rPr>
              <a:t> </a:t>
            </a:r>
            <a:r>
              <a:rPr lang="en-US" sz="2000" dirty="0" err="1">
                <a:latin typeface="Arial" pitchFamily="34" charset="0"/>
                <a:cs typeface="Arial" pitchFamily="34" charset="0"/>
              </a:rPr>
              <a:t>болон</a:t>
            </a:r>
            <a:r>
              <a:rPr lang="en-US" sz="2000" dirty="0">
                <a:latin typeface="Arial" pitchFamily="34" charset="0"/>
                <a:cs typeface="Arial" pitchFamily="34" charset="0"/>
              </a:rPr>
              <a:t> </a:t>
            </a:r>
            <a:r>
              <a:rPr lang="en-US" sz="2000" dirty="0" err="1">
                <a:latin typeface="Arial" pitchFamily="34" charset="0"/>
                <a:cs typeface="Arial" pitchFamily="34" charset="0"/>
              </a:rPr>
              <a:t>химийн</a:t>
            </a:r>
            <a:r>
              <a:rPr lang="en-US" sz="2000" dirty="0">
                <a:latin typeface="Arial" pitchFamily="34" charset="0"/>
                <a:cs typeface="Arial" pitchFamily="34" charset="0"/>
              </a:rPr>
              <a:t> </a:t>
            </a:r>
            <a:r>
              <a:rPr lang="en-US" sz="2000" dirty="0" err="1">
                <a:latin typeface="Arial" pitchFamily="34" charset="0"/>
                <a:cs typeface="Arial" pitchFamily="34" charset="0"/>
              </a:rPr>
              <a:t>хорт</a:t>
            </a:r>
            <a:r>
              <a:rPr lang="en-US" sz="2000" dirty="0">
                <a:latin typeface="Arial" pitchFamily="34" charset="0"/>
                <a:cs typeface="Arial" pitchFamily="34" charset="0"/>
              </a:rPr>
              <a:t> </a:t>
            </a:r>
            <a:r>
              <a:rPr lang="en-US" sz="2000" dirty="0" err="1">
                <a:latin typeface="Arial" pitchFamily="34" charset="0"/>
                <a:cs typeface="Arial" pitchFamily="34" charset="0"/>
              </a:rPr>
              <a:t>бодис</a:t>
            </a:r>
            <a:r>
              <a:rPr lang="en-US" sz="2000" dirty="0">
                <a:latin typeface="Arial" pitchFamily="34" charset="0"/>
                <a:cs typeface="Arial" pitchFamily="34" charset="0"/>
              </a:rPr>
              <a:t> </a:t>
            </a:r>
            <a:r>
              <a:rPr lang="en-US" sz="2000" dirty="0" err="1">
                <a:latin typeface="Arial" pitchFamily="34" charset="0"/>
                <a:cs typeface="Arial" pitchFamily="34" charset="0"/>
              </a:rPr>
              <a:t>алдагдах</a:t>
            </a:r>
            <a:r>
              <a:rPr lang="en-US" sz="2000" dirty="0">
                <a:latin typeface="Arial" pitchFamily="34" charset="0"/>
                <a:cs typeface="Arial" pitchFamily="34" charset="0"/>
              </a:rPr>
              <a:t>, </a:t>
            </a:r>
            <a:r>
              <a:rPr lang="en-US" sz="2000" dirty="0" err="1">
                <a:latin typeface="Arial" pitchFamily="34" charset="0"/>
                <a:cs typeface="Arial" pitchFamily="34" charset="0"/>
              </a:rPr>
              <a:t>дэлбэрэлт</a:t>
            </a:r>
            <a:r>
              <a:rPr lang="en-US" sz="2000" dirty="0">
                <a:latin typeface="Arial" pitchFamily="34" charset="0"/>
                <a:cs typeface="Arial" pitchFamily="34" charset="0"/>
              </a:rPr>
              <a:t> </a:t>
            </a:r>
            <a:r>
              <a:rPr lang="en-US" sz="2000" dirty="0" err="1">
                <a:latin typeface="Arial" pitchFamily="34" charset="0"/>
                <a:cs typeface="Arial" pitchFamily="34" charset="0"/>
              </a:rPr>
              <a:t>болох</a:t>
            </a:r>
            <a:r>
              <a:rPr lang="en-US" sz="2000" dirty="0">
                <a:latin typeface="Arial" pitchFamily="34" charset="0"/>
                <a:cs typeface="Arial" pitchFamily="34" charset="0"/>
              </a:rPr>
              <a:t> </a:t>
            </a:r>
            <a:r>
              <a:rPr lang="en-US" sz="2000" dirty="0" err="1">
                <a:latin typeface="Arial" pitchFamily="34" charset="0"/>
                <a:cs typeface="Arial" pitchFamily="34" charset="0"/>
              </a:rPr>
              <a:t>зэрг</a:t>
            </a:r>
            <a:r>
              <a:rPr lang="mn-MN" sz="2000" dirty="0">
                <a:latin typeface="Arial" pitchFamily="34" charset="0"/>
                <a:cs typeface="Arial" pitchFamily="34" charset="0"/>
              </a:rPr>
              <a:t>ээс хүний эрүүл мэнд, амь нас, эд хөрөнгөнд хохирол учрах</a:t>
            </a:r>
            <a:endParaRPr lang="en-US" sz="2000" dirty="0">
              <a:latin typeface="Arial" pitchFamily="34" charset="0"/>
              <a:cs typeface="Arial" pitchFamily="34" charset="0"/>
            </a:endParaRPr>
          </a:p>
        </p:txBody>
      </p:sp>
      <p:sp>
        <p:nvSpPr>
          <p:cNvPr id="3" name="Rectangle 2"/>
          <p:cNvSpPr/>
          <p:nvPr/>
        </p:nvSpPr>
        <p:spPr>
          <a:xfrm>
            <a:off x="357158" y="5000636"/>
            <a:ext cx="8352928" cy="1631216"/>
          </a:xfrm>
          <a:prstGeom prst="rect">
            <a:avLst/>
          </a:prstGeom>
        </p:spPr>
        <p:txBody>
          <a:bodyPr wrap="square">
            <a:spAutoFit/>
          </a:bodyPr>
          <a:lstStyle/>
          <a:p>
            <a:pPr algn="ctr"/>
            <a:r>
              <a:rPr lang="mn-MN" sz="2000" b="1" dirty="0">
                <a:latin typeface="Arial" pitchFamily="34" charset="0"/>
                <a:cs typeface="Arial" pitchFamily="34" charset="0"/>
              </a:rPr>
              <a:t>Аюул</a:t>
            </a:r>
          </a:p>
          <a:p>
            <a:pPr algn="just"/>
            <a:r>
              <a:rPr lang="mn-MN" sz="2000" dirty="0">
                <a:latin typeface="Arial" pitchFamily="34" charset="0"/>
                <a:cs typeface="Arial" pitchFamily="34" charset="0"/>
              </a:rPr>
              <a:t>Байгаль орчны болон нийгэм, эдийн засгийн доройтол, хүний эрүүл мэнд, амь нас эрсдэх, мал амьтан хорогдох, эд хөрөнгө сүйрэх, хүрээлэн буй орчинд хохирол учруулж болзошгүй аливаа үзэгдэл, тохиолдол, хүний буруутай үйл ажиллагаа</a:t>
            </a:r>
            <a:endParaRPr lang="en-US" sz="2000" dirty="0">
              <a:latin typeface="Arial" pitchFamily="34" charset="0"/>
              <a:cs typeface="Arial" pitchFamily="34" charset="0"/>
            </a:endParaRPr>
          </a:p>
        </p:txBody>
      </p:sp>
      <p:sp>
        <p:nvSpPr>
          <p:cNvPr id="4" name="Rectangle 3"/>
          <p:cNvSpPr/>
          <p:nvPr/>
        </p:nvSpPr>
        <p:spPr>
          <a:xfrm>
            <a:off x="428596" y="642918"/>
            <a:ext cx="8286808" cy="2246769"/>
          </a:xfrm>
          <a:prstGeom prst="rect">
            <a:avLst/>
          </a:prstGeom>
        </p:spPr>
        <p:txBody>
          <a:bodyPr wrap="square">
            <a:spAutoFit/>
          </a:bodyPr>
          <a:lstStyle/>
          <a:p>
            <a:pPr algn="ctr"/>
            <a:r>
              <a:rPr lang="mn-MN" sz="2000" b="1" dirty="0" smtClean="0">
                <a:latin typeface="Arial" pitchFamily="34" charset="0"/>
                <a:cs typeface="Arial" pitchFamily="34" charset="0"/>
              </a:rPr>
              <a:t>Гамшиг</a:t>
            </a:r>
            <a:endParaRPr lang="en-US" sz="2000" b="1" dirty="0" smtClean="0">
              <a:latin typeface="Arial" pitchFamily="34" charset="0"/>
              <a:cs typeface="Arial" pitchFamily="34" charset="0"/>
            </a:endParaRPr>
          </a:p>
          <a:p>
            <a:pPr algn="just"/>
            <a:r>
              <a:rPr lang="mn-MN" sz="2000" dirty="0" smtClean="0">
                <a:latin typeface="Arial" pitchFamily="34" charset="0"/>
                <a:cs typeface="Arial" pitchFamily="34" charset="0"/>
              </a:rPr>
              <a:t>Улс орон аюулд өртөж, түүнийгээ өөрийн дотоод нөөц, хүч, хэрэгсэл, хөрөнгөөрөө хор уршгийг арилгах боломжгүй болж, хүний амь нас, эрүүл мэнд, эд хөрөнгө, хүрээлэн буй орчинд ихээхэн хэмжээний хохирол учруулан, нийгэм - эдийн засгийн хэвийн амьдралыг хангах боломжгүй болж, удаан хугацаагаар амьдрал ахуй нь алдагдаж байгаа үйл явц</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69251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357298"/>
            <a:ext cx="8072494" cy="571503"/>
          </a:xfrm>
        </p:spPr>
        <p:txBody>
          <a:bodyPr>
            <a:noAutofit/>
          </a:bodyPr>
          <a:lstStyle/>
          <a:p>
            <a:r>
              <a:rPr lang="en-US" sz="2800" dirty="0" smtClean="0">
                <a:latin typeface="Arial" pitchFamily="34" charset="0"/>
                <a:cs typeface="Arial" pitchFamily="34" charset="0"/>
              </a:rPr>
              <a:t>ГАМШИГ =  АЮУЛТ </a:t>
            </a:r>
            <a:r>
              <a:rPr lang="en-US" sz="2800" dirty="0">
                <a:latin typeface="Arial" pitchFamily="34" charset="0"/>
                <a:cs typeface="Arial" pitchFamily="34" charset="0"/>
              </a:rPr>
              <a:t>ҮЗЭГДЭЛ+ЭМЗЭГ </a:t>
            </a:r>
            <a:r>
              <a:rPr lang="en-US" sz="2800" dirty="0" smtClean="0">
                <a:latin typeface="Arial" pitchFamily="34" charset="0"/>
                <a:cs typeface="Arial" pitchFamily="34" charset="0"/>
              </a:rPr>
              <a:t>БАЙДАЛ</a:t>
            </a:r>
            <a:endParaRPr lang="en-US" sz="2800" dirty="0">
              <a:latin typeface="Arial" pitchFamily="34" charset="0"/>
              <a:cs typeface="Arial" pitchFamily="34" charset="0"/>
            </a:endParaRPr>
          </a:p>
        </p:txBody>
      </p:sp>
      <p:sp>
        <p:nvSpPr>
          <p:cNvPr id="4" name="7-Point Star 3"/>
          <p:cNvSpPr/>
          <p:nvPr/>
        </p:nvSpPr>
        <p:spPr>
          <a:xfrm>
            <a:off x="214282" y="3357562"/>
            <a:ext cx="2214578" cy="1928826"/>
          </a:xfrm>
          <a:prstGeom prst="star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Arial" pitchFamily="34" charset="0"/>
                <a:cs typeface="Arial" pitchFamily="34" charset="0"/>
              </a:rPr>
              <a:t>АЮУЛТ ҮЗЭГДЭЛ</a:t>
            </a:r>
            <a:endParaRPr lang="en-US" dirty="0"/>
          </a:p>
        </p:txBody>
      </p:sp>
      <p:sp>
        <p:nvSpPr>
          <p:cNvPr id="5" name="Plus 4"/>
          <p:cNvSpPr/>
          <p:nvPr/>
        </p:nvSpPr>
        <p:spPr>
          <a:xfrm>
            <a:off x="2428860" y="4143380"/>
            <a:ext cx="571504" cy="714380"/>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Horizontal Scroll 5"/>
          <p:cNvSpPr/>
          <p:nvPr/>
        </p:nvSpPr>
        <p:spPr>
          <a:xfrm>
            <a:off x="3000364" y="3286124"/>
            <a:ext cx="2071702" cy="1928826"/>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Arial" pitchFamily="34" charset="0"/>
                <a:cs typeface="Arial" pitchFamily="34" charset="0"/>
              </a:rPr>
              <a:t>ЭМЗЭГ БАЙДАЛ</a:t>
            </a:r>
            <a:endParaRPr lang="en-US" sz="2400" dirty="0"/>
          </a:p>
        </p:txBody>
      </p:sp>
      <p:sp>
        <p:nvSpPr>
          <p:cNvPr id="7" name="Equal 6"/>
          <p:cNvSpPr/>
          <p:nvPr/>
        </p:nvSpPr>
        <p:spPr>
          <a:xfrm>
            <a:off x="5072066" y="4000504"/>
            <a:ext cx="628648" cy="914400"/>
          </a:xfrm>
          <a:prstGeom prst="mathEqual">
            <a:avLst>
              <a:gd name="adj1" fmla="val 23520"/>
              <a:gd name="adj2" fmla="val 560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8" name="Explosion 2 7"/>
          <p:cNvSpPr/>
          <p:nvPr/>
        </p:nvSpPr>
        <p:spPr>
          <a:xfrm>
            <a:off x="5786446" y="2428868"/>
            <a:ext cx="3214710" cy="2986102"/>
          </a:xfrm>
          <a:prstGeom prst="irregularSeal2">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smtClean="0">
                <a:latin typeface="Arial" pitchFamily="34" charset="0"/>
                <a:cs typeface="Arial" pitchFamily="34" charset="0"/>
              </a:rPr>
              <a:t>ГАМШИГ</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188640"/>
            <a:ext cx="8229600" cy="1224136"/>
          </a:xfrm>
          <a:prstGeom prst="rect">
            <a:avLst/>
          </a:prstGeom>
        </p:spPr>
        <p:style>
          <a:lnRef idx="1">
            <a:schemeClr val="dk1"/>
          </a:lnRef>
          <a:fillRef idx="2">
            <a:schemeClr val="dk1"/>
          </a:fillRef>
          <a:effectRef idx="1">
            <a:schemeClr val="dk1"/>
          </a:effectRef>
          <a:fontRef idx="minor">
            <a:schemeClr val="dk1"/>
          </a:fontRef>
        </p:style>
        <p:txBody>
          <a:bodyPr>
            <a:normAutofit fontScale="97500"/>
          </a:bodyPr>
          <a:lstStyle>
            <a:lvl1pPr algn="l" rtl="0" eaLnBrk="1" latinLnBrk="0" hangingPunct="1">
              <a:spcBef>
                <a:spcPct val="0"/>
              </a:spcBef>
              <a:buNone/>
              <a:defRPr kumimoji="0" sz="3600" kern="1200" cap="all" baseline="0">
                <a:solidFill>
                  <a:schemeClr val="dk1"/>
                </a:solidFill>
                <a:effectLst>
                  <a:reflection blurRad="12700" stA="48000" endA="300" endPos="55000" dir="5400000" sy="-90000" algn="bl" rotWithShape="0"/>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mn-MN" sz="1600" b="1" dirty="0" smtClean="0">
                <a:latin typeface="Arial" pitchFamily="34" charset="0"/>
                <a:cs typeface="Arial" pitchFamily="34" charset="0"/>
              </a:rPr>
              <a:t>Эрсдэл </a:t>
            </a:r>
            <a:r>
              <a:rPr lang="mn-MN" sz="1600" dirty="0" smtClean="0">
                <a:latin typeface="Arial" pitchFamily="34" charset="0"/>
                <a:cs typeface="Arial" pitchFamily="34" charset="0"/>
              </a:rPr>
              <a:t>гэж юу вэ?</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mn-MN" sz="1600" dirty="0" smtClean="0">
                <a:latin typeface="Arial" pitchFamily="34" charset="0"/>
                <a:cs typeface="Arial" pitchFamily="34" charset="0"/>
              </a:rPr>
              <a:t>аюулгүй байдал хэмээх ойлголтын суурь  үндсэн ухагдахуун юм.</a:t>
            </a:r>
          </a:p>
          <a:p>
            <a:pPr algn="ctr"/>
            <a:r>
              <a:rPr lang="mn-MN" sz="1600" dirty="0" smtClean="0">
                <a:latin typeface="Arial" pitchFamily="34" charset="0"/>
                <a:cs typeface="Arial" pitchFamily="34" charset="0"/>
              </a:rPr>
              <a:t> </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mn-MN" sz="1600" b="1" dirty="0" smtClean="0">
                <a:latin typeface="Arial" pitchFamily="34" charset="0"/>
                <a:cs typeface="Arial" pitchFamily="34" charset="0"/>
              </a:rPr>
              <a:t>Эрсдэл</a:t>
            </a:r>
            <a:r>
              <a:rPr lang="mn-MN" sz="1600" dirty="0" smtClean="0">
                <a:latin typeface="Arial" pitchFamily="34" charset="0"/>
                <a:cs typeface="Arial" pitchFamily="34" charset="0"/>
              </a:rPr>
              <a:t> – энэ бол хамгаалалт шаардаж буй хохирол учрах магадлал. </a:t>
            </a:r>
            <a:endParaRPr lang="en-US" sz="1600" dirty="0">
              <a:latin typeface="Arial" pitchFamily="34" charset="0"/>
              <a:cs typeface="Arial" pitchFamily="34" charset="0"/>
            </a:endParaRPr>
          </a:p>
        </p:txBody>
      </p:sp>
      <p:sp>
        <p:nvSpPr>
          <p:cNvPr id="3" name="Rectangle 2"/>
          <p:cNvSpPr/>
          <p:nvPr/>
        </p:nvSpPr>
        <p:spPr>
          <a:xfrm>
            <a:off x="467544" y="1700808"/>
            <a:ext cx="3528392" cy="1072917"/>
          </a:xfrm>
          <a:prstGeom prst="rect">
            <a:avLst/>
          </a:prstGeom>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n-MN" sz="1600" dirty="0">
                <a:latin typeface="Arial" pitchFamily="34" charset="0"/>
                <a:cs typeface="Arial" pitchFamily="34" charset="0"/>
              </a:rPr>
              <a:t>Хүн</a:t>
            </a:r>
            <a:endParaRPr lang="en-US" sz="1600" dirty="0">
              <a:latin typeface="Arial" pitchFamily="34" charset="0"/>
              <a:cs typeface="Arial" pitchFamily="34" charset="0"/>
            </a:endParaRPr>
          </a:p>
          <a:p>
            <a:pPr lvl="0"/>
            <a:r>
              <a:rPr lang="mn-MN" sz="1600" dirty="0" smtClean="0">
                <a:latin typeface="Arial" pitchFamily="34" charset="0"/>
                <a:cs typeface="Arial" pitchFamily="34" charset="0"/>
              </a:rPr>
              <a:t>    </a:t>
            </a:r>
            <a:r>
              <a:rPr lang="en-US" sz="1600" dirty="0" smtClean="0">
                <a:latin typeface="Arial" pitchFamily="34" charset="0"/>
                <a:cs typeface="Arial" pitchFamily="34" charset="0"/>
              </a:rPr>
              <a:t>- </a:t>
            </a:r>
            <a:r>
              <a:rPr lang="mn-MN" sz="1600" dirty="0" smtClean="0">
                <a:latin typeface="Arial" pitchFamily="34" charset="0"/>
                <a:cs typeface="Arial" pitchFamily="34" charset="0"/>
              </a:rPr>
              <a:t>Хадгаламж </a:t>
            </a:r>
            <a:endParaRPr lang="en-US" sz="1600" dirty="0">
              <a:latin typeface="Arial" pitchFamily="34" charset="0"/>
              <a:cs typeface="Arial" pitchFamily="34" charset="0"/>
            </a:endParaRPr>
          </a:p>
          <a:p>
            <a:pPr lvl="0"/>
            <a:r>
              <a:rPr lang="mn-MN" sz="1600" dirty="0" smtClean="0">
                <a:latin typeface="Arial" pitchFamily="34" charset="0"/>
                <a:cs typeface="Arial" pitchFamily="34" charset="0"/>
              </a:rPr>
              <a:t>    </a:t>
            </a:r>
            <a:r>
              <a:rPr lang="en-US" sz="1600" dirty="0" smtClean="0">
                <a:latin typeface="Arial" pitchFamily="34" charset="0"/>
                <a:cs typeface="Arial" pitchFamily="34" charset="0"/>
              </a:rPr>
              <a:t>- </a:t>
            </a:r>
            <a:r>
              <a:rPr lang="mn-MN" sz="1600" dirty="0" smtClean="0">
                <a:latin typeface="Arial" pitchFamily="34" charset="0"/>
                <a:cs typeface="Arial" pitchFamily="34" charset="0"/>
              </a:rPr>
              <a:t>Эрүүл </a:t>
            </a:r>
            <a:r>
              <a:rPr lang="mn-MN" sz="1600" dirty="0">
                <a:latin typeface="Arial" pitchFamily="34" charset="0"/>
                <a:cs typeface="Arial" pitchFamily="34" charset="0"/>
              </a:rPr>
              <a:t>мэнд </a:t>
            </a:r>
            <a:endParaRPr lang="en-US" sz="1600" dirty="0">
              <a:latin typeface="Arial" pitchFamily="34" charset="0"/>
              <a:cs typeface="Arial" pitchFamily="34" charset="0"/>
            </a:endParaRPr>
          </a:p>
          <a:p>
            <a:pPr lvl="0"/>
            <a:r>
              <a:rPr lang="mn-MN" sz="1600" dirty="0" smtClean="0">
                <a:latin typeface="Arial" pitchFamily="34" charset="0"/>
                <a:cs typeface="Arial" pitchFamily="34" charset="0"/>
              </a:rPr>
              <a:t>    </a:t>
            </a:r>
            <a:r>
              <a:rPr lang="en-US" sz="1600" dirty="0" smtClean="0">
                <a:latin typeface="Arial" pitchFamily="34" charset="0"/>
                <a:cs typeface="Arial" pitchFamily="34" charset="0"/>
              </a:rPr>
              <a:t>- </a:t>
            </a:r>
            <a:r>
              <a:rPr lang="mn-MN" sz="1600" dirty="0" smtClean="0">
                <a:latin typeface="Arial" pitchFamily="34" charset="0"/>
                <a:cs typeface="Arial" pitchFamily="34" charset="0"/>
              </a:rPr>
              <a:t>Орлого </a:t>
            </a:r>
            <a:endParaRPr lang="en-US" sz="1600" dirty="0">
              <a:latin typeface="Arial" pitchFamily="34" charset="0"/>
              <a:cs typeface="Arial" pitchFamily="34" charset="0"/>
            </a:endParaRPr>
          </a:p>
        </p:txBody>
      </p:sp>
      <p:sp>
        <p:nvSpPr>
          <p:cNvPr id="4" name="Rectangle 3"/>
          <p:cNvSpPr/>
          <p:nvPr/>
        </p:nvSpPr>
        <p:spPr>
          <a:xfrm>
            <a:off x="467544" y="2944948"/>
            <a:ext cx="3528392" cy="916099"/>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n-MN" sz="1600" dirty="0">
                <a:latin typeface="Arial" pitchFamily="34" charset="0"/>
                <a:cs typeface="Arial" pitchFamily="34" charset="0"/>
              </a:rPr>
              <a:t>Өрх </a:t>
            </a:r>
            <a:endParaRPr lang="en-US" sz="1600" dirty="0">
              <a:latin typeface="Arial" pitchFamily="34" charset="0"/>
              <a:cs typeface="Arial" pitchFamily="34" charset="0"/>
            </a:endParaRPr>
          </a:p>
          <a:p>
            <a:pPr lvl="0"/>
            <a:r>
              <a:rPr lang="en-US" sz="1600" dirty="0" smtClean="0">
                <a:latin typeface="Arial" pitchFamily="34" charset="0"/>
                <a:cs typeface="Arial" pitchFamily="34" charset="0"/>
              </a:rPr>
              <a:t>- </a:t>
            </a:r>
            <a:r>
              <a:rPr lang="mn-MN" sz="1600" dirty="0" smtClean="0">
                <a:latin typeface="Arial" pitchFamily="34" charset="0"/>
                <a:cs typeface="Arial" pitchFamily="34" charset="0"/>
              </a:rPr>
              <a:t>Орон </a:t>
            </a:r>
            <a:r>
              <a:rPr lang="mn-MN" sz="1600" dirty="0">
                <a:latin typeface="Arial" pitchFamily="34" charset="0"/>
                <a:cs typeface="Arial" pitchFamily="34" charset="0"/>
              </a:rPr>
              <a:t>сууцны чанар </a:t>
            </a:r>
            <a:endParaRPr lang="en-US" sz="1600" dirty="0">
              <a:latin typeface="Arial" pitchFamily="34" charset="0"/>
              <a:cs typeface="Arial" pitchFamily="34" charset="0"/>
            </a:endParaRPr>
          </a:p>
          <a:p>
            <a:pPr lvl="0"/>
            <a:r>
              <a:rPr lang="mn-MN" sz="1600" dirty="0" smtClean="0">
                <a:latin typeface="Arial" pitchFamily="34" charset="0"/>
                <a:cs typeface="Arial" pitchFamily="34" charset="0"/>
              </a:rPr>
              <a:t>- Даатгалд </a:t>
            </a:r>
            <a:r>
              <a:rPr lang="mn-MN" sz="1600" dirty="0">
                <a:latin typeface="Arial" pitchFamily="34" charset="0"/>
                <a:cs typeface="Arial" pitchFamily="34" charset="0"/>
              </a:rPr>
              <a:t>хамрагдсан </a:t>
            </a:r>
            <a:r>
              <a:rPr lang="mn-MN" sz="1600" dirty="0" smtClean="0">
                <a:latin typeface="Arial" pitchFamily="34" charset="0"/>
                <a:cs typeface="Arial" pitchFamily="34" charset="0"/>
              </a:rPr>
              <a:t>байдал </a:t>
            </a:r>
            <a:endParaRPr lang="en-US" sz="1600" dirty="0">
              <a:latin typeface="Arial" pitchFamily="34" charset="0"/>
              <a:cs typeface="Arial" pitchFamily="34" charset="0"/>
            </a:endParaRPr>
          </a:p>
        </p:txBody>
      </p:sp>
      <p:sp>
        <p:nvSpPr>
          <p:cNvPr id="5" name="Rectangle 4"/>
          <p:cNvSpPr/>
          <p:nvPr/>
        </p:nvSpPr>
        <p:spPr>
          <a:xfrm>
            <a:off x="467544" y="4006850"/>
            <a:ext cx="3528392" cy="1346448"/>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n-MN" sz="1600" dirty="0">
                <a:latin typeface="Arial" pitchFamily="34" charset="0"/>
                <a:cs typeface="Arial" pitchFamily="34" charset="0"/>
              </a:rPr>
              <a:t>Зан заншил </a:t>
            </a:r>
            <a:endParaRPr lang="en-US" sz="1600" dirty="0">
              <a:latin typeface="Arial" pitchFamily="34" charset="0"/>
              <a:cs typeface="Arial" pitchFamily="34" charset="0"/>
            </a:endParaRPr>
          </a:p>
          <a:p>
            <a:pPr lvl="0"/>
            <a:r>
              <a:rPr lang="en-US" sz="1600" dirty="0" smtClean="0">
                <a:latin typeface="Arial" pitchFamily="34" charset="0"/>
                <a:cs typeface="Arial" pitchFamily="34" charset="0"/>
              </a:rPr>
              <a:t>- </a:t>
            </a:r>
            <a:r>
              <a:rPr lang="mn-MN" sz="1600" dirty="0" smtClean="0">
                <a:latin typeface="Arial" pitchFamily="34" charset="0"/>
                <a:cs typeface="Arial" pitchFamily="34" charset="0"/>
              </a:rPr>
              <a:t>Тэмцэх </a:t>
            </a:r>
            <a:r>
              <a:rPr lang="mn-MN" sz="1600" dirty="0">
                <a:latin typeface="Arial" pitchFamily="34" charset="0"/>
                <a:cs typeface="Arial" pitchFamily="34" charset="0"/>
              </a:rPr>
              <a:t>арга хэрэгсэл </a:t>
            </a:r>
            <a:endParaRPr lang="en-US" sz="1600" dirty="0">
              <a:latin typeface="Arial" pitchFamily="34" charset="0"/>
              <a:cs typeface="Arial" pitchFamily="34" charset="0"/>
            </a:endParaRPr>
          </a:p>
          <a:p>
            <a:pPr lvl="0"/>
            <a:r>
              <a:rPr lang="en-US" sz="1600" dirty="0" smtClean="0">
                <a:latin typeface="Arial" pitchFamily="34" charset="0"/>
                <a:cs typeface="Arial" pitchFamily="34" charset="0"/>
              </a:rPr>
              <a:t>- </a:t>
            </a:r>
            <a:r>
              <a:rPr lang="mn-MN" sz="1600" dirty="0" smtClean="0">
                <a:latin typeface="Arial" pitchFamily="34" charset="0"/>
                <a:cs typeface="Arial" pitchFamily="34" charset="0"/>
              </a:rPr>
              <a:t>Эрсдлийн </a:t>
            </a:r>
            <a:r>
              <a:rPr lang="mn-MN" sz="1600" dirty="0">
                <a:latin typeface="Arial" pitchFamily="34" charset="0"/>
                <a:cs typeface="Arial" pitchFamily="34" charset="0"/>
              </a:rPr>
              <a:t>ойлголт, ухамсар</a:t>
            </a:r>
            <a:endParaRPr lang="en-US" sz="1600" dirty="0">
              <a:latin typeface="Arial" pitchFamily="34" charset="0"/>
              <a:cs typeface="Arial" pitchFamily="34" charset="0"/>
            </a:endParaRPr>
          </a:p>
          <a:p>
            <a:pPr lvl="0"/>
            <a:r>
              <a:rPr lang="en-US" sz="1600" dirty="0" smtClean="0">
                <a:latin typeface="Arial" pitchFamily="34" charset="0"/>
                <a:cs typeface="Arial" pitchFamily="34" charset="0"/>
              </a:rPr>
              <a:t>- </a:t>
            </a:r>
            <a:r>
              <a:rPr lang="mn-MN" sz="1600" dirty="0" smtClean="0">
                <a:latin typeface="Arial" pitchFamily="34" charset="0"/>
                <a:cs typeface="Arial" pitchFamily="34" charset="0"/>
              </a:rPr>
              <a:t>Уламжлал</a:t>
            </a:r>
            <a:endParaRPr lang="en-US" sz="1600" dirty="0">
              <a:latin typeface="Arial" pitchFamily="34" charset="0"/>
              <a:cs typeface="Arial" pitchFamily="34" charset="0"/>
            </a:endParaRPr>
          </a:p>
          <a:p>
            <a:pPr lvl="0"/>
            <a:r>
              <a:rPr lang="en-US" sz="1600" dirty="0" smtClean="0">
                <a:latin typeface="Arial" pitchFamily="34" charset="0"/>
                <a:cs typeface="Arial" pitchFamily="34" charset="0"/>
              </a:rPr>
              <a:t>- </a:t>
            </a:r>
            <a:r>
              <a:rPr lang="mn-MN" sz="1600" dirty="0" smtClean="0">
                <a:latin typeface="Arial" pitchFamily="34" charset="0"/>
                <a:cs typeface="Arial" pitchFamily="34" charset="0"/>
              </a:rPr>
              <a:t>Мухар сүсэг</a:t>
            </a:r>
            <a:endParaRPr lang="en-US" sz="1600" dirty="0">
              <a:latin typeface="Arial" pitchFamily="34" charset="0"/>
              <a:cs typeface="Arial" pitchFamily="34" charset="0"/>
            </a:endParaRPr>
          </a:p>
        </p:txBody>
      </p:sp>
      <p:sp>
        <p:nvSpPr>
          <p:cNvPr id="6" name="Rectangle 5"/>
          <p:cNvSpPr/>
          <p:nvPr/>
        </p:nvSpPr>
        <p:spPr>
          <a:xfrm>
            <a:off x="467544" y="5589240"/>
            <a:ext cx="3528392" cy="1058416"/>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n-MN" sz="1600" dirty="0">
                <a:latin typeface="Arial" pitchFamily="34" charset="0"/>
                <a:cs typeface="Arial" pitchFamily="34" charset="0"/>
              </a:rPr>
              <a:t>Орон нутгийн удирдлага</a:t>
            </a:r>
            <a:endParaRPr lang="en-US" sz="1600" dirty="0">
              <a:latin typeface="Arial" pitchFamily="34" charset="0"/>
              <a:cs typeface="Arial" pitchFamily="34" charset="0"/>
            </a:endParaRPr>
          </a:p>
          <a:p>
            <a:pPr marL="285750" lvl="0" indent="-285750">
              <a:buFontTx/>
              <a:buChar char="-"/>
            </a:pPr>
            <a:r>
              <a:rPr lang="mn-MN" sz="1600" dirty="0" smtClean="0">
                <a:latin typeface="Arial" pitchFamily="34" charset="0"/>
                <a:cs typeface="Arial" pitchFamily="34" charset="0"/>
              </a:rPr>
              <a:t>Гамшгаас </a:t>
            </a:r>
            <a:r>
              <a:rPr lang="mn-MN" sz="1600" dirty="0">
                <a:latin typeface="Arial" pitchFamily="34" charset="0"/>
                <a:cs typeface="Arial" pitchFamily="34" charset="0"/>
              </a:rPr>
              <a:t>хамгаалах, сэргийлэх </a:t>
            </a:r>
            <a:endParaRPr lang="en-US" sz="1600" dirty="0" smtClean="0">
              <a:latin typeface="Arial" pitchFamily="34" charset="0"/>
              <a:cs typeface="Arial" pitchFamily="34" charset="0"/>
            </a:endParaRPr>
          </a:p>
          <a:p>
            <a:pPr lvl="0"/>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mn-MN" sz="1600" dirty="0" smtClean="0">
                <a:latin typeface="Arial" pitchFamily="34" charset="0"/>
                <a:cs typeface="Arial" pitchFamily="34" charset="0"/>
              </a:rPr>
              <a:t>үйл </a:t>
            </a:r>
            <a:r>
              <a:rPr lang="mn-MN" sz="1600" dirty="0">
                <a:latin typeface="Arial" pitchFamily="34" charset="0"/>
                <a:cs typeface="Arial" pitchFamily="34" charset="0"/>
              </a:rPr>
              <a:t>ажиллагаа</a:t>
            </a:r>
            <a:endParaRPr lang="en-US" sz="1600" dirty="0">
              <a:latin typeface="Arial" pitchFamily="34" charset="0"/>
              <a:cs typeface="Arial" pitchFamily="34" charset="0"/>
            </a:endParaRPr>
          </a:p>
          <a:p>
            <a:pPr lvl="0"/>
            <a:r>
              <a:rPr lang="en-US" sz="1600" dirty="0" smtClean="0">
                <a:latin typeface="Arial" pitchFamily="34" charset="0"/>
                <a:cs typeface="Arial" pitchFamily="34" charset="0"/>
              </a:rPr>
              <a:t>- </a:t>
            </a:r>
            <a:r>
              <a:rPr lang="mn-MN" sz="1600" dirty="0" smtClean="0">
                <a:latin typeface="Arial" pitchFamily="34" charset="0"/>
                <a:cs typeface="Arial" pitchFamily="34" charset="0"/>
              </a:rPr>
              <a:t>Бэлэн </a:t>
            </a:r>
            <a:r>
              <a:rPr lang="mn-MN" sz="1600" dirty="0">
                <a:latin typeface="Arial" pitchFamily="34" charset="0"/>
                <a:cs typeface="Arial" pitchFamily="34" charset="0"/>
              </a:rPr>
              <a:t>байдлын чадавхи </a:t>
            </a:r>
            <a:endParaRPr lang="en-US" sz="1600" dirty="0">
              <a:latin typeface="Arial" pitchFamily="34" charset="0"/>
              <a:cs typeface="Arial" pitchFamily="34" charset="0"/>
            </a:endParaRPr>
          </a:p>
        </p:txBody>
      </p:sp>
      <p:sp>
        <p:nvSpPr>
          <p:cNvPr id="7" name="Rectangle 6"/>
          <p:cNvSpPr/>
          <p:nvPr/>
        </p:nvSpPr>
        <p:spPr>
          <a:xfrm>
            <a:off x="4723056" y="4150866"/>
            <a:ext cx="4241431" cy="2404864"/>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n-MN" dirty="0"/>
              <a:t>Улс </a:t>
            </a:r>
            <a:endParaRPr lang="en-US" dirty="0"/>
          </a:p>
          <a:p>
            <a:pPr lvl="0"/>
            <a:r>
              <a:rPr lang="en-US" dirty="0" smtClean="0"/>
              <a:t>- </a:t>
            </a:r>
            <a:r>
              <a:rPr lang="mn-MN" dirty="0" smtClean="0"/>
              <a:t>Засгийн </a:t>
            </a:r>
            <a:r>
              <a:rPr lang="mn-MN" dirty="0"/>
              <a:t>газрын чадавхи</a:t>
            </a:r>
            <a:endParaRPr lang="en-US" dirty="0"/>
          </a:p>
          <a:p>
            <a:pPr lvl="0"/>
            <a:r>
              <a:rPr lang="mn-MN" dirty="0" smtClean="0"/>
              <a:t>- Гамшигтай </a:t>
            </a:r>
            <a:r>
              <a:rPr lang="mn-MN" dirty="0"/>
              <a:t>тэмцэх байгууллага</a:t>
            </a:r>
            <a:endParaRPr lang="en-US" dirty="0"/>
          </a:p>
          <a:p>
            <a:pPr lvl="0"/>
            <a:r>
              <a:rPr lang="mn-MN" dirty="0" smtClean="0"/>
              <a:t>- Дэд </a:t>
            </a:r>
            <a:r>
              <a:rPr lang="mn-MN" dirty="0"/>
              <a:t>бүтэц</a:t>
            </a:r>
            <a:endParaRPr lang="en-US" dirty="0"/>
          </a:p>
          <a:p>
            <a:pPr lvl="0"/>
            <a:r>
              <a:rPr lang="mn-MN" dirty="0" smtClean="0"/>
              <a:t>- Эмнэлэг</a:t>
            </a:r>
            <a:r>
              <a:rPr lang="mn-MN" dirty="0"/>
              <a:t>, нийгмийн халамжийн </a:t>
            </a:r>
            <a:r>
              <a:rPr lang="mn-MN" dirty="0" smtClean="0"/>
              <a:t>    </a:t>
            </a:r>
          </a:p>
          <a:p>
            <a:pPr lvl="0"/>
            <a:r>
              <a:rPr lang="mn-MN" dirty="0" smtClean="0"/>
              <a:t>                    тогтолцоо</a:t>
            </a:r>
            <a:endParaRPr lang="en-US" dirty="0"/>
          </a:p>
          <a:p>
            <a:pPr lvl="0"/>
            <a:r>
              <a:rPr lang="mn-MN" dirty="0" smtClean="0"/>
              <a:t>- Уур </a:t>
            </a:r>
            <a:r>
              <a:rPr lang="mn-MN" dirty="0"/>
              <a:t>амьсгал</a:t>
            </a:r>
            <a:endParaRPr lang="en-US" dirty="0"/>
          </a:p>
          <a:p>
            <a:pPr lvl="0"/>
            <a:r>
              <a:rPr lang="mn-MN" dirty="0" smtClean="0"/>
              <a:t>- Хөрш </a:t>
            </a:r>
            <a:r>
              <a:rPr lang="mn-MN" dirty="0"/>
              <a:t>орнуудтай харьцах харьцаа</a:t>
            </a:r>
            <a:endParaRPr lang="en-US" dirty="0"/>
          </a:p>
          <a:p>
            <a:pPr algn="ctr"/>
            <a:endParaRPr lang="en-US" dirty="0"/>
          </a:p>
        </p:txBody>
      </p:sp>
      <p:sp>
        <p:nvSpPr>
          <p:cNvPr id="8" name="Oval 7"/>
          <p:cNvSpPr/>
          <p:nvPr/>
        </p:nvSpPr>
        <p:spPr>
          <a:xfrm>
            <a:off x="4723056" y="1709294"/>
            <a:ext cx="3226280" cy="1332096"/>
          </a:xfrm>
          <a:prstGeom prst="ellipse">
            <a:avLst/>
          </a:prstGeom>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dirty="0">
                <a:latin typeface="Arial" pitchFamily="34" charset="0"/>
                <a:cs typeface="Arial" pitchFamily="34" charset="0"/>
              </a:rPr>
              <a:t>Эмзэг байдлын хүчин зүйлүүд </a:t>
            </a:r>
            <a:endParaRPr lang="en-US" sz="2000" dirty="0">
              <a:latin typeface="Arial" pitchFamily="34" charset="0"/>
              <a:cs typeface="Arial" pitchFamily="34" charset="0"/>
            </a:endParaRPr>
          </a:p>
        </p:txBody>
      </p:sp>
      <p:cxnSp>
        <p:nvCxnSpPr>
          <p:cNvPr id="9" name="Straight Arrow Connector 8"/>
          <p:cNvCxnSpPr>
            <a:endCxn id="8" idx="3"/>
          </p:cNvCxnSpPr>
          <p:nvPr/>
        </p:nvCxnSpPr>
        <p:spPr>
          <a:xfrm flipV="1">
            <a:off x="4723056" y="2846309"/>
            <a:ext cx="472478" cy="1313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995936" y="2773725"/>
            <a:ext cx="1080120" cy="2824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995936" y="2636912"/>
            <a:ext cx="864096" cy="1369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995936" y="2492896"/>
            <a:ext cx="727120" cy="460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95936" y="1700808"/>
            <a:ext cx="93610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5853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5421" y="404665"/>
            <a:ext cx="8353042" cy="432048"/>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Гамшгийн ангилал </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endParaRPr>
          </a:p>
        </p:txBody>
      </p:sp>
      <p:sp>
        <p:nvSpPr>
          <p:cNvPr id="3" name="Subtitle 2"/>
          <p:cNvSpPr txBox="1">
            <a:spLocks/>
          </p:cNvSpPr>
          <p:nvPr/>
        </p:nvSpPr>
        <p:spPr>
          <a:xfrm>
            <a:off x="408260" y="2015558"/>
            <a:ext cx="1571452" cy="47890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mn-MN" sz="2000" b="1" dirty="0" smtClean="0">
                <a:solidFill>
                  <a:schemeClr val="tx1"/>
                </a:solidFill>
                <a:latin typeface="Arial" pitchFamily="34" charset="0"/>
                <a:cs typeface="Arial" pitchFamily="34" charset="0"/>
              </a:rPr>
              <a:t>Байгалийн</a:t>
            </a:r>
            <a:r>
              <a:rPr lang="mn-MN" sz="1600" b="1" dirty="0" smtClean="0">
                <a:solidFill>
                  <a:schemeClr val="tx1"/>
                </a:solidFill>
                <a:latin typeface="Arial" pitchFamily="34" charset="0"/>
                <a:cs typeface="Arial" pitchFamily="34" charset="0"/>
              </a:rPr>
              <a:t>  </a:t>
            </a:r>
            <a:endParaRPr lang="en-US" sz="1600" b="1" dirty="0">
              <a:solidFill>
                <a:schemeClr val="tx1"/>
              </a:solidFill>
              <a:latin typeface="Arial" pitchFamily="34" charset="0"/>
              <a:cs typeface="Arial" pitchFamily="34" charset="0"/>
            </a:endParaRPr>
          </a:p>
        </p:txBody>
      </p:sp>
      <p:sp>
        <p:nvSpPr>
          <p:cNvPr id="4" name="Subtitle 2"/>
          <p:cNvSpPr txBox="1">
            <a:spLocks/>
          </p:cNvSpPr>
          <p:nvPr/>
        </p:nvSpPr>
        <p:spPr>
          <a:xfrm>
            <a:off x="1259632" y="1511677"/>
            <a:ext cx="1755780" cy="47890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mn-MN" sz="2000" b="1" dirty="0" smtClean="0">
                <a:solidFill>
                  <a:schemeClr val="tx1"/>
                </a:solidFill>
                <a:latin typeface="Arial" pitchFamily="34" charset="0"/>
                <a:cs typeface="Arial" pitchFamily="34" charset="0"/>
              </a:rPr>
              <a:t>Биологийн  </a:t>
            </a:r>
            <a:endParaRPr lang="en-US" sz="2000" b="1" dirty="0">
              <a:solidFill>
                <a:schemeClr val="tx1"/>
              </a:solidFill>
              <a:latin typeface="Arial" pitchFamily="34" charset="0"/>
              <a:cs typeface="Arial" pitchFamily="34" charset="0"/>
            </a:endParaRPr>
          </a:p>
        </p:txBody>
      </p:sp>
      <p:sp>
        <p:nvSpPr>
          <p:cNvPr id="5" name="Subtitle 2"/>
          <p:cNvSpPr txBox="1">
            <a:spLocks/>
          </p:cNvSpPr>
          <p:nvPr/>
        </p:nvSpPr>
        <p:spPr>
          <a:xfrm>
            <a:off x="2331336" y="1044194"/>
            <a:ext cx="2029849" cy="47890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mn-MN" sz="1600" b="1" dirty="0" smtClean="0">
                <a:solidFill>
                  <a:schemeClr val="tx1"/>
                </a:solidFill>
                <a:latin typeface="Arial" pitchFamily="34" charset="0"/>
                <a:cs typeface="Arial" pitchFamily="34" charset="0"/>
              </a:rPr>
              <a:t>Техник, </a:t>
            </a:r>
          </a:p>
          <a:p>
            <a:r>
              <a:rPr lang="mn-MN" sz="1600" b="1" dirty="0" smtClean="0">
                <a:solidFill>
                  <a:schemeClr val="tx1"/>
                </a:solidFill>
                <a:latin typeface="Arial" pitchFamily="34" charset="0"/>
                <a:cs typeface="Arial" pitchFamily="34" charset="0"/>
              </a:rPr>
              <a:t>технологийн  </a:t>
            </a:r>
            <a:endParaRPr lang="en-US" sz="1600" b="1" dirty="0">
              <a:solidFill>
                <a:schemeClr val="tx1"/>
              </a:solidFill>
              <a:latin typeface="Arial" pitchFamily="34" charset="0"/>
              <a:cs typeface="Arial" pitchFamily="34" charset="0"/>
            </a:endParaRPr>
          </a:p>
        </p:txBody>
      </p:sp>
      <p:sp>
        <p:nvSpPr>
          <p:cNvPr id="6" name="Subtitle 2"/>
          <p:cNvSpPr txBox="1">
            <a:spLocks/>
          </p:cNvSpPr>
          <p:nvPr/>
        </p:nvSpPr>
        <p:spPr>
          <a:xfrm>
            <a:off x="4511181" y="1038189"/>
            <a:ext cx="1717003" cy="47890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mn-MN" sz="2000" b="1" dirty="0" smtClean="0">
                <a:solidFill>
                  <a:schemeClr val="tx1"/>
                </a:solidFill>
                <a:latin typeface="Arial" pitchFamily="34" charset="0"/>
                <a:cs typeface="Arial" pitchFamily="34" charset="0"/>
              </a:rPr>
              <a:t>Экологийн</a:t>
            </a:r>
            <a:r>
              <a:rPr lang="mn-MN" sz="1600" b="1" dirty="0" smtClean="0">
                <a:solidFill>
                  <a:schemeClr val="tx1"/>
                </a:solidFill>
                <a:latin typeface="Arial" pitchFamily="34" charset="0"/>
                <a:cs typeface="Arial" pitchFamily="34" charset="0"/>
              </a:rPr>
              <a:t> </a:t>
            </a:r>
            <a:endParaRPr lang="en-US" sz="1600" b="1" dirty="0">
              <a:solidFill>
                <a:schemeClr val="tx1"/>
              </a:solidFill>
              <a:latin typeface="Arial" pitchFamily="34" charset="0"/>
              <a:cs typeface="Arial" pitchFamily="34" charset="0"/>
            </a:endParaRPr>
          </a:p>
        </p:txBody>
      </p:sp>
      <p:sp>
        <p:nvSpPr>
          <p:cNvPr id="7" name="Subtitle 2"/>
          <p:cNvSpPr txBox="1">
            <a:spLocks/>
          </p:cNvSpPr>
          <p:nvPr/>
        </p:nvSpPr>
        <p:spPr>
          <a:xfrm>
            <a:off x="5834913" y="1511677"/>
            <a:ext cx="1545399" cy="47890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mn-MN" sz="2000" b="1" dirty="0" smtClean="0">
                <a:solidFill>
                  <a:schemeClr val="tx1"/>
                </a:solidFill>
                <a:latin typeface="Arial" pitchFamily="34" charset="0"/>
                <a:cs typeface="Arial" pitchFamily="34" charset="0"/>
              </a:rPr>
              <a:t>Нийгмийн </a:t>
            </a:r>
            <a:r>
              <a:rPr lang="mn-MN" sz="1600" b="1" dirty="0" smtClean="0">
                <a:solidFill>
                  <a:schemeClr val="tx1"/>
                </a:solidFill>
                <a:latin typeface="Arial" pitchFamily="34" charset="0"/>
                <a:cs typeface="Arial" pitchFamily="34" charset="0"/>
              </a:rPr>
              <a:t> </a:t>
            </a:r>
            <a:endParaRPr lang="en-US" sz="1600" b="1" dirty="0">
              <a:solidFill>
                <a:schemeClr val="tx1"/>
              </a:solidFill>
              <a:latin typeface="Arial" pitchFamily="34" charset="0"/>
              <a:cs typeface="Arial" pitchFamily="34" charset="0"/>
            </a:endParaRPr>
          </a:p>
        </p:txBody>
      </p:sp>
      <p:sp>
        <p:nvSpPr>
          <p:cNvPr id="8" name="Subtitle 2"/>
          <p:cNvSpPr txBox="1">
            <a:spLocks/>
          </p:cNvSpPr>
          <p:nvPr/>
        </p:nvSpPr>
        <p:spPr>
          <a:xfrm>
            <a:off x="7092279" y="2004147"/>
            <a:ext cx="1656183" cy="47890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mn-MN" sz="1800" b="1" dirty="0" smtClean="0">
                <a:solidFill>
                  <a:schemeClr val="tx1"/>
                </a:solidFill>
                <a:latin typeface="Arial" pitchFamily="34" charset="0"/>
                <a:cs typeface="Arial" pitchFamily="34" charset="0"/>
              </a:rPr>
              <a:t>Холимог</a:t>
            </a:r>
            <a:r>
              <a:rPr lang="mn-MN" sz="1400" b="1" dirty="0" smtClean="0">
                <a:solidFill>
                  <a:schemeClr val="tx1"/>
                </a:solidFill>
                <a:latin typeface="Arial" pitchFamily="34" charset="0"/>
                <a:cs typeface="Arial" pitchFamily="34" charset="0"/>
              </a:rPr>
              <a:t> </a:t>
            </a:r>
          </a:p>
          <a:p>
            <a:r>
              <a:rPr lang="mn-MN" sz="1400" b="1" dirty="0" smtClean="0">
                <a:solidFill>
                  <a:schemeClr val="tx1"/>
                </a:solidFill>
                <a:latin typeface="Arial" pitchFamily="34" charset="0"/>
                <a:cs typeface="Arial" pitchFamily="34" charset="0"/>
              </a:rPr>
              <a:t>/хавсарсан/ </a:t>
            </a:r>
            <a:endParaRPr lang="en-US" sz="1400" b="1" dirty="0">
              <a:solidFill>
                <a:schemeClr val="tx1"/>
              </a:solidFill>
              <a:latin typeface="Arial" pitchFamily="34" charset="0"/>
              <a:cs typeface="Arial" pitchFamily="34" charset="0"/>
            </a:endParaRPr>
          </a:p>
        </p:txBody>
      </p:sp>
      <p:sp>
        <p:nvSpPr>
          <p:cNvPr id="9" name="Subtitle 2"/>
          <p:cNvSpPr txBox="1">
            <a:spLocks/>
          </p:cNvSpPr>
          <p:nvPr/>
        </p:nvSpPr>
        <p:spPr>
          <a:xfrm>
            <a:off x="1763688" y="2636912"/>
            <a:ext cx="5328592" cy="50405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mn-MN" sz="2400" b="1" dirty="0" smtClean="0">
                <a:latin typeface="Arial" pitchFamily="34" charset="0"/>
                <a:cs typeface="Arial" pitchFamily="34" charset="0"/>
              </a:rPr>
              <a:t>Аюулын гарал үүслээр </a:t>
            </a:r>
            <a:endParaRPr lang="en-US" sz="2400" b="1" dirty="0">
              <a:latin typeface="Arial" pitchFamily="34" charset="0"/>
              <a:cs typeface="Arial" pitchFamily="34" charset="0"/>
            </a:endParaRPr>
          </a:p>
        </p:txBody>
      </p:sp>
      <p:cxnSp>
        <p:nvCxnSpPr>
          <p:cNvPr id="10" name="Straight Connector 9"/>
          <p:cNvCxnSpPr>
            <a:stCxn id="9" idx="0"/>
          </p:cNvCxnSpPr>
          <p:nvPr/>
        </p:nvCxnSpPr>
        <p:spPr>
          <a:xfrm flipV="1">
            <a:off x="4427984" y="2494462"/>
            <a:ext cx="2664296" cy="14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9" idx="0"/>
          </p:cNvCxnSpPr>
          <p:nvPr/>
        </p:nvCxnSpPr>
        <p:spPr>
          <a:xfrm flipH="1">
            <a:off x="4427984" y="2015558"/>
            <a:ext cx="1428970" cy="621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9" idx="0"/>
          </p:cNvCxnSpPr>
          <p:nvPr/>
        </p:nvCxnSpPr>
        <p:spPr>
          <a:xfrm flipH="1">
            <a:off x="4427984" y="1523098"/>
            <a:ext cx="94362" cy="1113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0"/>
          </p:cNvCxnSpPr>
          <p:nvPr/>
        </p:nvCxnSpPr>
        <p:spPr>
          <a:xfrm flipH="1" flipV="1">
            <a:off x="4361185" y="1523098"/>
            <a:ext cx="66799" cy="1113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p:cNvCxnSpPr>
          <p:nvPr/>
        </p:nvCxnSpPr>
        <p:spPr>
          <a:xfrm flipH="1" flipV="1">
            <a:off x="3015412" y="2015558"/>
            <a:ext cx="1412572" cy="621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p:cNvCxnSpPr>
          <p:nvPr/>
        </p:nvCxnSpPr>
        <p:spPr>
          <a:xfrm flipH="1" flipV="1">
            <a:off x="1776411" y="2494462"/>
            <a:ext cx="2651573" cy="1424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urved Up Ribbon 15"/>
          <p:cNvSpPr/>
          <p:nvPr/>
        </p:nvSpPr>
        <p:spPr>
          <a:xfrm>
            <a:off x="1259632" y="5229200"/>
            <a:ext cx="6264696" cy="758952"/>
          </a:xfrm>
          <a:prstGeom prst="ellipseRibbon2">
            <a:avLst>
              <a:gd name="adj1" fmla="val 39604"/>
              <a:gd name="adj2" fmla="val 100000"/>
              <a:gd name="adj3" fmla="val 3960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mn-MN" sz="2400" b="1" dirty="0" smtClean="0">
                <a:latin typeface="Arial" pitchFamily="34" charset="0"/>
                <a:cs typeface="Arial" pitchFamily="34" charset="0"/>
              </a:rPr>
              <a:t>Хүрээ хэмжээгээр нь </a:t>
            </a:r>
            <a:endParaRPr lang="en-US" sz="2400" b="1" dirty="0">
              <a:latin typeface="Arial" pitchFamily="34" charset="0"/>
              <a:cs typeface="Arial" pitchFamily="34" charset="0"/>
            </a:endParaRPr>
          </a:p>
        </p:txBody>
      </p:sp>
      <p:sp>
        <p:nvSpPr>
          <p:cNvPr id="17" name="Title 1"/>
          <p:cNvSpPr txBox="1">
            <a:spLocks/>
          </p:cNvSpPr>
          <p:nvPr/>
        </p:nvSpPr>
        <p:spPr>
          <a:xfrm>
            <a:off x="395421" y="4737660"/>
            <a:ext cx="1495400" cy="42533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dirty="0" smtClean="0">
                <a:latin typeface="Arial" pitchFamily="34" charset="0"/>
                <a:cs typeface="Arial" pitchFamily="34" charset="0"/>
              </a:rPr>
              <a:t>Объектын</a:t>
            </a:r>
            <a:r>
              <a:rPr lang="mn-MN" sz="1800" b="1" dirty="0" smtClean="0">
                <a:latin typeface="Arial" pitchFamily="34" charset="0"/>
                <a:cs typeface="Arial" pitchFamily="34" charset="0"/>
              </a:rPr>
              <a:t> </a:t>
            </a:r>
            <a:r>
              <a:rPr lang="mn-MN" sz="1600" b="1" dirty="0" smtClean="0">
                <a:latin typeface="Arial" pitchFamily="34" charset="0"/>
                <a:cs typeface="Arial" pitchFamily="34" charset="0"/>
              </a:rPr>
              <a:t> </a:t>
            </a:r>
            <a:endParaRPr lang="en-US" sz="1600" b="1" dirty="0">
              <a:latin typeface="Arial" pitchFamily="34" charset="0"/>
              <a:cs typeface="Arial" pitchFamily="34" charset="0"/>
            </a:endParaRPr>
          </a:p>
        </p:txBody>
      </p:sp>
      <p:sp>
        <p:nvSpPr>
          <p:cNvPr id="18" name="Title 1"/>
          <p:cNvSpPr txBox="1">
            <a:spLocks/>
          </p:cNvSpPr>
          <p:nvPr/>
        </p:nvSpPr>
        <p:spPr>
          <a:xfrm>
            <a:off x="1259632" y="4290622"/>
            <a:ext cx="1933631" cy="439981"/>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dirty="0" smtClean="0">
                <a:latin typeface="Arial" pitchFamily="34" charset="0"/>
                <a:cs typeface="Arial" pitchFamily="34" charset="0"/>
              </a:rPr>
              <a:t>Хэсэгчилсэн</a:t>
            </a:r>
            <a:r>
              <a:rPr lang="mn-MN" sz="1900" b="1" dirty="0" smtClean="0">
                <a:latin typeface="Arial" pitchFamily="34" charset="0"/>
                <a:cs typeface="Arial" pitchFamily="34" charset="0"/>
              </a:rPr>
              <a:t> </a:t>
            </a:r>
            <a:r>
              <a:rPr lang="mn-MN" sz="1600" b="1" dirty="0" smtClean="0">
                <a:latin typeface="Arial" pitchFamily="34" charset="0"/>
                <a:cs typeface="Arial" pitchFamily="34" charset="0"/>
              </a:rPr>
              <a:t> </a:t>
            </a:r>
            <a:endParaRPr lang="en-US" sz="1600" b="1" dirty="0">
              <a:latin typeface="Arial" pitchFamily="34" charset="0"/>
              <a:cs typeface="Arial" pitchFamily="34" charset="0"/>
            </a:endParaRPr>
          </a:p>
        </p:txBody>
      </p:sp>
      <p:sp>
        <p:nvSpPr>
          <p:cNvPr id="19" name="Title 1"/>
          <p:cNvSpPr txBox="1">
            <a:spLocks/>
          </p:cNvSpPr>
          <p:nvPr/>
        </p:nvSpPr>
        <p:spPr>
          <a:xfrm>
            <a:off x="2331336" y="3872202"/>
            <a:ext cx="1932637" cy="380188"/>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dirty="0" smtClean="0">
                <a:latin typeface="Arial" pitchFamily="34" charset="0"/>
                <a:cs typeface="Arial" pitchFamily="34" charset="0"/>
              </a:rPr>
              <a:t>Орон нутгийн  </a:t>
            </a:r>
            <a:endParaRPr lang="en-US" sz="2000" b="1" dirty="0">
              <a:latin typeface="Arial" pitchFamily="34" charset="0"/>
              <a:cs typeface="Arial" pitchFamily="34" charset="0"/>
            </a:endParaRPr>
          </a:p>
        </p:txBody>
      </p:sp>
      <p:sp>
        <p:nvSpPr>
          <p:cNvPr id="20" name="Title 1"/>
          <p:cNvSpPr txBox="1">
            <a:spLocks/>
          </p:cNvSpPr>
          <p:nvPr/>
        </p:nvSpPr>
        <p:spPr>
          <a:xfrm>
            <a:off x="4563942" y="3848942"/>
            <a:ext cx="1808258" cy="403448"/>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dirty="0" smtClean="0">
                <a:latin typeface="Arial" pitchFamily="34" charset="0"/>
                <a:cs typeface="Arial" pitchFamily="34" charset="0"/>
              </a:rPr>
              <a:t>Үндэсний  </a:t>
            </a:r>
            <a:endParaRPr lang="en-US" sz="2000" b="1" dirty="0">
              <a:latin typeface="Arial" pitchFamily="34" charset="0"/>
              <a:cs typeface="Arial" pitchFamily="34" charset="0"/>
            </a:endParaRPr>
          </a:p>
        </p:txBody>
      </p:sp>
      <p:sp>
        <p:nvSpPr>
          <p:cNvPr id="21" name="Title 1"/>
          <p:cNvSpPr txBox="1">
            <a:spLocks/>
          </p:cNvSpPr>
          <p:nvPr/>
        </p:nvSpPr>
        <p:spPr>
          <a:xfrm>
            <a:off x="5789512" y="4304250"/>
            <a:ext cx="1734815" cy="41701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dirty="0" smtClean="0">
                <a:latin typeface="Arial" pitchFamily="34" charset="0"/>
                <a:cs typeface="Arial" pitchFamily="34" charset="0"/>
              </a:rPr>
              <a:t>Бүс нутгийн  </a:t>
            </a:r>
            <a:endParaRPr lang="en-US" sz="2000" b="1" dirty="0">
              <a:latin typeface="Arial" pitchFamily="34" charset="0"/>
              <a:cs typeface="Arial" pitchFamily="34" charset="0"/>
            </a:endParaRPr>
          </a:p>
        </p:txBody>
      </p:sp>
      <p:sp>
        <p:nvSpPr>
          <p:cNvPr id="22" name="Title 1"/>
          <p:cNvSpPr txBox="1">
            <a:spLocks/>
          </p:cNvSpPr>
          <p:nvPr/>
        </p:nvSpPr>
        <p:spPr>
          <a:xfrm>
            <a:off x="6804248" y="4767337"/>
            <a:ext cx="1944215" cy="46186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000" b="1" dirty="0" smtClean="0">
                <a:latin typeface="Arial" pitchFamily="34" charset="0"/>
                <a:cs typeface="Arial" pitchFamily="34" charset="0"/>
              </a:rPr>
              <a:t>Даян дэлхийн  </a:t>
            </a:r>
            <a:endParaRPr lang="en-US" sz="2000" b="1" dirty="0">
              <a:latin typeface="Arial" pitchFamily="34" charset="0"/>
              <a:cs typeface="Arial" pitchFamily="34" charset="0"/>
            </a:endParaRPr>
          </a:p>
        </p:txBody>
      </p:sp>
      <p:cxnSp>
        <p:nvCxnSpPr>
          <p:cNvPr id="23" name="Straight Connector 22"/>
          <p:cNvCxnSpPr>
            <a:stCxn id="16" idx="0"/>
          </p:cNvCxnSpPr>
          <p:nvPr/>
        </p:nvCxnSpPr>
        <p:spPr>
          <a:xfrm>
            <a:off x="4391980" y="5229200"/>
            <a:ext cx="2554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6" idx="0"/>
          </p:cNvCxnSpPr>
          <p:nvPr/>
        </p:nvCxnSpPr>
        <p:spPr>
          <a:xfrm flipH="1">
            <a:off x="4391980" y="4737660"/>
            <a:ext cx="1397534" cy="49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0"/>
          </p:cNvCxnSpPr>
          <p:nvPr/>
        </p:nvCxnSpPr>
        <p:spPr>
          <a:xfrm flipV="1">
            <a:off x="4391980" y="4252390"/>
            <a:ext cx="175481" cy="97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0"/>
          </p:cNvCxnSpPr>
          <p:nvPr/>
        </p:nvCxnSpPr>
        <p:spPr>
          <a:xfrm flipH="1" flipV="1">
            <a:off x="4263973" y="4252390"/>
            <a:ext cx="128007" cy="97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0"/>
          </p:cNvCxnSpPr>
          <p:nvPr/>
        </p:nvCxnSpPr>
        <p:spPr>
          <a:xfrm flipH="1" flipV="1">
            <a:off x="3193263" y="4737660"/>
            <a:ext cx="1198717" cy="49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1890821" y="5162990"/>
            <a:ext cx="2501159" cy="662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3020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86178" y="2456892"/>
            <a:ext cx="6598190" cy="460648"/>
          </a:xfrm>
          <a:prstGeom prst="rect">
            <a:avLst/>
          </a:prstGeom>
        </p:spPr>
        <p:style>
          <a:lnRef idx="0">
            <a:schemeClr val="accent3"/>
          </a:lnRef>
          <a:fillRef idx="3">
            <a:schemeClr val="accent3"/>
          </a:fillRef>
          <a:effectRef idx="3">
            <a:schemeClr val="accent3"/>
          </a:effectRef>
          <a:fontRef idx="minor">
            <a:schemeClr val="lt1"/>
          </a:fontRef>
        </p:style>
        <p:txBody>
          <a:bodyP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lt1"/>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lt1"/>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lt1"/>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lt1"/>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lt1"/>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lt1"/>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lt1"/>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lt1"/>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lt1"/>
                </a:solidFill>
                <a:latin typeface="+mn-lt"/>
                <a:ea typeface="+mn-ea"/>
                <a:cs typeface="+mn-cs"/>
              </a:defRPr>
            </a:lvl9pPr>
          </a:lstStyle>
          <a:p>
            <a:pPr marL="0" indent="0" algn="ctr">
              <a:buFont typeface="Wingdings 2"/>
              <a:buNone/>
            </a:pPr>
            <a:r>
              <a:rPr lang="mn-MN" sz="2400" b="1" smtClean="0">
                <a:solidFill>
                  <a:schemeClr val="tx1"/>
                </a:solidFill>
                <a:latin typeface="Arial" pitchFamily="34" charset="0"/>
                <a:cs typeface="Arial" pitchFamily="34" charset="0"/>
              </a:rPr>
              <a:t>Урьдчилан сэргийлэх боломжоор нь </a:t>
            </a:r>
            <a:endParaRPr lang="en-US" sz="2400" b="1" dirty="0">
              <a:solidFill>
                <a:schemeClr val="tx1"/>
              </a:solidFill>
              <a:latin typeface="Arial" pitchFamily="34" charset="0"/>
              <a:cs typeface="Arial" pitchFamily="34" charset="0"/>
            </a:endParaRPr>
          </a:p>
        </p:txBody>
      </p:sp>
      <p:sp>
        <p:nvSpPr>
          <p:cNvPr id="3" name="Content Placeholder 2"/>
          <p:cNvSpPr txBox="1">
            <a:spLocks/>
          </p:cNvSpPr>
          <p:nvPr/>
        </p:nvSpPr>
        <p:spPr>
          <a:xfrm>
            <a:off x="5593668" y="3385592"/>
            <a:ext cx="2165412" cy="46064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1800" b="1" dirty="0" smtClean="0">
                <a:latin typeface="Arial" pitchFamily="34" charset="0"/>
                <a:cs typeface="Arial" pitchFamily="34" charset="0"/>
              </a:rPr>
              <a:t>Боломжгүй  </a:t>
            </a:r>
            <a:endParaRPr lang="en-US" sz="1800" b="1" dirty="0">
              <a:latin typeface="Arial" pitchFamily="34" charset="0"/>
              <a:cs typeface="Arial" pitchFamily="34" charset="0"/>
            </a:endParaRPr>
          </a:p>
        </p:txBody>
      </p:sp>
      <p:sp>
        <p:nvSpPr>
          <p:cNvPr id="4" name="Content Placeholder 2"/>
          <p:cNvSpPr txBox="1">
            <a:spLocks/>
          </p:cNvSpPr>
          <p:nvPr/>
        </p:nvSpPr>
        <p:spPr>
          <a:xfrm>
            <a:off x="1475656" y="3385592"/>
            <a:ext cx="2165412" cy="46064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1800" b="1" dirty="0" smtClean="0">
                <a:latin typeface="Arial" pitchFamily="34" charset="0"/>
                <a:cs typeface="Arial" pitchFamily="34" charset="0"/>
              </a:rPr>
              <a:t>Боломжтой  </a:t>
            </a:r>
            <a:endParaRPr lang="en-US" sz="1800" b="1" dirty="0">
              <a:latin typeface="Arial" pitchFamily="34" charset="0"/>
              <a:cs typeface="Arial" pitchFamily="34" charset="0"/>
            </a:endParaRPr>
          </a:p>
        </p:txBody>
      </p:sp>
      <p:sp>
        <p:nvSpPr>
          <p:cNvPr id="5" name="Content Placeholder 2"/>
          <p:cNvSpPr txBox="1">
            <a:spLocks/>
          </p:cNvSpPr>
          <p:nvPr/>
        </p:nvSpPr>
        <p:spPr>
          <a:xfrm>
            <a:off x="2373288" y="4278796"/>
            <a:ext cx="4136595" cy="46064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2400" b="1" dirty="0" smtClean="0">
                <a:latin typeface="Arial" pitchFamily="34" charset="0"/>
                <a:cs typeface="Arial" pitchFamily="34" charset="0"/>
              </a:rPr>
              <a:t>Өрнөлтийн хурдаар нь </a:t>
            </a:r>
            <a:endParaRPr lang="en-US" sz="2400" b="1" dirty="0">
              <a:latin typeface="Arial" pitchFamily="34" charset="0"/>
              <a:cs typeface="Arial" pitchFamily="34" charset="0"/>
            </a:endParaRPr>
          </a:p>
        </p:txBody>
      </p:sp>
      <p:sp>
        <p:nvSpPr>
          <p:cNvPr id="6" name="Content Placeholder 2"/>
          <p:cNvSpPr txBox="1">
            <a:spLocks/>
          </p:cNvSpPr>
          <p:nvPr/>
        </p:nvSpPr>
        <p:spPr>
          <a:xfrm>
            <a:off x="6723348" y="5049180"/>
            <a:ext cx="2071464" cy="108012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1800" b="1" dirty="0" smtClean="0">
                <a:latin typeface="Arial" pitchFamily="34" charset="0"/>
                <a:cs typeface="Arial" pitchFamily="34" charset="0"/>
              </a:rPr>
              <a:t>Аажим буюу </a:t>
            </a:r>
          </a:p>
          <a:p>
            <a:pPr marL="0" indent="0" algn="ctr">
              <a:buFont typeface="Arial" pitchFamily="34" charset="0"/>
              <a:buNone/>
            </a:pPr>
            <a:r>
              <a:rPr lang="mn-MN" sz="1800" b="1" dirty="0" smtClean="0">
                <a:latin typeface="Arial" pitchFamily="34" charset="0"/>
                <a:cs typeface="Arial" pitchFamily="34" charset="0"/>
              </a:rPr>
              <a:t>алгуурхан </a:t>
            </a:r>
            <a:endParaRPr lang="en-US" sz="1800" b="1" dirty="0">
              <a:latin typeface="Arial" pitchFamily="34" charset="0"/>
              <a:cs typeface="Arial" pitchFamily="34" charset="0"/>
            </a:endParaRPr>
          </a:p>
        </p:txBody>
      </p:sp>
      <p:sp>
        <p:nvSpPr>
          <p:cNvPr id="7" name="Content Placeholder 2"/>
          <p:cNvSpPr txBox="1">
            <a:spLocks/>
          </p:cNvSpPr>
          <p:nvPr/>
        </p:nvSpPr>
        <p:spPr>
          <a:xfrm>
            <a:off x="4446803" y="5049180"/>
            <a:ext cx="2063080" cy="108012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1800" b="1" dirty="0" smtClean="0">
                <a:latin typeface="Arial" pitchFamily="34" charset="0"/>
                <a:cs typeface="Arial" pitchFamily="34" charset="0"/>
              </a:rPr>
              <a:t>Хурдтай  </a:t>
            </a:r>
            <a:endParaRPr lang="en-US" sz="1800" b="1" dirty="0">
              <a:latin typeface="Arial" pitchFamily="34" charset="0"/>
              <a:cs typeface="Arial" pitchFamily="34" charset="0"/>
            </a:endParaRPr>
          </a:p>
        </p:txBody>
      </p:sp>
      <p:sp>
        <p:nvSpPr>
          <p:cNvPr id="8" name="Content Placeholder 2"/>
          <p:cNvSpPr txBox="1">
            <a:spLocks/>
          </p:cNvSpPr>
          <p:nvPr/>
        </p:nvSpPr>
        <p:spPr>
          <a:xfrm>
            <a:off x="2373288" y="5049180"/>
            <a:ext cx="1766664" cy="108012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1800" b="1" dirty="0" smtClean="0">
                <a:latin typeface="Arial" pitchFamily="34" charset="0"/>
                <a:cs typeface="Arial" pitchFamily="34" charset="0"/>
              </a:rPr>
              <a:t>Маш </a:t>
            </a:r>
          </a:p>
          <a:p>
            <a:pPr marL="0" indent="0" algn="ctr">
              <a:buFont typeface="Arial" pitchFamily="34" charset="0"/>
              <a:buNone/>
            </a:pPr>
            <a:r>
              <a:rPr lang="mn-MN" sz="1800" b="1" dirty="0" smtClean="0">
                <a:latin typeface="Arial" pitchFamily="34" charset="0"/>
                <a:cs typeface="Arial" pitchFamily="34" charset="0"/>
              </a:rPr>
              <a:t>хурдтай  </a:t>
            </a:r>
            <a:endParaRPr lang="en-US" sz="1800" b="1" dirty="0">
              <a:latin typeface="Arial" pitchFamily="34" charset="0"/>
              <a:cs typeface="Arial" pitchFamily="34" charset="0"/>
            </a:endParaRPr>
          </a:p>
        </p:txBody>
      </p:sp>
      <p:sp>
        <p:nvSpPr>
          <p:cNvPr id="9" name="Content Placeholder 2"/>
          <p:cNvSpPr txBox="1">
            <a:spLocks/>
          </p:cNvSpPr>
          <p:nvPr/>
        </p:nvSpPr>
        <p:spPr>
          <a:xfrm>
            <a:off x="489898" y="5049180"/>
            <a:ext cx="1592560" cy="108012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mn-MN" sz="1800" b="1" dirty="0" smtClean="0">
                <a:latin typeface="Arial" pitchFamily="34" charset="0"/>
                <a:cs typeface="Arial" pitchFamily="34" charset="0"/>
              </a:rPr>
              <a:t>Тэсрэлтийн </a:t>
            </a:r>
          </a:p>
          <a:p>
            <a:pPr marL="0" indent="0" algn="ctr">
              <a:buFont typeface="Arial" pitchFamily="34" charset="0"/>
              <a:buNone/>
            </a:pPr>
            <a:r>
              <a:rPr lang="mn-MN" sz="1800" b="1" dirty="0" smtClean="0">
                <a:latin typeface="Arial" pitchFamily="34" charset="0"/>
                <a:cs typeface="Arial" pitchFamily="34" charset="0"/>
              </a:rPr>
              <a:t>байдалтай </a:t>
            </a:r>
            <a:endParaRPr lang="en-US" sz="1800" b="1" dirty="0">
              <a:latin typeface="Arial" pitchFamily="34" charset="0"/>
              <a:cs typeface="Arial" pitchFamily="34" charset="0"/>
            </a:endParaRPr>
          </a:p>
        </p:txBody>
      </p:sp>
      <p:cxnSp>
        <p:nvCxnSpPr>
          <p:cNvPr id="10" name="Straight Connector 9"/>
          <p:cNvCxnSpPr>
            <a:endCxn id="7" idx="0"/>
          </p:cNvCxnSpPr>
          <p:nvPr/>
        </p:nvCxnSpPr>
        <p:spPr>
          <a:xfrm>
            <a:off x="5349207" y="4739444"/>
            <a:ext cx="129136"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0"/>
          </p:cNvCxnSpPr>
          <p:nvPr/>
        </p:nvCxnSpPr>
        <p:spPr>
          <a:xfrm flipH="1">
            <a:off x="3256620" y="4739444"/>
            <a:ext cx="153634"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9" idx="0"/>
          </p:cNvCxnSpPr>
          <p:nvPr/>
        </p:nvCxnSpPr>
        <p:spPr>
          <a:xfrm flipH="1">
            <a:off x="1286178" y="4739444"/>
            <a:ext cx="108711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6" idx="0"/>
          </p:cNvCxnSpPr>
          <p:nvPr/>
        </p:nvCxnSpPr>
        <p:spPr>
          <a:xfrm>
            <a:off x="6518802" y="4739444"/>
            <a:ext cx="1240278"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2"/>
            <a:endCxn id="4" idx="0"/>
          </p:cNvCxnSpPr>
          <p:nvPr/>
        </p:nvCxnSpPr>
        <p:spPr>
          <a:xfrm flipH="1">
            <a:off x="2558362" y="2917540"/>
            <a:ext cx="2026911"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 idx="2"/>
            <a:endCxn id="3" idx="0"/>
          </p:cNvCxnSpPr>
          <p:nvPr/>
        </p:nvCxnSpPr>
        <p:spPr>
          <a:xfrm>
            <a:off x="4585273" y="2917540"/>
            <a:ext cx="2091101" cy="4680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2494648" y="620688"/>
            <a:ext cx="4228700" cy="41825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2400" b="1" dirty="0" smtClean="0">
                <a:latin typeface="Arial" pitchFamily="34" charset="0"/>
                <a:cs typeface="Arial" pitchFamily="34" charset="0"/>
              </a:rPr>
              <a:t>Үүсэх шалтгаанаар нь  </a:t>
            </a:r>
            <a:endParaRPr lang="en-US" sz="2400" b="1" dirty="0">
              <a:latin typeface="Arial" pitchFamily="34" charset="0"/>
              <a:cs typeface="Arial" pitchFamily="34" charset="0"/>
            </a:endParaRPr>
          </a:p>
        </p:txBody>
      </p:sp>
      <p:sp>
        <p:nvSpPr>
          <p:cNvPr id="17" name="Title 1"/>
          <p:cNvSpPr txBox="1">
            <a:spLocks/>
          </p:cNvSpPr>
          <p:nvPr/>
        </p:nvSpPr>
        <p:spPr>
          <a:xfrm>
            <a:off x="880757" y="1484784"/>
            <a:ext cx="3227783" cy="41825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1800" b="1" dirty="0" smtClean="0">
                <a:latin typeface="Arial" pitchFamily="34" charset="0"/>
                <a:cs typeface="Arial" pitchFamily="34" charset="0"/>
              </a:rPr>
              <a:t>Санаатай /зориуд/  </a:t>
            </a:r>
            <a:endParaRPr lang="en-US" sz="1800" b="1" dirty="0">
              <a:latin typeface="Arial" pitchFamily="34" charset="0"/>
              <a:cs typeface="Arial" pitchFamily="34" charset="0"/>
            </a:endParaRPr>
          </a:p>
        </p:txBody>
      </p:sp>
      <p:sp>
        <p:nvSpPr>
          <p:cNvPr id="18" name="Title 1"/>
          <p:cNvSpPr txBox="1">
            <a:spLocks/>
          </p:cNvSpPr>
          <p:nvPr/>
        </p:nvSpPr>
        <p:spPr>
          <a:xfrm>
            <a:off x="4952094" y="1484784"/>
            <a:ext cx="3528423" cy="41825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mn-MN" sz="1800" b="1" dirty="0" smtClean="0">
                <a:latin typeface="Arial" pitchFamily="34" charset="0"/>
                <a:cs typeface="Arial" pitchFamily="34" charset="0"/>
              </a:rPr>
              <a:t>Санамсаргүй /болгоомжгүй/  </a:t>
            </a:r>
            <a:endParaRPr lang="en-US" sz="1800" b="1" dirty="0">
              <a:latin typeface="Arial" pitchFamily="34" charset="0"/>
              <a:cs typeface="Arial" pitchFamily="34" charset="0"/>
            </a:endParaRPr>
          </a:p>
        </p:txBody>
      </p:sp>
      <p:cxnSp>
        <p:nvCxnSpPr>
          <p:cNvPr id="19" name="Straight Connector 18"/>
          <p:cNvCxnSpPr>
            <a:stCxn id="16" idx="2"/>
            <a:endCxn id="17" idx="0"/>
          </p:cNvCxnSpPr>
          <p:nvPr/>
        </p:nvCxnSpPr>
        <p:spPr>
          <a:xfrm flipH="1">
            <a:off x="2494649" y="1038946"/>
            <a:ext cx="2114349" cy="445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18" idx="0"/>
          </p:cNvCxnSpPr>
          <p:nvPr/>
        </p:nvCxnSpPr>
        <p:spPr>
          <a:xfrm>
            <a:off x="4608998" y="1038946"/>
            <a:ext cx="2107308" cy="445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74322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encrypted-tbn0.gstatic.com/images?q=tbn:ANd9GcSDO3eQDDm6nQiN73E0k9z_rAfQDxtQUpLw7ajQChFDBjwOvbxKh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encrypted-tbn0.gstatic.com/images?q=tbn:ANd9GcSDO3eQDDm6nQiN73E0k9z_rAfQDxtQUpLw7ajQChFDBjwOvbxKh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монгол"/>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C:\Users\ok\Desktop\2000px-Mongolia_on_the_globe_(Asia_centered).svg (1).png"/>
          <p:cNvPicPr>
            <a:picLocks noChangeAspect="1" noChangeArrowheads="1"/>
          </p:cNvPicPr>
          <p:nvPr/>
        </p:nvPicPr>
        <p:blipFill>
          <a:blip r:embed="rId2" cstate="print"/>
          <a:srcRect/>
          <a:stretch>
            <a:fillRect/>
          </a:stretch>
        </p:blipFill>
        <p:spPr bwMode="auto">
          <a:xfrm>
            <a:off x="428596" y="285728"/>
            <a:ext cx="8358246" cy="5857916"/>
          </a:xfrm>
          <a:prstGeom prst="rect">
            <a:avLst/>
          </a:prstGeom>
          <a:noFill/>
        </p:spPr>
      </p:pic>
      <p:sp>
        <p:nvSpPr>
          <p:cNvPr id="7" name="Rectangle 6"/>
          <p:cNvSpPr/>
          <p:nvPr/>
        </p:nvSpPr>
        <p:spPr>
          <a:xfrm>
            <a:off x="2643174" y="714356"/>
            <a:ext cx="4068358" cy="584775"/>
          </a:xfrm>
          <a:prstGeom prst="rect">
            <a:avLst/>
          </a:prstGeom>
        </p:spPr>
        <p:txBody>
          <a:bodyPr wrap="none">
            <a:spAutoFit/>
          </a:bodyPr>
          <a:lstStyle/>
          <a:p>
            <a:r>
              <a:rPr lang="mn-MN" sz="3200" dirty="0" smtClean="0">
                <a:latin typeface="Arial" pitchFamily="34" charset="0"/>
                <a:cs typeface="Arial" pitchFamily="34" charset="0"/>
              </a:rPr>
              <a:t>Манай орны онцлог </a:t>
            </a:r>
          </a:p>
        </p:txBody>
      </p:sp>
      <p:pic>
        <p:nvPicPr>
          <p:cNvPr id="1027" name="Picture 3" descr="C:\Users\ok\Desktop\images (1).jpg"/>
          <p:cNvPicPr>
            <a:picLocks noChangeAspect="1" noChangeArrowheads="1"/>
          </p:cNvPicPr>
          <p:nvPr/>
        </p:nvPicPr>
        <p:blipFill>
          <a:blip r:embed="rId3" cstate="print"/>
          <a:srcRect/>
          <a:stretch>
            <a:fillRect/>
          </a:stretch>
        </p:blipFill>
        <p:spPr bwMode="auto">
          <a:xfrm>
            <a:off x="4572000" y="4143380"/>
            <a:ext cx="4357718" cy="2286016"/>
          </a:xfrm>
          <a:prstGeom prst="rect">
            <a:avLst/>
          </a:prstGeom>
          <a:noFill/>
        </p:spPr>
      </p:pic>
      <p:sp>
        <p:nvSpPr>
          <p:cNvPr id="9" name="Rectangle 8"/>
          <p:cNvSpPr/>
          <p:nvPr/>
        </p:nvSpPr>
        <p:spPr>
          <a:xfrm>
            <a:off x="4572000" y="5500702"/>
            <a:ext cx="4357718" cy="830997"/>
          </a:xfrm>
          <a:prstGeom prst="rect">
            <a:avLst/>
          </a:prstGeom>
        </p:spPr>
        <p:txBody>
          <a:bodyPr wrap="square">
            <a:spAutoFit/>
          </a:bodyPr>
          <a:lstStyle/>
          <a:p>
            <a:r>
              <a:rPr lang="en-US" sz="2400" dirty="0" smtClean="0">
                <a:latin typeface="Arial" pitchFamily="34" charset="0"/>
                <a:cs typeface="Arial" pitchFamily="34" charset="0"/>
              </a:rPr>
              <a:t>- </a:t>
            </a:r>
            <a:r>
              <a:rPr lang="mn-MN" sz="2400" dirty="0" smtClean="0">
                <a:latin typeface="Arial" pitchFamily="34" charset="0"/>
                <a:cs typeface="Arial" pitchFamily="34" charset="0"/>
              </a:rPr>
              <a:t>Бэлчээрийн мал аж ахуй,</a:t>
            </a:r>
          </a:p>
          <a:p>
            <a:pPr>
              <a:buFontTx/>
              <a:buChar char="-"/>
            </a:pPr>
            <a:r>
              <a:rPr lang="mn-MN" sz="2400" dirty="0" smtClean="0">
                <a:latin typeface="Arial" pitchFamily="34" charset="0"/>
                <a:cs typeface="Arial" pitchFamily="34" charset="0"/>
              </a:rPr>
              <a:t> Усалгаагүй газар тариалан </a:t>
            </a:r>
          </a:p>
        </p:txBody>
      </p:sp>
      <p:pic>
        <p:nvPicPr>
          <p:cNvPr id="1029" name="Picture 5" descr="C:\Users\ok\Desktop\d27b5c3c071334d8original.gif"/>
          <p:cNvPicPr>
            <a:picLocks noChangeAspect="1" noChangeArrowheads="1"/>
          </p:cNvPicPr>
          <p:nvPr/>
        </p:nvPicPr>
        <p:blipFill>
          <a:blip r:embed="rId4" cstate="print"/>
          <a:srcRect/>
          <a:stretch>
            <a:fillRect/>
          </a:stretch>
        </p:blipFill>
        <p:spPr bwMode="auto">
          <a:xfrm>
            <a:off x="285720" y="4143380"/>
            <a:ext cx="4286280" cy="2286016"/>
          </a:xfrm>
          <a:prstGeom prst="rect">
            <a:avLst/>
          </a:prstGeom>
          <a:noFill/>
        </p:spPr>
      </p:pic>
      <p:sp>
        <p:nvSpPr>
          <p:cNvPr id="11" name="Rectangle 10"/>
          <p:cNvSpPr/>
          <p:nvPr/>
        </p:nvSpPr>
        <p:spPr>
          <a:xfrm>
            <a:off x="214282" y="5214950"/>
            <a:ext cx="4357718" cy="1200329"/>
          </a:xfrm>
          <a:prstGeom prst="rect">
            <a:avLst/>
          </a:prstGeom>
        </p:spPr>
        <p:txBody>
          <a:bodyPr wrap="square">
            <a:spAutoFit/>
          </a:bodyPr>
          <a:lstStyle/>
          <a:p>
            <a:r>
              <a:rPr lang="en-US" sz="2400" dirty="0" smtClean="0">
                <a:latin typeface="Arial" pitchFamily="34" charset="0"/>
                <a:cs typeface="Arial" pitchFamily="34" charset="0"/>
              </a:rPr>
              <a:t>- </a:t>
            </a:r>
            <a:r>
              <a:rPr lang="mn-MN" sz="2400" dirty="0" smtClean="0">
                <a:latin typeface="Arial" pitchFamily="34" charset="0"/>
                <a:cs typeface="Arial" pitchFamily="34" charset="0"/>
              </a:rPr>
              <a:t>Дэд бүтэц сул хөгжсөн,</a:t>
            </a:r>
          </a:p>
          <a:p>
            <a:pPr>
              <a:buFontTx/>
              <a:buChar char="-"/>
            </a:pPr>
            <a:r>
              <a:rPr lang="mn-MN" sz="2400" dirty="0" smtClean="0">
                <a:latin typeface="Arial" pitchFamily="34" charset="0"/>
                <a:cs typeface="Arial" pitchFamily="34" charset="0"/>
              </a:rPr>
              <a:t> Далайд гарцгүй, </a:t>
            </a:r>
          </a:p>
          <a:p>
            <a:pPr>
              <a:buFontTx/>
              <a:buChar char="-"/>
            </a:pPr>
            <a:r>
              <a:rPr lang="mn-MN" sz="2400" dirty="0" smtClean="0">
                <a:latin typeface="Arial" pitchFamily="34" charset="0"/>
                <a:cs typeface="Arial" pitchFamily="34" charset="0"/>
              </a:rPr>
              <a:t> Өргөн уудам газар нутагтай</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1" descr="C:\Users\ok\Desktop\images (1).jpg"/>
          <p:cNvPicPr>
            <a:picLocks noChangeAspect="1" noChangeArrowheads="1"/>
          </p:cNvPicPr>
          <p:nvPr/>
        </p:nvPicPr>
        <p:blipFill>
          <a:blip r:embed="rId2" cstate="print"/>
          <a:srcRect/>
          <a:stretch>
            <a:fillRect/>
          </a:stretch>
        </p:blipFill>
        <p:spPr bwMode="auto">
          <a:xfrm>
            <a:off x="285720" y="3500438"/>
            <a:ext cx="8501122" cy="2928958"/>
          </a:xfrm>
          <a:prstGeom prst="rect">
            <a:avLst/>
          </a:prstGeom>
          <a:noFill/>
        </p:spPr>
      </p:pic>
      <p:sp>
        <p:nvSpPr>
          <p:cNvPr id="4" name="Rectangle 3"/>
          <p:cNvSpPr/>
          <p:nvPr/>
        </p:nvSpPr>
        <p:spPr>
          <a:xfrm>
            <a:off x="285720" y="5286388"/>
            <a:ext cx="8501122" cy="769441"/>
          </a:xfrm>
          <a:prstGeom prst="rect">
            <a:avLst/>
          </a:prstGeom>
        </p:spPr>
        <p:txBody>
          <a:bodyPr wrap="square">
            <a:spAutoFit/>
          </a:bodyPr>
          <a:lstStyle/>
          <a:p>
            <a:r>
              <a:rPr lang="en-US" sz="2400" dirty="0" smtClean="0">
                <a:latin typeface="Arial" pitchFamily="34" charset="0"/>
                <a:cs typeface="Arial" pitchFamily="34" charset="0"/>
              </a:rPr>
              <a:t>-</a:t>
            </a:r>
            <a:r>
              <a:rPr lang="mn-MN" sz="2400" dirty="0" smtClean="0">
                <a:latin typeface="Arial" pitchFamily="34" charset="0"/>
                <a:cs typeface="Arial" pitchFamily="34" charset="0"/>
              </a:rPr>
              <a:t> </a:t>
            </a:r>
            <a:r>
              <a:rPr lang="en-US" sz="2400" b="1" dirty="0" err="1" smtClean="0">
                <a:latin typeface="Arial" pitchFamily="34" charset="0"/>
                <a:cs typeface="Arial" pitchFamily="34" charset="0"/>
              </a:rPr>
              <a:t>Цаг</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агаарын</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холбогдолтой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гамшиг</a:t>
            </a:r>
            <a:endParaRPr lang="mn-MN" sz="2400" b="1" dirty="0" smtClean="0">
              <a:latin typeface="Arial" pitchFamily="34" charset="0"/>
              <a:cs typeface="Arial" pitchFamily="34" charset="0"/>
            </a:endParaRPr>
          </a:p>
          <a:p>
            <a:r>
              <a:rPr lang="mn-MN" sz="2000" b="1" dirty="0" smtClean="0">
                <a:latin typeface="Arial" pitchFamily="34" charset="0"/>
                <a:cs typeface="Arial" pitchFamily="34" charset="0"/>
              </a:rPr>
              <a:t>    </a:t>
            </a:r>
            <a:r>
              <a:rPr lang="en-US" sz="2000" dirty="0" err="1" smtClean="0">
                <a:latin typeface="Arial" pitchFamily="34" charset="0"/>
                <a:cs typeface="Arial" pitchFamily="34" charset="0"/>
              </a:rPr>
              <a:t>хүчтэй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шороон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болон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цасан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шуурга</a:t>
            </a:r>
            <a:r>
              <a:rPr lang="en-US" sz="2000" dirty="0" smtClean="0">
                <a:latin typeface="Arial" pitchFamily="34" charset="0"/>
                <a:cs typeface="Arial" pitchFamily="34" charset="0"/>
              </a:rPr>
              <a:t>,</a:t>
            </a:r>
            <a:r>
              <a:rPr lang="mn-MN" sz="2000" dirty="0" smtClean="0">
                <a:latin typeface="Arial" pitchFamily="34" charset="0"/>
                <a:cs typeface="Arial" pitchFamily="34" charset="0"/>
              </a:rPr>
              <a:t> </a:t>
            </a:r>
            <a:r>
              <a:rPr lang="en-US" sz="2000" dirty="0" err="1" smtClean="0">
                <a:latin typeface="Arial" pitchFamily="34" charset="0"/>
                <a:cs typeface="Arial" pitchFamily="34" charset="0"/>
              </a:rPr>
              <a:t>ган</a:t>
            </a:r>
            <a:r>
              <a:rPr lang="en-US" sz="2000" dirty="0" smtClean="0">
                <a:latin typeface="Arial" pitchFamily="34" charset="0"/>
                <a:cs typeface="Arial" pitchFamily="34" charset="0"/>
              </a:rPr>
              <a:t>,</a:t>
            </a:r>
            <a:r>
              <a:rPr lang="mn-MN" sz="2000" dirty="0" smtClean="0">
                <a:latin typeface="Arial" pitchFamily="34" charset="0"/>
                <a:cs typeface="Arial" pitchFamily="34" charset="0"/>
              </a:rPr>
              <a:t> </a:t>
            </a:r>
            <a:r>
              <a:rPr lang="en-US" sz="2000" dirty="0" err="1" smtClean="0">
                <a:latin typeface="Arial" pitchFamily="34" charset="0"/>
                <a:cs typeface="Arial" pitchFamily="34" charset="0"/>
              </a:rPr>
              <a:t>зуд</a:t>
            </a:r>
            <a:r>
              <a:rPr lang="en-US" sz="2000" dirty="0" smtClean="0">
                <a:latin typeface="Arial" pitchFamily="34" charset="0"/>
                <a:cs typeface="Arial" pitchFamily="34" charset="0"/>
              </a:rPr>
              <a:t>,</a:t>
            </a:r>
            <a:r>
              <a:rPr lang="mn-MN" sz="2000" dirty="0" smtClean="0">
                <a:latin typeface="Arial" pitchFamily="34" charset="0"/>
                <a:cs typeface="Arial" pitchFamily="34" charset="0"/>
              </a:rPr>
              <a:t> </a:t>
            </a:r>
            <a:r>
              <a:rPr lang="en-US" sz="2000" dirty="0" err="1" smtClean="0">
                <a:latin typeface="Arial" pitchFamily="34" charset="0"/>
                <a:cs typeface="Arial" pitchFamily="34" charset="0"/>
              </a:rPr>
              <a:t>бороо</a:t>
            </a:r>
            <a:r>
              <a:rPr lang="en-US" sz="2000" dirty="0" smtClean="0">
                <a:latin typeface="Arial" pitchFamily="34" charset="0"/>
                <a:cs typeface="Arial" pitchFamily="34" charset="0"/>
              </a:rPr>
              <a:t>,</a:t>
            </a:r>
            <a:r>
              <a:rPr lang="mn-MN" sz="2000" dirty="0" smtClean="0">
                <a:latin typeface="Arial" pitchFamily="34" charset="0"/>
                <a:cs typeface="Arial" pitchFamily="34" charset="0"/>
              </a:rPr>
              <a:t> </a:t>
            </a:r>
            <a:r>
              <a:rPr lang="en-US" sz="2000" dirty="0" err="1" smtClean="0">
                <a:latin typeface="Arial" pitchFamily="34" charset="0"/>
                <a:cs typeface="Arial" pitchFamily="34" charset="0"/>
              </a:rPr>
              <a:t>мөндөр</a:t>
            </a:r>
            <a:r>
              <a:rPr lang="en-US" sz="2000" dirty="0" smtClean="0">
                <a:latin typeface="Arial" pitchFamily="34" charset="0"/>
                <a:cs typeface="Arial" pitchFamily="34" charset="0"/>
              </a:rPr>
              <a:t>,</a:t>
            </a:r>
            <a:r>
              <a:rPr lang="mn-MN" sz="2000" dirty="0" smtClean="0">
                <a:latin typeface="Arial" pitchFamily="34" charset="0"/>
                <a:cs typeface="Arial" pitchFamily="34" charset="0"/>
              </a:rPr>
              <a:t> </a:t>
            </a:r>
            <a:r>
              <a:rPr lang="en-US" sz="2000" dirty="0" err="1" smtClean="0">
                <a:latin typeface="Arial" pitchFamily="34" charset="0"/>
                <a:cs typeface="Arial" pitchFamily="34" charset="0"/>
              </a:rPr>
              <a:t>цас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гм</a:t>
            </a:r>
            <a:endParaRPr lang="en-US" sz="2000" dirty="0" smtClean="0">
              <a:latin typeface="Arial" pitchFamily="34" charset="0"/>
              <a:cs typeface="Arial" pitchFamily="34" charset="0"/>
            </a:endParaRPr>
          </a:p>
        </p:txBody>
      </p:sp>
      <p:pic>
        <p:nvPicPr>
          <p:cNvPr id="82946" name="Picture 2" descr="C:\Users\ok\Desktop\images (2).jpg"/>
          <p:cNvPicPr>
            <a:picLocks noChangeAspect="1" noChangeArrowheads="1"/>
          </p:cNvPicPr>
          <p:nvPr/>
        </p:nvPicPr>
        <p:blipFill>
          <a:blip r:embed="rId3" cstate="print"/>
          <a:srcRect/>
          <a:stretch>
            <a:fillRect/>
          </a:stretch>
        </p:blipFill>
        <p:spPr bwMode="auto">
          <a:xfrm>
            <a:off x="285720" y="428604"/>
            <a:ext cx="8501122" cy="3071834"/>
          </a:xfrm>
          <a:prstGeom prst="rect">
            <a:avLst/>
          </a:prstGeom>
          <a:noFill/>
        </p:spPr>
      </p:pic>
      <p:sp>
        <p:nvSpPr>
          <p:cNvPr id="6" name="Rectangle 5"/>
          <p:cNvSpPr/>
          <p:nvPr/>
        </p:nvSpPr>
        <p:spPr>
          <a:xfrm>
            <a:off x="251520" y="2492896"/>
            <a:ext cx="8358246" cy="954107"/>
          </a:xfrm>
          <a:prstGeom prst="rect">
            <a:avLst/>
          </a:prstGeom>
        </p:spPr>
        <p:txBody>
          <a:bodyPr wrap="square">
            <a:spAutoFit/>
          </a:bodyPr>
          <a:lstStyle/>
          <a:p>
            <a:r>
              <a:rPr lang="en-US" sz="2800" dirty="0" smtClean="0">
                <a:solidFill>
                  <a:schemeClr val="bg1"/>
                </a:solidFill>
                <a:latin typeface="Arial" pitchFamily="34" charset="0"/>
                <a:cs typeface="Arial" pitchFamily="34" charset="0"/>
              </a:rPr>
              <a:t>-</a:t>
            </a:r>
            <a:r>
              <a:rPr lang="mn-MN" sz="2800" dirty="0" smtClean="0">
                <a:solidFill>
                  <a:schemeClr val="bg1"/>
                </a:solidFill>
                <a:latin typeface="Arial" pitchFamily="34" charset="0"/>
                <a:cs typeface="Arial" pitchFamily="34" charset="0"/>
              </a:rPr>
              <a:t> </a:t>
            </a:r>
            <a:r>
              <a:rPr lang="en-US" sz="2800" b="1" dirty="0" err="1" smtClean="0">
                <a:solidFill>
                  <a:schemeClr val="bg1"/>
                </a:solidFill>
                <a:latin typeface="Arial" pitchFamily="34" charset="0"/>
                <a:cs typeface="Arial" pitchFamily="34" charset="0"/>
              </a:rPr>
              <a:t>Техникийн</a:t>
            </a:r>
            <a:r>
              <a:rPr lang="en-US" sz="2800" b="1" dirty="0" smtClean="0">
                <a:solidFill>
                  <a:schemeClr val="bg1"/>
                </a:solidFill>
                <a:latin typeface="Arial" pitchFamily="34" charset="0"/>
                <a:cs typeface="Arial" pitchFamily="34" charset="0"/>
              </a:rPr>
              <a:t> </a:t>
            </a:r>
            <a:r>
              <a:rPr lang="en-US" sz="2800" b="1" dirty="0" err="1" smtClean="0">
                <a:solidFill>
                  <a:schemeClr val="bg1"/>
                </a:solidFill>
                <a:latin typeface="Arial" pitchFamily="34" charset="0"/>
                <a:cs typeface="Arial" pitchFamily="34" charset="0"/>
              </a:rPr>
              <a:t>холбогдолтой</a:t>
            </a:r>
            <a:r>
              <a:rPr lang="en-US" sz="2800" b="1" dirty="0" smtClean="0">
                <a:solidFill>
                  <a:schemeClr val="bg1"/>
                </a:solidFill>
                <a:latin typeface="Arial" pitchFamily="34" charset="0"/>
                <a:cs typeface="Arial" pitchFamily="34" charset="0"/>
              </a:rPr>
              <a:t> </a:t>
            </a:r>
            <a:r>
              <a:rPr lang="en-US" sz="2800" b="1" dirty="0" err="1" smtClean="0">
                <a:solidFill>
                  <a:schemeClr val="bg1"/>
                </a:solidFill>
                <a:latin typeface="Arial" pitchFamily="34" charset="0"/>
                <a:cs typeface="Arial" pitchFamily="34" charset="0"/>
              </a:rPr>
              <a:t>осол</a:t>
            </a:r>
            <a:endParaRPr lang="mn-MN" sz="2800" b="1" dirty="0" smtClean="0">
              <a:solidFill>
                <a:schemeClr val="bg1"/>
              </a:solidFill>
              <a:latin typeface="Arial" pitchFamily="34" charset="0"/>
              <a:cs typeface="Arial" pitchFamily="34" charset="0"/>
            </a:endParaRPr>
          </a:p>
          <a:p>
            <a:r>
              <a:rPr lang="mn-MN" sz="2800" b="1"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үйлдвэрийн</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осол</a:t>
            </a:r>
            <a:r>
              <a:rPr lang="en-US" sz="2400" dirty="0" smtClean="0">
                <a:solidFill>
                  <a:schemeClr val="bg1"/>
                </a:solidFill>
                <a:latin typeface="Arial" pitchFamily="34" charset="0"/>
                <a:cs typeface="Arial" pitchFamily="34" charset="0"/>
              </a:rPr>
              <a:t>,</a:t>
            </a:r>
            <a:r>
              <a:rPr lang="mn-MN"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хорт</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бодис</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алдагдах</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гм</a:t>
            </a:r>
            <a:endParaRPr lang="en-US" sz="28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icture9"/>
          <p:cNvPicPr>
            <a:picLocks noChangeAspect="1" noChangeArrowheads="1"/>
          </p:cNvPicPr>
          <p:nvPr/>
        </p:nvPicPr>
        <p:blipFill>
          <a:blip r:embed="rId2" cstate="print"/>
          <a:srcRect r="3879" b="5965"/>
          <a:stretch>
            <a:fillRect/>
          </a:stretch>
        </p:blipFill>
        <p:spPr bwMode="auto">
          <a:xfrm>
            <a:off x="500034" y="571480"/>
            <a:ext cx="8286808" cy="2776537"/>
          </a:xfrm>
          <a:prstGeom prst="rect">
            <a:avLst/>
          </a:prstGeom>
          <a:noFill/>
          <a:ln w="9525">
            <a:noFill/>
            <a:miter lim="800000"/>
            <a:headEnd/>
            <a:tailEnd/>
          </a:ln>
        </p:spPr>
      </p:pic>
      <p:sp>
        <p:nvSpPr>
          <p:cNvPr id="3" name="Rectangle 2"/>
          <p:cNvSpPr/>
          <p:nvPr/>
        </p:nvSpPr>
        <p:spPr>
          <a:xfrm>
            <a:off x="714348" y="857232"/>
            <a:ext cx="7786742" cy="830997"/>
          </a:xfrm>
          <a:prstGeom prst="rect">
            <a:avLst/>
          </a:prstGeom>
        </p:spPr>
        <p:txBody>
          <a:bodyPr wrap="square">
            <a:spAutoFit/>
          </a:bodyPr>
          <a:lstStyle/>
          <a:p>
            <a:r>
              <a:rPr lang="en-US" sz="2400" dirty="0" smtClean="0">
                <a:solidFill>
                  <a:schemeClr val="bg1"/>
                </a:solidFill>
                <a:latin typeface="Arial" pitchFamily="34" charset="0"/>
                <a:cs typeface="Arial" pitchFamily="34" charset="0"/>
              </a:rPr>
              <a:t>-</a:t>
            </a:r>
            <a:r>
              <a:rPr lang="mn-MN" sz="2400"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Геологийн</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гаралтай</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гамшиг</a:t>
            </a:r>
            <a:r>
              <a:rPr lang="en-US" sz="2400" dirty="0" smtClean="0">
                <a:solidFill>
                  <a:schemeClr val="bg1"/>
                </a:solidFill>
                <a:latin typeface="Arial" pitchFamily="34" charset="0"/>
                <a:cs typeface="Arial" pitchFamily="34" charset="0"/>
              </a:rPr>
              <a:t> </a:t>
            </a:r>
            <a:endParaRPr lang="mn-MN" sz="2400" dirty="0" smtClean="0">
              <a:solidFill>
                <a:schemeClr val="bg1"/>
              </a:solidFill>
              <a:latin typeface="Arial" pitchFamily="34" charset="0"/>
              <a:cs typeface="Arial" pitchFamily="34" charset="0"/>
            </a:endParaRPr>
          </a:p>
          <a:p>
            <a:r>
              <a:rPr lang="mn-MN" sz="2400" dirty="0" smtClean="0">
                <a:solidFill>
                  <a:schemeClr val="bg1"/>
                </a:solidFill>
                <a:latin typeface="Arial" pitchFamily="34" charset="0"/>
                <a:cs typeface="Arial" pitchFamily="34" charset="0"/>
              </a:rPr>
              <a:t>        </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газар</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хөдлөлт</a:t>
            </a:r>
            <a:r>
              <a:rPr lang="en-US" sz="2400" dirty="0" smtClean="0">
                <a:solidFill>
                  <a:schemeClr val="bg1"/>
                </a:solidFill>
                <a:latin typeface="Arial" pitchFamily="34" charset="0"/>
                <a:cs typeface="Arial" pitchFamily="34" charset="0"/>
              </a:rPr>
              <a:t>,</a:t>
            </a:r>
            <a:r>
              <a:rPr lang="mn-MN"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хөрсний</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гулсалт</a:t>
            </a:r>
            <a:r>
              <a:rPr lang="en-US" sz="2400" dirty="0" smtClean="0">
                <a:solidFill>
                  <a:schemeClr val="bg1"/>
                </a:solidFill>
                <a:latin typeface="Arial" pitchFamily="34" charset="0"/>
                <a:cs typeface="Arial" pitchFamily="34" charset="0"/>
              </a:rPr>
              <a:t>,</a:t>
            </a:r>
            <a:r>
              <a:rPr lang="mn-MN"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нуралт</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гм</a:t>
            </a:r>
            <a:endParaRPr lang="en-US" sz="2400" dirty="0">
              <a:solidFill>
                <a:schemeClr val="bg1"/>
              </a:solidFill>
            </a:endParaRPr>
          </a:p>
        </p:txBody>
      </p:sp>
      <p:pic>
        <p:nvPicPr>
          <p:cNvPr id="107522" name="Picture 2" descr="C:\Users\ok\Desktop\images.jpg"/>
          <p:cNvPicPr>
            <a:picLocks noChangeAspect="1" noChangeArrowheads="1"/>
          </p:cNvPicPr>
          <p:nvPr/>
        </p:nvPicPr>
        <p:blipFill>
          <a:blip r:embed="rId3" cstate="print"/>
          <a:srcRect/>
          <a:stretch>
            <a:fillRect/>
          </a:stretch>
        </p:blipFill>
        <p:spPr bwMode="auto">
          <a:xfrm>
            <a:off x="428596" y="3286124"/>
            <a:ext cx="8358246" cy="3000396"/>
          </a:xfrm>
          <a:prstGeom prst="rect">
            <a:avLst/>
          </a:prstGeom>
          <a:noFill/>
        </p:spPr>
      </p:pic>
      <p:sp>
        <p:nvSpPr>
          <p:cNvPr id="5" name="Rectangle 4"/>
          <p:cNvSpPr/>
          <p:nvPr/>
        </p:nvSpPr>
        <p:spPr>
          <a:xfrm>
            <a:off x="785786" y="5143512"/>
            <a:ext cx="7643866" cy="830997"/>
          </a:xfrm>
          <a:prstGeom prst="rect">
            <a:avLst/>
          </a:prstGeom>
        </p:spPr>
        <p:txBody>
          <a:bodyPr wrap="square">
            <a:spAutoFit/>
          </a:bodyPr>
          <a:lstStyle/>
          <a:p>
            <a:r>
              <a:rPr lang="en-US" sz="2400" dirty="0" smtClean="0">
                <a:solidFill>
                  <a:schemeClr val="bg1"/>
                </a:solidFill>
                <a:latin typeface="Arial" pitchFamily="34" charset="0"/>
                <a:cs typeface="Arial" pitchFamily="34" charset="0"/>
              </a:rPr>
              <a:t>-</a:t>
            </a:r>
            <a:r>
              <a:rPr lang="mn-MN" sz="2400"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Биологийн</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гаралтай</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гамшиг</a:t>
            </a:r>
            <a:endParaRPr lang="mn-MN" sz="2400" b="1" dirty="0" smtClean="0">
              <a:solidFill>
                <a:schemeClr val="bg1"/>
              </a:solidFill>
              <a:latin typeface="Arial" pitchFamily="34" charset="0"/>
              <a:cs typeface="Arial" pitchFamily="34" charset="0"/>
            </a:endParaRPr>
          </a:p>
          <a:p>
            <a:r>
              <a:rPr lang="mn-MN" sz="2400" b="1"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хүн</a:t>
            </a:r>
            <a:r>
              <a:rPr lang="en-US" sz="2400" dirty="0" smtClean="0">
                <a:solidFill>
                  <a:schemeClr val="bg1"/>
                </a:solidFill>
                <a:latin typeface="Arial" pitchFamily="34" charset="0"/>
                <a:cs typeface="Arial" pitchFamily="34" charset="0"/>
              </a:rPr>
              <a:t>,</a:t>
            </a:r>
            <a:r>
              <a:rPr lang="mn-MN"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малын</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гоц</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халдварт</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өвчинүүд</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гм</a:t>
            </a:r>
            <a:endParaRPr lang="en-US" sz="24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2269</TotalTime>
  <Words>758</Words>
  <Application>Microsoft Office PowerPoint</Application>
  <PresentationFormat>On-screen Show (4:3)</PresentationFormat>
  <Paragraphs>173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Trek</vt:lpstr>
      <vt:lpstr>Slide 1</vt:lpstr>
      <vt:lpstr>Slide 2</vt:lpstr>
      <vt:lpstr>ГАМШИГ =  АЮУЛТ ҮЗЭГДЭЛ+ЭМЗЭГ БАЙДАЛ</vt:lpstr>
      <vt:lpstr>Slide 4</vt:lpstr>
      <vt:lpstr>Slide 5</vt:lpstr>
      <vt:lpstr>Slide 6</vt:lpstr>
      <vt:lpstr>Slide 7</vt:lpstr>
      <vt:lpstr>Slide 8</vt:lpstr>
      <vt:lpstr>Slide 9</vt:lpstr>
      <vt:lpstr>Гамшгаас хамгаалах </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Ер нь Гамшиг,осол, аюул гэсэн ойлголтуудыг хэрхэн ойлговол зохих бэ?</dc:title>
  <dc:creator>ok</dc:creator>
  <cp:lastModifiedBy>HEDY</cp:lastModifiedBy>
  <cp:revision>817</cp:revision>
  <dcterms:created xsi:type="dcterms:W3CDTF">2014-10-19T00:39:37Z</dcterms:created>
  <dcterms:modified xsi:type="dcterms:W3CDTF">2020-02-06T06:11:11Z</dcterms:modified>
</cp:coreProperties>
</file>