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437" r:id="rId2"/>
    <p:sldId id="466" r:id="rId3"/>
    <p:sldId id="438" r:id="rId4"/>
    <p:sldId id="467" r:id="rId5"/>
    <p:sldId id="442" r:id="rId6"/>
    <p:sldId id="443" r:id="rId7"/>
    <p:sldId id="444" r:id="rId8"/>
    <p:sldId id="446" r:id="rId9"/>
    <p:sldId id="447" r:id="rId10"/>
    <p:sldId id="448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263" r:id="rId19"/>
    <p:sldId id="362" r:id="rId20"/>
    <p:sldId id="468" r:id="rId21"/>
    <p:sldId id="286" r:id="rId22"/>
    <p:sldId id="436" r:id="rId23"/>
    <p:sldId id="354" r:id="rId24"/>
    <p:sldId id="465" r:id="rId25"/>
    <p:sldId id="296" r:id="rId26"/>
    <p:sldId id="347" r:id="rId27"/>
    <p:sldId id="297" r:id="rId28"/>
    <p:sldId id="299" r:id="rId29"/>
    <p:sldId id="348" r:id="rId30"/>
    <p:sldId id="304" r:id="rId31"/>
    <p:sldId id="469" r:id="rId32"/>
    <p:sldId id="470" r:id="rId33"/>
    <p:sldId id="4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688B4-706E-4CA6-98B1-0CD423848608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7B3AA-F068-458A-BA6A-11CD76F0154C}">
      <dgm:prSet phldrT="[Text]"/>
      <dgm:spPr/>
      <dgm:t>
        <a:bodyPr/>
        <a:lstStyle/>
        <a:p>
          <a:r>
            <a:rPr lang="mn-MN" dirty="0" smtClean="0"/>
            <a:t>Мэргэжлийн анги </a:t>
          </a:r>
          <a:endParaRPr lang="en-US" dirty="0"/>
        </a:p>
      </dgm:t>
    </dgm:pt>
    <dgm:pt modelId="{D44A72B1-9408-4428-9A2E-A9FBDDD8C09F}" type="parTrans" cxnId="{AEE71BAD-F462-4069-B41C-225CCDDD0539}">
      <dgm:prSet/>
      <dgm:spPr/>
      <dgm:t>
        <a:bodyPr/>
        <a:lstStyle/>
        <a:p>
          <a:endParaRPr lang="en-US"/>
        </a:p>
      </dgm:t>
    </dgm:pt>
    <dgm:pt modelId="{F563DCD6-A385-4C80-8D01-3D6E47DA5691}" type="sibTrans" cxnId="{AEE71BAD-F462-4069-B41C-225CCDDD0539}">
      <dgm:prSet/>
      <dgm:spPr/>
      <dgm:t>
        <a:bodyPr/>
        <a:lstStyle/>
        <a:p>
          <a:endParaRPr lang="en-US"/>
        </a:p>
      </dgm:t>
    </dgm:pt>
    <dgm:pt modelId="{BE0E9349-5388-411E-93A8-E58010CBF7E4}">
      <dgm:prSet phldrT="[Text]"/>
      <dgm:spPr/>
      <dgm:t>
        <a:bodyPr/>
        <a:lstStyle/>
        <a:p>
          <a:r>
            <a:rPr lang="mn-MN" dirty="0" smtClean="0"/>
            <a:t>Тусгай зориулалттай </a:t>
          </a:r>
          <a:endParaRPr lang="en-US" dirty="0"/>
        </a:p>
      </dgm:t>
    </dgm:pt>
    <dgm:pt modelId="{445EEBD1-3F0B-47C0-A2EE-D39FF619DF7F}" type="parTrans" cxnId="{02790105-97B3-4B60-A94B-F5EC8C54FFCC}">
      <dgm:prSet/>
      <dgm:spPr/>
      <dgm:t>
        <a:bodyPr/>
        <a:lstStyle/>
        <a:p>
          <a:endParaRPr lang="en-US"/>
        </a:p>
      </dgm:t>
    </dgm:pt>
    <dgm:pt modelId="{6D4F3CB0-183F-4F39-ACFF-B08587CAD1C8}" type="sibTrans" cxnId="{02790105-97B3-4B60-A94B-F5EC8C54FFCC}">
      <dgm:prSet/>
      <dgm:spPr/>
      <dgm:t>
        <a:bodyPr/>
        <a:lstStyle/>
        <a:p>
          <a:endParaRPr lang="en-US"/>
        </a:p>
      </dgm:t>
    </dgm:pt>
    <dgm:pt modelId="{9AE44C77-2FDA-4C40-A120-C277972B6A4A}">
      <dgm:prSet phldrT="[Text]"/>
      <dgm:spPr/>
      <dgm:t>
        <a:bodyPr/>
        <a:lstStyle/>
        <a:p>
          <a:r>
            <a:rPr lang="mn-MN" dirty="0" smtClean="0"/>
            <a:t>Ерөнхий зориулалттай </a:t>
          </a:r>
          <a:endParaRPr lang="en-US" dirty="0"/>
        </a:p>
      </dgm:t>
    </dgm:pt>
    <dgm:pt modelId="{CA176AAD-2596-4470-9FC1-112D724460A0}" type="parTrans" cxnId="{E72B666E-3801-4986-B4F5-E6897ECBE2E4}">
      <dgm:prSet/>
      <dgm:spPr/>
      <dgm:t>
        <a:bodyPr/>
        <a:lstStyle/>
        <a:p>
          <a:endParaRPr lang="en-US"/>
        </a:p>
      </dgm:t>
    </dgm:pt>
    <dgm:pt modelId="{80243303-C5E7-4DED-9F23-74CF13752A46}" type="sibTrans" cxnId="{E72B666E-3801-4986-B4F5-E6897ECBE2E4}">
      <dgm:prSet/>
      <dgm:spPr/>
      <dgm:t>
        <a:bodyPr/>
        <a:lstStyle/>
        <a:p>
          <a:endParaRPr lang="en-US"/>
        </a:p>
      </dgm:t>
    </dgm:pt>
    <dgm:pt modelId="{99686256-B78E-42EF-B684-099D4BFBC4FA}" type="pres">
      <dgm:prSet presAssocID="{1F9688B4-706E-4CA6-98B1-0CD4238486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30123-6588-4214-AC3B-6A26983FDE61}" type="pres">
      <dgm:prSet presAssocID="{AB97B3AA-F068-458A-BA6A-11CD76F015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D1BD2-73E6-4636-8260-2F9CE04AAA42}" type="pres">
      <dgm:prSet presAssocID="{F563DCD6-A385-4C80-8D01-3D6E47DA5691}" presName="sibTrans" presStyleLbl="sibTrans2D1" presStyleIdx="0" presStyleCnt="3" custAng="2070234" custFlipHor="1" custScaleX="440440" custLinFactX="100000" custLinFactNeighborX="113442" custLinFactNeighborY="12279"/>
      <dgm:spPr/>
      <dgm:t>
        <a:bodyPr/>
        <a:lstStyle/>
        <a:p>
          <a:endParaRPr lang="en-US"/>
        </a:p>
      </dgm:t>
    </dgm:pt>
    <dgm:pt modelId="{FF032616-3251-40A2-BC3E-52A18FD2BE44}" type="pres">
      <dgm:prSet presAssocID="{F563DCD6-A385-4C80-8D01-3D6E47DA569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4FB0076-1EF6-41FB-A468-779DDEA6BB60}" type="pres">
      <dgm:prSet presAssocID="{BE0E9349-5388-411E-93A8-E58010CBF7E4}" presName="node" presStyleLbl="node1" presStyleIdx="1" presStyleCnt="3" custRadScaleRad="71520" custRadScaleInc="-121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0B47-4EFD-4F11-9CA9-8FDE922E4D30}" type="pres">
      <dgm:prSet presAssocID="{6D4F3CB0-183F-4F39-ACFF-B08587CAD1C8}" presName="sibTrans" presStyleLbl="sibTrans2D1" presStyleIdx="1" presStyleCnt="3" custLinFactNeighborX="-2123" custLinFactNeighborY="9978"/>
      <dgm:spPr/>
      <dgm:t>
        <a:bodyPr/>
        <a:lstStyle/>
        <a:p>
          <a:endParaRPr lang="en-US"/>
        </a:p>
      </dgm:t>
    </dgm:pt>
    <dgm:pt modelId="{04404548-D9B5-429D-9821-FACD43DAD0F7}" type="pres">
      <dgm:prSet presAssocID="{6D4F3CB0-183F-4F39-ACFF-B08587CAD1C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2724E14-6445-452D-8DF3-E96E9A453B8E}" type="pres">
      <dgm:prSet presAssocID="{9AE44C77-2FDA-4C40-A120-C277972B6A4A}" presName="node" presStyleLbl="node1" presStyleIdx="2" presStyleCnt="3" custRadScaleRad="72947" custRadScaleInc="119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E67E9-9363-4763-AEE1-061570EC4FA5}" type="pres">
      <dgm:prSet presAssocID="{80243303-C5E7-4DED-9F23-74CF13752A46}" presName="sibTrans" presStyleLbl="sibTrans2D1" presStyleIdx="2" presStyleCnt="3" custAng="2830889" custFlipHor="1" custScaleX="185785" custScaleY="86145" custLinFactX="1002833" custLinFactNeighborX="1100000" custLinFactNeighborY="-6789"/>
      <dgm:spPr/>
      <dgm:t>
        <a:bodyPr/>
        <a:lstStyle/>
        <a:p>
          <a:endParaRPr lang="en-US"/>
        </a:p>
      </dgm:t>
    </dgm:pt>
    <dgm:pt modelId="{E5A739FF-CA9B-4F1A-8F79-CF40B1D4903F}" type="pres">
      <dgm:prSet presAssocID="{80243303-C5E7-4DED-9F23-74CF13752A46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2790105-97B3-4B60-A94B-F5EC8C54FFCC}" srcId="{1F9688B4-706E-4CA6-98B1-0CD423848608}" destId="{BE0E9349-5388-411E-93A8-E58010CBF7E4}" srcOrd="1" destOrd="0" parTransId="{445EEBD1-3F0B-47C0-A2EE-D39FF619DF7F}" sibTransId="{6D4F3CB0-183F-4F39-ACFF-B08587CAD1C8}"/>
    <dgm:cxn modelId="{E72B666E-3801-4986-B4F5-E6897ECBE2E4}" srcId="{1F9688B4-706E-4CA6-98B1-0CD423848608}" destId="{9AE44C77-2FDA-4C40-A120-C277972B6A4A}" srcOrd="2" destOrd="0" parTransId="{CA176AAD-2596-4470-9FC1-112D724460A0}" sibTransId="{80243303-C5E7-4DED-9F23-74CF13752A46}"/>
    <dgm:cxn modelId="{28920C7E-A2B1-4053-A277-C9F41FE36426}" type="presOf" srcId="{9AE44C77-2FDA-4C40-A120-C277972B6A4A}" destId="{02724E14-6445-452D-8DF3-E96E9A453B8E}" srcOrd="0" destOrd="0" presId="urn:microsoft.com/office/officeart/2005/8/layout/cycle7"/>
    <dgm:cxn modelId="{20BCF267-BCB3-4CD9-82A4-D82B305E50A6}" type="presOf" srcId="{80243303-C5E7-4DED-9F23-74CF13752A46}" destId="{BB6E67E9-9363-4763-AEE1-061570EC4FA5}" srcOrd="0" destOrd="0" presId="urn:microsoft.com/office/officeart/2005/8/layout/cycle7"/>
    <dgm:cxn modelId="{9B5E034B-2176-498B-AF71-31BFAF5B920C}" type="presOf" srcId="{BE0E9349-5388-411E-93A8-E58010CBF7E4}" destId="{44FB0076-1EF6-41FB-A468-779DDEA6BB60}" srcOrd="0" destOrd="0" presId="urn:microsoft.com/office/officeart/2005/8/layout/cycle7"/>
    <dgm:cxn modelId="{B5206B21-747C-4265-9F38-148AD2712311}" type="presOf" srcId="{AB97B3AA-F068-458A-BA6A-11CD76F0154C}" destId="{B1B30123-6588-4214-AC3B-6A26983FDE61}" srcOrd="0" destOrd="0" presId="urn:microsoft.com/office/officeart/2005/8/layout/cycle7"/>
    <dgm:cxn modelId="{EB0AB37B-9A7F-4040-A647-DE3C7384D08A}" type="presOf" srcId="{F563DCD6-A385-4C80-8D01-3D6E47DA5691}" destId="{FF032616-3251-40A2-BC3E-52A18FD2BE44}" srcOrd="1" destOrd="0" presId="urn:microsoft.com/office/officeart/2005/8/layout/cycle7"/>
    <dgm:cxn modelId="{56B8F0EF-3D59-44B4-8465-F9F08D80BF00}" type="presOf" srcId="{1F9688B4-706E-4CA6-98B1-0CD423848608}" destId="{99686256-B78E-42EF-B684-099D4BFBC4FA}" srcOrd="0" destOrd="0" presId="urn:microsoft.com/office/officeart/2005/8/layout/cycle7"/>
    <dgm:cxn modelId="{AEE71BAD-F462-4069-B41C-225CCDDD0539}" srcId="{1F9688B4-706E-4CA6-98B1-0CD423848608}" destId="{AB97B3AA-F068-458A-BA6A-11CD76F0154C}" srcOrd="0" destOrd="0" parTransId="{D44A72B1-9408-4428-9A2E-A9FBDDD8C09F}" sibTransId="{F563DCD6-A385-4C80-8D01-3D6E47DA5691}"/>
    <dgm:cxn modelId="{957621C0-2248-4B27-BB0F-227BAB6378B4}" type="presOf" srcId="{6D4F3CB0-183F-4F39-ACFF-B08587CAD1C8}" destId="{725F0B47-4EFD-4F11-9CA9-8FDE922E4D30}" srcOrd="0" destOrd="0" presId="urn:microsoft.com/office/officeart/2005/8/layout/cycle7"/>
    <dgm:cxn modelId="{A0A4CCD3-8996-47E6-9236-75BFD932DC1A}" type="presOf" srcId="{80243303-C5E7-4DED-9F23-74CF13752A46}" destId="{E5A739FF-CA9B-4F1A-8F79-CF40B1D4903F}" srcOrd="1" destOrd="0" presId="urn:microsoft.com/office/officeart/2005/8/layout/cycle7"/>
    <dgm:cxn modelId="{D34EB758-4D3F-45F9-92B1-51D130863C0D}" type="presOf" srcId="{F563DCD6-A385-4C80-8D01-3D6E47DA5691}" destId="{37ED1BD2-73E6-4636-8260-2F9CE04AAA42}" srcOrd="0" destOrd="0" presId="urn:microsoft.com/office/officeart/2005/8/layout/cycle7"/>
    <dgm:cxn modelId="{2AA210A4-07A3-4DDA-92C0-04F13E7CF762}" type="presOf" srcId="{6D4F3CB0-183F-4F39-ACFF-B08587CAD1C8}" destId="{04404548-D9B5-429D-9821-FACD43DAD0F7}" srcOrd="1" destOrd="0" presId="urn:microsoft.com/office/officeart/2005/8/layout/cycle7"/>
    <dgm:cxn modelId="{60F9347B-18B8-4FB8-8881-0869024A864F}" type="presParOf" srcId="{99686256-B78E-42EF-B684-099D4BFBC4FA}" destId="{B1B30123-6588-4214-AC3B-6A26983FDE61}" srcOrd="0" destOrd="0" presId="urn:microsoft.com/office/officeart/2005/8/layout/cycle7"/>
    <dgm:cxn modelId="{A4B9BBA1-932C-4A56-A104-8758F51AF2C9}" type="presParOf" srcId="{99686256-B78E-42EF-B684-099D4BFBC4FA}" destId="{37ED1BD2-73E6-4636-8260-2F9CE04AAA42}" srcOrd="1" destOrd="0" presId="urn:microsoft.com/office/officeart/2005/8/layout/cycle7"/>
    <dgm:cxn modelId="{CC58E845-B852-4F7F-8214-52FA72E9816C}" type="presParOf" srcId="{37ED1BD2-73E6-4636-8260-2F9CE04AAA42}" destId="{FF032616-3251-40A2-BC3E-52A18FD2BE44}" srcOrd="0" destOrd="0" presId="urn:microsoft.com/office/officeart/2005/8/layout/cycle7"/>
    <dgm:cxn modelId="{7501C0F1-F666-41EE-AE8A-E61A6F67C7A2}" type="presParOf" srcId="{99686256-B78E-42EF-B684-099D4BFBC4FA}" destId="{44FB0076-1EF6-41FB-A468-779DDEA6BB60}" srcOrd="2" destOrd="0" presId="urn:microsoft.com/office/officeart/2005/8/layout/cycle7"/>
    <dgm:cxn modelId="{F68BF760-AD32-436F-A238-F528FC5E9B15}" type="presParOf" srcId="{99686256-B78E-42EF-B684-099D4BFBC4FA}" destId="{725F0B47-4EFD-4F11-9CA9-8FDE922E4D30}" srcOrd="3" destOrd="0" presId="urn:microsoft.com/office/officeart/2005/8/layout/cycle7"/>
    <dgm:cxn modelId="{CCE12700-7C99-4649-9DC8-AF5B135BA623}" type="presParOf" srcId="{725F0B47-4EFD-4F11-9CA9-8FDE922E4D30}" destId="{04404548-D9B5-429D-9821-FACD43DAD0F7}" srcOrd="0" destOrd="0" presId="urn:microsoft.com/office/officeart/2005/8/layout/cycle7"/>
    <dgm:cxn modelId="{F4F6985C-8246-4D5C-8A7F-FDF6A8FFCFBC}" type="presParOf" srcId="{99686256-B78E-42EF-B684-099D4BFBC4FA}" destId="{02724E14-6445-452D-8DF3-E96E9A453B8E}" srcOrd="4" destOrd="0" presId="urn:microsoft.com/office/officeart/2005/8/layout/cycle7"/>
    <dgm:cxn modelId="{386A4EAA-77A7-40FD-9826-A99B27B112C7}" type="presParOf" srcId="{99686256-B78E-42EF-B684-099D4BFBC4FA}" destId="{BB6E67E9-9363-4763-AEE1-061570EC4FA5}" srcOrd="5" destOrd="0" presId="urn:microsoft.com/office/officeart/2005/8/layout/cycle7"/>
    <dgm:cxn modelId="{8F0926B4-B708-4821-9C8C-D00F8BE42275}" type="presParOf" srcId="{BB6E67E9-9363-4763-AEE1-061570EC4FA5}" destId="{E5A739FF-CA9B-4F1A-8F79-CF40B1D4903F}" srcOrd="0" destOrd="0" presId="urn:microsoft.com/office/officeart/2005/8/layout/cycle7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2AFC-E6A0-4AD0-92C2-47A587EA951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02A00-5DF1-4D07-8910-571D1FCC1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2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D1826B-218B-45D2-9791-E208F35DA243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7504" y="116632"/>
            <a:ext cx="8928992" cy="65527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r>
              <a:rPr lang="mn-MN" sz="1800" dirty="0" smtClean="0">
                <a:latin typeface="Arial" pitchFamily="34" charset="0"/>
                <a:cs typeface="Arial" pitchFamily="34" charset="0"/>
              </a:rPr>
              <a:t>                                  </a:t>
            </a: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Font typeface="Wingdings 2"/>
              <a:buNone/>
            </a:pPr>
            <a:endParaRPr lang="mn-MN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Font typeface="Wingdings 2"/>
              <a:buNone/>
            </a:pPr>
            <a:r>
              <a:rPr lang="mn-MN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1838966" y="980727"/>
            <a:ext cx="4138468" cy="14556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rot="10800000">
            <a:off x="1691680" y="3140968"/>
            <a:ext cx="4032448" cy="12288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5076056" y="2252253"/>
            <a:ext cx="1802757" cy="914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 smtClean="0"/>
              <a:t>Гамшиг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16559" y="655366"/>
            <a:ext cx="2160239" cy="369016"/>
          </a:xfrm>
          <a:prstGeom prst="wedgeRoundRectCallout">
            <a:avLst>
              <a:gd name="adj1" fmla="val 42660"/>
              <a:gd name="adj2" fmla="val 1826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>
                <a:latin typeface="Arial" pitchFamily="34" charset="0"/>
                <a:cs typeface="Arial" pitchFamily="34" charset="0"/>
              </a:rPr>
              <a:t>Сэргээн </a:t>
            </a:r>
            <a:r>
              <a:rPr lang="mn-MN" b="1" dirty="0" smtClean="0">
                <a:latin typeface="Arial" pitchFamily="34" charset="0"/>
                <a:cs typeface="Arial" pitchFamily="34" charset="0"/>
              </a:rPr>
              <a:t>босгох</a:t>
            </a:r>
            <a:endParaRPr lang="mn-M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84" y="2518403"/>
            <a:ext cx="2496616" cy="4572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2000" b="1" dirty="0" smtClean="0">
                <a:latin typeface="Arial" pitchFamily="34" charset="0"/>
                <a:cs typeface="Arial" pitchFamily="34" charset="0"/>
              </a:rPr>
              <a:t>Гамшгийн дараа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5816" y="332656"/>
            <a:ext cx="2448271" cy="4572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2000" b="1" dirty="0" smtClean="0">
                <a:latin typeface="Arial" pitchFamily="34" charset="0"/>
                <a:cs typeface="Arial" pitchFamily="34" charset="0"/>
              </a:rPr>
              <a:t>Гамшгийн өмнө 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78813" y="2480853"/>
            <a:ext cx="2157683" cy="4572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2000" b="1" dirty="0" smtClean="0">
                <a:latin typeface="Arial" pitchFamily="34" charset="0"/>
                <a:cs typeface="Arial" pitchFamily="34" charset="0"/>
              </a:rPr>
              <a:t>Гамшгийн үед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30862" y="4369833"/>
            <a:ext cx="1189410" cy="612648"/>
          </a:xfrm>
          <a:prstGeom prst="wedgeRoundRectCallout">
            <a:avLst>
              <a:gd name="adj1" fmla="val -77910"/>
              <a:gd name="adj2" fmla="val -1455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Аврах</a:t>
            </a:r>
            <a:r>
              <a:rPr lang="mn-MN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4651" y="4950144"/>
            <a:ext cx="2848630" cy="487264"/>
          </a:xfrm>
          <a:prstGeom prst="wedgeRoundRectCallout">
            <a:avLst>
              <a:gd name="adj1" fmla="val 18076"/>
              <a:gd name="adj2" fmla="val -242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Хор уршгийг арилгах           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364087" y="812839"/>
            <a:ext cx="2917602" cy="460248"/>
          </a:xfrm>
          <a:prstGeom prst="wedgeRoundRectCallout">
            <a:avLst>
              <a:gd name="adj1" fmla="val -44024"/>
              <a:gd name="adj2" fmla="val 1521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>
                <a:latin typeface="Arial" pitchFamily="34" charset="0"/>
                <a:cs typeface="Arial" pitchFamily="34" charset="0"/>
              </a:rPr>
              <a:t>урьдчилан сэргийлэх</a:t>
            </a:r>
            <a:r>
              <a:rPr lang="mn-MN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67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mn-MN" sz="2400" dirty="0" smtClean="0">
                <a:latin typeface="Arial" pitchFamily="34" charset="0"/>
                <a:cs typeface="Arial" pitchFamily="34" charset="0"/>
              </a:rPr>
              <a:t>ОБ-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удирдах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тушаалтан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улсын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алба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аймаг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нийслэлийн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удирдах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тушаалтны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            – </a:t>
            </a:r>
            <a:r>
              <a:rPr lang="mn-MN" sz="2400" b="1" dirty="0" smtClean="0">
                <a:latin typeface="Arial" pitchFamily="34" charset="0"/>
                <a:cs typeface="Arial" pitchFamily="34" charset="0"/>
              </a:rPr>
              <a:t>ОБАЭТЗ-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ны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mn-MN" sz="24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mn-MN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орон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нутгийн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алба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хуулийн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этгээд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МА-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ийн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удирдах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тушаалтан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цэргийн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дүйцүүлэ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алба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ны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       -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орон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нутгийн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b="1" dirty="0" smtClean="0">
                <a:latin typeface="Arial" pitchFamily="34" charset="0"/>
                <a:cs typeface="Arial" pitchFamily="34" charset="0"/>
              </a:rPr>
              <a:t>ОБ-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сум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дүүргийн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МА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mn-MN" sz="2400" dirty="0">
                <a:latin typeface="Arial" pitchFamily="34" charset="0"/>
                <a:cs typeface="Arial" pitchFamily="34" charset="0"/>
              </a:rPr>
              <a:t>ГХ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сайн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дурын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хэсгийн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       -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шатны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Засаг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иргэний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       -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баг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хорооны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Засаг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5.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ОБ-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алба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хаагчийн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       -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нэгжийн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6.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оюутан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сурагч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ийн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    -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батлагдсан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сургалтын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хөтөлбөрийн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дагуу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mn-M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b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шатны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боловсролын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7.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Х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уулийн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этгээдийн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ажилтны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сургалтыг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cs typeface="Arial" pitchFamily="34" charset="0"/>
              </a:rPr>
              <a:t>     -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хуулийн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этгээдийн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эрх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бүхий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тушаалтан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0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028343"/>
            <a:ext cx="83529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үеийн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ажиллагаа</a:t>
            </a:r>
            <a:endParaRPr lang="mn-MN" sz="3200" b="1" dirty="0" smtClean="0">
              <a:latin typeface="Arial" pitchFamily="34" charset="0"/>
              <a:cs typeface="Arial" pitchFamily="34" charset="0"/>
            </a:endParaRP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mn-MN" sz="3200" dirty="0" smtClean="0">
                <a:latin typeface="Arial" pitchFamily="34" charset="0"/>
                <a:cs typeface="Arial" pitchFamily="34" charset="0"/>
              </a:rPr>
              <a:t>Х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олбоо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ЗМ-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ийг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зохион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байгуулах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Г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оломтын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бүсийг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тогтоох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Э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рэн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хайх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аврах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Х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үч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хэрэгсэл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дайчлах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нүүлгэн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mn-MN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                                         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шилжүүлэх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5.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Г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хор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уршгийг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арилгах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76672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800" b="1" dirty="0">
                <a:latin typeface="Arial" pitchFamily="34" charset="0"/>
                <a:cs typeface="Arial" pitchFamily="34" charset="0"/>
              </a:rPr>
              <a:t>Х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арилцаа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холбоо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800" b="1" dirty="0" smtClean="0">
                <a:latin typeface="Arial" pitchFamily="34" charset="0"/>
                <a:cs typeface="Arial" pitchFamily="34" charset="0"/>
              </a:rPr>
              <a:t>ЗМ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зохион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байгуулах</a:t>
            </a:r>
            <a:endParaRPr lang="mn-MN" sz="2800" b="1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Д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охио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сэрэмжлүүлэг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нөхцөл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байдал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mn-M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хэрэгжүүлж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байгаа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арга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хэмжээг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мэдээлэх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М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эдээ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мэдээллийг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цуглуулах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холбогдох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шийдвэрийг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хүргэх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улс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хооронд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харилцан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мэдээлэл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солилцох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Гамшиг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аюулын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дохио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сэрэмжлүүлгийг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харилцаа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холбоо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хэвлэл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мэдээллийн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өмчийн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хэлбэр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харгалзан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шуурхай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үнэ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төлбөргүй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дамжуулах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үүрэгтэй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04664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Голомтын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бүс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тогтоох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514350" indent="-514350">
              <a:buAutoNum type="arabicPeriod"/>
            </a:pPr>
            <a:r>
              <a:rPr lang="mn-MN" sz="2800" dirty="0" smtClean="0">
                <a:latin typeface="Arial" pitchFamily="34" charset="0"/>
                <a:cs typeface="Arial" pitchFamily="34" charset="0"/>
              </a:rPr>
              <a:t>Орон нутаг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т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mn-M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мэргэжлийн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байгууллагын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саналыг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үндэслэн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mn-M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шатны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Засаг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хэд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хэдэн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айм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г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улсын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онц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чухал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обьектод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    - ОБАЭ сайды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н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гишүүний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саналыг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үндэслэн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     </a:t>
            </a:r>
          </a:p>
          <a:p>
            <a:r>
              <a:rPr lang="mn-M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b="1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Засгийн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6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990" y="260648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Эрэн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хайх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аврах</a:t>
            </a:r>
            <a:endParaRPr lang="mn-MN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Т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омилгоот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шуурхай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бүлэг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/ШБ/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гүйцэтгэнэ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Ш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Б-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ийн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удирдагч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ОБ-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алба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хаагч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бай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на.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жиллах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журам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зааврыг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ОБЕГ-н да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рга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батална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878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54897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rial" pitchFamily="34" charset="0"/>
                <a:cs typeface="Arial" pitchFamily="34" charset="0"/>
              </a:rPr>
              <a:t>Хүч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хэрэгсэл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дайчлан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гаргах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нүүлгэн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шилжүүлэх</a:t>
            </a:r>
            <a:endParaRPr lang="mn-MN" sz="3200" b="1" dirty="0" smtClean="0">
              <a:latin typeface="Arial" pitchFamily="34" charset="0"/>
              <a:cs typeface="Arial" pitchFamily="34" charset="0"/>
            </a:endParaRP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mn-MN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Гамшиг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ослын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үед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шаардлагатай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тохиолдолд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хүч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хэрэгслийг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дайчлаж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хүн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ам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мал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амьтан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эд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хөрөнгө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түүх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соёлын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дурсгалт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зүйлийг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аюулгүй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газарт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нүүлгэн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шилжүүлнэ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mn-MN" sz="3200" dirty="0" smtClean="0">
                <a:latin typeface="Arial" pitchFamily="34" charset="0"/>
                <a:cs typeface="Arial" pitchFamily="34" charset="0"/>
              </a:rPr>
              <a:t>    Ж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урмыг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Засгийн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батална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731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97346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хор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уршгийг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арилгах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Энэхүү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үйл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төрийн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нутгийн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захиргааны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хуулийн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этгээд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өөрөө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эсхүл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үүссэн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нөхцөл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байдлыг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харгалзан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ОБ-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мэргэжлийн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байгууллагатай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хамтран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гүйцэтгэнэ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    Т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өрийн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нутгийн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захиргааны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хуулийн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этгээд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шаардлагатай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тохиолдолд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үүссэн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хохирол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хэрэгцээнд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тулгуурлан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хор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уршгийг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арилгах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гүйцэтгэнэ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хохирол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хэрэгцээний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үнэлгээ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хийх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журмыг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Засгийн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батална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Энэ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үйл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ажиллагаанд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зарцуулсан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зардлыг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хуулийн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этгээдэд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нөхөн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олгох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нэрвэгдэгсдэд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дэмжлэг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үзүүлэх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журмыг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Засгийн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батална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17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773" y="76470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Хойшлуулшгүй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сэргээн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босгох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ажиллагаа</a:t>
            </a:r>
            <a:endParaRPr lang="mn-MN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Ч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иглэл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1.нийгмийн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амьдралыг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хэвийн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нөхцөлд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оруулах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2.дэд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бүтцийг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сэргээн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босгох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жиллагаанд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шаардагдах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зардлыг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улсын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хэмжээнд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-   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Засгийн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, </a:t>
            </a:r>
            <a:endParaRPr lang="mn-MN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орон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нутгийн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хэмжээнд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         -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шатны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Засаг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шийдвэрлэнэ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9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7" descr="Picture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5042118"/>
            <a:ext cx="91440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mn-MN" sz="2800" dirty="0">
                <a:latin typeface="Arial" pitchFamily="34" charset="0"/>
                <a:cs typeface="Arial" pitchFamily="34" charset="0"/>
              </a:rPr>
              <a:t>Г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амшгаас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урьдчилан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сэргийлэх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эрэн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хайх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аврах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хор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уршгийг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арилгах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хүмүүнлэгийн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тусламж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үзүүлэх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хойшлуулшгүй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сэргээн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босгох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төлөвлөх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хэрэгжүүлэх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2123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mn-MN" sz="6600" b="1" dirty="0" smtClean="0">
                <a:latin typeface="Arial" pitchFamily="34" charset="0"/>
                <a:cs typeface="Arial" pitchFamily="34" charset="0"/>
              </a:rPr>
              <a:t>Гамшгаас хамгаалах үйл ажиллагаа </a:t>
            </a:r>
            <a:r>
              <a:rPr lang="en-US" sz="6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mn-MN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Гамшгаас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хамгаалах</a:t>
            </a:r>
            <a:r>
              <a:rPr lang="mn-MN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нэгдсэн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системийн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тогтолцоо</a:t>
            </a:r>
            <a:r>
              <a:rPr lang="mn-MN" sz="2800" b="1" dirty="0" smtClean="0">
                <a:latin typeface="Arial" pitchFamily="34" charset="0"/>
                <a:cs typeface="Arial" pitchFamily="34" charset="0"/>
              </a:rPr>
              <a:t> ҮҮРЭГ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53038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mn-MN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Хүн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ам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нутгаа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аюулаас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хамгаалах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 Г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Х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удирдлага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хүч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хэрэгслийн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байдлыг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хангах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мэдээ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мэдээлэл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цуглуулах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боловсруулах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Хүн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амыг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ГХ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үйл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ажиллагаанд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сургах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нийгэм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э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дийн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з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асгийн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хор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уршгийг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шинжлэх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ГХ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материал-санхүүгийн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нөөц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бүрдүүлэх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нэрвэгд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эгсдийн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нийгмийн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хамгаалал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тусламж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r>
              <a:rPr lang="en-US" sz="9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гадаад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улс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орнуудтай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хамтын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ажиллагаа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n-MN" sz="9600" dirty="0" smtClean="0">
                <a:latin typeface="Arial" pitchFamily="34" charset="0"/>
                <a:cs typeface="Arial" pitchFamily="34" charset="0"/>
              </a:rPr>
              <a:t>т</a:t>
            </a:r>
            <a:r>
              <a:rPr lang="en-US" sz="9600" dirty="0" err="1" smtClean="0">
                <a:latin typeface="Arial" pitchFamily="34" charset="0"/>
                <a:cs typeface="Arial" pitchFamily="34" charset="0"/>
              </a:rPr>
              <a:t>огтоох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9600" dirty="0" smtClean="0"/>
          </a:p>
          <a:p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714356"/>
            <a:ext cx="842968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ажиллагааны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зарчим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293E9C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1.хүмүүнлэг,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хариуцлагатай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2.мэргэжлийн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нэгдмэл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удирдлагатай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3.шинжлэх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ухаан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дэвшилтэт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технологи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инновацид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тулгуурласан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4.өмчийн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хэлбэрийг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харгалзах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5.иргэдийн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оролцоонд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тулгуурлах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214282" y="0"/>
            <a:ext cx="857256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1.Гамшгаас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дэвсгэр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үйлдвэрлэлийн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зарчмаар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захиргаа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дэвсгэрийн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нэгж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төрийн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захиргааны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этгээд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өмчийн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хэлбэр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харгалзан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2.Улсын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эрсдэлийг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бууруулах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үндэсний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зөвлөл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дүүргийн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зөвлөлийг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комиссыг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сум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дүүргийн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комиссыг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дарга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4.Онцгой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хэрэгжүүлэхэд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төрийн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өөрөө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удирдах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захиргааны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этгээдийн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иргэдийн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оролцоог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уялдуулан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зохицуулна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5.Үндэсний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зөвлөл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хувийн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хэвшлийн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салбар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дундын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хамтын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иргэдийн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оролцоог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бодлогын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зөвлөмж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чиг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үүрэгтэй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бөгөөд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тооны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6.Гамшгаас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тооны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дүүрэгт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даргын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шийдвэрээр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7.Сум,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хороонд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иргэдэд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түшиглэн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дурын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хэсгийг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байгуулж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болно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8.Аймаг,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сум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дүүрэг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этгээд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ангитай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9.Үндэсний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зөвлөл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комисс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албаны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бүрэлдэхүүн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журмыг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дүрмийг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асуудал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эрхэлсэн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гишүүн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батална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sz="2400" b="1" smtClean="0">
                <a:latin typeface="Arial" pitchFamily="34" charset="0"/>
                <a:cs typeface="Arial" pitchFamily="34" charset="0"/>
              </a:rPr>
              <a:t>Гамшгаас хамгаалах арга хэмжээний зохион байгуулалт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764704"/>
            <a:ext cx="8229600" cy="12527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b="1" smtClean="0">
                <a:latin typeface="Arial" pitchFamily="34" charset="0"/>
                <a:cs typeface="Arial" pitchFamily="34" charset="0"/>
              </a:rPr>
              <a:t>Гамшгаас хамгаалах үйл ажиллагааг нутаг дэвсгэр, үйлдвэрлэлийн зарчмаар засаг захиргаа, нутаг дэвсгэрийн нэгж, төрийн болон нутгийн захиргааны байгууллага, хуулийн этгээд өмчийн хэлбэр үл харгалзан зохион байгуулна.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204864"/>
            <a:ext cx="1440160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dirty="0" smtClean="0">
                <a:latin typeface="Arial" pitchFamily="34" charset="0"/>
                <a:cs typeface="Arial" pitchFamily="34" charset="0"/>
              </a:rPr>
              <a:t>Улсын хэмжээнд ГХ арга хэмжээг хэрэгжүүлэх үүрэгтэй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3861048"/>
            <a:ext cx="1440160" cy="27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dirty="0" smtClean="0">
                <a:latin typeface="Arial" pitchFamily="34" charset="0"/>
                <a:cs typeface="Arial" pitchFamily="34" charset="0"/>
              </a:rPr>
              <a:t>ГХ арга хэмжээг зохион байгуулах, хэрэгжүүлэх анхан шатны нэгж нь </a:t>
            </a:r>
          </a:p>
          <a:p>
            <a:r>
              <a:rPr lang="mn-MN" sz="1600" b="1" dirty="0" smtClean="0">
                <a:latin typeface="Arial" pitchFamily="34" charset="0"/>
                <a:cs typeface="Arial" pitchFamily="34" charset="0"/>
              </a:rPr>
              <a:t>- ААНБ, </a:t>
            </a:r>
          </a:p>
          <a:p>
            <a:r>
              <a:rPr lang="mn-MN" sz="1600" b="1" dirty="0" smtClean="0">
                <a:latin typeface="Arial" pitchFamily="34" charset="0"/>
                <a:cs typeface="Arial" pitchFamily="34" charset="0"/>
              </a:rPr>
              <a:t>- Баг, </a:t>
            </a:r>
          </a:p>
          <a:p>
            <a:r>
              <a:rPr lang="mn-MN" sz="1600" b="1" dirty="0" smtClean="0">
                <a:latin typeface="Arial" pitchFamily="34" charset="0"/>
                <a:cs typeface="Arial" pitchFamily="34" charset="0"/>
              </a:rPr>
              <a:t>- Хороо     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56446" y="2132856"/>
            <a:ext cx="2531577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 smtClean="0"/>
              <a:t>ОБЕГ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2671994"/>
            <a:ext cx="252028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 smtClean="0"/>
              <a:t>Аймаг, нийслэл ОБГ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67744" y="3305409"/>
            <a:ext cx="252028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 smtClean="0"/>
              <a:t>Дүүргийн ОБ хэлтэс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67744" y="3875349"/>
            <a:ext cx="2520280" cy="7521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dirty="0" smtClean="0">
                <a:latin typeface="Arial" pitchFamily="34" charset="0"/>
                <a:cs typeface="Arial" pitchFamily="34" charset="0"/>
              </a:rPr>
              <a:t>Суманд ОБА хариуцсан ГХ орон тооны бус штаб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67744" y="4799678"/>
            <a:ext cx="252028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 smtClean="0"/>
              <a:t>Баг, хороо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5398368"/>
            <a:ext cx="252028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 smtClean="0">
                <a:latin typeface="Arial" pitchFamily="34" charset="0"/>
                <a:cs typeface="Arial" pitchFamily="34" charset="0"/>
              </a:rPr>
              <a:t>ААНБ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56448" y="6021288"/>
            <a:ext cx="6564024" cy="5910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 smtClean="0">
                <a:latin typeface="Arial" pitchFamily="34" charset="0"/>
                <a:cs typeface="Arial" pitchFamily="34" charset="0"/>
              </a:rPr>
              <a:t>Засаг захиргаа, нутаг дэвсгэрийн хэмжээнд </a:t>
            </a:r>
          </a:p>
          <a:p>
            <a:pPr algn="ctr"/>
            <a:r>
              <a:rPr lang="mn-MN" dirty="0" smtClean="0">
                <a:latin typeface="Arial" pitchFamily="34" charset="0"/>
                <a:cs typeface="Arial" pitchFamily="34" charset="0"/>
              </a:rPr>
              <a:t>орон тооны бус алба, мэргэжлийн анги байна.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38460" y="3557273"/>
            <a:ext cx="3282012" cy="12424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mn-MN" sz="1400" dirty="0" smtClean="0">
                <a:latin typeface="Arial" pitchFamily="34" charset="0"/>
                <a:cs typeface="Arial" pitchFamily="34" charset="0"/>
              </a:rPr>
              <a:t>Орон нутагт ГХ арга хэмжээг төлөвлөх, зохион байгуулах, хэрэгжүүлэхэд ААНБ, албан тушаалтан, иргэдийн үйл ажиллагааг уялдуулан зохицуулна.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52120" y="2204864"/>
            <a:ext cx="3168352" cy="1100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mn-MN" sz="1400" dirty="0" smtClean="0">
                <a:latin typeface="Arial" pitchFamily="34" charset="0"/>
                <a:cs typeface="Arial" pitchFamily="34" charset="0"/>
              </a:rPr>
              <a:t>ГХ төрийн бодлого, хууль тогтоомжийг хэрэгжүүлэх, ГХ арга хэмжээг улсын хэмжээнд зохион байгуулж, мэргэжлийн удирдлагаар хангах чиг үүрэгтэй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eft Bracket 15"/>
          <p:cNvSpPr/>
          <p:nvPr/>
        </p:nvSpPr>
        <p:spPr>
          <a:xfrm>
            <a:off x="2154082" y="2361456"/>
            <a:ext cx="102363" cy="185835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2154082" y="5028278"/>
            <a:ext cx="102108" cy="5986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98520" y="2422035"/>
            <a:ext cx="853600" cy="12115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Down Arrow 18"/>
          <p:cNvSpPr/>
          <p:nvPr/>
        </p:nvSpPr>
        <p:spPr>
          <a:xfrm rot="2130990">
            <a:off x="4655450" y="3008654"/>
            <a:ext cx="1216152" cy="441800"/>
          </a:xfrm>
          <a:prstGeom prst="curvedDownArrow">
            <a:avLst>
              <a:gd name="adj1" fmla="val 25000"/>
              <a:gd name="adj2" fmla="val 40517"/>
              <a:gd name="adj3" fmla="val 720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5886798" y="4983642"/>
            <a:ext cx="365760" cy="87192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 flipV="1">
            <a:off x="1763688" y="3290632"/>
            <a:ext cx="3903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3688" y="5334728"/>
            <a:ext cx="3903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sz="2000" b="1" smtClean="0">
                <a:latin typeface="Arial" pitchFamily="34" charset="0"/>
                <a:cs typeface="Arial" pitchFamily="34" charset="0"/>
              </a:rPr>
              <a:t>МОНГОЛ УЛСЫН ГАМШГААС ХАМГААЛАХ УДИРДЛАГЫН ТОГТОЛЦОО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3674" y="1964780"/>
            <a:ext cx="2160240" cy="417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ОБЕГ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8184" y="1964780"/>
            <a:ext cx="2448272" cy="417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Улсын ОК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08" y="1964780"/>
            <a:ext cx="2160240" cy="417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ГХ улсын албад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412776"/>
            <a:ext cx="734481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ШАДАР САЙД    </a:t>
            </a:r>
            <a:r>
              <a:rPr lang="mn-MN" dirty="0" smtClean="0">
                <a:latin typeface="Arial" pitchFamily="34" charset="0"/>
                <a:cs typeface="Arial" pitchFamily="34" charset="0"/>
              </a:rPr>
              <a:t>/Улсын онцгой комиссын дарга 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052736"/>
            <a:ext cx="820891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ЗАСГИЙН ГАЗАР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0958" y="2928934"/>
            <a:ext cx="1035980" cy="864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Орон нутгийн ОК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2264" y="2928934"/>
            <a:ext cx="857256" cy="864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НОБГ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0166" y="2928934"/>
            <a:ext cx="1214446" cy="8640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Аймгийн ОБГ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20" y="2928934"/>
            <a:ext cx="1137214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ГХ орон нутгийн албад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9256" y="2928934"/>
            <a:ext cx="107157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latin typeface="Arial" pitchFamily="34" charset="0"/>
                <a:cs typeface="Arial" pitchFamily="34" charset="0"/>
              </a:rPr>
              <a:t>Давтан сургалт сэргээн заслын төв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1934" y="2928934"/>
            <a:ext cx="128303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>
                <a:latin typeface="Arial" pitchFamily="34" charset="0"/>
                <a:cs typeface="Arial" pitchFamily="34" charset="0"/>
              </a:rPr>
              <a:t>Гамшиг судлалын хүрээлэн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6050" y="2928934"/>
            <a:ext cx="1214446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Үндэсний Аврах бригад 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6248" y="5000636"/>
            <a:ext cx="1371244" cy="4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ГХСАЗТ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6446" y="5000636"/>
            <a:ext cx="1371244" cy="4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Дүүргийн ОБХ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5206" y="5000636"/>
            <a:ext cx="1371244" cy="4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Аврах анги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6446" y="5715016"/>
            <a:ext cx="1370847" cy="453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АГУ ангиуд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6287" y="4071942"/>
            <a:ext cx="1987713" cy="4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Улсын нөөцийн салбарууд 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57422" y="5715016"/>
            <a:ext cx="1981767" cy="4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Эрэн хайх, аврах анги, салбарууд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596" y="5715016"/>
            <a:ext cx="1751095" cy="4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Гал унтраах  ангиуд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143108" y="2571744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321967" y="253602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7452320" y="1772816"/>
            <a:ext cx="0" cy="19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3" idx="0"/>
          </p:cNvCxnSpPr>
          <p:nvPr/>
        </p:nvCxnSpPr>
        <p:spPr>
          <a:xfrm flipH="1">
            <a:off x="4563794" y="1772816"/>
            <a:ext cx="8206" cy="19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0"/>
          </p:cNvCxnSpPr>
          <p:nvPr/>
        </p:nvCxnSpPr>
        <p:spPr>
          <a:xfrm>
            <a:off x="1953428" y="1772816"/>
            <a:ext cx="0" cy="19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</p:cNvCxnSpPr>
          <p:nvPr/>
        </p:nvCxnSpPr>
        <p:spPr>
          <a:xfrm rot="5400000">
            <a:off x="1271414" y="4593288"/>
            <a:ext cx="1636233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394066" y="4321578"/>
            <a:ext cx="9286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7893867" y="3250405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0"/>
          </p:cNvCxnSpPr>
          <p:nvPr/>
        </p:nvCxnSpPr>
        <p:spPr>
          <a:xfrm rot="5400000">
            <a:off x="3232540" y="2732480"/>
            <a:ext cx="357188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619515" y="2667501"/>
            <a:ext cx="500066" cy="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0" idx="0"/>
          </p:cNvCxnSpPr>
          <p:nvPr/>
        </p:nvCxnSpPr>
        <p:spPr>
          <a:xfrm rot="5400000">
            <a:off x="1946656" y="2732480"/>
            <a:ext cx="357188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58148" y="4786322"/>
            <a:ext cx="0" cy="21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6309107" y="4877847"/>
            <a:ext cx="211806" cy="2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857752" y="492919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00628" y="4786322"/>
            <a:ext cx="2834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2" idx="0"/>
          </p:cNvCxnSpPr>
          <p:nvPr/>
        </p:nvCxnSpPr>
        <p:spPr>
          <a:xfrm>
            <a:off x="3348306" y="5412947"/>
            <a:ext cx="0" cy="30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85852" y="5429264"/>
            <a:ext cx="205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2"/>
            <a:endCxn id="20" idx="0"/>
          </p:cNvCxnSpPr>
          <p:nvPr/>
        </p:nvCxnSpPr>
        <p:spPr>
          <a:xfrm rot="5400000">
            <a:off x="6347659" y="5590607"/>
            <a:ext cx="248620" cy="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33777" y="2652319"/>
            <a:ext cx="5897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9" idx="0"/>
          </p:cNvCxnSpPr>
          <p:nvPr/>
        </p:nvCxnSpPr>
        <p:spPr>
          <a:xfrm rot="5400000">
            <a:off x="6786578" y="271462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3" idx="0"/>
          </p:cNvCxnSpPr>
          <p:nvPr/>
        </p:nvCxnSpPr>
        <p:spPr>
          <a:xfrm>
            <a:off x="1304143" y="5412740"/>
            <a:ext cx="1" cy="30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768588" y="2732478"/>
            <a:ext cx="357188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4554142" y="2732478"/>
            <a:ext cx="357188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07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sz="2000" b="1" smtClean="0">
                <a:latin typeface="Arial" pitchFamily="34" charset="0"/>
                <a:cs typeface="Arial" pitchFamily="34" charset="0"/>
              </a:rPr>
              <a:t>Гамшгаас хамгаалах удирдлагын зохион байгуулалт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1124744"/>
            <a:ext cx="1512168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n-M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Гамшгаас хамгаалах чиг үүргийг хэрэгжүүлэх зорилгоор мэргэжлийн дагуу тодорхой үүрэг хүлээх улс болон аймаг, нийслэл, сум, дүүрэг, баг, хорооны орон тооны бус алба байна. 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12190" y="1124744"/>
            <a:ext cx="2459810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ОБА эрхэлсэн сайд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12190" y="2314600"/>
            <a:ext cx="2459810" cy="6012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ОБЕГ дарга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12190" y="3212976"/>
            <a:ext cx="2459810" cy="626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Аймаг, Нийслэлийн Засаг дарга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7036" y="4149080"/>
            <a:ext cx="2424964" cy="65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>
                <a:latin typeface="Arial" pitchFamily="34" charset="0"/>
                <a:cs typeface="Arial" pitchFamily="34" charset="0"/>
              </a:rPr>
              <a:t>С</a:t>
            </a:r>
            <a:r>
              <a:rPr lang="mn-MN" b="1" dirty="0" smtClean="0">
                <a:latin typeface="Arial" pitchFamily="34" charset="0"/>
                <a:cs typeface="Arial" pitchFamily="34" charset="0"/>
              </a:rPr>
              <a:t>ум, Дүүргийн Засаг дарга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47036" y="5085184"/>
            <a:ext cx="2424964" cy="626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Баг, хорооны </a:t>
            </a:r>
          </a:p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засаг дарга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95736" y="5949280"/>
            <a:ext cx="2376264" cy="601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>
                <a:latin typeface="Arial" pitchFamily="34" charset="0"/>
                <a:cs typeface="Arial" pitchFamily="34" charset="0"/>
              </a:rPr>
              <a:t>ААНБ-н эрх баригч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436096" y="2204864"/>
            <a:ext cx="3312368" cy="8286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Гамшгаас хамгаалах арга хэмжээг улсын хэмжээнд зохион байгуулна. 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5436096" y="3526160"/>
            <a:ext cx="3312368" cy="187220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Гамшгаас хамгаалах арга хэмжээг тухайн засаг захиргаа, нутаг дэвсгэрийн хэмжээнд удирдан зохион байгуулна.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5436096" y="5711552"/>
            <a:ext cx="3312368" cy="79901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Гамшгаас хамгаалах арга хэмжээг хариуцан зохион байгуулна.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36096" y="980728"/>
            <a:ext cx="3312368" cy="84638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600" b="1" dirty="0" smtClean="0">
                <a:latin typeface="Arial" pitchFamily="34" charset="0"/>
                <a:cs typeface="Arial" pitchFamily="34" charset="0"/>
              </a:rPr>
              <a:t>Гамшгаас хамгаалах арга хэмжээг улсын хэмжээнд чиглүүлнэ.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eft Bracket 26"/>
          <p:cNvSpPr/>
          <p:nvPr/>
        </p:nvSpPr>
        <p:spPr>
          <a:xfrm>
            <a:off x="2027370" y="1520788"/>
            <a:ext cx="119666" cy="35643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4572000" y="3526160"/>
            <a:ext cx="216596" cy="187220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572000" y="1403920"/>
            <a:ext cx="864096" cy="26926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1706531" y="3236646"/>
            <a:ext cx="320839" cy="2895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572000" y="2567828"/>
            <a:ext cx="864096" cy="2131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788596" y="4315968"/>
            <a:ext cx="647500" cy="2423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572000" y="6249888"/>
            <a:ext cx="864096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868" y="428604"/>
            <a:ext cx="19947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ХҮЧ ХЭРЭГСЭЛ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357298"/>
            <a:ext cx="82323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• О</a:t>
            </a:r>
            <a:r>
              <a:rPr lang="mn-M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Б-ын асуудал эрхэлсэн төрийн захиргааны байгууллага          ОБЕГ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143116"/>
            <a:ext cx="82153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lang="mn-M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амшгаас Хамгаалах орон тооны бус улсын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албад</a:t>
            </a:r>
            <a:endParaRPr lang="mn-M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928934"/>
            <a:ext cx="821537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эргэжлийн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анги</a:t>
            </a:r>
            <a:endParaRPr lang="mn-M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3643314"/>
            <a:ext cx="82153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Сайн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дурынхан</a:t>
            </a:r>
            <a:endParaRPr lang="mn-M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4429132"/>
            <a:ext cx="814393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mn-M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Дүйцүүлэх албаныхан 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 descr="Picture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214810" y="0"/>
            <a:ext cx="492919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ОБЕГ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Үндэсний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бригад 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Гамшиг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судлалын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хүрээлэн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дүүргийн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ОБГ,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ОБХ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врах отряд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албар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357166"/>
            <a:ext cx="87154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Үндэсний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бригад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У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лсын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хүрэлцэхгүй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болсон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тохиолдолд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шилжин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байрлаж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хайх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ажлыг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журмын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явуулах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нэрвэгдэгсдэд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төрлийн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яаралтай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тусламж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үзүүлэх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тэднийг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зөөвөрлөн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гаргах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отряд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салбар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О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нутагт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түүний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журмын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явуулах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214282" y="700517"/>
            <a:ext cx="871543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endParaRPr kumimoji="0" lang="mn-MN" sz="2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сум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дүүрэг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хорооны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ГХ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дарга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байгуулна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шийдвэрээр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ГХ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шинээр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байгуулж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эсвэл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татан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буулгаж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болно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28596" y="0"/>
            <a:ext cx="8215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kumimoji="0" lang="mn-M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амшгаас хамгаалах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албаны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нийтлэг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чиг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500042"/>
            <a:ext cx="864399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албарын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ГХ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хэрэгжилтийг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ГХ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ш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ийдвэрийн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гүйцэтгэлийг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лбаны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удирдлага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МА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сургалт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салбарын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тогтвортой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5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албарын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зарлан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мэдээллийн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системийг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байнг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байлгах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 арга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шаардагдах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нөөц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бүрдүүлэх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м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эргэжлийн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удирдлагаар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ОБ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уурхай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туслалцаа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en-US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Голомтонд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бүл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салбараасаа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хүмүүсийг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шаардагдах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хамт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оролцуулах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Гамшигтай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холбогдуулж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хуваарилагдсан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зориулалтын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зарцуулах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үнэлгээ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хийж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хэмжээний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санал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боловсруулах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тайлан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гаргах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928794" y="214290"/>
          <a:ext cx="5214974" cy="367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14282" y="2714620"/>
            <a:ext cx="40719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Тавигдах шаардлага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Монгол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харьяат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Х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өдөлмөрийн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чадвартай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Э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рэгтэй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/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18-60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Э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мэгтэй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/1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-55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190" y="2500306"/>
            <a:ext cx="39290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Хориглох зүйл </a:t>
            </a:r>
          </a:p>
          <a:p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Ц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хаагчид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Т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ахир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дутуур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Ж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ирэмсэн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эмэгтэй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А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срамжлах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сургуулийн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өмнөх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хүүхэдтэй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хүмүүс</a:t>
            </a:r>
            <a:endParaRPr lang="en-US" sz="24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4357686" y="2143116"/>
            <a:ext cx="285752" cy="4143404"/>
          </a:xfrm>
          <a:prstGeom prst="leftRightArrowCallout">
            <a:avLst>
              <a:gd name="adj1" fmla="val 180428"/>
              <a:gd name="adj2" fmla="val 111856"/>
              <a:gd name="adj3" fmla="val 25000"/>
              <a:gd name="adj4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764704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rial" pitchFamily="34" charset="0"/>
                <a:cs typeface="Arial" pitchFamily="34" charset="0"/>
              </a:rPr>
              <a:t>Гамшгийн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өмнөх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ажиллагаа</a:t>
            </a:r>
            <a:endParaRPr lang="mn-MN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mn-MN" sz="3200" b="1" dirty="0" smtClean="0">
                <a:latin typeface="Arial" pitchFamily="34" charset="0"/>
                <a:cs typeface="Arial" pitchFamily="34" charset="0"/>
              </a:rPr>
              <a:t>Т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өрөл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mn-MN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эрсдэлийг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үнэлэх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төлөвлөх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эрсдэлийг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бууруулах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байдлыг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хангах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хяналтыг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хэрэгжүүлэх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сургалт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зохион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байгуулах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Г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мэдээллийн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сан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бүрдүүлэх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913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908720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.“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мэргэжлийн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анги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mn-MN" sz="3600" dirty="0">
                <a:latin typeface="Arial" pitchFamily="34" charset="0"/>
                <a:cs typeface="Arial" pitchFamily="34" charset="0"/>
              </a:rPr>
              <a:t>С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ум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дүүрэг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хуулийн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этгээдийн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дэргэд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байгуулагдсан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mn-MN" sz="36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врах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ажлын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техник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тоног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төхөөрөмж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багаж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хэрэгслээр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хангагдсан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mn-MN" sz="36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гүйцэтгэхэд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сургаж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бэлтгэгдсэн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орон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тооны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бус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томилгоот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нэгж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сайн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дурын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хэсгийн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1.гамшгаас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сургалтад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хамрагдах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2.гамшгийн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үеийн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оролцоход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шаардагдах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багаж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хүнсээр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хангагдах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3.онцгой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асуудал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эрхэлсэн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гишүүний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баталсан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журмын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зардал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урамшуулал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4.эрх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бүхий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гаргасан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биелүүлэх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5.гамшиг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нөхцөл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үнэн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бодит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өгөх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6.гамшгаас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байдлаа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хангаж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78483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 ЭТГЭЭД, ИРГЭНИЙ ЭРХ, ҮҮРЭГ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80975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бодит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2.гамшгийн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эрсдэлийг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бууруулах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байгууллагатай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хамтран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зөвлөгөө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төлөвлөгөө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баталж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бүхий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</a:t>
            </a:r>
            <a:r>
              <a:rPr kumimoji="0" lang="mn-M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анги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шаардагдах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бүрийн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хэрэгслээр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4.мэргэжлийн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анги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ажилтныг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сургаж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бэлтгэх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5.гамшгийн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эрсдэлийн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үнэлгээ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хийлгэх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эрсдэлийг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бууруулах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өөрийн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хөрөнгөөр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даатгалд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хамрагдах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нөөц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бүрдүүлэх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зориулалтын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зарцуулах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нөхцөл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дээд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хүргэх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шаардлагатай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бичиг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баримт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бодит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мэдээллээр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8.гамшиг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өөрийн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хэрэгцээнд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ашиглах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хоргодох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байрыг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төхөөрөмжлөх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шаардлагатай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тохиолдолд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ашиглуулах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9.гамшгийн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бараа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үйлчилгээний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хөөрөгдөл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зохиомол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хомсдол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үүсгэхгүй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0.</a:t>
            </a:r>
            <a:r>
              <a:rPr kumimoji="0" lang="mn-M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бүхий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тушаалтны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зөрчсөний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зардлыг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хариуцах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Иргэний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93E9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1.холбогдох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хангахад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шаардлагатай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дурын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хэсэг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гишүүнээр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элсэх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дундын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үүсгэх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3.гамшигт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өртсөн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тохиолдолд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шаардлагатай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тусламж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дэмжлэг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дайчлагдан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хөдөлмөрийн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чадвараа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бүрэн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алдсан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хөгжлийн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бэрхшээлтэй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болсон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насаа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алдсан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энэ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36.2-т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заасан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тусламж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5.голомтын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дайчлагдан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үндсэн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ажлаас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чөлөөлөгдөн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гүйцэтгэсэн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цалин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хөлсөө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олгогчоос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хөдөлмөр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эрхлээгүй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иргэн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хаагчийн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адил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томилолтын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зардлыг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даргын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шийдвэрээр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Иргэн</a:t>
            </a:r>
            <a:r>
              <a:rPr lang="mn-MN" b="1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ий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бүхий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гаргасан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биелүүлэх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сургалтад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3.өдөр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тутмын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ажиллагаандаа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4.гамшиг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багаж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хэрэгслийг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эзэмших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зарлан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дохиогоор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журмыг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дагаж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мөрдөх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5.гамшгаас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6.гамшиг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аюулын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мэдээллийг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үнэн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хүргэх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7.эрх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бүхий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тушаалтны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гаргасан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зөрчсөний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гарсан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зардлыг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хариуцах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357158" y="1071546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14400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захиргаа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нутаг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дэвсгэрийн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нэгж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төрийн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захиргааны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этгээд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дараахь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зэрэгтэй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байна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914400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144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1.өдөр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тутмын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144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2.өндөржүүлсэн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1440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3.бүх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нийтийн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36712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Өдөр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тутмын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байдлын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үед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дараахь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арга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хэмжээг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авна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1.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Г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эрсдэлийн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үнэлгээ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хийлгэх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ГХ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төлөвлөх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хэрэгжүүлэх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хянах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2.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 Х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олбоо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ЗМ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хэрэгслийн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байдлыг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хангах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х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амыг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сургах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3.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 ГХ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хүч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хэрэгслийн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байдлыг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хангах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4.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 ГХ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судалгаа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шинжилгээний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мэдээллийг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түгээх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5.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 Г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орон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нутгийн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нөөц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бүрдүүлэх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6.</a:t>
            </a:r>
            <a:r>
              <a:rPr lang="mn-MN" sz="2800" dirty="0">
                <a:latin typeface="Arial" pitchFamily="34" charset="0"/>
                <a:cs typeface="Arial" pitchFamily="34" charset="0"/>
              </a:rPr>
              <a:t> Г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үед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дайчлах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хүч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хэрэгслийн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бүртгэл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тооцоог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гаргах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325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49694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err="1">
                <a:latin typeface="Arial" pitchFamily="34" charset="0"/>
                <a:cs typeface="Arial" pitchFamily="34" charset="0"/>
              </a:rPr>
              <a:t>өндөржүүлсэн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байдлын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үед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1.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 ЗМД-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г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хүргэх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ГХ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төлөвлөгөөнд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тодотгол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хийх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хэрэгжүүлэх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2.засаг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захиргаа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нутаг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дэвсгэрийн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нэгж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байгууллаг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ыг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ажлын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тусгай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горимд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шилжүүлэх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3.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ЗМ-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ийг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хүн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амд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шуурхай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хүртээмжтэй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хүргэх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4.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 Х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орио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цээрийн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дэглэм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тогтоох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н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өөцийг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дайчлах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5.</a:t>
            </a:r>
            <a:r>
              <a:rPr lang="mn-MN" sz="3200" dirty="0">
                <a:latin typeface="Arial" pitchFamily="34" charset="0"/>
                <a:cs typeface="Arial" pitchFamily="34" charset="0"/>
              </a:rPr>
              <a:t> Г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амшгийн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нөөцийг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нэмэгдүүлэх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657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92696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Arial" pitchFamily="34" charset="0"/>
                <a:cs typeface="Arial" pitchFamily="34" charset="0"/>
              </a:rPr>
              <a:t>бүх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нийтийн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байдлын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3600" dirty="0">
                <a:latin typeface="Arial" pitchFamily="34" charset="0"/>
                <a:cs typeface="Arial" pitchFamily="34" charset="0"/>
              </a:rPr>
              <a:t>үед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>
              <a:buAutoNum type="arabicPeriod"/>
            </a:pPr>
            <a:r>
              <a:rPr lang="mn-MN" sz="3600" dirty="0" smtClean="0">
                <a:latin typeface="Arial" pitchFamily="34" charset="0"/>
                <a:cs typeface="Arial" pitchFamily="34" charset="0"/>
              </a:rPr>
              <a:t>....</a:t>
            </a:r>
            <a:r>
              <a:rPr lang="mn-MN" sz="3600" dirty="0">
                <a:latin typeface="Arial" pitchFamily="34" charset="0"/>
                <a:cs typeface="Arial" pitchFamily="34" charset="0"/>
              </a:rPr>
              <a:t>стратег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ийн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зориулалттайгаас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бусад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байгууллагын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үйл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ажиллагааг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тодорхой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хугацаагаар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хязгаарлах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2.</a:t>
            </a:r>
            <a:r>
              <a:rPr lang="mn-MN" sz="3600" dirty="0">
                <a:latin typeface="Arial" pitchFamily="34" charset="0"/>
                <a:cs typeface="Arial" pitchFamily="34" charset="0"/>
              </a:rPr>
              <a:t>  ГХ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төлөвлөгөөнд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заасан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арга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хэмжээг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авч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хэрэгжүүлэх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55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018" y="332656"/>
            <a:ext cx="870747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" pitchFamily="34" charset="0"/>
                <a:cs typeface="Arial" pitchFamily="34" charset="0"/>
              </a:rPr>
              <a:t>Бэлэн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байдлын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зэрэгт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шилжүүлэх</a:t>
            </a:r>
            <a:endParaRPr lang="mn-MN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mn-MN" sz="2000" dirty="0" smtClean="0">
                <a:latin typeface="Arial" pitchFamily="34" charset="0"/>
                <a:cs typeface="Arial" pitchFamily="34" charset="0"/>
              </a:rPr>
              <a:t>Б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элэн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байдлын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зэрэгт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шилжүүлэх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шийдвэр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сум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дүүр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э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г,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эсхүл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түүний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зарим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хэсэгт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мэргэжлийн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байгууллагын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саналыг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үндэслэн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сум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mn-M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дүүргийн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Засаг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2-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с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дээш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сум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дүүр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э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гт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-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мэргэжлийн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сум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дүүргийн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З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Д-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саналыг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үндэслэн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тухайн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аймаг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нийслэлийн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Засаг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У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лсын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хэмжээнд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эсхүл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аймаг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нийслэл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хэд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хэдэн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айм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гт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-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аймаг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нийслэлийн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З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болон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ОБАЭ сайд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ын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саналыг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үндэслэн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Засгийн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Ш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аардлагатай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тохиолдолд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эрхэлсэн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салбарыг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ГХ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улсын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албаны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дарга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mn-MN" sz="2000" dirty="0" smtClean="0">
                <a:latin typeface="Arial" pitchFamily="34" charset="0"/>
                <a:cs typeface="Arial" pitchFamily="34" charset="0"/>
              </a:rPr>
              <a:t>БЗ-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т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шилжүүлэх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шийдвэр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гаргасан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тушаалтан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эсхүл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түүний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дээд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шатны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байгууллага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тушаалтан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ББЗ-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ийг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бууруулах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буюу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цуц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ална.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24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4"/>
            <a:ext cx="8463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sz="3200" b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ургалт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зохион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байгуулах</a:t>
            </a:r>
            <a:endParaRPr lang="mn-MN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mn-MN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3200" b="1" dirty="0" smtClean="0">
                <a:latin typeface="Arial" pitchFamily="34" charset="0"/>
                <a:cs typeface="Arial" pitchFamily="34" charset="0"/>
              </a:rPr>
              <a:t>Ангилал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У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дирдах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албан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тушаалтны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О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нцгой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байдлын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байгууллагын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О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юутан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сурагч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А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лбан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тушаалтан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ажилтны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5.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ГХ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алба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мэргэжлийн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ангийн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6.</a:t>
            </a:r>
            <a:r>
              <a:rPr lang="mn-MN" sz="3200" dirty="0" smtClean="0">
                <a:latin typeface="Arial" pitchFamily="34" charset="0"/>
                <a:cs typeface="Arial" pitchFamily="34" charset="0"/>
              </a:rPr>
              <a:t> И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ргэний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22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2058</TotalTime>
  <Words>2457</Words>
  <Application>Microsoft Office PowerPoint</Application>
  <PresentationFormat>On-screen Show (4:3)</PresentationFormat>
  <Paragraphs>335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Гамшгаас хамгаалах  нэгдсэн системийн тогтолцоо ҮҮРЭГ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Ер нь Гамшиг,осол, аюул гэсэн ойлголтуудыг хэрхэн ойлговол зохих бэ?</dc:title>
  <dc:creator>ok</dc:creator>
  <cp:lastModifiedBy>HEDY</cp:lastModifiedBy>
  <cp:revision>822</cp:revision>
  <dcterms:created xsi:type="dcterms:W3CDTF">2014-10-19T00:39:37Z</dcterms:created>
  <dcterms:modified xsi:type="dcterms:W3CDTF">2020-02-10T06:01:36Z</dcterms:modified>
</cp:coreProperties>
</file>