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53" r:id="rId2"/>
    <p:sldId id="367" r:id="rId3"/>
    <p:sldId id="369" r:id="rId4"/>
    <p:sldId id="371" r:id="rId5"/>
    <p:sldId id="372" r:id="rId6"/>
    <p:sldId id="373" r:id="rId7"/>
    <p:sldId id="375" r:id="rId8"/>
    <p:sldId id="376" r:id="rId9"/>
    <p:sldId id="377" r:id="rId10"/>
    <p:sldId id="379" r:id="rId11"/>
    <p:sldId id="380" r:id="rId12"/>
    <p:sldId id="382" r:id="rId13"/>
    <p:sldId id="383" r:id="rId14"/>
    <p:sldId id="384" r:id="rId15"/>
    <p:sldId id="387" r:id="rId16"/>
    <p:sldId id="389" r:id="rId17"/>
    <p:sldId id="390" r:id="rId18"/>
    <p:sldId id="391" r:id="rId19"/>
    <p:sldId id="392" r:id="rId20"/>
    <p:sldId id="393" r:id="rId21"/>
    <p:sldId id="431" r:id="rId22"/>
    <p:sldId id="394" r:id="rId23"/>
    <p:sldId id="395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362" r:id="rId38"/>
    <p:sldId id="274" r:id="rId39"/>
    <p:sldId id="275" r:id="rId40"/>
    <p:sldId id="276" r:id="rId41"/>
    <p:sldId id="277" r:id="rId42"/>
    <p:sldId id="279" r:id="rId43"/>
    <p:sldId id="282" r:id="rId44"/>
    <p:sldId id="347" r:id="rId45"/>
    <p:sldId id="297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26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2AFC-E6A0-4AD0-92C2-47A587EA9517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02A00-5DF1-4D07-8910-571D1FCC1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2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D1826B-218B-45D2-9791-E208F35DA243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162A3B6-2296-4FD4-9804-1EA0C54EA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472" y="58846"/>
            <a:ext cx="81439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Дэлхий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тохиолдож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буй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байгалийн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гамшгуудаас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тайфун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34%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үер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32%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газар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хөдлөлт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13%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ган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9%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орчим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эзэлж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байна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endParaRPr lang="mn-M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Тивүүдээр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нь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ангилв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л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Ази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39%,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Америк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26%,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Африк</a:t>
            </a: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-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13%, </a:t>
            </a: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Европ</a:t>
            </a: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-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13%,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Австраль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9%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Нийт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учруулсан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хохирлын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хэмжээгээр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Африк</a:t>
            </a: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-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53%,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Ази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37%,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Америк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   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7,4%,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        </a:t>
            </a:r>
            <a:r>
              <a:rPr 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Европ</a:t>
            </a:r>
            <a:r>
              <a:rPr lang="mn-M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-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2,5%, 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mn-MN" sz="2000" dirty="0" smtClean="0">
                <a:latin typeface="Arial" pitchFamily="34" charset="0"/>
                <a:cs typeface="Arial" pitchFamily="34" charset="0"/>
              </a:rPr>
            </a:br>
            <a:r>
              <a:rPr lang="mn-MN" sz="20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Австраль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0,1</a:t>
            </a:r>
            <a:r>
              <a:rPr lang="mn-MN" sz="2000" dirty="0" smtClean="0">
                <a:latin typeface="Arial" pitchFamily="34" charset="0"/>
                <a:cs typeface="Arial" pitchFamily="34" charset="0"/>
              </a:rPr>
              <a:t>% орчим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агаарын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аюултай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үзэгдлийн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жагсаалт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548680"/>
          <a:ext cx="9144032" cy="5966005"/>
        </p:xfrm>
        <a:graphic>
          <a:graphicData uri="http://schemas.openxmlformats.org/drawingml/2006/table">
            <a:tbl>
              <a:tblPr/>
              <a:tblGrid>
                <a:gridCol w="285720"/>
                <a:gridCol w="2214578"/>
                <a:gridCol w="5056494"/>
                <a:gridCol w="1587240"/>
              </a:tblGrid>
              <a:tr h="34609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№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Үзэгдлийн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нэр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Эрч</a:t>
                      </a:r>
                      <a:r>
                        <a:rPr lang="en-US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09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U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салхи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16м</a:t>
                      </a:r>
                      <a:r>
                        <a:rPr lang="mn-MN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</a:t>
                      </a:r>
                      <a:r>
                        <a:rPr lang="en-US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2418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цаг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дээш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913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Цасан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шороон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шуурга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16м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алсын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бараа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2000 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м-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ээс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81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Аадар </a:t>
                      </a:r>
                      <a:r>
                        <a:rPr lang="mn-MN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ороо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24180" indent="-457200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endParaRPr lang="mn-MN" sz="16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мм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2418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цаг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доош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бороо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09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U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мм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цаг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доо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09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мөндөр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Голч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нь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10мм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хүртэл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хамаарахгүй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4524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2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r>
                        <a:rPr lang="en-US" sz="2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хүйтэн</a:t>
                      </a:r>
                      <a:r>
                        <a:rPr lang="en-US" sz="2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болох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Агаарын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хамгийн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бага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температур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Идэр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Тэс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Завхан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голын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хөндий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Увс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Дархадын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хотгороор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r>
                        <a:rPr lang="mn-MN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50</a:t>
                      </a:r>
                      <a:r>
                        <a:rPr lang="en-US" sz="1800" b="1" baseline="30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Алтайн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өвөр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говь,говийн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нутгаар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r>
                        <a:rPr lang="mn-MN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35</a:t>
                      </a:r>
                      <a:r>
                        <a:rPr lang="en-US" sz="1800" b="1" baseline="30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</a:t>
                      </a:r>
                      <a:endParaRPr lang="en-US" sz="2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Бусад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нутгаар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r>
                        <a:rPr lang="mn-MN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40</a:t>
                      </a:r>
                      <a:r>
                        <a:rPr lang="en-US" sz="1800" b="1" baseline="30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С-ээс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хүйтрэх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0799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r>
                        <a:rPr lang="en-US" sz="2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халуун</a:t>
                      </a:r>
                      <a:r>
                        <a:rPr lang="en-US" sz="2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болох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Агаарын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хамгийн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температур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Говийн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нутгаар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+40</a:t>
                      </a:r>
                      <a:r>
                        <a:rPr lang="en-US" sz="18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С,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Хээрийн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бүсэд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+36</a:t>
                      </a:r>
                      <a:r>
                        <a:rPr lang="en-US" sz="18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С,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38455" indent="-3384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Бусад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нутгаар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+32</a:t>
                      </a:r>
                      <a:r>
                        <a:rPr lang="en-US" sz="18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С-ээс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давж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халах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421" marR="674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0"/>
            <a:ext cx="6839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агаарын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үзэгдлийн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жагсаалт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764704"/>
          <a:ext cx="9144000" cy="5614416"/>
        </p:xfrm>
        <a:graphic>
          <a:graphicData uri="http://schemas.openxmlformats.org/drawingml/2006/table">
            <a:tbl>
              <a:tblPr/>
              <a:tblGrid>
                <a:gridCol w="322860"/>
                <a:gridCol w="1994683"/>
                <a:gridCol w="5239060"/>
                <a:gridCol w="1587397"/>
              </a:tblGrid>
              <a:tr h="298747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№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Үзэгдлийн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нэр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Эрч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39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салхи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28м/с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Хамаарахгүй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20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Цасан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шороон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шуурга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2540" indent="19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16м/с 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алсын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бараа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2000 м-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ээс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эсвэл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орж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байгаа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эсэх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нь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мэдэгдэхгүй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нүдгүй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шуурах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6цаг</a:t>
                      </a:r>
                      <a:r>
                        <a:rPr lang="mn-MN" sz="20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дээш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25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Бороо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50 мм түүнээс их</a:t>
                      </a:r>
                      <a:endParaRPr lang="en-US" sz="3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12цаг</a:t>
                      </a:r>
                      <a:r>
                        <a:rPr lang="mn-MN" sz="20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доош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25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Аадар бороо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мм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1цаг</a:t>
                      </a:r>
                      <a:r>
                        <a:rPr lang="mn-MN" sz="20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доош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6535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US" sz="24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орсон</a:t>
                      </a:r>
                      <a:r>
                        <a:rPr lang="en-US" sz="2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цасны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зузаан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Ойт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хээрийн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бүсэд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30см</a:t>
                      </a:r>
                      <a:endParaRPr lang="en-US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Хээрийн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бүсэд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26 </a:t>
                      </a:r>
                      <a:r>
                        <a:rPr lang="en-US" sz="24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см</a:t>
                      </a:r>
                      <a:endParaRPr lang="en-US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Алтайн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уулсаар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 </a:t>
                      </a:r>
                      <a:r>
                        <a:rPr lang="en-US" sz="24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см</a:t>
                      </a:r>
                      <a:endParaRPr lang="en-US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Говийн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нутгаар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 </a:t>
                      </a:r>
                      <a:r>
                        <a:rPr lang="en-US" sz="2400" b="1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см-ээс</a:t>
                      </a:r>
                      <a:r>
                        <a:rPr lang="en-US" sz="2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давах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12цаг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доош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25"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мөндөр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18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Голч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нь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10мм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түүнээс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endParaRPr lang="en-US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76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хамаарахгүй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799" marR="667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888" y="548680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>
                <a:latin typeface="Arial" pitchFamily="34" charset="0"/>
                <a:cs typeface="Arial" pitchFamily="34" charset="0"/>
              </a:rPr>
              <a:t>Хэвийн жил 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697622">
            <a:off x="1995905" y="1858107"/>
            <a:ext cx="4301126" cy="394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1000894" y="228519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3321835" y="2678901"/>
            <a:ext cx="121524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5822959" y="289242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00232" y="3214686"/>
            <a:ext cx="457203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8-Point Star 7"/>
          <p:cNvSpPr/>
          <p:nvPr/>
        </p:nvSpPr>
        <p:spPr>
          <a:xfrm>
            <a:off x="1928794" y="1428736"/>
            <a:ext cx="214314" cy="357190"/>
          </a:xfrm>
          <a:prstGeom prst="star8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-Point Star 8"/>
          <p:cNvSpPr/>
          <p:nvPr/>
        </p:nvSpPr>
        <p:spPr>
          <a:xfrm>
            <a:off x="3857620" y="1857364"/>
            <a:ext cx="214314" cy="357190"/>
          </a:xfrm>
          <a:prstGeom prst="star8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8-Point Star 9"/>
          <p:cNvSpPr/>
          <p:nvPr/>
        </p:nvSpPr>
        <p:spPr>
          <a:xfrm>
            <a:off x="6000760" y="2285992"/>
            <a:ext cx="214314" cy="357190"/>
          </a:xfrm>
          <a:prstGeom prst="star8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592" y="98072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100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%</a:t>
            </a:r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67944" y="141277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55-60%</a:t>
            </a:r>
            <a:endParaRPr lang="mn-MN" dirty="0"/>
          </a:p>
        </p:txBody>
      </p:sp>
      <p:sp>
        <p:nvSpPr>
          <p:cNvPr id="13" name="Rectangle 12"/>
          <p:cNvSpPr/>
          <p:nvPr/>
        </p:nvSpPr>
        <p:spPr>
          <a:xfrm>
            <a:off x="6228184" y="191683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30-40%</a:t>
            </a:r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dirty="0"/>
          </a:p>
        </p:txBody>
      </p:sp>
      <p:sp>
        <p:nvSpPr>
          <p:cNvPr id="14" name="Rectangle 13"/>
          <p:cNvSpPr/>
          <p:nvPr/>
        </p:nvSpPr>
        <p:spPr>
          <a:xfrm>
            <a:off x="3755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намрын сүүл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52120" y="328498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дараа жилийн хавар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7544" y="4077072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8-р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сарын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сүүлийн хагаст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Хэнтий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Хөвсгөлийн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уулархаг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нутагт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10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lang="mn-MN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говийн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–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4005064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8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гандуу</a:t>
            </a:r>
            <a:r>
              <a:rPr lang="en-US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800" dirty="0" smtClean="0">
              <a:solidFill>
                <a:srgbClr val="C0504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8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гантай</a:t>
            </a:r>
            <a:r>
              <a:rPr lang="en-US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800" dirty="0" smtClean="0">
              <a:solidFill>
                <a:srgbClr val="C0504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8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улаан</a:t>
            </a:r>
            <a:r>
              <a:rPr lang="en-US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</a:t>
            </a:r>
            <a:endParaRPr lang="mn-MN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692696"/>
            <a:ext cx="80648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авар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тунадас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хэвийн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хэмжээнээс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эсхүл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удаан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хугацаагаар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огүйгээс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алдагда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хуурайшсанаас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огт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ургаагүй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буюу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хатсан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ширгэн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томоохон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мөрний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түвшин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багасч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гольдрол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хумигд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сан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28184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44008" y="3933056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9792" y="3717032"/>
            <a:ext cx="35283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28184" y="3717032"/>
            <a:ext cx="6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988840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Гантай</a:t>
            </a:r>
            <a:endParaRPr lang="mn-MN" sz="2400" dirty="0" smtClean="0">
              <a:solidFill>
                <a:srgbClr val="C0504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1200" dirty="0" smtClean="0">
              <a:solidFill>
                <a:srgbClr val="C0504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-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“хэвийн “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30%-д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томоохон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хатаж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ширгэх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мөрөн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нуурын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түвшин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буурч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гольдрол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багаса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дотооддоо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цутгалтай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голоор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тэжээгддэг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нуур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ширгэх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260648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Гандуу</a:t>
            </a:r>
            <a:r>
              <a:rPr lang="en-US" sz="24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solidFill>
                <a:srgbClr val="C0504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mn-MN" sz="1400" dirty="0" smtClean="0">
              <a:solidFill>
                <a:srgbClr val="C0504D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- “хэвийн”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50%-д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-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жижиг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хатаж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ширгэх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509120"/>
            <a:ext cx="8208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Улаан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ган</a:t>
            </a:r>
            <a:endParaRPr lang="mn-MN" sz="24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14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Хэвийн н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өхцлийн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5%-д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Б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шанд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олонхи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нуур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томоохон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мөрний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зарим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хэсэг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ширгэ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эсхүл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түвшин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багас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М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усаар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гачигдаж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үхэх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тулгарах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833"/>
          <a:ext cx="9144000" cy="6789167"/>
        </p:xfrm>
        <a:graphic>
          <a:graphicData uri="http://schemas.openxmlformats.org/drawingml/2006/table">
            <a:tbl>
              <a:tblPr/>
              <a:tblGrid>
                <a:gridCol w="2442174"/>
                <a:gridCol w="6701826"/>
              </a:tblGrid>
              <a:tr h="321252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Учир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шалтгаан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тунадас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ховор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Ерөнхий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шинж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чанар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нөлөөл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л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чийг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багасах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нь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зуурын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ноцтой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Хүний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үйл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ажиллагаанд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нөлөө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үзүүлэх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504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Урьдчилан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мэдэх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Урьдчилсан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зарлан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мэдээлэл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хийх</a:t>
                      </a:r>
                      <a:r>
                        <a:rPr lang="en-US" sz="2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боломжтой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9930">
                <a:tc>
                  <a:txBody>
                    <a:bodyPr/>
                    <a:lstStyle/>
                    <a:p>
                      <a:pPr marL="266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16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266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Эмзэг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байдлыг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нэмэгдүүлэх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хүчин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зүйлс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Хуурай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газар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нутагт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байрлах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Үржил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шим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муутай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газар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ахуй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эрхлэх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Ургац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нэмэгдүүлэх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ХАА-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хэрэглэхгүй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Үрийн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нөөц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ховор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Хөрсний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чийг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муу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хадгалдаг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газар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Гангийн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аюулыг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ойлгохгүй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байх,нөөц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хуваарилахгүй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6573">
                <a:tc>
                  <a:txBody>
                    <a:bodyPr/>
                    <a:lstStyle/>
                    <a:p>
                      <a:pPr indent="571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indent="571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Түгээмэл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сөрөг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нөлөөллүүд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ХАА-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бүтээгдэхүүн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багасах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Гол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хүнсний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зүйлийн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үнэ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нэмэгдэх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инфляцийн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түвшин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ихсэх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Өлсгөлөн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халдварт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өвчин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гарах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хүмүүс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амь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насаа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алдах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Ундны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усны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нөөц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багасах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Олон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нийт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задрах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дүрвэх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хорогдох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6404">
                <a:tc>
                  <a:txBody>
                    <a:bodyPr/>
                    <a:lstStyle/>
                    <a:p>
                      <a:pPr indent="838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Гамшгийн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дараахи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нийтлэг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хэрэгцээ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Хүнсний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аюулгүй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байдлыг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хангах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хэмжээ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Үнийг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тогтворжуулах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хүнсний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зүйл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олгох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ажлыг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байр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бий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болгох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хөтөлбөр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эрүүл</a:t>
                      </a: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мэндийн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асуудлыг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хослуулсан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хөтөлбөр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Сэргээх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үйл</a:t>
                      </a:r>
                      <a:r>
                        <a:rPr lang="en-US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ажиллагаа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1637" marR="51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76328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“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буюу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хүйтэрс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нээс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агаарын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хүндэрч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бэлчээрийн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амьт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зутарч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олноор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үхэж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хорогдох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олон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хоногоор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үргэлжилэх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нөхцөл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бүрдсэн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”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32656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1.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цагаан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Ердийн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зуншлагатай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байсан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боловч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говийн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10см,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1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-15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см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ээс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бэлчээрийн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зонхилох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цасанд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дарагда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сараар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үргэлжил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357301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2.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харын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Ердийн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зуншлагатай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жил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хавар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орохгүйгээр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ундаа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дутагдах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хуурай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учраас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цангах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бэлчээрлэлт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холдож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улдах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худаг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бөөгнөр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өх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зэргээр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олноор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хорогдох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бүрдэх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65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3. 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үйтэн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хаврын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улиралд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дундаж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температур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сарынхаа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дундаж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10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түүнээс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дээш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хүйтэрсэн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өдрийн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тоо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1-2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өдрийн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й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буюу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говийн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10 -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дээш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хоногоор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дараалан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хүйтэн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3501008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4. 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өсөн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төмөр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Нэгэнт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орсон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гэнэтийн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дулаарлаас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хайлмагтан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мөсөн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өнгөр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Э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свэл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намар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хавар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бороо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ормогц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хүйтэрч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бэлчээрт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мөсөн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бүрхүүл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5. 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уурган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Хүйтний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улиралд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говийн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3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5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бүсэд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7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хоногоос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дээш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хугацаагаар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өдөр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шөнөгүй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хүчтэй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салхи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олноор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хорогдох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3068960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6. Т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уурайн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намартаа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гандуу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гантай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ногоо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тачир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ургаснаас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хөнөөлт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шавьж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мэрэгчдийн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тархалт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элсний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нүүлт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цөлжилт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ихэссэнээс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хүйтний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улиралд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малд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бэлчээр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хүрэлцэхгүй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даац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хэтэрч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тэжээл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дутагдах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/>
          <p:cNvSpPr/>
          <p:nvPr/>
        </p:nvSpPr>
        <p:spPr>
          <a:xfrm rot="5400000">
            <a:off x="4072767" y="-1256342"/>
            <a:ext cx="714380" cy="5764585"/>
          </a:xfrm>
          <a:prstGeom prst="moon">
            <a:avLst>
              <a:gd name="adj" fmla="val 19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427984" y="1268760"/>
            <a:ext cx="50006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83968" y="1196752"/>
            <a:ext cx="214314" cy="2143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8-Point Star 4"/>
          <p:cNvSpPr/>
          <p:nvPr/>
        </p:nvSpPr>
        <p:spPr>
          <a:xfrm>
            <a:off x="4211960" y="2492896"/>
            <a:ext cx="214314" cy="214314"/>
          </a:xfrm>
          <a:prstGeom prst="star8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71800" y="980728"/>
            <a:ext cx="1460716" cy="24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87824" y="2492896"/>
            <a:ext cx="1245832" cy="174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7664" y="908720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эпицентр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91680" y="2204864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гипоцентр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0032" y="1556792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7</a:t>
            </a:r>
            <a:r>
              <a:rPr lang="mn-MN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00 км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1840" y="2780928"/>
            <a:ext cx="294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газар хөдлөлтийн голомт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9832" y="260648"/>
            <a:ext cx="259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C0504D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552" y="3284984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үс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гэж байгаа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шалтгаан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1.Б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айгалийн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хүчин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зүйлийн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нөлөө</a:t>
            </a:r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гүн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тектаник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процесс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уул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дэлбэрэлт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гулсалт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нуралт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солир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гм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2.Х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үмүүсийн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ажиллагааны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нөлөө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дэлбэрэлт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гм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3573"/>
          <a:ext cx="9144000" cy="6684427"/>
        </p:xfrm>
        <a:graphic>
          <a:graphicData uri="http://schemas.openxmlformats.org/drawingml/2006/table">
            <a:tbl>
              <a:tblPr/>
              <a:tblGrid>
                <a:gridCol w="2477940"/>
                <a:gridCol w="6666060"/>
              </a:tblGrid>
              <a:tr h="1191442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6555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Учир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шалтгаан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болж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бэлчээр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хомсдож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хүрэлцэхгүй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болсноос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олон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нэг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хуралдах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бэлчээр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цасанд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битүү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дарагдах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эсвэл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хайлмагтан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мөсөн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өнгөр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тогтох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хүчтэй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салхи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олон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хоногоор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шуурах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28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Ерөнхий</a:t>
                      </a: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шинж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чанар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нөлөөл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л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тэжээлээр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хомсдон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турж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эцэх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хорогдох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442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6555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Урьдчилан</a:t>
                      </a:r>
                      <a:endParaRPr lang="en-US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6555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эдэх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Уламжлалт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: </a:t>
                      </a:r>
                      <a:endParaRPr lang="mn-MN" sz="18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жилийн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улирлаар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шинжих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эрхсийн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орчил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төрхөөр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шинжих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амьтдын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араншин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хөдөлгөөнөөр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шинжих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ШУ-ы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: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цаг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уурын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алба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гм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9303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Эмзэг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байдлыг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нэмэгдүүлэх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хүчин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зүйлс</a:t>
                      </a:r>
                      <a:endParaRPr lang="en-U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Бэлчээрийн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талбайн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хомсдол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маллах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ухаан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дадлага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муу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эмнэлэг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зоо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техникийн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үйлчилгээ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тэжээл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бэлтгэх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ажил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сулрах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Хортон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шавьж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мэрэгчдийн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тархалт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3582">
                <a:tc>
                  <a:txBody>
                    <a:bodyPr/>
                    <a:lstStyle/>
                    <a:p>
                      <a:pPr indent="571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Түгээмэл сөрөг нөлөөллүүд</a:t>
                      </a:r>
                      <a:endParaRPr lang="en-U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Хүмүүс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амь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насаа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алдах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сэтгэл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санааны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хямралд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орох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амьтан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хорогдох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махан</a:t>
                      </a:r>
                      <a:r>
                        <a:rPr lang="en-US" sz="18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бүтээгдэхүүний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хомсдолд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орох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гм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5790">
                <a:tc>
                  <a:txBody>
                    <a:bodyPr/>
                    <a:lstStyle/>
                    <a:p>
                      <a:pPr indent="-3048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Эрсдлийг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бууруулах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боломжит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хэмжээнүүд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маллах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уламжлалт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ухаанд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суралцах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Хөдөө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орон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нутагт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цогц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бодлого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хэрэгжүүлэх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Малын</a:t>
                      </a:r>
                      <a:r>
                        <a:rPr lang="en-US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даатгал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652" marR="64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802" y="2357430"/>
            <a:ext cx="2571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sz="3200" dirty="0" smtClean="0">
                <a:latin typeface="Arial" pitchFamily="34" charset="0"/>
                <a:cs typeface="Arial" pitchFamily="34" charset="0"/>
              </a:rPr>
              <a:t>Лекц 5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20688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хуулинд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хувь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этгээдийн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баялаг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нийгэмд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учруулах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түймэрийн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гамшиг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бъектын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өргөжин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дэлгэрч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баялаг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хэмжээгээр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сүйрэхэд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хүргэх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чирч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болзошгүй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нийгмийн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ашиг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сонирхолыг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хамгаалсан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404664"/>
            <a:ext cx="20276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ГАЛ ТҮЙМЭР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76470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Материаллаг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учруулж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үүсгэж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зохиц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лалтгүй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процесс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24" y="2348880"/>
            <a:ext cx="304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n-MN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Гал түймэр  үүсэх  нөхцөл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owchart: Extract 4"/>
          <p:cNvSpPr/>
          <p:nvPr/>
        </p:nvSpPr>
        <p:spPr>
          <a:xfrm rot="14344554">
            <a:off x="2800539" y="4387157"/>
            <a:ext cx="4006235" cy="994083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Шаталтын  эх  үүсвэр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Extract 5"/>
          <p:cNvSpPr/>
          <p:nvPr/>
        </p:nvSpPr>
        <p:spPr>
          <a:xfrm>
            <a:off x="2555776" y="5157192"/>
            <a:ext cx="3643338" cy="12144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Шатах  материал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lowchart: Extract 6"/>
          <p:cNvSpPr/>
          <p:nvPr/>
        </p:nvSpPr>
        <p:spPr>
          <a:xfrm rot="6953909">
            <a:off x="1978002" y="4341678"/>
            <a:ext cx="3823090" cy="11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исэлдүүлэгч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642918"/>
            <a:ext cx="1914006" cy="184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620688"/>
            <a:ext cx="1933956" cy="177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714356"/>
            <a:ext cx="1953336" cy="163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7584" y="2996952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sz="2400" dirty="0" smtClean="0">
                <a:latin typeface="Arial" pitchFamily="34" charset="0"/>
                <a:cs typeface="Arial" pitchFamily="34" charset="0"/>
              </a:rPr>
              <a:t>Шаталт үүсэх буюу гал түймрийн аюулаас </a:t>
            </a:r>
          </a:p>
          <a:p>
            <a:pPr algn="ctr"/>
            <a:r>
              <a:rPr lang="mn-MN" sz="2400" dirty="0" smtClean="0">
                <a:latin typeface="Arial" pitchFamily="34" charset="0"/>
                <a:cs typeface="Arial" pitchFamily="34" charset="0"/>
              </a:rPr>
              <a:t>урьдчилан сэргийлэх гэдэг нь </a:t>
            </a: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cs typeface="Arial" pitchFamily="34" charset="0"/>
              </a:rPr>
              <a:t> шатдаг бодис</a:t>
            </a: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cs typeface="Arial" pitchFamily="34" charset="0"/>
              </a:rPr>
              <a:t> асаах эх үүсвэр</a:t>
            </a:r>
          </a:p>
          <a:p>
            <a:pPr>
              <a:buFontTx/>
              <a:buChar char="-"/>
            </a:pPr>
            <a:r>
              <a:rPr lang="mn-MN" sz="2400" dirty="0" smtClean="0">
                <a:latin typeface="Arial" pitchFamily="34" charset="0"/>
                <a:cs typeface="Arial" pitchFamily="34" charset="0"/>
              </a:rPr>
              <a:t> исэлдүүлэгч бодис </a:t>
            </a:r>
          </a:p>
          <a:p>
            <a:r>
              <a:rPr lang="mn-MN" sz="2400" dirty="0" smtClean="0">
                <a:latin typeface="Arial" pitchFamily="34" charset="0"/>
                <a:cs typeface="Arial" pitchFamily="34" charset="0"/>
              </a:rPr>
              <a:t>зэрэг 3 хүчин зүйлийн тогтолцоог нэгэн зэрэг бий болгохгүй, үүсгэхгүй байх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692696"/>
            <a:ext cx="2786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sz="2400" dirty="0" smtClean="0">
                <a:latin typeface="Arial" pitchFamily="34" charset="0"/>
                <a:cs typeface="Arial" pitchFamily="34" charset="0"/>
              </a:rPr>
              <a:t>Гал түймрийн бүс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39552" y="1124744"/>
            <a:ext cx="5572164" cy="3456384"/>
          </a:xfrm>
          <a:custGeom>
            <a:avLst/>
            <a:gdLst>
              <a:gd name="connsiteX0" fmla="*/ 4227443 w 6281531"/>
              <a:gd name="connsiteY0" fmla="*/ 258417 h 4946374"/>
              <a:gd name="connsiteX1" fmla="*/ 5618922 w 6281531"/>
              <a:gd name="connsiteY1" fmla="*/ 437322 h 4946374"/>
              <a:gd name="connsiteX2" fmla="*/ 6195391 w 6281531"/>
              <a:gd name="connsiteY2" fmla="*/ 1967948 h 4946374"/>
              <a:gd name="connsiteX3" fmla="*/ 6076122 w 6281531"/>
              <a:gd name="connsiteY3" fmla="*/ 3677478 h 4946374"/>
              <a:gd name="connsiteX4" fmla="*/ 4962939 w 6281531"/>
              <a:gd name="connsiteY4" fmla="*/ 4631635 h 4946374"/>
              <a:gd name="connsiteX5" fmla="*/ 3233530 w 6281531"/>
              <a:gd name="connsiteY5" fmla="*/ 4909931 h 4946374"/>
              <a:gd name="connsiteX6" fmla="*/ 1702904 w 6281531"/>
              <a:gd name="connsiteY6" fmla="*/ 4790661 h 4946374"/>
              <a:gd name="connsiteX7" fmla="*/ 689113 w 6281531"/>
              <a:gd name="connsiteY7" fmla="*/ 3975652 h 4946374"/>
              <a:gd name="connsiteX8" fmla="*/ 53009 w 6281531"/>
              <a:gd name="connsiteY8" fmla="*/ 2584174 h 4946374"/>
              <a:gd name="connsiteX9" fmla="*/ 371061 w 6281531"/>
              <a:gd name="connsiteY9" fmla="*/ 1570383 h 4946374"/>
              <a:gd name="connsiteX10" fmla="*/ 1285461 w 6281531"/>
              <a:gd name="connsiteY10" fmla="*/ 874644 h 4946374"/>
              <a:gd name="connsiteX11" fmla="*/ 1404730 w 6281531"/>
              <a:gd name="connsiteY11" fmla="*/ 457200 h 4946374"/>
              <a:gd name="connsiteX12" fmla="*/ 2657061 w 6281531"/>
              <a:gd name="connsiteY12" fmla="*/ 278296 h 4946374"/>
              <a:gd name="connsiteX13" fmla="*/ 2915478 w 6281531"/>
              <a:gd name="connsiteY13" fmla="*/ 119270 h 4946374"/>
              <a:gd name="connsiteX14" fmla="*/ 3074504 w 6281531"/>
              <a:gd name="connsiteY14" fmla="*/ 79513 h 4946374"/>
              <a:gd name="connsiteX15" fmla="*/ 3472069 w 6281531"/>
              <a:gd name="connsiteY15" fmla="*/ 19878 h 4946374"/>
              <a:gd name="connsiteX16" fmla="*/ 3889513 w 6281531"/>
              <a:gd name="connsiteY16" fmla="*/ 198783 h 4946374"/>
              <a:gd name="connsiteX17" fmla="*/ 4227443 w 6281531"/>
              <a:gd name="connsiteY17" fmla="*/ 258417 h 494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81531" h="4946374">
                <a:moveTo>
                  <a:pt x="4227443" y="258417"/>
                </a:moveTo>
                <a:cubicBezTo>
                  <a:pt x="4515678" y="298173"/>
                  <a:pt x="5290931" y="152400"/>
                  <a:pt x="5618922" y="437322"/>
                </a:cubicBezTo>
                <a:cubicBezTo>
                  <a:pt x="5946913" y="722244"/>
                  <a:pt x="6119191" y="1427922"/>
                  <a:pt x="6195391" y="1967948"/>
                </a:cubicBezTo>
                <a:cubicBezTo>
                  <a:pt x="6271591" y="2507974"/>
                  <a:pt x="6281531" y="3233530"/>
                  <a:pt x="6076122" y="3677478"/>
                </a:cubicBezTo>
                <a:cubicBezTo>
                  <a:pt x="5870713" y="4121426"/>
                  <a:pt x="5436704" y="4426226"/>
                  <a:pt x="4962939" y="4631635"/>
                </a:cubicBezTo>
                <a:cubicBezTo>
                  <a:pt x="4489174" y="4837044"/>
                  <a:pt x="3776869" y="4883427"/>
                  <a:pt x="3233530" y="4909931"/>
                </a:cubicBezTo>
                <a:cubicBezTo>
                  <a:pt x="2690191" y="4936435"/>
                  <a:pt x="2126973" y="4946374"/>
                  <a:pt x="1702904" y="4790661"/>
                </a:cubicBezTo>
                <a:cubicBezTo>
                  <a:pt x="1278835" y="4634948"/>
                  <a:pt x="964095" y="4343400"/>
                  <a:pt x="689113" y="3975652"/>
                </a:cubicBezTo>
                <a:cubicBezTo>
                  <a:pt x="414131" y="3607904"/>
                  <a:pt x="106018" y="2985052"/>
                  <a:pt x="53009" y="2584174"/>
                </a:cubicBezTo>
                <a:cubicBezTo>
                  <a:pt x="0" y="2183296"/>
                  <a:pt x="165652" y="1855305"/>
                  <a:pt x="371061" y="1570383"/>
                </a:cubicBezTo>
                <a:cubicBezTo>
                  <a:pt x="576470" y="1285461"/>
                  <a:pt x="1113183" y="1060175"/>
                  <a:pt x="1285461" y="874644"/>
                </a:cubicBezTo>
                <a:cubicBezTo>
                  <a:pt x="1457739" y="689114"/>
                  <a:pt x="1176130" y="556591"/>
                  <a:pt x="1404730" y="457200"/>
                </a:cubicBezTo>
                <a:cubicBezTo>
                  <a:pt x="1633330" y="357809"/>
                  <a:pt x="2405270" y="334618"/>
                  <a:pt x="2657061" y="278296"/>
                </a:cubicBezTo>
                <a:cubicBezTo>
                  <a:pt x="2908852" y="221974"/>
                  <a:pt x="2845904" y="152401"/>
                  <a:pt x="2915478" y="119270"/>
                </a:cubicBezTo>
                <a:cubicBezTo>
                  <a:pt x="2985052" y="86140"/>
                  <a:pt x="2981739" y="96078"/>
                  <a:pt x="3074504" y="79513"/>
                </a:cubicBezTo>
                <a:cubicBezTo>
                  <a:pt x="3167269" y="62948"/>
                  <a:pt x="3336234" y="0"/>
                  <a:pt x="3472069" y="19878"/>
                </a:cubicBezTo>
                <a:cubicBezTo>
                  <a:pt x="3607904" y="39756"/>
                  <a:pt x="3760304" y="155713"/>
                  <a:pt x="3889513" y="198783"/>
                </a:cubicBezTo>
                <a:cubicBezTo>
                  <a:pt x="4018722" y="241853"/>
                  <a:pt x="3939208" y="218661"/>
                  <a:pt x="4227443" y="258417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051720" y="1700808"/>
            <a:ext cx="2741946" cy="2117033"/>
          </a:xfrm>
          <a:custGeom>
            <a:avLst/>
            <a:gdLst>
              <a:gd name="connsiteX0" fmla="*/ 2054087 w 4313582"/>
              <a:gd name="connsiteY0" fmla="*/ 493643 h 2117033"/>
              <a:gd name="connsiteX1" fmla="*/ 3048000 w 4313582"/>
              <a:gd name="connsiteY1" fmla="*/ 36443 h 2117033"/>
              <a:gd name="connsiteX2" fmla="*/ 3922644 w 4313582"/>
              <a:gd name="connsiteY2" fmla="*/ 274982 h 2117033"/>
              <a:gd name="connsiteX3" fmla="*/ 4300330 w 4313582"/>
              <a:gd name="connsiteY3" fmla="*/ 632790 h 2117033"/>
              <a:gd name="connsiteX4" fmla="*/ 3843130 w 4313582"/>
              <a:gd name="connsiteY4" fmla="*/ 1388164 h 2117033"/>
              <a:gd name="connsiteX5" fmla="*/ 2193235 w 4313582"/>
              <a:gd name="connsiteY5" fmla="*/ 2004390 h 2117033"/>
              <a:gd name="connsiteX6" fmla="*/ 682487 w 4313582"/>
              <a:gd name="connsiteY6" fmla="*/ 2064025 h 2117033"/>
              <a:gd name="connsiteX7" fmla="*/ 86139 w 4313582"/>
              <a:gd name="connsiteY7" fmla="*/ 1904999 h 2117033"/>
              <a:gd name="connsiteX8" fmla="*/ 165652 w 4313582"/>
              <a:gd name="connsiteY8" fmla="*/ 1070112 h 2117033"/>
              <a:gd name="connsiteX9" fmla="*/ 861391 w 4313582"/>
              <a:gd name="connsiteY9" fmla="*/ 632790 h 2117033"/>
              <a:gd name="connsiteX10" fmla="*/ 1080052 w 4313582"/>
              <a:gd name="connsiteY10" fmla="*/ 493643 h 2117033"/>
              <a:gd name="connsiteX11" fmla="*/ 1696278 w 4313582"/>
              <a:gd name="connsiteY11" fmla="*/ 434008 h 2117033"/>
              <a:gd name="connsiteX12" fmla="*/ 1954696 w 4313582"/>
              <a:gd name="connsiteY12" fmla="*/ 473764 h 2117033"/>
              <a:gd name="connsiteX13" fmla="*/ 2113722 w 4313582"/>
              <a:gd name="connsiteY13" fmla="*/ 453886 h 2117033"/>
              <a:gd name="connsiteX14" fmla="*/ 2054087 w 4313582"/>
              <a:gd name="connsiteY14" fmla="*/ 493643 h 21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3582" h="2117033">
                <a:moveTo>
                  <a:pt x="2054087" y="493643"/>
                </a:moveTo>
                <a:cubicBezTo>
                  <a:pt x="2209800" y="424069"/>
                  <a:pt x="2736574" y="72886"/>
                  <a:pt x="3048000" y="36443"/>
                </a:cubicBezTo>
                <a:cubicBezTo>
                  <a:pt x="3359426" y="0"/>
                  <a:pt x="3713922" y="175591"/>
                  <a:pt x="3922644" y="274982"/>
                </a:cubicBezTo>
                <a:cubicBezTo>
                  <a:pt x="4131366" y="374373"/>
                  <a:pt x="4313582" y="447260"/>
                  <a:pt x="4300330" y="632790"/>
                </a:cubicBezTo>
                <a:cubicBezTo>
                  <a:pt x="4287078" y="818320"/>
                  <a:pt x="4194312" y="1159564"/>
                  <a:pt x="3843130" y="1388164"/>
                </a:cubicBezTo>
                <a:cubicBezTo>
                  <a:pt x="3491948" y="1616764"/>
                  <a:pt x="2720009" y="1891747"/>
                  <a:pt x="2193235" y="2004390"/>
                </a:cubicBezTo>
                <a:cubicBezTo>
                  <a:pt x="1666461" y="2117033"/>
                  <a:pt x="1033670" y="2080590"/>
                  <a:pt x="682487" y="2064025"/>
                </a:cubicBezTo>
                <a:cubicBezTo>
                  <a:pt x="331304" y="2047460"/>
                  <a:pt x="172278" y="2070651"/>
                  <a:pt x="86139" y="1904999"/>
                </a:cubicBezTo>
                <a:cubicBezTo>
                  <a:pt x="0" y="1739347"/>
                  <a:pt x="36443" y="1282147"/>
                  <a:pt x="165652" y="1070112"/>
                </a:cubicBezTo>
                <a:cubicBezTo>
                  <a:pt x="294861" y="858077"/>
                  <a:pt x="861391" y="632790"/>
                  <a:pt x="861391" y="632790"/>
                </a:cubicBezTo>
                <a:cubicBezTo>
                  <a:pt x="1013791" y="536712"/>
                  <a:pt x="940904" y="526773"/>
                  <a:pt x="1080052" y="493643"/>
                </a:cubicBezTo>
                <a:cubicBezTo>
                  <a:pt x="1219200" y="460513"/>
                  <a:pt x="1550504" y="437321"/>
                  <a:pt x="1696278" y="434008"/>
                </a:cubicBezTo>
                <a:cubicBezTo>
                  <a:pt x="1842052" y="430695"/>
                  <a:pt x="1885122" y="470451"/>
                  <a:pt x="1954696" y="473764"/>
                </a:cubicBezTo>
                <a:cubicBezTo>
                  <a:pt x="2024270" y="477077"/>
                  <a:pt x="2093844" y="450573"/>
                  <a:pt x="2113722" y="453886"/>
                </a:cubicBezTo>
                <a:cubicBezTo>
                  <a:pt x="2133600" y="457199"/>
                  <a:pt x="1898374" y="563217"/>
                  <a:pt x="2054087" y="493643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71800" y="2492896"/>
            <a:ext cx="1424608" cy="851452"/>
          </a:xfrm>
          <a:custGeom>
            <a:avLst/>
            <a:gdLst>
              <a:gd name="connsiteX0" fmla="*/ 526773 w 1424608"/>
              <a:gd name="connsiteY0" fmla="*/ 56322 h 851452"/>
              <a:gd name="connsiteX1" fmla="*/ 1162877 w 1424608"/>
              <a:gd name="connsiteY1" fmla="*/ 36443 h 851452"/>
              <a:gd name="connsiteX2" fmla="*/ 1401417 w 1424608"/>
              <a:gd name="connsiteY2" fmla="*/ 274982 h 851452"/>
              <a:gd name="connsiteX3" fmla="*/ 1302025 w 1424608"/>
              <a:gd name="connsiteY3" fmla="*/ 752061 h 851452"/>
              <a:gd name="connsiteX4" fmla="*/ 824947 w 1424608"/>
              <a:gd name="connsiteY4" fmla="*/ 811695 h 851452"/>
              <a:gd name="connsiteX5" fmla="*/ 248477 w 1424608"/>
              <a:gd name="connsiteY5" fmla="*/ 811695 h 851452"/>
              <a:gd name="connsiteX6" fmla="*/ 29817 w 1424608"/>
              <a:gd name="connsiteY6" fmla="*/ 573156 h 851452"/>
              <a:gd name="connsiteX7" fmla="*/ 69573 w 1424608"/>
              <a:gd name="connsiteY7" fmla="*/ 235226 h 851452"/>
              <a:gd name="connsiteX8" fmla="*/ 228599 w 1424608"/>
              <a:gd name="connsiteY8" fmla="*/ 76200 h 851452"/>
              <a:gd name="connsiteX9" fmla="*/ 407503 w 1424608"/>
              <a:gd name="connsiteY9" fmla="*/ 56322 h 851452"/>
              <a:gd name="connsiteX10" fmla="*/ 586408 w 1424608"/>
              <a:gd name="connsiteY10" fmla="*/ 36443 h 851452"/>
              <a:gd name="connsiteX11" fmla="*/ 665921 w 1424608"/>
              <a:gd name="connsiteY11" fmla="*/ 36443 h 851452"/>
              <a:gd name="connsiteX12" fmla="*/ 586408 w 1424608"/>
              <a:gd name="connsiteY12" fmla="*/ 36443 h 851452"/>
              <a:gd name="connsiteX13" fmla="*/ 526773 w 1424608"/>
              <a:gd name="connsiteY13" fmla="*/ 56322 h 85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4608" h="851452">
                <a:moveTo>
                  <a:pt x="526773" y="56322"/>
                </a:moveTo>
                <a:cubicBezTo>
                  <a:pt x="771938" y="28161"/>
                  <a:pt x="1017103" y="0"/>
                  <a:pt x="1162877" y="36443"/>
                </a:cubicBezTo>
                <a:cubicBezTo>
                  <a:pt x="1308651" y="72886"/>
                  <a:pt x="1378226" y="155712"/>
                  <a:pt x="1401417" y="274982"/>
                </a:cubicBezTo>
                <a:cubicBezTo>
                  <a:pt x="1424608" y="394252"/>
                  <a:pt x="1398103" y="662609"/>
                  <a:pt x="1302025" y="752061"/>
                </a:cubicBezTo>
                <a:cubicBezTo>
                  <a:pt x="1205947" y="841513"/>
                  <a:pt x="1000538" y="801756"/>
                  <a:pt x="824947" y="811695"/>
                </a:cubicBezTo>
                <a:cubicBezTo>
                  <a:pt x="649356" y="821634"/>
                  <a:pt x="380999" y="851452"/>
                  <a:pt x="248477" y="811695"/>
                </a:cubicBezTo>
                <a:cubicBezTo>
                  <a:pt x="115955" y="771939"/>
                  <a:pt x="59634" y="669234"/>
                  <a:pt x="29817" y="573156"/>
                </a:cubicBezTo>
                <a:cubicBezTo>
                  <a:pt x="0" y="477078"/>
                  <a:pt x="36443" y="318052"/>
                  <a:pt x="69573" y="235226"/>
                </a:cubicBezTo>
                <a:cubicBezTo>
                  <a:pt x="102703" y="152400"/>
                  <a:pt x="172277" y="106017"/>
                  <a:pt x="228599" y="76200"/>
                </a:cubicBezTo>
                <a:cubicBezTo>
                  <a:pt x="284921" y="46383"/>
                  <a:pt x="407503" y="56322"/>
                  <a:pt x="407503" y="56322"/>
                </a:cubicBezTo>
                <a:cubicBezTo>
                  <a:pt x="467138" y="49696"/>
                  <a:pt x="543338" y="39756"/>
                  <a:pt x="586408" y="36443"/>
                </a:cubicBezTo>
                <a:cubicBezTo>
                  <a:pt x="629478" y="33130"/>
                  <a:pt x="665921" y="36443"/>
                  <a:pt x="665921" y="36443"/>
                </a:cubicBezTo>
                <a:lnTo>
                  <a:pt x="586408" y="36443"/>
                </a:lnTo>
                <a:lnTo>
                  <a:pt x="526773" y="5632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1916832"/>
            <a:ext cx="2306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sz="2400" dirty="0" smtClean="0">
                <a:latin typeface="Arial" pitchFamily="34" charset="0"/>
                <a:cs typeface="Arial" pitchFamily="34" charset="0"/>
              </a:rPr>
              <a:t>Шаталтын бүс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6216" y="263691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sz="2400" dirty="0" smtClean="0">
                <a:latin typeface="Arial" pitchFamily="34" charset="0"/>
                <a:cs typeface="Arial" pitchFamily="34" charset="0"/>
              </a:rPr>
              <a:t>Дулааны  бүс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802" y="3284984"/>
            <a:ext cx="29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sz="2400" dirty="0" smtClean="0">
                <a:latin typeface="Arial" pitchFamily="34" charset="0"/>
                <a:cs typeface="Arial" pitchFamily="34" charset="0"/>
              </a:rPr>
              <a:t>Утаа тортогны  бүс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efoto. Glen E.Ellma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572560" cy="6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19672" y="1988840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sz="2400" b="1" dirty="0" smtClean="0">
                <a:latin typeface="Times New Roman" pitchFamily="18" charset="0"/>
                <a:cs typeface="Times New Roman" pitchFamily="18" charset="0"/>
              </a:rPr>
              <a:t>Гал түймрийг унтраах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n-MN" sz="2400" b="1" dirty="0" smtClean="0">
                <a:latin typeface="Times New Roman" pitchFamily="18" charset="0"/>
                <a:cs typeface="Times New Roman" pitchFamily="18" charset="0"/>
              </a:rPr>
              <a:t>гэдэг нь </a:t>
            </a:r>
          </a:p>
          <a:p>
            <a:pPr algn="ctr"/>
            <a:r>
              <a:rPr lang="mn-MN" sz="2400" b="1" dirty="0" smtClean="0">
                <a:latin typeface="Times New Roman" pitchFamily="18" charset="0"/>
                <a:cs typeface="Times New Roman" pitchFamily="18" charset="0"/>
              </a:rPr>
              <a:t>галын гурвалжингийн аль нэг холбоог </a:t>
            </a:r>
          </a:p>
          <a:p>
            <a:pPr algn="ctr"/>
            <a:r>
              <a:rPr lang="mn-MN" sz="2400" b="1" dirty="0" smtClean="0">
                <a:latin typeface="Times New Roman" pitchFamily="18" charset="0"/>
                <a:cs typeface="Times New Roman" pitchFamily="18" charset="0"/>
              </a:rPr>
              <a:t>таслан зогсоох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n-MN" sz="2400" b="1" dirty="0" smtClean="0">
                <a:latin typeface="Times New Roman" pitchFamily="18" charset="0"/>
                <a:cs typeface="Times New Roman" pitchFamily="18" charset="0"/>
              </a:rPr>
              <a:t>явдал  юм.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9644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8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ргэдийн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endParaRPr lang="mn-MN" sz="28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гарсан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хөрөнгөө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хамгаалуулах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шалтгаан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нөхцлийг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тогтооход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биечлэн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endParaRPr lang="en-US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түймэртэй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холбогдолтой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зөв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en-US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зөрчсөн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этгээдэд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хариуцлага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хүлээлгэхийг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байгууллагаас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шаардах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02359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Галын аюулгүй байдлыг хангах талаар иргэдийн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Хүлээх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үүр</a:t>
            </a:r>
            <a:r>
              <a:rPr lang="mn-MN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endParaRPr lang="mn-MN" sz="28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биелүүлэх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гарч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мэдэгдэх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үймэр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э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дэмжлэг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үзүүлэх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Гал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түймрийн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талаархи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зөрчил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дутагдлыг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холбогдох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байгууллагад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шуурхай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мэдээлэх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96752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endParaRPr lang="mn-MN" sz="28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ААНБ-н 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эрх</a:t>
            </a:r>
            <a:endParaRPr lang="mn-MN" sz="28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эргэжлийн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байгууллагаас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туслалцаа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зааварчилгаа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зөвөлгөө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гэрээт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нэгж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ажиллуулах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892480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Тааварлах аргууд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шинжлэх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ухааны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үндэслэлтэй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чичирхийл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хиймэл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зураг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ажиглалтаар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мэдэх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амьтад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ичээнээсээ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худгийн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төвшин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өө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рчлөгдөх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2780928"/>
            <a:ext cx="784887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тоо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болсон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хугацаа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өвөл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зун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өдөр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шөнө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нягтрал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чанар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2-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до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гч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хөнөөх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хүчин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үүсэх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боломж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аврагчдын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дадлага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бэлтгэл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784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талаар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ААНБ-н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Хүлээх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үүр</a:t>
            </a:r>
            <a:r>
              <a:rPr lang="mn-MN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endParaRPr lang="mn-MN" sz="2400" dirty="0" smtClean="0">
              <a:solidFill>
                <a:schemeClr val="accent4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 х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ууль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чандлан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сахих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ААНБ-н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хариуцан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дүрэм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стандартыг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шинээр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өргөтгөх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цахилгааны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үүсвэрийн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шугам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сүлжээг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өөрчлөх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засварлахдаа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мэдэгдэж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зөвшөөрөл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Ажилчдаа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тэмцэх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сургах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мэдлэгийг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дээшлүүлэх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дэмжлэг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үзүүлэх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Шинээр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баригдаж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б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байгууламжинд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тоног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төхөөрөмж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анхан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эрэгсэл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бодис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зэргийг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байрлуулан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ашиглахдаа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дүгнэлтийг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гаргуулах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76672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агдаагийн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гарсан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шалтгаан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буруутай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этгээдийг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тогтоох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охих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аргын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ажлын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хэсэг</a:t>
            </a:r>
            <a:endParaRPr lang="mn-MN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унтрааснаас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хойш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30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хоногт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учирсан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хохирлыг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багтаан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тогтооно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хохирлыг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тооцох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журмыг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тогтооно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оройн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гадаргуун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хөрсний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ангилна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моддын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иш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титэм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хэсэг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шатахыг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оройн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гэнэ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Тархалтын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хурд1цагт 5-30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км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дөлийн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дулаан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900-1200</a:t>
            </a:r>
            <a:r>
              <a:rPr lang="en-US" sz="2400" baseline="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гадаргуу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дээрхи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өвслөг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модлог, сөөгөн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ургамал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хагд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өвс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хөвд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шатахыг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гадаргуун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Тархалтын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хурд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1цагт 1км,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зарим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3-5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км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дулаан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700</a:t>
            </a:r>
            <a:r>
              <a:rPr lang="en-US" sz="2400" baseline="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түүнээс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болдог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хүлэрлэг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ялзмаг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давхраа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гаргахгүй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шатахыг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хөрсний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гүн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Хурд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хоногт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1км-ч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дөл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давхраануудын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дотуур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тархах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харагдахгүй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5877272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хурд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алхинаас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хамаарч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20-30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км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зарим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40-50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км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u="sng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</a:t>
            </a:r>
            <a:r>
              <a:rPr lang="en-US" sz="2800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хээрийн</a:t>
            </a:r>
            <a:r>
              <a:rPr lang="en-US" sz="2800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800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гарч</a:t>
            </a:r>
            <a:r>
              <a:rPr lang="en-US" sz="2800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буй</a:t>
            </a:r>
            <a:r>
              <a:rPr lang="en-US" sz="2800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u="sng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шалтгаан</a:t>
            </a:r>
            <a:endParaRPr lang="mn-MN" sz="2800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ажиллагаатай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холбоотой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/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сум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тамхи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шүдэнз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гм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Байгалийн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гэнэтийн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үзэгдэл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бусад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хүчин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зүйлийн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/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аянга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хөрсөн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доорхи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хүлэр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ургамлын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үндэс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бусад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органик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нэгдэл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бодисын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ялзрал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халалт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зэрэг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аажим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исэлдэлтийн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шаталтаас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мод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ургамлын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харилцан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үрэлтээс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гм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76672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 ГАРЧ ТАРХАХАД НӨЛӨӨЛДӨГ ХҮЧИН ЗҮЙЛҮҮД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А.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Байгаль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уурын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хүчин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зүйл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Агаарын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температур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нэмэгдэх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хуурайшилт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Салхины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хурд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Улирлын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онцлог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гадаргуун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онцлог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Бэлчээрийн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ургацын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endParaRPr lang="mn-MN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Б.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байгуулалт,менежментийн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хүчин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зүйл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ум,багийн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удирдлага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байгуулалтын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чадавхийн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түвшин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иргэдийн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сахилга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журам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менежментийн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түвшин</a:t>
            </a:r>
            <a:endParaRPr lang="mn-MN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В.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засаг,санхүүгийн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хүчин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зүйл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Тухайн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сумын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санхүүгийн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чадавхи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түймрээс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ажлын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төсвийн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төлөвлөлт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8288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ОЙ ХЭЭРИЙН ТҮЙМРИЙН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МЕНЕЖМЕНТИЙН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ҮЙЛ АЖИЛЛАГААНЫ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ҮНДСЭН ХЭСГҮҮД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0"/>
            <a:ext cx="8712968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-р үе шат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 СЭРГИЙЛЭХ ҮЙЛ АЖИЛЛАГАА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Сургалт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с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урталчилгааны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Инженер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Хяналт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шалгалтын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Хариуцлагын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2-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 үе шат 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ЭЛЭН БАЙДЛЫГ ХАНГАХ ҮЙЛ АЖИЛЛАГАА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хүчний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хүнсний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хэрэгслийн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холбооны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Машин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Шатах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тослох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лын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3-</a:t>
            </a:r>
            <a:r>
              <a:rPr lang="mn-MN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 үе шат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ОЙ ХЭЭРИЙН ТҮЙМРИЙГ УНТРААХ ҮЙЛ АЖИЛЛАГАА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илрүүлэхээс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эхлээд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түүнийг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унтрааж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дуусах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хүртэл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авсан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багтана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04800" y="1554163"/>
            <a:ext cx="8624918" cy="1089020"/>
          </a:xfrm>
        </p:spPr>
        <p:txBody>
          <a:bodyPr/>
          <a:lstStyle/>
          <a:p>
            <a:pPr algn="ctr">
              <a:buNone/>
            </a:pPr>
            <a:r>
              <a:rPr lang="mn-MN" dirty="0" smtClean="0">
                <a:latin typeface="Arial" pitchFamily="34" charset="0"/>
                <a:cs typeface="Arial" pitchFamily="34" charset="0"/>
              </a:rPr>
              <a:t>Нэмэлт унших судлах материал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285728"/>
            <a:ext cx="8358246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НЭР ТОМЪЁОНЫ ТОДОРХОЙЛОЛТ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ГАМШИГ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үзэгдэл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техникийн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холбогдолтой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осол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хядах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дэлбэрэлтийн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олон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хохирох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амьтан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олноор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хорогдох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хүрээлэн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орчинд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дотоод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нөөц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боломжоос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давсан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хохирол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учрахыг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АЮУЛТ ҮЗЭГДЭЛ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хүчтэй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цасан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шороон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шуурга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зуд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үер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цөлжилт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түймэр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амьтны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ургамлын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гоц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халдварт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өвчин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хортон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мэрэгчид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тархах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зэргийг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ТЕХНИКИЙН ХОЛБОГДОЛТОЙ ОСОЛ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үйлдвэрлэл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технологийн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горим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зөрчигдсөнөөс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тоног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төхөөрөмж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шугам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сүлжээ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эвдрэх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тээврийн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осолдох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сүйрэх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цацраг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идэвхт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химийн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бодис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алдагдах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зэргийг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85720" y="1142984"/>
            <a:ext cx="857256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 ЭРСДЭЛ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амьтан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хүрээлэн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орчинд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учирч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болзошгүй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магадлалыг</a:t>
            </a:r>
            <a:endParaRPr kumimoji="0" lang="mn-M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 ЭМЗЭГ БАЙДАЛ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болзошгүй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амьтан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хүрээлэн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орчин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өртөгдөх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зэргийг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548680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хөдлөлтийн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хөнөөлөөс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040" y="1595021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эргэжлийн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хүмүүсээс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ршин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буй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хаа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талаархи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зөв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мэдээллийг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байгууламжуудын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чанар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хөдлөлтөнд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тэсвэрлэх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тодорхойлох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Даатгалын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системийг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боловсронгуй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болгох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Эрсдэлтэй газар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байшин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барих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угсралтын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олгох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зөвшөөрөл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олгохгүй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85720" y="428604"/>
            <a:ext cx="8501122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 СЭРГИЙЛЭХ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болзошгүй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бууруулахад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чиглэгдсэн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авч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хэрэгжүүлэхийг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 ХОР УРШИГ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хүний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мэнд,амь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хохирсон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амьтан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хорогдсон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үрэгдсэн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хүрээлэн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орчин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бохирдсон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зэргээс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улс,орон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нутаг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ахуйн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учирсан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хохирлыг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 ГОЛОМТ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хязгаарлалт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уршгийг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арилгах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явагдаж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нутаг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дэвсгэрийг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 ТУХАЙ ЗАРЛАН МЭДЭЭЛЭЛ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аюулын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дохио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сэрэмжлүүлэх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хүргэхийг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НЭРВЭГДЭГСЭД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улмаас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эрүүл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мэнд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хөрөнгөөр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хохирогчдыг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5720" y="285728"/>
            <a:ext cx="8643998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 БАЙДАЛ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түүнийг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хэрэгжүүлэхэд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төрийн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захиргааны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бусад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ахуйн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нэгж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тушаалтны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уяалдуулан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зохицуулах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хяналт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шинжилгээ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үнэлгээ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хийх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зэрэг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явуулж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нөхцлийг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АВРАХ АЖИЛЛАГАА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аюулын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амьтан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хөрөнгө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түүх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соёлын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дурсгалт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зүйлийг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хайх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түймрийн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шаталтыг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зогсоох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унтраах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нэрвэгдэгсдэд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анхны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тусламж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үзүүлэх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голомтоос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гаргах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уршгийг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арилгах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АВРАГЧ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гэж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технологийг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эзэмшиж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мэргэжлийнхээ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онцгой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асуудал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эрхэлсэн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байгууллага,аврах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ангид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мэргэшсэн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хаагчийг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85688" y="1428736"/>
            <a:ext cx="864403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төлөвлөгөө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баталж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endParaRPr kumimoji="0" lang="mn-MN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ГХ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тооны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бус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штаб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МА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endParaRPr kumimoji="0" lang="mn-MN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М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А-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ийг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хэрэгслээр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kumimoji="0" lang="mn-MN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М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ажилтныг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ГХ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ажиллагаанд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сургах</a:t>
            </a:r>
            <a:endParaRPr kumimoji="0" lang="mn-MN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биелүүлэх</a:t>
            </a:r>
            <a:endParaRPr kumimoji="0" lang="mn-MN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n-MN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мзэг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эрсдлийн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үнэлгээ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хийлгэх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өрөнг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бүрдүүлэх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зориулалтын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з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цуулах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штаб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МА-иар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гүйцэтгүүлэх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хүргэх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эдээлэл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сурталчилгааг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төлбөргүй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амжуул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ах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214290"/>
            <a:ext cx="628651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ГАМШГААС ХАМГААЛАХ ТАЛААР </a:t>
            </a:r>
            <a:endParaRPr lang="mn-MN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А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Н Б-ЫН ХҮЛЭЭХ ҮҮРЭГ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1500174"/>
            <a:ext cx="928690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ГХ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шийдвэрийг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биелүүлэх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сургалт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бусад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хамрагдах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дөр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тут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 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АА-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сахин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биелүүлэх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ЗМД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журмыг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мэдэх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mn-MN" sz="1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mn-M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Ө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өрийгөө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аргыг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эзэмших</a:t>
            </a:r>
            <a:endParaRPr kumimoji="0" lang="mn-M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mn-M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эрвэгд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туслах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ад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ийтийн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НБХХ –г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ашиглаж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сурах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журмын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оролцох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мэдээллийг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холбогдох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хүргэх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36" y="571480"/>
            <a:ext cx="407196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ИРГЭНИЙ ХҮЛЭЭХ ҮҮРЭГ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357166"/>
            <a:ext cx="87154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тусгай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анги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У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лсын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байгаа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хүч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хүрэлцэхгүй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болсон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тохиолдолд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шилжин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байрлаж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эрэн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хайх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ажлыг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журмын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явуулах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нэрвэгдэгсдэд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төрлийн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яаралтай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тусламж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үзүүлэх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тэднийг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аюулгүй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зөөвөрлөн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гаргах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хөрөнгийг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отряд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салбар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О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рон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нутагт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аюулаас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урьдчилан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түүний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голомтонд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үйл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журмын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явуулах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гүйцэтгэнэ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214282" y="700517"/>
            <a:ext cx="871543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Гамшгаас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хамгаалах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endParaRPr kumimoji="0" lang="mn-MN" sz="2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сум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дүүрэг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mn-M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хорооны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ГХ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шатны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Засаг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дарга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тус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байгуулна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Засгийн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газрын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шийдвэрээр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ГХ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шинээр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байгуулж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эсвэл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татан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буулгаж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болно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28596" y="0"/>
            <a:ext cx="8215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kumimoji="0" lang="mn-M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амшгаас хамгаалах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улсын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албаны</a:t>
            </a: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нийтлэг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чиг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үүрэг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500042"/>
            <a:ext cx="864399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албарын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ГХ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хэрэгжилтийг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зохион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ГХ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хууль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тогтоомж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ш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ийдвэрийн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гүйцэтгэлийг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лбаны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удирдлага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МА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сургалт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салбарын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тогтвортой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ажиллагааг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mn-MN" sz="5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албарын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зарлан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мэдээллийн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системийг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байнг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бэлэн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байлгах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 арга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шаардагдах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нөөц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бүрдүүлэх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Аймаг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нийслэлийн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албыг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м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эргэжлийн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удирдлагаар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хангах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байдлыг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ОБ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байгууллагад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уурхай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мэдээлэх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туслалцаа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авах</a:t>
            </a:r>
            <a:endParaRPr lang="en-US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Голомтонд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ажиллах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бүл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салбараасаа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мэргэжлийн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хүмүүсийг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шаардагдах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техник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хэрэгслийн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хамт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оролцуулах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Гамшигтай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холбогдуулж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хуваарилагдсан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хөрөнгийг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зориулалтын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дагуу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зарцуулах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хохирлын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үнэлгээ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хийж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хэрэгжүүлэх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хэмжээний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санал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боловсруулах</a:t>
            </a:r>
            <a:endParaRPr lang="mn-MN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Гамшгийн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тухай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мэдээ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тайлан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гаргах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662482"/>
        </p:xfrm>
        <a:graphic>
          <a:graphicData uri="http://schemas.openxmlformats.org/drawingml/2006/table">
            <a:tbl>
              <a:tblPr/>
              <a:tblGrid>
                <a:gridCol w="2555855"/>
                <a:gridCol w="6588145"/>
              </a:tblGrid>
              <a:tr h="667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Учир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шалтгаан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Хагарлын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дагуу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газрын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цардасны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давхарга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шилжих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тектаникийн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хүчдэл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хуралдах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1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Ерөнхий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шинж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чанар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нөлөөл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л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Хөрсний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элэгдэл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давтан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хөдлөлт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цунами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чичирхийлэлт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хөрс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усших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хөрсний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гулсалт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нуралт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490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Урьдчилан мэдэх боломж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Тодорхой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цаг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хэлэх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боломжгүй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1234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Эмзэг байдлыг нэмэгдүүлэх хүчин зүйлс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ГХ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идэвхитэй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бүсэд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ам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оршин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суух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Чанаргүй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барилга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байгууламж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нягтрал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Мэдээлэл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хомс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490">
                <a:tc>
                  <a:txBody>
                    <a:bodyPr/>
                    <a:lstStyle/>
                    <a:p>
                      <a:pPr indent="571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Түгээмэл сөрөг нөлөөллүүд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Барилга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байшин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дэд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бүтэц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сүйрэх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хөрс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гулсаж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үер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5674">
                <a:tc>
                  <a:txBody>
                    <a:bodyPr/>
                    <a:lstStyle/>
                    <a:p>
                      <a:pPr indent="-3048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indent="-3048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Эрсдлийг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indent="-3048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бууруулах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боломжит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арга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хэмжээнүүд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Аюулын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зураглал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сурталчилгаа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сургалт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барилга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байгууламжийн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эмзэг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байдлыг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үнэлэх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бууруулах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газар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ашиглалтын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хяналт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барилгын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норм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даатгал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1234">
                <a:tc>
                  <a:txBody>
                    <a:bodyPr/>
                    <a:lstStyle/>
                    <a:p>
                      <a:pPr indent="838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Гамшгийн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дараахи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нийтлэг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хэрэгцээ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Эрэн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хайх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аврах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эмнэлгийн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яаралтай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тусламж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Хохирлын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хэрэгцээний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үнэлгээ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Засвар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сэргээн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босгох</a:t>
                      </a:r>
                      <a:endParaRPr lang="en-US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34" marR="66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new.zindaa.mn/editor_imgs/part1-141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923928" y="1124744"/>
            <a:ext cx="129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ҮЕР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6490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хуурай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газрын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тодорхой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хэсэг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усанд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автагдах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үзэгд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э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л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4941168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Гол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мөрний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шар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усны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n-MN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уруйн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Үерийн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улмаас учрах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уршиг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дараахи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үчин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зүйлүүдээс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хамаарна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Үргэлжлэх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хугацаа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Газар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орны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х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өрс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ний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шинж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чанар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Цаг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агаар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улирал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Усны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урсгалын бүтэц,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давалгааны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өндөр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хурд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суурин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барилга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байгууламжийн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зэрэг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нягтрал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Прогноз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оновчтой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хийсэн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байдал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Эрэн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хайх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ажлыг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шуурхай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явуула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0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рьдчилан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сэргийлэх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хор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уршгийг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нь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бууруулах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зорилгоор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авч хэрэгжүүлэх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2060848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Гидротехникийн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байгууламжуудын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бэхлэлтийг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сайжруулах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Усны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урсгалыг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тогтоох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Нэмэлт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далан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суваг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байгуулах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өндөрлөх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Үерийн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сувгийг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таглах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материал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нөөцлөх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Хөвөгч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хэрэгсэл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бэлтгэх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Нүүлгэн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шилжүүлэх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арга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хэмжээ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төлөвлөх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Байнгын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гидрологи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прогноз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тандалт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mn-MN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•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Аврагчид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хүн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амыг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сургах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гм</a:t>
            </a:r>
            <a:r>
              <a:rPr lang="mn-MN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" y="1"/>
          <a:ext cx="9143999" cy="6970890"/>
        </p:xfrm>
        <a:graphic>
          <a:graphicData uri="http://schemas.openxmlformats.org/drawingml/2006/table">
            <a:tbl>
              <a:tblPr/>
              <a:tblGrid>
                <a:gridCol w="2442174"/>
                <a:gridCol w="6701825"/>
              </a:tblGrid>
              <a:tr h="383186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Учир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шалтгаан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хэмжээний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тунадас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мөн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үйл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ажиллагаа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7425">
                <a:tc>
                  <a:txBody>
                    <a:bodyPr/>
                    <a:lstStyle/>
                    <a:p>
                      <a:pPr marL="376555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Урьдчилан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мэдэх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боломж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Улирлын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байдал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зайлуулах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системийн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чадвар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үерийн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аюултай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газрын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зураглал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агаар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газрын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ажиглалтаас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хамаарна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5404">
                <a:tc>
                  <a:txBody>
                    <a:bodyPr/>
                    <a:lstStyle/>
                    <a:p>
                      <a:pPr marL="266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266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266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Эмзэг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байдлыг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нэмэгдүүлэх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хүчин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зүйлс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Үерийн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аюултай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газар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суурьших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Мэдлэг,мэдээлэл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муу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Газрын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шингээх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чадвар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муудах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элэгдэх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бетоноор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хучигдах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Тэсвэр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муутай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барилга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байгууламж,сууриуд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Эрсдэл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өндөр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дэд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бүтцийн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элементүүд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Хамгаалалтгүй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хүнсний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нөөц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ургац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мал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Загас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агнуурын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онгоц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эрэг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орчмын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үйлдвэрийн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газрууд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280">
                <a:tc>
                  <a:txBody>
                    <a:bodyPr/>
                    <a:lstStyle/>
                    <a:p>
                      <a:pPr indent="571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Түгээмэл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сөрөг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нөлөөл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л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Барилга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байгууламж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эвдрэх,нурах,хөрсний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гулсалт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үүсэх,халдварт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өвчин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гарах,хүнс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ховордох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9704">
                <a:tc>
                  <a:txBody>
                    <a:bodyPr/>
                    <a:lstStyle/>
                    <a:p>
                      <a:pPr indent="838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mn-MN" sz="20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indent="838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Гамшгийн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дараахи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нийтлэг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хэрэгцээ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Эрэн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хайх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аврах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эмнэлгийн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яаралтай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тусламж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Хохирлын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болон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хэрэгцээний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үнэлгээ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Богино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хугацаанд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хүнсээр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хангах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цэвэрлэх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Халдвар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тархалтын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ажиглалт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түр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хорогдох</a:t>
                      </a: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байр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Засвар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mn-MN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сэргээн</a:t>
                      </a:r>
                      <a:r>
                        <a:rPr lang="en-US" sz="20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босгох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9529" marR="495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1506</TotalTime>
  <Words>3359</Words>
  <Application>Microsoft Office PowerPoint</Application>
  <PresentationFormat>On-screen Show (4:3)</PresentationFormat>
  <Paragraphs>567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Ер нь Гамшиг,осол, аюул гэсэн ойлголтуудыг хэрхэн ойлговол зохих бэ?</dc:title>
  <dc:creator>ok</dc:creator>
  <cp:lastModifiedBy>HEDY</cp:lastModifiedBy>
  <cp:revision>669</cp:revision>
  <dcterms:created xsi:type="dcterms:W3CDTF">2014-10-19T00:39:37Z</dcterms:created>
  <dcterms:modified xsi:type="dcterms:W3CDTF">2020-02-20T05:51:00Z</dcterms:modified>
</cp:coreProperties>
</file>