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4" r:id="rId5"/>
    <p:sldId id="257" r:id="rId6"/>
    <p:sldId id="258"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2"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3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A8C96-B248-49A9-B793-6B4B90D306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222286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A8C96-B248-49A9-B793-6B4B90D306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165648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A8C96-B248-49A9-B793-6B4B90D306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363629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A8C96-B248-49A9-B793-6B4B90D306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7482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A8C96-B248-49A9-B793-6B4B90D306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140893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A8C96-B248-49A9-B793-6B4B90D306C9}"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283824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A8C96-B248-49A9-B793-6B4B90D306C9}"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368599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A8C96-B248-49A9-B793-6B4B90D306C9}"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415468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A8C96-B248-49A9-B793-6B4B90D306C9}"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389178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A8C96-B248-49A9-B793-6B4B90D306C9}"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341250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A8C96-B248-49A9-B793-6B4B90D306C9}"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53DBB-FE1D-4FCC-B418-1E9317D1F705}" type="slidenum">
              <a:rPr lang="en-US" smtClean="0"/>
              <a:t>‹#›</a:t>
            </a:fld>
            <a:endParaRPr lang="en-US"/>
          </a:p>
        </p:txBody>
      </p:sp>
    </p:spTree>
    <p:extLst>
      <p:ext uri="{BB962C8B-B14F-4D97-AF65-F5344CB8AC3E}">
        <p14:creationId xmlns:p14="http://schemas.microsoft.com/office/powerpoint/2010/main" val="379491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A8C96-B248-49A9-B793-6B4B90D306C9}" type="datetimeFigureOut">
              <a:rPr lang="en-US" smtClean="0"/>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53DBB-FE1D-4FCC-B418-1E9317D1F705}" type="slidenum">
              <a:rPr lang="en-US" smtClean="0"/>
              <a:t>‹#›</a:t>
            </a:fld>
            <a:endParaRPr lang="en-US"/>
          </a:p>
        </p:txBody>
      </p:sp>
    </p:spTree>
    <p:extLst>
      <p:ext uri="{BB962C8B-B14F-4D97-AF65-F5344CB8AC3E}">
        <p14:creationId xmlns:p14="http://schemas.microsoft.com/office/powerpoint/2010/main" val="174049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984" y="228600"/>
            <a:ext cx="6553200" cy="612775"/>
          </a:xfrm>
        </p:spPr>
        <p:txBody>
          <a:bodyPr>
            <a:noAutofit/>
          </a:bodyPr>
          <a:lstStyle/>
          <a:p>
            <a:r>
              <a:rPr lang="mn-MN" sz="2000" b="1" dirty="0" smtClean="0">
                <a:latin typeface="Arial" pitchFamily="34" charset="0"/>
                <a:cs typeface="Arial" pitchFamily="34" charset="0"/>
              </a:rPr>
              <a:t>Гамшгаас хамгаалах үйл ажиллагааны төлөвлөлт </a:t>
            </a:r>
            <a:endParaRPr lang="en-US" sz="2000" b="1" dirty="0">
              <a:latin typeface="Arial" pitchFamily="34" charset="0"/>
              <a:cs typeface="Arial" pitchFamily="34" charset="0"/>
            </a:endParaRPr>
          </a:p>
        </p:txBody>
      </p:sp>
      <p:sp>
        <p:nvSpPr>
          <p:cNvPr id="3" name="Subtitle 2"/>
          <p:cNvSpPr>
            <a:spLocks noGrp="1"/>
          </p:cNvSpPr>
          <p:nvPr>
            <p:ph type="subTitle" idx="1"/>
          </p:nvPr>
        </p:nvSpPr>
        <p:spPr>
          <a:xfrm>
            <a:off x="533400" y="1066800"/>
            <a:ext cx="8111836" cy="990600"/>
          </a:xfrm>
        </p:spPr>
        <p:txBody>
          <a:bodyPr>
            <a:normAutofit/>
          </a:bodyPr>
          <a:lstStyle/>
          <a:p>
            <a:pPr algn="just"/>
            <a:r>
              <a:rPr lang="mn-MN" sz="1800" dirty="0" smtClean="0">
                <a:latin typeface="Arial" pitchFamily="34" charset="0"/>
                <a:cs typeface="Arial" pitchFamily="34" charset="0"/>
              </a:rPr>
              <a:t>Гамшгаас </a:t>
            </a:r>
            <a:r>
              <a:rPr lang="mn-MN" sz="1800" dirty="0" smtClean="0">
                <a:latin typeface="Arial" pitchFamily="34" charset="0"/>
                <a:cs typeface="Arial" pitchFamily="34" charset="0"/>
              </a:rPr>
              <a:t>хамгаалах бэлэн байдлын төлөвлөгөө </a:t>
            </a:r>
            <a:r>
              <a:rPr lang="mn-MN" sz="1800" dirty="0" smtClean="0">
                <a:latin typeface="Arial" pitchFamily="34" charset="0"/>
                <a:cs typeface="Arial" pitchFamily="34" charset="0"/>
              </a:rPr>
              <a:t>гэдэг нь болзошгүй </a:t>
            </a:r>
            <a:r>
              <a:rPr lang="mn-MN" sz="1800" dirty="0" smtClean="0">
                <a:latin typeface="Arial" pitchFamily="34" charset="0"/>
                <a:cs typeface="Arial" pitchFamily="34" charset="0"/>
              </a:rPr>
              <a:t>гамшгаас урьдчилан сэргийлэх, аврах, хор уршгийг арилгах, сэргээн босгох үйл ажиллагааны төлөвлөлтийг хэлнэ.    </a:t>
            </a:r>
            <a:endParaRPr lang="en-US" sz="1800" dirty="0">
              <a:latin typeface="Arial" pitchFamily="34" charset="0"/>
              <a:cs typeface="Arial" pitchFamily="34" charset="0"/>
            </a:endParaRPr>
          </a:p>
        </p:txBody>
      </p:sp>
      <p:sp>
        <p:nvSpPr>
          <p:cNvPr id="5" name="Rectangle 4"/>
          <p:cNvSpPr/>
          <p:nvPr/>
        </p:nvSpPr>
        <p:spPr>
          <a:xfrm>
            <a:off x="457200" y="2438400"/>
            <a:ext cx="8305800" cy="923330"/>
          </a:xfrm>
          <a:prstGeom prst="rect">
            <a:avLst/>
          </a:prstGeom>
        </p:spPr>
        <p:txBody>
          <a:bodyPr wrap="square">
            <a:spAutoFit/>
          </a:bodyPr>
          <a:lstStyle/>
          <a:p>
            <a:r>
              <a:rPr lang="mn-MN" dirty="0" smtClean="0">
                <a:latin typeface="Arial" pitchFamily="34" charset="0"/>
                <a:cs typeface="Arial" pitchFamily="34" charset="0"/>
              </a:rPr>
              <a:t>Гамшгаас </a:t>
            </a:r>
            <a:r>
              <a:rPr lang="mn-MN" dirty="0" smtClean="0">
                <a:latin typeface="Arial" pitchFamily="34" charset="0"/>
                <a:cs typeface="Arial" pitchFamily="34" charset="0"/>
              </a:rPr>
              <a:t>хамгаалах төлөвлөгөөг аймаг, нийслэл, сум дүүрэг, аж ахуйн нэгж байгууллагад гамшгийн эрсдэл, эмзэг байдлын үнэлгээнд тулгуурлан боловсруулдаг.  </a:t>
            </a:r>
            <a:endParaRPr lang="en-US" dirty="0"/>
          </a:p>
        </p:txBody>
      </p:sp>
      <p:sp>
        <p:nvSpPr>
          <p:cNvPr id="6" name="Rectangle 5"/>
          <p:cNvSpPr/>
          <p:nvPr/>
        </p:nvSpPr>
        <p:spPr>
          <a:xfrm>
            <a:off x="682170" y="3429000"/>
            <a:ext cx="8080829" cy="2308324"/>
          </a:xfrm>
          <a:prstGeom prst="rect">
            <a:avLst/>
          </a:prstGeom>
        </p:spPr>
        <p:txBody>
          <a:bodyPr wrap="square">
            <a:spAutoFit/>
          </a:bodyPr>
          <a:lstStyle/>
          <a:p>
            <a:pPr algn="ctr"/>
            <a:r>
              <a:rPr lang="mn-MN" dirty="0" smtClean="0">
                <a:latin typeface="Arial" pitchFamily="34" charset="0"/>
                <a:cs typeface="Arial" pitchFamily="34" charset="0"/>
              </a:rPr>
              <a:t>Гамшгаас хамгаалах төлөвлөгөө дараах бүтэцтэй байна. </a:t>
            </a:r>
          </a:p>
          <a:p>
            <a:pPr marL="285750" indent="-285750">
              <a:buFont typeface="Wingdings" pitchFamily="2" charset="2"/>
              <a:buChar char="§"/>
            </a:pPr>
            <a:r>
              <a:rPr lang="mn-MN" dirty="0" smtClean="0">
                <a:latin typeface="Arial" pitchFamily="34" charset="0"/>
                <a:cs typeface="Arial" pitchFamily="34" charset="0"/>
              </a:rPr>
              <a:t>Нийтлэг үндэслэл</a:t>
            </a:r>
          </a:p>
          <a:p>
            <a:pPr marL="285750" indent="-285750">
              <a:buFont typeface="Wingdings" pitchFamily="2" charset="2"/>
              <a:buChar char="§"/>
            </a:pPr>
            <a:r>
              <a:rPr lang="mn-MN" dirty="0" smtClean="0">
                <a:latin typeface="Arial" pitchFamily="34" charset="0"/>
                <a:cs typeface="Arial" pitchFamily="34" charset="0"/>
              </a:rPr>
              <a:t>Танилцуулга</a:t>
            </a:r>
          </a:p>
          <a:p>
            <a:pPr marL="285750" indent="-285750">
              <a:buFont typeface="Wingdings" pitchFamily="2" charset="2"/>
              <a:buChar char="§"/>
            </a:pPr>
            <a:r>
              <a:rPr lang="mn-MN" dirty="0" smtClean="0">
                <a:latin typeface="Arial" pitchFamily="34" charset="0"/>
                <a:cs typeface="Arial" pitchFamily="34" charset="0"/>
              </a:rPr>
              <a:t>Гамшгаас хамгаалах хүч хэрэгсэл, нөөц хангамжийн байдал</a:t>
            </a:r>
          </a:p>
          <a:p>
            <a:pPr marL="285750" indent="-285750">
              <a:buFont typeface="Wingdings" pitchFamily="2" charset="2"/>
              <a:buChar char="§"/>
            </a:pPr>
            <a:r>
              <a:rPr lang="mn-MN" dirty="0" smtClean="0">
                <a:latin typeface="Arial" pitchFamily="34" charset="0"/>
                <a:cs typeface="Arial" pitchFamily="34" charset="0"/>
              </a:rPr>
              <a:t>Гамшгийн </a:t>
            </a:r>
            <a:r>
              <a:rPr lang="mn-MN" dirty="0">
                <a:latin typeface="Arial" pitchFamily="34" charset="0"/>
                <a:cs typeface="Arial" pitchFamily="34" charset="0"/>
              </a:rPr>
              <a:t>эрсдэл, эмзэг байдлын </a:t>
            </a:r>
            <a:r>
              <a:rPr lang="mn-MN" dirty="0" smtClean="0">
                <a:latin typeface="Arial" pitchFamily="34" charset="0"/>
                <a:cs typeface="Arial" pitchFamily="34" charset="0"/>
              </a:rPr>
              <a:t>үнэлгээ</a:t>
            </a:r>
          </a:p>
          <a:p>
            <a:pPr marL="285750" indent="-285750">
              <a:buFont typeface="Wingdings" pitchFamily="2" charset="2"/>
              <a:buChar char="§"/>
            </a:pPr>
            <a:r>
              <a:rPr lang="mn-MN" dirty="0" smtClean="0">
                <a:latin typeface="Arial" pitchFamily="34" charset="0"/>
                <a:cs typeface="Arial" pitchFamily="34" charset="0"/>
              </a:rPr>
              <a:t>Гамшгийн төрөл бүрд ажиллах төлөвлөгөө </a:t>
            </a:r>
          </a:p>
          <a:p>
            <a:pPr marL="285750" indent="-285750">
              <a:buFont typeface="Wingdings" pitchFamily="2" charset="2"/>
              <a:buChar char="§"/>
            </a:pPr>
            <a:r>
              <a:rPr lang="mn-MN" dirty="0" smtClean="0">
                <a:latin typeface="Arial" pitchFamily="34" charset="0"/>
                <a:cs typeface="Arial" pitchFamily="34" charset="0"/>
              </a:rPr>
              <a:t>Хавсралтууд </a:t>
            </a:r>
          </a:p>
          <a:p>
            <a:pPr marL="285750" indent="-285750">
              <a:buFont typeface="Wingdings" pitchFamily="2" charset="2"/>
              <a:buChar char="§"/>
            </a:pPr>
            <a:endParaRPr lang="en-US" dirty="0"/>
          </a:p>
        </p:txBody>
      </p:sp>
    </p:spTree>
    <p:extLst>
      <p:ext uri="{BB962C8B-B14F-4D97-AF65-F5344CB8AC3E}">
        <p14:creationId xmlns:p14="http://schemas.microsoft.com/office/powerpoint/2010/main" val="9790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5715000" cy="381000"/>
          </a:xfrm>
        </p:spPr>
        <p:txBody>
          <a:bodyPr>
            <a:normAutofit/>
          </a:bodyPr>
          <a:lstStyle/>
          <a:p>
            <a:r>
              <a:rPr lang="mn-MN" sz="1600" b="1" dirty="0">
                <a:latin typeface="Arial" pitchFamily="34" charset="0"/>
                <a:cs typeface="Arial" pitchFamily="34" charset="0"/>
              </a:rPr>
              <a:t>Газар хөдлөлтийн үед ажиллах төлөвлөгөө /загвар/ </a:t>
            </a:r>
            <a:endParaRPr lang="en-US" sz="16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3485115"/>
              </p:ext>
            </p:extLst>
          </p:nvPr>
        </p:nvGraphicFramePr>
        <p:xfrm>
          <a:off x="304800" y="609597"/>
          <a:ext cx="8610600" cy="5334002"/>
        </p:xfrm>
        <a:graphic>
          <a:graphicData uri="http://schemas.openxmlformats.org/drawingml/2006/table">
            <a:tbl>
              <a:tblPr firstRow="1" bandRow="1">
                <a:tableStyleId>{5C22544A-7EE6-4342-B048-85BDC9FD1C3A}</a:tableStyleId>
              </a:tblPr>
              <a:tblGrid>
                <a:gridCol w="381000"/>
                <a:gridCol w="5029200"/>
                <a:gridCol w="1371600"/>
                <a:gridCol w="1828800"/>
              </a:tblGrid>
              <a:tr h="316245">
                <a:tc gridSpan="4">
                  <a:txBody>
                    <a:bodyPr/>
                    <a:lstStyle/>
                    <a:p>
                      <a:pPr algn="ctr"/>
                      <a:r>
                        <a:rPr lang="mn-MN" sz="1400" b="1" dirty="0" smtClean="0">
                          <a:latin typeface="Arial" pitchFamily="34" charset="0"/>
                          <a:cs typeface="Arial" pitchFamily="34" charset="0"/>
                        </a:rPr>
                        <a:t>А. Урьдчилан сэргийлэх </a:t>
                      </a:r>
                      <a:endParaRPr lang="en-US" sz="1400" b="1"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384765">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Хийгдэх ажил </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хугацаа</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Хариуцах эзэн </a:t>
                      </a:r>
                      <a:endParaRPr lang="en-US" sz="1400" dirty="0">
                        <a:latin typeface="Arial" pitchFamily="34" charset="0"/>
                        <a:cs typeface="Arial" pitchFamily="34" charset="0"/>
                      </a:endParaRPr>
                    </a:p>
                  </a:txBody>
                  <a:tcPr anchor="ctr"/>
                </a:tc>
              </a:tr>
              <a:tr h="727364">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Штаб болон мэргэжлийн ангийг “Яаралтай цуглах” дохиогоор ажиллах чадвартай болгох</a:t>
                      </a:r>
                    </a:p>
                    <a:p>
                      <a:pPr algn="l"/>
                      <a:r>
                        <a:rPr lang="mn-MN" sz="1200" dirty="0" smtClean="0">
                          <a:latin typeface="Arial" pitchFamily="34" charset="0"/>
                          <a:cs typeface="Arial" pitchFamily="34" charset="0"/>
                        </a:rPr>
                        <a:t>Ажлын цагт, ажлын бус цагт</a:t>
                      </a:r>
                      <a:endParaRPr lang="en-US" sz="12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10 – 15 мин</a:t>
                      </a:r>
                    </a:p>
                    <a:p>
                      <a:pPr algn="ctr"/>
                      <a:r>
                        <a:rPr lang="mn-MN" sz="1400" dirty="0" smtClean="0">
                          <a:latin typeface="Arial" pitchFamily="34" charset="0"/>
                          <a:cs typeface="Arial" pitchFamily="34" charset="0"/>
                        </a:rPr>
                        <a:t>45 – 50 мин</a:t>
                      </a:r>
                      <a:endParaRPr lang="en-US" sz="1400" dirty="0">
                        <a:latin typeface="Arial" pitchFamily="34" charset="0"/>
                        <a:cs typeface="Arial" pitchFamily="34" charset="0"/>
                      </a:endParaRPr>
                    </a:p>
                  </a:txBody>
                  <a:tcPr anchor="ctr"/>
                </a:tc>
                <a:tc>
                  <a:txBody>
                    <a:bodyPr/>
                    <a:lstStyle/>
                    <a:p>
                      <a:pPr algn="l"/>
                      <a:r>
                        <a:rPr lang="mn-MN" sz="1200" dirty="0" smtClean="0">
                          <a:latin typeface="Arial" pitchFamily="34" charset="0"/>
                          <a:cs typeface="Arial" pitchFamily="34" charset="0"/>
                        </a:rPr>
                        <a:t>Зарлан мэдээлэл хариуцсан туслах</a:t>
                      </a:r>
                      <a:endParaRPr lang="en-US" sz="1200" dirty="0">
                        <a:latin typeface="Arial" pitchFamily="34" charset="0"/>
                        <a:cs typeface="Arial" pitchFamily="34" charset="0"/>
                      </a:endParaRPr>
                    </a:p>
                  </a:txBody>
                  <a:tcPr anchor="ctr"/>
                </a:tc>
              </a:tr>
              <a:tr h="474368">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Дадлага сургууль хийх </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Улиралд </a:t>
                      </a:r>
                      <a:endParaRPr lang="en-US" sz="1400" dirty="0">
                        <a:latin typeface="Arial" pitchFamily="34" charset="0"/>
                        <a:cs typeface="Arial" pitchFamily="34" charset="0"/>
                      </a:endParaRPr>
                    </a:p>
                  </a:txBody>
                  <a:tcPr anchor="ctr"/>
                </a:tc>
                <a:tc>
                  <a:txBody>
                    <a:bodyPr/>
                    <a:lstStyle/>
                    <a:p>
                      <a:pPr algn="l"/>
                      <a:r>
                        <a:rPr lang="mn-MN" sz="1200" dirty="0" smtClean="0">
                          <a:latin typeface="Arial" pitchFamily="34" charset="0"/>
                          <a:cs typeface="Arial" pitchFamily="34" charset="0"/>
                        </a:rPr>
                        <a:t>Хамгаалах асуудал хариуцсан туслах</a:t>
                      </a:r>
                      <a:endParaRPr lang="en-US" sz="1200" dirty="0">
                        <a:latin typeface="Arial" pitchFamily="34" charset="0"/>
                        <a:cs typeface="Arial" pitchFamily="34" charset="0"/>
                      </a:endParaRPr>
                    </a:p>
                  </a:txBody>
                  <a:tcPr anchor="ctr"/>
                </a:tc>
              </a:tr>
              <a:tr h="316245">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r h="316245">
                <a:tc gridSpan="4">
                  <a:txBody>
                    <a:bodyPr/>
                    <a:lstStyle/>
                    <a:p>
                      <a:pPr algn="ctr"/>
                      <a:r>
                        <a:rPr lang="mn-MN" sz="1400" b="1" dirty="0" smtClean="0">
                          <a:latin typeface="Arial" pitchFamily="34" charset="0"/>
                          <a:cs typeface="Arial" pitchFamily="34" charset="0"/>
                        </a:rPr>
                        <a:t>Б.</a:t>
                      </a:r>
                      <a:r>
                        <a:rPr lang="mn-MN" sz="1400" b="1" baseline="0" dirty="0" smtClean="0">
                          <a:latin typeface="Arial" pitchFamily="34" charset="0"/>
                          <a:cs typeface="Arial" pitchFamily="34" charset="0"/>
                        </a:rPr>
                        <a:t> </a:t>
                      </a:r>
                      <a:r>
                        <a:rPr lang="mn-MN" sz="1400" b="1" dirty="0" smtClean="0">
                          <a:latin typeface="Arial" pitchFamily="34" charset="0"/>
                          <a:cs typeface="Arial" pitchFamily="34" charset="0"/>
                        </a:rPr>
                        <a:t>Гал түймрийн </a:t>
                      </a:r>
                      <a:r>
                        <a:rPr lang="mn-MN" sz="1400" b="1" baseline="0" dirty="0" smtClean="0">
                          <a:latin typeface="Arial" pitchFamily="34" charset="0"/>
                          <a:cs typeface="Arial" pitchFamily="34" charset="0"/>
                        </a:rPr>
                        <a:t> үед </a:t>
                      </a:r>
                      <a:endParaRPr lang="en-US" sz="1400" b="1"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74368">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pPr algn="l"/>
                      <a:r>
                        <a:rPr lang="mn-MN" sz="1400" baseline="0" dirty="0" smtClean="0">
                          <a:latin typeface="Arial" pitchFamily="34" charset="0"/>
                          <a:cs typeface="Arial" pitchFamily="34" charset="0"/>
                        </a:rPr>
                        <a:t>Гал гарсан тухай 101-д мэдэгдэх  </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5-10мин</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200" dirty="0" smtClean="0">
                          <a:latin typeface="Arial" pitchFamily="34" charset="0"/>
                          <a:cs typeface="Arial" pitchFamily="34" charset="0"/>
                        </a:rPr>
                        <a:t>Хамгаалалтын ажилтан </a:t>
                      </a:r>
                      <a:endParaRPr lang="en-US" sz="1200" dirty="0" smtClean="0">
                        <a:latin typeface="Arial" pitchFamily="34" charset="0"/>
                        <a:cs typeface="Arial" pitchFamily="34" charset="0"/>
                      </a:endParaRPr>
                    </a:p>
                  </a:txBody>
                  <a:tcPr anchor="ctr"/>
                </a:tc>
              </a:tr>
              <a:tr h="537617">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“Галын дуут дохио” өгч, ажиллагсдыг хамгаалах арга хэмжээ авах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5-10 мин</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200" dirty="0" smtClean="0">
                          <a:latin typeface="Arial" pitchFamily="34" charset="0"/>
                          <a:cs typeface="Arial" pitchFamily="34" charset="0"/>
                        </a:rPr>
                        <a:t>Зарлан мэдээлэл хариуцсан туслах</a:t>
                      </a:r>
                      <a:endParaRPr lang="en-US" sz="1200" dirty="0" smtClean="0">
                        <a:latin typeface="Arial" pitchFamily="34" charset="0"/>
                        <a:cs typeface="Arial" pitchFamily="34" charset="0"/>
                      </a:endParaRPr>
                    </a:p>
                  </a:txBody>
                  <a:tcPr anchor="ctr"/>
                </a:tc>
              </a:tr>
              <a:tr h="316245">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r h="316245">
                <a:tc gridSpan="4">
                  <a:txBody>
                    <a:bodyPr/>
                    <a:lstStyle/>
                    <a:p>
                      <a:pPr algn="ctr"/>
                      <a:r>
                        <a:rPr lang="mn-MN" sz="1400" b="1" dirty="0" smtClean="0">
                          <a:latin typeface="Arial" pitchFamily="34" charset="0"/>
                          <a:cs typeface="Arial" pitchFamily="34" charset="0"/>
                        </a:rPr>
                        <a:t>В. Гал түймрийн дараа </a:t>
                      </a:r>
                      <a:endParaRPr lang="en-US" sz="1400" b="1"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384765">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Гал түймэр гарсан учир шалтгааныг тодруулах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7 хоног </a:t>
                      </a:r>
                      <a:endParaRPr lang="en-US" sz="1400" dirty="0">
                        <a:latin typeface="Arial" pitchFamily="34" charset="0"/>
                        <a:cs typeface="Arial" pitchFamily="34" charset="0"/>
                      </a:endParaRPr>
                    </a:p>
                  </a:txBody>
                  <a:tcPr anchor="ctr"/>
                </a:tc>
                <a:tc>
                  <a:txBody>
                    <a:bodyPr/>
                    <a:lstStyle/>
                    <a:p>
                      <a:r>
                        <a:rPr lang="mn-MN" sz="1200" dirty="0" smtClean="0">
                          <a:latin typeface="Arial" pitchFamily="34" charset="0"/>
                          <a:cs typeface="Arial" pitchFamily="34" charset="0"/>
                        </a:rPr>
                        <a:t>Дарга </a:t>
                      </a:r>
                      <a:endParaRPr lang="en-US" sz="1200" dirty="0">
                        <a:latin typeface="Arial" pitchFamily="34" charset="0"/>
                        <a:cs typeface="Arial" pitchFamily="34" charset="0"/>
                      </a:endParaRPr>
                    </a:p>
                  </a:txBody>
                  <a:tcPr anchor="ctr"/>
                </a:tc>
              </a:tr>
              <a:tr h="384765">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гал түймрээс урьдчилан сэргийлэх</a:t>
                      </a:r>
                      <a:r>
                        <a:rPr lang="mn-MN" sz="1400" baseline="0" dirty="0" smtClean="0">
                          <a:latin typeface="Arial" pitchFamily="34" charset="0"/>
                          <a:cs typeface="Arial" pitchFamily="34" charset="0"/>
                        </a:rPr>
                        <a:t> ажлыг эрчимжүүлэх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Жил бүр </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200" dirty="0" smtClean="0">
                          <a:latin typeface="Arial" pitchFamily="34" charset="0"/>
                          <a:cs typeface="Arial" pitchFamily="34" charset="0"/>
                        </a:rPr>
                        <a:t>Дарга </a:t>
                      </a:r>
                      <a:endParaRPr lang="en-US" sz="1200" dirty="0" smtClean="0">
                        <a:latin typeface="Arial" pitchFamily="34" charset="0"/>
                        <a:cs typeface="Arial" pitchFamily="34" charset="0"/>
                      </a:endParaRPr>
                    </a:p>
                  </a:txBody>
                  <a:tcPr anchor="ctr"/>
                </a:tc>
              </a:tr>
              <a:tr h="384765">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bl>
          </a:graphicData>
        </a:graphic>
      </p:graphicFrame>
      <p:sp>
        <p:nvSpPr>
          <p:cNvPr id="5" name="Title 1"/>
          <p:cNvSpPr txBox="1">
            <a:spLocks/>
          </p:cNvSpPr>
          <p:nvPr/>
        </p:nvSpPr>
        <p:spPr>
          <a:xfrm>
            <a:off x="1371600" y="6251864"/>
            <a:ext cx="57150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mn-MN" sz="1600" b="1" dirty="0" smtClean="0">
                <a:latin typeface="Arial" pitchFamily="34" charset="0"/>
                <a:cs typeface="Arial" pitchFamily="34" charset="0"/>
              </a:rPr>
              <a:t>Дээрх загварын дагуу гамшиг тус бүрээр төлөвлөнө.  </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92925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905000"/>
          </a:xfrm>
        </p:spPr>
        <p:txBody>
          <a:bodyPr>
            <a:normAutofit/>
          </a:bodyPr>
          <a:lstStyle/>
          <a:p>
            <a:pPr algn="just"/>
            <a:r>
              <a:rPr lang="mn-MN" sz="1800" dirty="0" smtClean="0">
                <a:latin typeface="Arial" pitchFamily="34" charset="0"/>
                <a:cs typeface="Arial" pitchFamily="34" charset="0"/>
              </a:rPr>
              <a:t>  Байгууллагын удирдлага холбоо зарлан </a:t>
            </a:r>
            <a:r>
              <a:rPr lang="mn-MN" sz="1800" dirty="0">
                <a:latin typeface="Arial" pitchFamily="34" charset="0"/>
                <a:cs typeface="Arial" pitchFamily="34" charset="0"/>
              </a:rPr>
              <a:t>мэдээллийн байдал </a:t>
            </a:r>
            <a:r>
              <a:rPr lang="mn-MN" sz="1800" dirty="0" smtClean="0">
                <a:latin typeface="Arial" pitchFamily="34" charset="0"/>
                <a:cs typeface="Arial" pitchFamily="34" charset="0"/>
              </a:rPr>
              <a:t/>
            </a:r>
            <a:br>
              <a:rPr lang="mn-MN" sz="1800" dirty="0" smtClean="0">
                <a:latin typeface="Arial" pitchFamily="34" charset="0"/>
                <a:cs typeface="Arial" pitchFamily="34" charset="0"/>
              </a:rPr>
            </a:br>
            <a:r>
              <a:rPr lang="mn-MN" sz="1800" dirty="0" smtClean="0">
                <a:latin typeface="Arial" pitchFamily="34" charset="0"/>
                <a:cs typeface="Arial" pitchFamily="34" charset="0"/>
              </a:rPr>
              <a:t/>
            </a:r>
            <a:br>
              <a:rPr lang="mn-MN" sz="1800" dirty="0" smtClean="0">
                <a:latin typeface="Arial" pitchFamily="34" charset="0"/>
                <a:cs typeface="Arial" pitchFamily="34" charset="0"/>
              </a:rPr>
            </a:br>
            <a:r>
              <a:rPr lang="mn-MN" sz="1800" dirty="0" smtClean="0">
                <a:latin typeface="Arial" pitchFamily="34" charset="0"/>
                <a:cs typeface="Arial" pitchFamily="34" charset="0"/>
              </a:rPr>
              <a:t>    Орон </a:t>
            </a:r>
            <a:r>
              <a:rPr lang="mn-MN" sz="1800" dirty="0">
                <a:latin typeface="Arial" pitchFamily="34" charset="0"/>
                <a:cs typeface="Arial" pitchFamily="34" charset="0"/>
              </a:rPr>
              <a:t>тооны бус штаб, мэргэжлийн ангийг ажлын болон ажлын бус үед хэрхэн дуудах, цуглуулах, байгууллагын гамшгийн зарлан мэдээллийн дохио дамжуулах техник хэрэгслийн бэлэн байдал, шаардлагатай үед зарлан мэдээлийн дохиог хэрхэн өгөх зэрэг асуудлыг боловсруулна. </a:t>
            </a:r>
            <a:endParaRPr lang="en-US" sz="1800" dirty="0">
              <a:latin typeface="Arial" pitchFamily="34" charset="0"/>
              <a:cs typeface="Arial" pitchFamily="34" charset="0"/>
            </a:endParaRPr>
          </a:p>
        </p:txBody>
      </p:sp>
      <p:sp>
        <p:nvSpPr>
          <p:cNvPr id="4" name="Rectangle 3"/>
          <p:cNvSpPr/>
          <p:nvPr/>
        </p:nvSpPr>
        <p:spPr>
          <a:xfrm>
            <a:off x="609600" y="2286000"/>
            <a:ext cx="7924800" cy="4247317"/>
          </a:xfrm>
          <a:prstGeom prst="rect">
            <a:avLst/>
          </a:prstGeom>
        </p:spPr>
        <p:txBody>
          <a:bodyPr wrap="square">
            <a:spAutoFit/>
          </a:bodyPr>
          <a:lstStyle/>
          <a:p>
            <a:r>
              <a:rPr lang="mn-MN" dirty="0" smtClean="0">
                <a:latin typeface="Arial" pitchFamily="34" charset="0"/>
                <a:cs typeface="Arial" pitchFamily="34" charset="0"/>
              </a:rPr>
              <a:t>Байгууллагын үүсч болзошгүй цагийн байдлын үед хийх дүгнэлтийг бичнэ. </a:t>
            </a:r>
          </a:p>
          <a:p>
            <a:pPr algn="just"/>
            <a:r>
              <a:rPr lang="mn-MN" dirty="0" smtClean="0">
                <a:latin typeface="Arial" pitchFamily="34" charset="0"/>
                <a:cs typeface="Arial" pitchFamily="34" charset="0"/>
              </a:rPr>
              <a:t>Тухайн байгууллагын орших нутаг дэвсгэрт гарсан газар хөдлөлт, үер, халдварт өвчин, гал түймэр, үйлдвэрийн осол зэрэг гамшиг тус байгууллагад нөлөөлөх магадлал өндөр, дунд, хэвийн байгааг бичнэ. Дээрх гамшиг осол байгууллагын үйл ажиллагаанд хэрхэн нөлөөлж болохыг бичнэ. </a:t>
            </a:r>
          </a:p>
          <a:p>
            <a:endParaRPr lang="mn-MN" dirty="0">
              <a:latin typeface="Arial" pitchFamily="34" charset="0"/>
              <a:cs typeface="Arial" pitchFamily="34" charset="0"/>
            </a:endParaRPr>
          </a:p>
          <a:p>
            <a:pPr algn="just"/>
            <a:r>
              <a:rPr lang="mn-MN" dirty="0" smtClean="0">
                <a:latin typeface="Arial" pitchFamily="34" charset="0"/>
                <a:cs typeface="Arial" pitchFamily="34" charset="0"/>
              </a:rPr>
              <a:t>Төгсгөлийн  хэсэгт байгууллагын гамшгаас хамгаалах тухай даргын шийдвэрийг оруулна. Даргын шийдвэр тушаал хэлбэрээр бичигдэж гарсан байна. </a:t>
            </a:r>
          </a:p>
          <a:p>
            <a:r>
              <a:rPr lang="mn-MN" dirty="0" smtClean="0">
                <a:latin typeface="Arial" pitchFamily="34" charset="0"/>
                <a:cs typeface="Arial" pitchFamily="34" charset="0"/>
              </a:rPr>
              <a:t>Тушаалд </a:t>
            </a:r>
          </a:p>
          <a:p>
            <a:pPr algn="just"/>
            <a:r>
              <a:rPr lang="mn-MN" dirty="0" smtClean="0">
                <a:latin typeface="Arial" pitchFamily="34" charset="0"/>
                <a:cs typeface="Arial" pitchFamily="34" charset="0"/>
              </a:rPr>
              <a:t>Байгууллагын орон тооны бус штаб, мэргэжлийн ангийн бүтэц, томилгоо, сургалт, зарлан мэдээлэх дохио дамжуулах журам, зардал төсөв зэргийг хариуцах эзэн зэргийг оруулсан байна. </a:t>
            </a:r>
            <a:endParaRPr lang="en-US" dirty="0"/>
          </a:p>
        </p:txBody>
      </p:sp>
    </p:spTree>
    <p:extLst>
      <p:ext uri="{BB962C8B-B14F-4D97-AF65-F5344CB8AC3E}">
        <p14:creationId xmlns:p14="http://schemas.microsoft.com/office/powerpoint/2010/main" val="285962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010400" cy="411162"/>
          </a:xfrm>
        </p:spPr>
        <p:txBody>
          <a:bodyPr>
            <a:normAutofit/>
          </a:bodyPr>
          <a:lstStyle/>
          <a:p>
            <a:r>
              <a:rPr lang="mn-MN" sz="1800" b="1" dirty="0" smtClean="0">
                <a:latin typeface="Arial" pitchFamily="34" charset="0"/>
                <a:cs typeface="Arial" pitchFamily="34" charset="0"/>
              </a:rPr>
              <a:t>Гамшгаас хамгаалах /ГХ/ төлөвлөгөө боловсруулах нь:</a:t>
            </a:r>
            <a:endParaRPr lang="en-US" sz="1800" b="1" dirty="0">
              <a:latin typeface="Arial" pitchFamily="34" charset="0"/>
              <a:cs typeface="Arial" pitchFamily="34" charset="0"/>
            </a:endParaRPr>
          </a:p>
        </p:txBody>
      </p:sp>
      <p:sp>
        <p:nvSpPr>
          <p:cNvPr id="3" name="Content Placeholder 2"/>
          <p:cNvSpPr>
            <a:spLocks noGrp="1"/>
          </p:cNvSpPr>
          <p:nvPr>
            <p:ph idx="1"/>
          </p:nvPr>
        </p:nvSpPr>
        <p:spPr>
          <a:xfrm>
            <a:off x="457200" y="838201"/>
            <a:ext cx="8229600" cy="1828799"/>
          </a:xfrm>
        </p:spPr>
        <p:txBody>
          <a:bodyPr>
            <a:normAutofit/>
          </a:bodyPr>
          <a:lstStyle/>
          <a:p>
            <a:pPr>
              <a:buAutoNum type="arabicPeriod"/>
            </a:pPr>
            <a:r>
              <a:rPr lang="mn-MN" sz="1600" b="1" dirty="0" smtClean="0">
                <a:latin typeface="Arial" pitchFamily="34" charset="0"/>
                <a:cs typeface="Arial" pitchFamily="34" charset="0"/>
              </a:rPr>
              <a:t>Танилцуулга</a:t>
            </a:r>
            <a:r>
              <a:rPr lang="mn-MN" sz="1600" dirty="0" smtClean="0">
                <a:latin typeface="Arial" pitchFamily="34" charset="0"/>
                <a:cs typeface="Arial" pitchFamily="34" charset="0"/>
              </a:rPr>
              <a:t> хэсгийг боловсруулах нь: </a:t>
            </a:r>
          </a:p>
          <a:p>
            <a:pPr marL="0" indent="0">
              <a:buNone/>
            </a:pPr>
            <a:r>
              <a:rPr lang="mn-MN" sz="1600" dirty="0" smtClean="0">
                <a:latin typeface="Arial" pitchFamily="34" charset="0"/>
                <a:cs typeface="Arial" pitchFamily="34" charset="0"/>
              </a:rPr>
              <a:t>Танилцуулга нь 3 хэсэгтэй. Үүнд:</a:t>
            </a:r>
          </a:p>
          <a:p>
            <a:pPr>
              <a:buFontTx/>
              <a:buChar char="-"/>
            </a:pPr>
            <a:r>
              <a:rPr lang="mn-MN" sz="1600" dirty="0" smtClean="0">
                <a:latin typeface="Arial" pitchFamily="34" charset="0"/>
                <a:cs typeface="Arial" pitchFamily="34" charset="0"/>
              </a:rPr>
              <a:t>Орон нутгийн газар зүй болон нийгэм, эдийн засаг, дэд бүтэцийн үзүүлэлт</a:t>
            </a:r>
          </a:p>
          <a:p>
            <a:pPr>
              <a:buFontTx/>
              <a:buChar char="-"/>
            </a:pPr>
            <a:r>
              <a:rPr lang="mn-MN" sz="1600" dirty="0" smtClean="0">
                <a:latin typeface="Arial" pitchFamily="34" charset="0"/>
                <a:cs typeface="Arial" pitchFamily="34" charset="0"/>
              </a:rPr>
              <a:t>Засаг захиргааны нэгжийн нутаг дэвсгэрийн байрлал, хүн ам, мал амьтны талаарх дэлгэрэнгүй үзүүлэлт</a:t>
            </a:r>
          </a:p>
          <a:p>
            <a:pPr>
              <a:buFontTx/>
              <a:buChar char="-"/>
            </a:pPr>
            <a:r>
              <a:rPr lang="mn-MN" sz="1600" dirty="0" smtClean="0">
                <a:latin typeface="Arial" pitchFamily="34" charset="0"/>
                <a:cs typeface="Arial" pitchFamily="34" charset="0"/>
              </a:rPr>
              <a:t>Тохиолдож байсан гамшгийн сургамж, дүгнэлт</a:t>
            </a:r>
            <a:endParaRPr lang="en-US" sz="1600" dirty="0">
              <a:latin typeface="Arial" pitchFamily="34" charset="0"/>
              <a:cs typeface="Arial" pitchFamily="34" charset="0"/>
            </a:endParaRPr>
          </a:p>
        </p:txBody>
      </p:sp>
      <p:sp>
        <p:nvSpPr>
          <p:cNvPr id="4" name="Content Placeholder 2"/>
          <p:cNvSpPr txBox="1">
            <a:spLocks/>
          </p:cNvSpPr>
          <p:nvPr/>
        </p:nvSpPr>
        <p:spPr>
          <a:xfrm>
            <a:off x="228600" y="3048000"/>
            <a:ext cx="87630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mn-MN" sz="1600" dirty="0" smtClean="0">
                <a:latin typeface="Arial" pitchFamily="34" charset="0"/>
                <a:cs typeface="Arial" pitchFamily="34" charset="0"/>
              </a:rPr>
              <a:t>2. </a:t>
            </a:r>
            <a:r>
              <a:rPr lang="mn-MN" sz="1600" b="1" dirty="0" smtClean="0">
                <a:latin typeface="Arial" pitchFamily="34" charset="0"/>
                <a:cs typeface="Arial" pitchFamily="34" charset="0"/>
              </a:rPr>
              <a:t>Гамшгаас </a:t>
            </a:r>
            <a:r>
              <a:rPr lang="mn-MN" sz="1600" b="1" dirty="0">
                <a:latin typeface="Arial" pitchFamily="34" charset="0"/>
                <a:cs typeface="Arial" pitchFamily="34" charset="0"/>
              </a:rPr>
              <a:t>хамгаалах хүч хэрэгсэл, нөөц хангамжийн </a:t>
            </a:r>
            <a:r>
              <a:rPr lang="mn-MN" sz="1600" b="1" dirty="0" smtClean="0">
                <a:latin typeface="Arial" pitchFamily="34" charset="0"/>
                <a:cs typeface="Arial" pitchFamily="34" charset="0"/>
              </a:rPr>
              <a:t>байдал </a:t>
            </a:r>
            <a:r>
              <a:rPr lang="mn-MN" sz="1600" dirty="0" smtClean="0">
                <a:latin typeface="Arial" pitchFamily="34" charset="0"/>
                <a:cs typeface="Arial" pitchFamily="34" charset="0"/>
              </a:rPr>
              <a:t>хэсгийг </a:t>
            </a:r>
            <a:endParaRPr lang="mn-MN" sz="1600" dirty="0" smtClean="0">
              <a:latin typeface="Arial" pitchFamily="34" charset="0"/>
              <a:cs typeface="Arial" pitchFamily="34" charset="0"/>
            </a:endParaRPr>
          </a:p>
          <a:p>
            <a:pPr marL="0" indent="0">
              <a:buNone/>
            </a:pPr>
            <a:r>
              <a:rPr lang="mn-MN" sz="1600" dirty="0">
                <a:latin typeface="Arial" pitchFamily="34" charset="0"/>
                <a:cs typeface="Arial" pitchFamily="34" charset="0"/>
              </a:rPr>
              <a:t> </a:t>
            </a:r>
            <a:r>
              <a:rPr lang="mn-MN" sz="1600" dirty="0" smtClean="0">
                <a:latin typeface="Arial" pitchFamily="34" charset="0"/>
                <a:cs typeface="Arial" pitchFamily="34" charset="0"/>
              </a:rPr>
              <a:t>                                                                                                                </a:t>
            </a:r>
            <a:r>
              <a:rPr lang="mn-MN" sz="1600" dirty="0" smtClean="0">
                <a:latin typeface="Arial" pitchFamily="34" charset="0"/>
                <a:cs typeface="Arial" pitchFamily="34" charset="0"/>
              </a:rPr>
              <a:t>боловсруулах </a:t>
            </a:r>
            <a:r>
              <a:rPr lang="mn-MN" sz="1600" dirty="0" smtClean="0">
                <a:latin typeface="Arial" pitchFamily="34" charset="0"/>
                <a:cs typeface="Arial" pitchFamily="34" charset="0"/>
              </a:rPr>
              <a:t>нь: </a:t>
            </a:r>
          </a:p>
          <a:p>
            <a:pPr marL="0" indent="0">
              <a:buNone/>
            </a:pPr>
            <a:r>
              <a:rPr lang="mn-MN" sz="1600" dirty="0">
                <a:latin typeface="Arial" pitchFamily="34" charset="0"/>
                <a:cs typeface="Arial" pitchFamily="34" charset="0"/>
              </a:rPr>
              <a:t>Гамшгаас хамгаалах хүч </a:t>
            </a:r>
            <a:r>
              <a:rPr lang="mn-MN" sz="1600" dirty="0" smtClean="0">
                <a:latin typeface="Arial" pitchFamily="34" charset="0"/>
                <a:cs typeface="Arial" pitchFamily="34" charset="0"/>
              </a:rPr>
              <a:t>хэрэгсэлд дараах хүчин зүйл багтана. Үүнд: </a:t>
            </a:r>
          </a:p>
          <a:p>
            <a:pPr>
              <a:buFontTx/>
              <a:buChar char="-"/>
            </a:pPr>
            <a:r>
              <a:rPr lang="mn-MN" sz="1600" dirty="0" smtClean="0">
                <a:latin typeface="Arial" pitchFamily="34" charset="0"/>
                <a:cs typeface="Arial" pitchFamily="34" charset="0"/>
              </a:rPr>
              <a:t>Үндсэн хүч хэрэгсэл /онцгой байдлын албаны хүч хэрэгсэл/</a:t>
            </a:r>
          </a:p>
          <a:p>
            <a:pPr>
              <a:buFontTx/>
              <a:buChar char="-"/>
            </a:pPr>
            <a:r>
              <a:rPr lang="mn-MN" sz="1600" dirty="0" smtClean="0">
                <a:latin typeface="Arial" pitchFamily="34" charset="0"/>
                <a:cs typeface="Arial" pitchFamily="34" charset="0"/>
              </a:rPr>
              <a:t>Хөрш аймгийн онцгой байдлын газрын хүч хэрэгсэл</a:t>
            </a:r>
          </a:p>
          <a:p>
            <a:pPr>
              <a:buFontTx/>
              <a:buChar char="-"/>
            </a:pPr>
            <a:r>
              <a:rPr lang="mn-MN" sz="1600" dirty="0" smtClean="0">
                <a:latin typeface="Arial" pitchFamily="34" charset="0"/>
                <a:cs typeface="Arial" pitchFamily="34" charset="0"/>
              </a:rPr>
              <a:t>Хөрш улсын ижил чиг үүрэг бүхий байгууллагын харилцан ажиллах үүрэг бүхий хүч хэрэгсэл</a:t>
            </a:r>
          </a:p>
          <a:p>
            <a:pPr>
              <a:buFontTx/>
              <a:buChar char="-"/>
            </a:pPr>
            <a:r>
              <a:rPr lang="mn-MN" sz="1600" dirty="0" smtClean="0">
                <a:latin typeface="Arial" pitchFamily="34" charset="0"/>
                <a:cs typeface="Arial" pitchFamily="34" charset="0"/>
              </a:rPr>
              <a:t>Томилгоот /нутгийн захиргааны байгууллагууд, гамшгаас хамгаалах алба, мэргэжлийн анги гм/</a:t>
            </a:r>
          </a:p>
          <a:p>
            <a:pPr>
              <a:buFontTx/>
              <a:buChar char="-"/>
            </a:pPr>
            <a:r>
              <a:rPr lang="mn-MN" sz="1600" dirty="0" smtClean="0">
                <a:latin typeface="Arial" pitchFamily="34" charset="0"/>
                <a:cs typeface="Arial" pitchFamily="34" charset="0"/>
              </a:rPr>
              <a:t>Бусад /сайн дурынхан, иргэд гм/</a:t>
            </a:r>
          </a:p>
        </p:txBody>
      </p:sp>
    </p:spTree>
    <p:extLst>
      <p:ext uri="{BB962C8B-B14F-4D97-AF65-F5344CB8AC3E}">
        <p14:creationId xmlns:p14="http://schemas.microsoft.com/office/powerpoint/2010/main" val="23278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pPr marL="285750" indent="-285750" algn="l"/>
            <a:r>
              <a:rPr lang="mn-MN" sz="1800" dirty="0" smtClean="0">
                <a:latin typeface="Arial" pitchFamily="34" charset="0"/>
                <a:cs typeface="Arial" pitchFamily="34" charset="0"/>
              </a:rPr>
              <a:t>3. </a:t>
            </a:r>
            <a:r>
              <a:rPr lang="mn-MN" sz="1800" b="1" dirty="0" smtClean="0">
                <a:latin typeface="Arial" pitchFamily="34" charset="0"/>
                <a:cs typeface="Arial" pitchFamily="34" charset="0"/>
              </a:rPr>
              <a:t>Гамшгийн </a:t>
            </a:r>
            <a:r>
              <a:rPr lang="mn-MN" sz="1800" b="1" dirty="0">
                <a:latin typeface="Arial" pitchFamily="34" charset="0"/>
                <a:cs typeface="Arial" pitchFamily="34" charset="0"/>
              </a:rPr>
              <a:t>эрсдэл, эмзэг байдлын </a:t>
            </a:r>
            <a:r>
              <a:rPr lang="mn-MN" sz="1800" b="1" dirty="0" smtClean="0">
                <a:latin typeface="Arial" pitchFamily="34" charset="0"/>
                <a:cs typeface="Arial" pitchFamily="34" charset="0"/>
              </a:rPr>
              <a:t>үнэлгээ </a:t>
            </a:r>
            <a:r>
              <a:rPr lang="mn-MN" sz="1800" dirty="0" smtClean="0">
                <a:latin typeface="Arial" pitchFamily="34" charset="0"/>
                <a:cs typeface="Arial" pitchFamily="34" charset="0"/>
              </a:rPr>
              <a:t>хийх нь: </a:t>
            </a:r>
            <a:br>
              <a:rPr lang="mn-MN" sz="1800" dirty="0" smtClean="0">
                <a:latin typeface="Arial" pitchFamily="34" charset="0"/>
                <a:cs typeface="Arial" pitchFamily="34" charset="0"/>
              </a:rPr>
            </a:br>
            <a:r>
              <a:rPr lang="mn-MN" sz="1800" dirty="0">
                <a:latin typeface="Arial" pitchFamily="34" charset="0"/>
                <a:cs typeface="Arial" pitchFamily="34" charset="0"/>
              </a:rPr>
              <a:t>Гамшгийн эрсдэл, эмзэг байдлын </a:t>
            </a:r>
            <a:r>
              <a:rPr lang="mn-MN" sz="1800" dirty="0" smtClean="0">
                <a:latin typeface="Arial" pitchFamily="34" charset="0"/>
                <a:cs typeface="Arial" pitchFamily="34" charset="0"/>
              </a:rPr>
              <a:t>үнэлгээг тусгай зөвшөөрөл бүхий мэргэжлийн байгууллагаар хийлгэнэ.</a:t>
            </a:r>
            <a:endParaRPr lang="en-US" sz="1800" dirty="0">
              <a:latin typeface="Arial" pitchFamily="34" charset="0"/>
              <a:cs typeface="Arial" pitchFamily="34" charset="0"/>
            </a:endParaRPr>
          </a:p>
        </p:txBody>
      </p:sp>
      <p:sp>
        <p:nvSpPr>
          <p:cNvPr id="3" name="Content Placeholder 2"/>
          <p:cNvSpPr>
            <a:spLocks noGrp="1"/>
          </p:cNvSpPr>
          <p:nvPr>
            <p:ph idx="1"/>
          </p:nvPr>
        </p:nvSpPr>
        <p:spPr>
          <a:xfrm>
            <a:off x="381001" y="1524000"/>
            <a:ext cx="8001000" cy="2362200"/>
          </a:xfrm>
        </p:spPr>
        <p:txBody>
          <a:bodyPr>
            <a:noAutofit/>
          </a:bodyPr>
          <a:lstStyle/>
          <a:p>
            <a:pPr marL="0" indent="0">
              <a:buNone/>
            </a:pPr>
            <a:r>
              <a:rPr lang="mn-MN" sz="1800" dirty="0" smtClean="0">
                <a:latin typeface="Arial" pitchFamily="34" charset="0"/>
                <a:cs typeface="Arial" pitchFamily="34" charset="0"/>
              </a:rPr>
              <a:t>4. </a:t>
            </a:r>
            <a:r>
              <a:rPr lang="mn-MN" sz="1800" b="1" dirty="0" smtClean="0">
                <a:latin typeface="Arial" pitchFamily="34" charset="0"/>
                <a:cs typeface="Arial" pitchFamily="34" charset="0"/>
              </a:rPr>
              <a:t>Гамшгийн </a:t>
            </a:r>
            <a:r>
              <a:rPr lang="mn-MN" sz="1800" b="1" dirty="0">
                <a:latin typeface="Arial" pitchFamily="34" charset="0"/>
                <a:cs typeface="Arial" pitchFamily="34" charset="0"/>
              </a:rPr>
              <a:t>төрөл бүрд ажиллах </a:t>
            </a:r>
            <a:r>
              <a:rPr lang="mn-MN" sz="1800" b="1" dirty="0" smtClean="0">
                <a:latin typeface="Arial" pitchFamily="34" charset="0"/>
                <a:cs typeface="Arial" pitchFamily="34" charset="0"/>
              </a:rPr>
              <a:t>төлөвлөгөө </a:t>
            </a:r>
            <a:r>
              <a:rPr lang="mn-MN" sz="1800" dirty="0" smtClean="0">
                <a:latin typeface="Arial" pitchFamily="34" charset="0"/>
                <a:cs typeface="Arial" pitchFamily="34" charset="0"/>
              </a:rPr>
              <a:t>боловсруулах нь: </a:t>
            </a:r>
          </a:p>
          <a:p>
            <a:pPr marL="0" indent="0">
              <a:buNone/>
            </a:pPr>
            <a:r>
              <a:rPr lang="mn-MN" sz="1800" dirty="0" smtClean="0">
                <a:latin typeface="Arial" pitchFamily="34" charset="0"/>
                <a:cs typeface="Arial" pitchFamily="34" charset="0"/>
              </a:rPr>
              <a:t>Аюулт үзэгдэл, ослын төрөл бүр дээр </a:t>
            </a:r>
            <a:endParaRPr lang="mn-MN" sz="1800" dirty="0" smtClean="0">
              <a:latin typeface="Arial" pitchFamily="34" charset="0"/>
              <a:cs typeface="Arial" pitchFamily="34" charset="0"/>
            </a:endParaRPr>
          </a:p>
          <a:p>
            <a:pPr>
              <a:buFontTx/>
              <a:buChar char="-"/>
            </a:pPr>
            <a:r>
              <a:rPr lang="mn-MN" sz="1800" dirty="0" smtClean="0">
                <a:latin typeface="Arial" pitchFamily="34" charset="0"/>
                <a:cs typeface="Arial" pitchFamily="34" charset="0"/>
              </a:rPr>
              <a:t>урьдчилан </a:t>
            </a:r>
            <a:r>
              <a:rPr lang="mn-MN" sz="1800" dirty="0" smtClean="0">
                <a:latin typeface="Arial" pitchFamily="34" charset="0"/>
                <a:cs typeface="Arial" pitchFamily="34" charset="0"/>
              </a:rPr>
              <a:t>сэргийлэх, </a:t>
            </a:r>
            <a:endParaRPr lang="mn-MN" sz="1800" dirty="0" smtClean="0">
              <a:latin typeface="Arial" pitchFamily="34" charset="0"/>
              <a:cs typeface="Arial" pitchFamily="34" charset="0"/>
            </a:endParaRPr>
          </a:p>
          <a:p>
            <a:pPr>
              <a:buFontTx/>
              <a:buChar char="-"/>
            </a:pPr>
            <a:r>
              <a:rPr lang="mn-MN" sz="1800" dirty="0" smtClean="0">
                <a:latin typeface="Arial" pitchFamily="34" charset="0"/>
                <a:cs typeface="Arial" pitchFamily="34" charset="0"/>
              </a:rPr>
              <a:t>гамшгийн </a:t>
            </a:r>
            <a:r>
              <a:rPr lang="mn-MN" sz="1800" dirty="0" smtClean="0">
                <a:latin typeface="Arial" pitchFamily="34" charset="0"/>
                <a:cs typeface="Arial" pitchFamily="34" charset="0"/>
              </a:rPr>
              <a:t>үед хор уршгийг арилгах, </a:t>
            </a:r>
            <a:endParaRPr lang="mn-MN" sz="1800" dirty="0" smtClean="0">
              <a:latin typeface="Arial" pitchFamily="34" charset="0"/>
              <a:cs typeface="Arial" pitchFamily="34" charset="0"/>
            </a:endParaRPr>
          </a:p>
          <a:p>
            <a:pPr>
              <a:buFontTx/>
              <a:buChar char="-"/>
            </a:pPr>
            <a:r>
              <a:rPr lang="mn-MN" sz="1800" dirty="0" smtClean="0">
                <a:latin typeface="Arial" pitchFamily="34" charset="0"/>
                <a:cs typeface="Arial" pitchFamily="34" charset="0"/>
              </a:rPr>
              <a:t>гамшгийн дараах сэргээн </a:t>
            </a:r>
            <a:r>
              <a:rPr lang="mn-MN" sz="1800" dirty="0" smtClean="0">
                <a:latin typeface="Arial" pitchFamily="34" charset="0"/>
                <a:cs typeface="Arial" pitchFamily="34" charset="0"/>
              </a:rPr>
              <a:t>босголтын </a:t>
            </a:r>
            <a:endParaRPr lang="mn-MN" sz="1800" dirty="0" smtClean="0">
              <a:latin typeface="Arial" pitchFamily="34" charset="0"/>
              <a:cs typeface="Arial" pitchFamily="34" charset="0"/>
            </a:endParaRPr>
          </a:p>
          <a:p>
            <a:pPr marL="0" indent="0">
              <a:buNone/>
            </a:pPr>
            <a:r>
              <a:rPr lang="mn-MN" sz="1800" dirty="0" smtClean="0">
                <a:latin typeface="Arial" pitchFamily="34" charset="0"/>
                <a:cs typeface="Arial" pitchFamily="34" charset="0"/>
              </a:rPr>
              <a:t>гэсэн </a:t>
            </a:r>
            <a:r>
              <a:rPr lang="mn-MN" sz="1800" dirty="0" smtClean="0">
                <a:latin typeface="Arial" pitchFamily="34" charset="0"/>
                <a:cs typeface="Arial" pitchFamily="34" charset="0"/>
              </a:rPr>
              <a:t>3 мөчлөгт хувааж, ямар ажлыг хэн, хэзээ, яаж хийхийг тодорхой тооцоолж оруулна. </a:t>
            </a:r>
            <a:endParaRPr lang="en-US" sz="1800" dirty="0">
              <a:latin typeface="Arial" pitchFamily="34" charset="0"/>
              <a:cs typeface="Arial" pitchFamily="34" charset="0"/>
            </a:endParaRPr>
          </a:p>
        </p:txBody>
      </p:sp>
      <p:sp>
        <p:nvSpPr>
          <p:cNvPr id="4" name="Rectangle 3"/>
          <p:cNvSpPr/>
          <p:nvPr/>
        </p:nvSpPr>
        <p:spPr>
          <a:xfrm>
            <a:off x="381001" y="4152275"/>
            <a:ext cx="8305798" cy="2308324"/>
          </a:xfrm>
          <a:prstGeom prst="rect">
            <a:avLst/>
          </a:prstGeom>
        </p:spPr>
        <p:txBody>
          <a:bodyPr wrap="square">
            <a:spAutoFit/>
          </a:bodyPr>
          <a:lstStyle/>
          <a:p>
            <a:r>
              <a:rPr lang="mn-MN" b="1" dirty="0" smtClean="0">
                <a:latin typeface="Arial" pitchFamily="34" charset="0"/>
                <a:cs typeface="Arial" pitchFamily="34" charset="0"/>
              </a:rPr>
              <a:t>Хавсралтанд</a:t>
            </a:r>
            <a:r>
              <a:rPr lang="mn-MN" dirty="0" smtClean="0">
                <a:latin typeface="Arial" pitchFamily="34" charset="0"/>
                <a:cs typeface="Arial" pitchFamily="34" charset="0"/>
              </a:rPr>
              <a:t>:</a:t>
            </a:r>
          </a:p>
          <a:p>
            <a:pPr marL="285750" indent="-285750">
              <a:buFontTx/>
              <a:buChar char="-"/>
            </a:pPr>
            <a:r>
              <a:rPr lang="mn-MN" dirty="0" smtClean="0">
                <a:latin typeface="Arial" pitchFamily="34" charset="0"/>
                <a:cs typeface="Arial" pitchFamily="34" charset="0"/>
              </a:rPr>
              <a:t>Холбогдох судалгаа, тооцоо</a:t>
            </a:r>
          </a:p>
          <a:p>
            <a:pPr marL="285750" indent="-285750">
              <a:buFontTx/>
              <a:buChar char="-"/>
            </a:pPr>
            <a:r>
              <a:rPr lang="mn-MN" dirty="0" smtClean="0">
                <a:latin typeface="Arial" pitchFamily="34" charset="0"/>
                <a:cs typeface="Arial" pitchFamily="34" charset="0"/>
              </a:rPr>
              <a:t>Орон нутгийн байр зүйн зураг</a:t>
            </a:r>
          </a:p>
          <a:p>
            <a:pPr marL="285750" indent="-285750">
              <a:buFontTx/>
              <a:buChar char="-"/>
            </a:pPr>
            <a:r>
              <a:rPr lang="mn-MN" dirty="0" smtClean="0">
                <a:latin typeface="Arial" pitchFamily="34" charset="0"/>
                <a:cs typeface="Arial" pitchFamily="34" charset="0"/>
              </a:rPr>
              <a:t>План зураг</a:t>
            </a:r>
          </a:p>
          <a:p>
            <a:pPr marL="285750" indent="-285750">
              <a:buFontTx/>
              <a:buChar char="-"/>
            </a:pPr>
            <a:r>
              <a:rPr lang="mn-MN" dirty="0" smtClean="0">
                <a:latin typeface="Arial" pitchFamily="34" charset="0"/>
                <a:cs typeface="Arial" pitchFamily="34" charset="0"/>
              </a:rPr>
              <a:t>Гамшгийн үед боловсруулах шаардлагатай удирдлагын баримт бичгийн төсөл</a:t>
            </a:r>
          </a:p>
          <a:p>
            <a:pPr marL="285750" indent="-285750">
              <a:buFontTx/>
              <a:buChar char="-"/>
            </a:pPr>
            <a:r>
              <a:rPr lang="mn-MN" dirty="0" smtClean="0">
                <a:latin typeface="Arial" pitchFamily="34" charset="0"/>
                <a:cs typeface="Arial" pitchFamily="34" charset="0"/>
              </a:rPr>
              <a:t>Аврах үйл ажиллагааны бүдүүвч гм орно.  </a:t>
            </a:r>
          </a:p>
          <a:p>
            <a:endParaRPr lang="en-US" dirty="0"/>
          </a:p>
        </p:txBody>
      </p:sp>
    </p:spTree>
    <p:extLst>
      <p:ext uri="{BB962C8B-B14F-4D97-AF65-F5344CB8AC3E}">
        <p14:creationId xmlns:p14="http://schemas.microsoft.com/office/powerpoint/2010/main" val="409727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noGrp="1"/>
          </p:cNvSpPr>
          <p:nvPr>
            <p:ph type="title"/>
          </p:nvPr>
        </p:nvSpPr>
        <p:spPr>
          <a:xfrm>
            <a:off x="457200" y="274638"/>
            <a:ext cx="8229600" cy="406876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mn-MN" sz="1800" b="1" dirty="0" smtClean="0">
                <a:latin typeface="Arial" pitchFamily="34" charset="0"/>
                <a:cs typeface="Arial" pitchFamily="34" charset="0"/>
              </a:rPr>
              <a:t>Төлөвлөгөө боловсруулахад анхаарах зүйл:</a:t>
            </a:r>
          </a:p>
          <a:p>
            <a:pPr algn="just"/>
            <a:endParaRPr lang="mn-MN" sz="1800" b="1" dirty="0" smtClean="0">
              <a:latin typeface="Arial" pitchFamily="34" charset="0"/>
              <a:cs typeface="Arial" pitchFamily="34" charset="0"/>
            </a:endParaRPr>
          </a:p>
          <a:p>
            <a:pPr marL="285750" indent="-285750" algn="just">
              <a:buFontTx/>
              <a:buChar char="-"/>
            </a:pPr>
            <a:r>
              <a:rPr lang="mn-MN" sz="1800" dirty="0" smtClean="0">
                <a:latin typeface="Arial" pitchFamily="34" charset="0"/>
                <a:cs typeface="Arial" pitchFamily="34" charset="0"/>
              </a:rPr>
              <a:t>Загварт баригдахгүй, хуулбарлаагүй, уламжилж ирсэн хуучин загвараас татгалзан, </a:t>
            </a:r>
            <a:r>
              <a:rPr lang="mn-MN" sz="1800" dirty="0" smtClean="0">
                <a:latin typeface="Arial" pitchFamily="34" charset="0"/>
                <a:cs typeface="Arial" pitchFamily="34" charset="0"/>
              </a:rPr>
              <a:t>бүтээлч </a:t>
            </a:r>
            <a:r>
              <a:rPr lang="mn-MN" sz="1800" dirty="0" smtClean="0">
                <a:latin typeface="Arial" pitchFamily="34" charset="0"/>
                <a:cs typeface="Arial" pitchFamily="34" charset="0"/>
              </a:rPr>
              <a:t>сэтгэлгээгээр хандах</a:t>
            </a:r>
          </a:p>
          <a:p>
            <a:pPr marL="285750" indent="-285750" algn="just">
              <a:buFontTx/>
              <a:buChar char="-"/>
            </a:pPr>
            <a:r>
              <a:rPr lang="mn-MN" sz="1800" dirty="0" smtClean="0">
                <a:latin typeface="Arial" pitchFamily="34" charset="0"/>
                <a:cs typeface="Arial" pitchFamily="34" charset="0"/>
              </a:rPr>
              <a:t>Төлөвлөгөөний хэлбэр загвар, бүтэц зохион байгуулалтаас гадна амьдралд хэрэгжих чадвар нь чухал </a:t>
            </a:r>
          </a:p>
          <a:p>
            <a:pPr marL="285750" indent="-285750" algn="just">
              <a:buFontTx/>
              <a:buChar char="-"/>
            </a:pPr>
            <a:r>
              <a:rPr lang="mn-MN" sz="1800" dirty="0" smtClean="0">
                <a:latin typeface="Arial" pitchFamily="34" charset="0"/>
                <a:cs typeface="Arial" pitchFamily="34" charset="0"/>
              </a:rPr>
              <a:t>Үнэн зөв, бодитой хэрэгжихүйц байдлаар боловсруулах</a:t>
            </a:r>
          </a:p>
          <a:p>
            <a:pPr marL="285750" indent="-285750" algn="just">
              <a:buFontTx/>
              <a:buChar char="-"/>
            </a:pPr>
            <a:r>
              <a:rPr lang="mn-MN" sz="1800" dirty="0" smtClean="0">
                <a:latin typeface="Arial" pitchFamily="34" charset="0"/>
                <a:cs typeface="Arial" pitchFamily="34" charset="0"/>
              </a:rPr>
              <a:t>Орон нутгийн хөгжлийн ойрын болон хэтийн төлөвлөгөө, гамшгийн давтамж, эрсдэл, эмзэг байдөлтөй нягт уялдуулан төлөвлөх</a:t>
            </a:r>
          </a:p>
          <a:p>
            <a:pPr marL="285750" indent="-285750" algn="just">
              <a:buFontTx/>
              <a:buChar char="-"/>
            </a:pPr>
            <a:r>
              <a:rPr lang="mn-MN" sz="1800" dirty="0" smtClean="0">
                <a:latin typeface="Arial" pitchFamily="34" charset="0"/>
                <a:cs typeface="Arial" pitchFamily="34" charset="0"/>
              </a:rPr>
              <a:t>Боловсруулж дуусмагц төлөвлөгөөний дагуу дадлага, сургууль зохион байгуулан хэн нь юу хийхийг тодорхойлж өгөх </a:t>
            </a:r>
          </a:p>
          <a:p>
            <a:pPr marL="285750" indent="-285750" algn="just">
              <a:buFontTx/>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253875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019800" cy="639762"/>
          </a:xfrm>
        </p:spPr>
        <p:txBody>
          <a:bodyPr>
            <a:noAutofit/>
          </a:bodyPr>
          <a:lstStyle/>
          <a:p>
            <a:r>
              <a:rPr lang="mn-MN" sz="1800" dirty="0" smtClean="0">
                <a:latin typeface="Arial" pitchFamily="34" charset="0"/>
                <a:cs typeface="Arial" pitchFamily="34" charset="0"/>
              </a:rPr>
              <a:t>Байгууллагын гамшгаас хамгаалах төлөвлөгөө </a:t>
            </a:r>
            <a:r>
              <a:rPr lang="mn-MN" sz="1800" dirty="0" smtClean="0">
                <a:latin typeface="Arial" pitchFamily="34" charset="0"/>
                <a:cs typeface="Arial" pitchFamily="34" charset="0"/>
              </a:rPr>
              <a:t/>
            </a:r>
            <a:br>
              <a:rPr lang="mn-MN" sz="1800" dirty="0" smtClean="0">
                <a:latin typeface="Arial" pitchFamily="34" charset="0"/>
                <a:cs typeface="Arial" pitchFamily="34" charset="0"/>
              </a:rPr>
            </a:br>
            <a:r>
              <a:rPr lang="mn-MN" sz="1800" dirty="0" smtClean="0">
                <a:latin typeface="Arial" pitchFamily="34" charset="0"/>
                <a:cs typeface="Arial" pitchFamily="34" charset="0"/>
              </a:rPr>
              <a:t>боловсруулах </a:t>
            </a:r>
            <a:r>
              <a:rPr lang="mn-MN" sz="1800" dirty="0" smtClean="0">
                <a:latin typeface="Arial" pitchFamily="34" charset="0"/>
                <a:cs typeface="Arial" pitchFamily="34" charset="0"/>
              </a:rPr>
              <a:t>аргачлал, загвар </a:t>
            </a:r>
            <a:endParaRPr lang="en-US" sz="1800" dirty="0">
              <a:latin typeface="Arial" pitchFamily="34" charset="0"/>
              <a:cs typeface="Arial" pitchFamily="34" charset="0"/>
            </a:endParaRPr>
          </a:p>
        </p:txBody>
      </p:sp>
      <p:sp>
        <p:nvSpPr>
          <p:cNvPr id="3" name="Content Placeholder 2"/>
          <p:cNvSpPr>
            <a:spLocks noGrp="1"/>
          </p:cNvSpPr>
          <p:nvPr>
            <p:ph idx="1"/>
          </p:nvPr>
        </p:nvSpPr>
        <p:spPr>
          <a:xfrm>
            <a:off x="457200" y="1371600"/>
            <a:ext cx="8229600" cy="1524000"/>
          </a:xfrm>
        </p:spPr>
        <p:txBody>
          <a:bodyPr>
            <a:noAutofit/>
          </a:bodyPr>
          <a:lstStyle/>
          <a:p>
            <a:pPr marL="0" indent="0">
              <a:buNone/>
            </a:pPr>
            <a:r>
              <a:rPr lang="mn-MN" sz="1800" dirty="0" smtClean="0">
                <a:latin typeface="Arial" pitchFamily="34" charset="0"/>
                <a:cs typeface="Arial" pitchFamily="34" charset="0"/>
              </a:rPr>
              <a:t>     Уг төлөвлөгөөг байгууллагын ерөнхий инженер, менежер /гамшгаас хамгаалах штабын дарга/ ахалсан тусгай баг  ОБЕГ-н даргын тушаалаар батлагдсан гамшгаас хамгаалах төлөвлөгөөний нийтлэг загвар,  холбогдох эмзэг байдал, эрсдлийн үнэлгээг үндэслэл болгон боловсруулна.    </a:t>
            </a:r>
          </a:p>
          <a:p>
            <a:pPr marL="0" indent="0">
              <a:buNone/>
            </a:pPr>
            <a:r>
              <a:rPr lang="mn-MN" sz="1800" dirty="0">
                <a:latin typeface="Arial" pitchFamily="34" charset="0"/>
                <a:cs typeface="Arial" pitchFamily="34" charset="0"/>
              </a:rPr>
              <a:t> </a:t>
            </a:r>
            <a:r>
              <a:rPr lang="mn-MN" sz="1800" dirty="0" smtClean="0">
                <a:latin typeface="Arial" pitchFamily="34" charset="0"/>
                <a:cs typeface="Arial" pitchFamily="34" charset="0"/>
              </a:rPr>
              <a:t>    Төлөвлөгөөг жилд 1-ээс доошгүй удаа тодотгож байна.   </a:t>
            </a:r>
            <a:endParaRPr lang="en-US" sz="1800" dirty="0">
              <a:latin typeface="Arial" pitchFamily="34" charset="0"/>
              <a:cs typeface="Arial" pitchFamily="34" charset="0"/>
            </a:endParaRPr>
          </a:p>
        </p:txBody>
      </p:sp>
      <p:sp>
        <p:nvSpPr>
          <p:cNvPr id="4" name="Content Placeholder 2"/>
          <p:cNvSpPr txBox="1">
            <a:spLocks/>
          </p:cNvSpPr>
          <p:nvPr/>
        </p:nvSpPr>
        <p:spPr>
          <a:xfrm>
            <a:off x="381000" y="3429000"/>
            <a:ext cx="8305800" cy="2590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mn-MN" sz="1800" dirty="0" smtClean="0">
                <a:latin typeface="Arial" pitchFamily="34" charset="0"/>
                <a:cs typeface="Arial" pitchFamily="34" charset="0"/>
              </a:rPr>
              <a:t>Төлөвлөгөө боловсруулах үед </a:t>
            </a:r>
            <a:r>
              <a:rPr lang="mn-MN" sz="1800" b="1" dirty="0" smtClean="0">
                <a:latin typeface="Arial" pitchFamily="34" charset="0"/>
                <a:cs typeface="Arial" pitchFamily="34" charset="0"/>
              </a:rPr>
              <a:t> танилцуулга </a:t>
            </a:r>
            <a:r>
              <a:rPr lang="mn-MN" sz="1800" dirty="0" smtClean="0">
                <a:latin typeface="Arial" pitchFamily="34" charset="0"/>
                <a:cs typeface="Arial" pitchFamily="34" charset="0"/>
              </a:rPr>
              <a:t>хэсэгт дараах ажлууд орно. Үүнд: </a:t>
            </a:r>
          </a:p>
          <a:p>
            <a:pPr>
              <a:buFontTx/>
              <a:buChar char="-"/>
            </a:pPr>
            <a:r>
              <a:rPr lang="mn-MN" sz="1800" dirty="0" smtClean="0">
                <a:latin typeface="Arial" pitchFamily="34" charset="0"/>
                <a:cs typeface="Arial" pitchFamily="34" charset="0"/>
              </a:rPr>
              <a:t>Оршин байгаа газар, хамрах талбайн хэмжээ</a:t>
            </a:r>
          </a:p>
          <a:p>
            <a:pPr>
              <a:buFontTx/>
              <a:buChar char="-"/>
            </a:pPr>
            <a:r>
              <a:rPr lang="mn-MN" sz="1800" dirty="0" smtClean="0">
                <a:latin typeface="Arial" pitchFamily="34" charset="0"/>
                <a:cs typeface="Arial" pitchFamily="34" charset="0"/>
              </a:rPr>
              <a:t>Ажиллагсдын тоо /өдөр, шөнийн ээлж гм/</a:t>
            </a:r>
          </a:p>
          <a:p>
            <a:pPr>
              <a:buFontTx/>
              <a:buChar char="-"/>
            </a:pPr>
            <a:r>
              <a:rPr lang="mn-MN" sz="1800" dirty="0" smtClean="0">
                <a:latin typeface="Arial" pitchFamily="34" charset="0"/>
                <a:cs typeface="Arial" pitchFamily="34" charset="0"/>
              </a:rPr>
              <a:t>Байшин барилгын давхар тоо, хэмжээ, өрөө тасалгааны тоо, талбай</a:t>
            </a:r>
          </a:p>
          <a:p>
            <a:pPr>
              <a:buFontTx/>
              <a:buChar char="-"/>
            </a:pPr>
            <a:r>
              <a:rPr lang="mn-MN" sz="1800" dirty="0" smtClean="0">
                <a:latin typeface="Arial" pitchFamily="34" charset="0"/>
                <a:cs typeface="Arial" pitchFamily="34" charset="0"/>
              </a:rPr>
              <a:t>Орон тооны бус штаб, хүч хэрэгслийн томилгоо</a:t>
            </a:r>
          </a:p>
          <a:p>
            <a:pPr>
              <a:buFontTx/>
              <a:buChar char="-"/>
            </a:pPr>
            <a:r>
              <a:rPr lang="mn-MN" sz="1800" dirty="0" smtClean="0">
                <a:latin typeface="Arial" pitchFamily="34" charset="0"/>
                <a:cs typeface="Arial" pitchFamily="34" charset="0"/>
              </a:rPr>
              <a:t>Зарлан мэдээллийн бүдүүвч</a:t>
            </a:r>
          </a:p>
          <a:p>
            <a:pPr>
              <a:buFontTx/>
              <a:buChar char="-"/>
            </a:pPr>
            <a:r>
              <a:rPr lang="mn-MN" sz="1800" dirty="0" smtClean="0">
                <a:latin typeface="Arial" pitchFamily="34" charset="0"/>
                <a:cs typeface="Arial" pitchFamily="34" charset="0"/>
              </a:rPr>
              <a:t>Нэг бүрийн болон нийтийн хамгаалах хэрэгслийн боломж гм </a:t>
            </a:r>
          </a:p>
        </p:txBody>
      </p:sp>
    </p:spTree>
    <p:extLst>
      <p:ext uri="{BB962C8B-B14F-4D97-AF65-F5344CB8AC3E}">
        <p14:creationId xmlns:p14="http://schemas.microsoft.com/office/powerpoint/2010/main" val="425605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11162"/>
          </a:xfrm>
        </p:spPr>
        <p:txBody>
          <a:bodyPr>
            <a:normAutofit/>
          </a:bodyPr>
          <a:lstStyle/>
          <a:p>
            <a:r>
              <a:rPr lang="mn-MN" sz="1800" dirty="0" smtClean="0">
                <a:latin typeface="Arial" pitchFamily="34" charset="0"/>
                <a:cs typeface="Arial" pitchFamily="34" charset="0"/>
              </a:rPr>
              <a:t>Төлөвлөгөөнд оруулах асуудлууд: </a:t>
            </a:r>
            <a:endParaRPr lang="en-US" sz="1800" dirty="0">
              <a:latin typeface="Arial" pitchFamily="34" charset="0"/>
              <a:cs typeface="Arial" pitchFamily="34" charset="0"/>
            </a:endParaRPr>
          </a:p>
        </p:txBody>
      </p:sp>
      <p:sp>
        <p:nvSpPr>
          <p:cNvPr id="3" name="Content Placeholder 2"/>
          <p:cNvSpPr>
            <a:spLocks noGrp="1"/>
          </p:cNvSpPr>
          <p:nvPr>
            <p:ph idx="1"/>
          </p:nvPr>
        </p:nvSpPr>
        <p:spPr>
          <a:xfrm>
            <a:off x="381000" y="1600200"/>
            <a:ext cx="8229600" cy="3810000"/>
          </a:xfrm>
        </p:spPr>
        <p:txBody>
          <a:bodyPr>
            <a:noAutofit/>
          </a:bodyPr>
          <a:lstStyle/>
          <a:p>
            <a:pPr>
              <a:buFont typeface="Wingdings" pitchFamily="2" charset="2"/>
              <a:buChar char="§"/>
            </a:pPr>
            <a:r>
              <a:rPr lang="mn-MN" sz="1800" dirty="0" smtClean="0">
                <a:latin typeface="Arial" pitchFamily="34" charset="0"/>
                <a:cs typeface="Arial" pitchFamily="34" charset="0"/>
              </a:rPr>
              <a:t>Холбогдох хуулийн заалтуудыг байгууллагын хэмжээнд өдөр тутам мөрдөж хэрэгжүүлэх ажлын зохион байгуулалт </a:t>
            </a:r>
          </a:p>
          <a:p>
            <a:pPr>
              <a:buFont typeface="Wingdings" pitchFamily="2" charset="2"/>
              <a:buChar char="§"/>
            </a:pPr>
            <a:r>
              <a:rPr lang="mn-MN" sz="1800" dirty="0" smtClean="0">
                <a:latin typeface="Arial" pitchFamily="34" charset="0"/>
                <a:cs typeface="Arial" pitchFamily="34" charset="0"/>
              </a:rPr>
              <a:t>Орон тооны бус штаб, хүч хэрэгслийг томилж, сургах, шаардагдах материал, хэрэгслээр ханган, гамшгийн үед үүрэг гүйцэтгүүлж буй байдал</a:t>
            </a:r>
          </a:p>
          <a:p>
            <a:pPr>
              <a:buFont typeface="Wingdings" pitchFamily="2" charset="2"/>
              <a:buChar char="§"/>
            </a:pPr>
            <a:r>
              <a:rPr lang="mn-MN" sz="1800" dirty="0" smtClean="0">
                <a:latin typeface="Arial" pitchFamily="34" charset="0"/>
                <a:cs typeface="Arial" pitchFamily="34" charset="0"/>
              </a:rPr>
              <a:t>Мэргэжлийн анги, ажиллагсдыг гамшгаас хамгаалах үйл ажиллагаанд сургаж, гамшгийн голомтонд үүрэг гүйцэтгэх чадвартай болгож бэлэн байдлыг хангуулж буй байдал</a:t>
            </a:r>
          </a:p>
          <a:p>
            <a:pPr>
              <a:buFont typeface="Wingdings" pitchFamily="2" charset="2"/>
              <a:buChar char="§"/>
            </a:pPr>
            <a:r>
              <a:rPr lang="mn-MN" sz="1800" dirty="0" smtClean="0">
                <a:latin typeface="Arial" pitchFamily="34" charset="0"/>
                <a:cs typeface="Arial" pitchFamily="34" charset="0"/>
              </a:rPr>
              <a:t>Холбогдох хууль, тогтоомж, эрх бүхий албан тушаалтны шийлвэрийг хэрэгжүүлэн авч буй арга хэмжээ</a:t>
            </a:r>
          </a:p>
          <a:p>
            <a:pPr>
              <a:buFont typeface="Wingdings" pitchFamily="2" charset="2"/>
              <a:buChar char="§"/>
            </a:pPr>
            <a:r>
              <a:rPr lang="mn-MN" sz="1800" dirty="0" smtClean="0">
                <a:latin typeface="Arial" pitchFamily="34" charset="0"/>
                <a:cs typeface="Arial" pitchFamily="34" charset="0"/>
              </a:rPr>
              <a:t>Гамшгийн үед шаардагдах хөрөнгийн эх үүсвэрийн бүрдүүлэлт, зарцуулалтын байдал гм</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215196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Autofit/>
          </a:bodyPr>
          <a:lstStyle/>
          <a:p>
            <a:pPr algn="l"/>
            <a:r>
              <a:rPr lang="mn-MN" sz="1600" dirty="0" smtClean="0">
                <a:latin typeface="Arial" pitchFamily="34" charset="0"/>
                <a:cs typeface="Arial" pitchFamily="34" charset="0"/>
              </a:rPr>
              <a:t>Төлөвлөгөөний 1-р бүлэгт болзошгүй гамшгийн байдалд хийх дүгнэлт орно. </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mn-MN" sz="1600" dirty="0" smtClean="0">
                <a:latin typeface="Arial" pitchFamily="34" charset="0"/>
                <a:cs typeface="Arial" pitchFamily="34" charset="0"/>
              </a:rPr>
              <a:t>Өөрөөр хэлбэл Тухайн байгууллагад ямар төрлийн гамшиг осол гарч болзошгүйг бичнэ. </a:t>
            </a:r>
            <a:br>
              <a:rPr lang="mn-MN" sz="1600" dirty="0" smtClean="0">
                <a:latin typeface="Arial" pitchFamily="34" charset="0"/>
                <a:cs typeface="Arial" pitchFamily="34" charset="0"/>
              </a:rPr>
            </a:br>
            <a:r>
              <a:rPr lang="mn-MN" sz="1600" dirty="0">
                <a:latin typeface="Arial" pitchFamily="34" charset="0"/>
                <a:cs typeface="Arial" pitchFamily="34" charset="0"/>
              </a:rPr>
              <a:t> </a:t>
            </a:r>
            <a:r>
              <a:rPr lang="mn-MN" sz="1600" dirty="0" smtClean="0">
                <a:latin typeface="Arial" pitchFamily="34" charset="0"/>
                <a:cs typeface="Arial" pitchFamily="34" charset="0"/>
              </a:rPr>
              <a:t>   Үүнд : газар хөдлөлт, гал түймэр, халдварт өвчин, ган, зуд  гм </a:t>
            </a:r>
            <a:br>
              <a:rPr lang="mn-MN" sz="1600" dirty="0" smtClean="0">
                <a:latin typeface="Arial" pitchFamily="34" charset="0"/>
                <a:cs typeface="Arial" pitchFamily="34" charset="0"/>
              </a:rPr>
            </a:br>
            <a:r>
              <a:rPr lang="mn-MN" sz="1600" dirty="0" smtClean="0">
                <a:latin typeface="Arial" pitchFamily="34" charset="0"/>
                <a:cs typeface="Arial" pitchFamily="34" charset="0"/>
              </a:rPr>
              <a:t>Байгууллагын гамшгаас хамгаалах төлөвлөгөөг гамшгийн төрөл бүр дээр нь төлөвлөнө. </a:t>
            </a:r>
            <a:endParaRPr lang="en-US" sz="1600" dirty="0">
              <a:latin typeface="Arial" pitchFamily="34" charset="0"/>
              <a:cs typeface="Arial" pitchFamily="34" charset="0"/>
            </a:endParaRPr>
          </a:p>
        </p:txBody>
      </p:sp>
      <p:sp>
        <p:nvSpPr>
          <p:cNvPr id="4" name="Title 1"/>
          <p:cNvSpPr txBox="1">
            <a:spLocks/>
          </p:cNvSpPr>
          <p:nvPr/>
        </p:nvSpPr>
        <p:spPr>
          <a:xfrm>
            <a:off x="595745" y="2133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sz="1600" dirty="0">
              <a:latin typeface="Arial" pitchFamily="34" charset="0"/>
              <a:cs typeface="Arial" pitchFamily="34" charset="0"/>
            </a:endParaRPr>
          </a:p>
        </p:txBody>
      </p:sp>
      <p:sp>
        <p:nvSpPr>
          <p:cNvPr id="5" name="Title 1"/>
          <p:cNvSpPr txBox="1">
            <a:spLocks/>
          </p:cNvSpPr>
          <p:nvPr/>
        </p:nvSpPr>
        <p:spPr>
          <a:xfrm>
            <a:off x="533400" y="1905000"/>
            <a:ext cx="8229600" cy="4267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mn-MN" sz="1600" dirty="0" smtClean="0">
                <a:latin typeface="Arial" pitchFamily="34" charset="0"/>
                <a:cs typeface="Arial" pitchFamily="34" charset="0"/>
              </a:rPr>
              <a:t>Ж: “Х” байгууллагын газар хөдлөлтийн үеийн гамшгаас хамгаалах төлөвлөгөө     </a:t>
            </a:r>
          </a:p>
          <a:p>
            <a:pPr algn="l"/>
            <a:r>
              <a:rPr lang="mn-MN" sz="1600" dirty="0">
                <a:latin typeface="Arial" pitchFamily="34" charset="0"/>
                <a:cs typeface="Arial" pitchFamily="34" charset="0"/>
              </a:rPr>
              <a:t> </a:t>
            </a:r>
            <a:r>
              <a:rPr lang="mn-MN" sz="1600" dirty="0" smtClean="0">
                <a:latin typeface="Arial" pitchFamily="34" charset="0"/>
                <a:cs typeface="Arial" pitchFamily="34" charset="0"/>
              </a:rPr>
              <a:t>     боловсруулах байдал /загвар/ </a:t>
            </a:r>
          </a:p>
          <a:p>
            <a:pPr algn="l"/>
            <a:endParaRPr lang="mn-MN" sz="1600" dirty="0" smtClean="0">
              <a:latin typeface="Arial" pitchFamily="34" charset="0"/>
              <a:cs typeface="Arial" pitchFamily="34" charset="0"/>
            </a:endParaRPr>
          </a:p>
          <a:p>
            <a:pPr marL="285750" indent="-285750" algn="l">
              <a:buFontTx/>
              <a:buChar char="-"/>
            </a:pPr>
            <a:r>
              <a:rPr lang="mn-MN" sz="1600" dirty="0" smtClean="0">
                <a:latin typeface="Arial" pitchFamily="34" charset="0"/>
                <a:cs typeface="Arial" pitchFamily="34" charset="0"/>
              </a:rPr>
              <a:t>Байгууллагын </a:t>
            </a:r>
            <a:r>
              <a:rPr lang="mn-MN" sz="1600" dirty="0" smtClean="0">
                <a:latin typeface="Arial" pitchFamily="34" charset="0"/>
                <a:cs typeface="Arial" pitchFamily="34" charset="0"/>
              </a:rPr>
              <a:t>орших </a:t>
            </a:r>
            <a:r>
              <a:rPr lang="mn-MN" sz="1600" dirty="0" smtClean="0">
                <a:latin typeface="Arial" pitchFamily="34" charset="0"/>
                <a:cs typeface="Arial" pitchFamily="34" charset="0"/>
              </a:rPr>
              <a:t>орон нутагт сүүлийн жилүүдэд /10-20 жил гм/ бүртгэгдсэн газар хөдлөлтийн тоо, давтамж, хүч зэрэг мэдээллүүд </a:t>
            </a:r>
          </a:p>
          <a:p>
            <a:pPr marL="285750" indent="-285750" algn="l">
              <a:buFontTx/>
              <a:buChar char="-"/>
            </a:pPr>
            <a:r>
              <a:rPr lang="mn-MN" sz="1600" dirty="0" smtClean="0">
                <a:latin typeface="Arial" pitchFamily="34" charset="0"/>
                <a:cs typeface="Arial" pitchFamily="34" charset="0"/>
              </a:rPr>
              <a:t>Байгууллагын барилга байгууламжийн мэдээлэл /барилгын бүтээцийн зураг, тооцоо, талбай, давхар, ашиглалтад хэзээ орсон гм /</a:t>
            </a:r>
          </a:p>
          <a:p>
            <a:pPr marL="285750" indent="-285750" algn="l">
              <a:buFontTx/>
              <a:buChar char="-"/>
            </a:pPr>
            <a:r>
              <a:rPr lang="mn-MN" sz="1600" dirty="0" smtClean="0">
                <a:latin typeface="Arial" pitchFamily="34" charset="0"/>
                <a:cs typeface="Arial" pitchFamily="34" charset="0"/>
              </a:rPr>
              <a:t>Газар хөдлөлтийн өмнө үүсэж болох шинж тэмдэг, барилгад үүсэж болох гэмтэл, хохирлын тооцоо гм</a:t>
            </a:r>
          </a:p>
          <a:p>
            <a:pPr marL="285750" indent="-285750" algn="l">
              <a:buFontTx/>
              <a:buChar char="-"/>
            </a:pPr>
            <a:r>
              <a:rPr lang="mn-MN" sz="1600" dirty="0" smtClean="0">
                <a:latin typeface="Arial" pitchFamily="34" charset="0"/>
                <a:cs typeface="Arial" pitchFamily="34" charset="0"/>
              </a:rPr>
              <a:t>Газар хөдлөлтийн үед зарлан мэдээлэх журам</a:t>
            </a:r>
          </a:p>
          <a:p>
            <a:pPr marL="285750" indent="-285750" algn="l">
              <a:buFontTx/>
              <a:buChar char="-"/>
            </a:pPr>
            <a:r>
              <a:rPr lang="mn-MN" sz="1600" dirty="0" smtClean="0">
                <a:latin typeface="Arial" pitchFamily="34" charset="0"/>
                <a:cs typeface="Arial" pitchFamily="34" charset="0"/>
              </a:rPr>
              <a:t>Дохио хүлээн авмагц хийгдэх үйл ажиллагаа, “Гамшгийн үед ажлын байраа яаралтай орхин гарах схем”</a:t>
            </a:r>
          </a:p>
          <a:p>
            <a:pPr marL="285750" indent="-285750" algn="l">
              <a:buFontTx/>
              <a:buChar char="-"/>
            </a:pPr>
            <a:r>
              <a:rPr lang="mn-MN" sz="1600" dirty="0" smtClean="0">
                <a:latin typeface="Arial" pitchFamily="34" charset="0"/>
                <a:cs typeface="Arial" pitchFamily="34" charset="0"/>
              </a:rPr>
              <a:t>Гамшгийн голомтонд аврах, сэргээн босгох ажиллагааг хэрхэн зохион байгуулах зэрэг асуудлыг боловсруулна. </a:t>
            </a:r>
          </a:p>
          <a:p>
            <a:pPr marL="285750" indent="-285750" algn="l">
              <a:buFontTx/>
              <a:buChar cha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val="95358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a:bodyPr>
          <a:lstStyle/>
          <a:p>
            <a:r>
              <a:rPr lang="mn-MN" sz="1600" b="1" dirty="0" smtClean="0">
                <a:latin typeface="Arial" pitchFamily="34" charset="0"/>
                <a:cs typeface="Arial" pitchFamily="34" charset="0"/>
              </a:rPr>
              <a:t>Газар хөдлөлтийн үед ажиллах төлөвлөгөө /загвар/ </a:t>
            </a:r>
            <a:endParaRPr lang="en-US" sz="1600" b="1"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86237"/>
              </p:ext>
            </p:extLst>
          </p:nvPr>
        </p:nvGraphicFramePr>
        <p:xfrm>
          <a:off x="533400" y="457200"/>
          <a:ext cx="8229600" cy="5714490"/>
        </p:xfrm>
        <a:graphic>
          <a:graphicData uri="http://schemas.openxmlformats.org/drawingml/2006/table">
            <a:tbl>
              <a:tblPr firstRow="1" bandRow="1">
                <a:tableStyleId>{5C22544A-7EE6-4342-B048-85BDC9FD1C3A}</a:tableStyleId>
              </a:tblPr>
              <a:tblGrid>
                <a:gridCol w="533400"/>
                <a:gridCol w="4572000"/>
                <a:gridCol w="1219200"/>
                <a:gridCol w="1905000"/>
              </a:tblGrid>
              <a:tr h="356514">
                <a:tc gridSpan="4">
                  <a:txBody>
                    <a:bodyPr/>
                    <a:lstStyle/>
                    <a:p>
                      <a:pPr algn="ctr"/>
                      <a:r>
                        <a:rPr lang="mn-MN" sz="1400" dirty="0" smtClean="0">
                          <a:latin typeface="Arial" pitchFamily="34" charset="0"/>
                          <a:cs typeface="Arial" pitchFamily="34" charset="0"/>
                        </a:rPr>
                        <a:t>А. Урьдчилан сэргийлэх </a:t>
                      </a:r>
                      <a:endParaRPr lang="en-US" sz="1400"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356514">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Хийгдэх ажил </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хугацаа</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Хариуцах эзэн </a:t>
                      </a:r>
                      <a:endParaRPr lang="en-US" sz="1400" dirty="0">
                        <a:latin typeface="Arial" pitchFamily="34" charset="0"/>
                        <a:cs typeface="Arial" pitchFamily="34" charset="0"/>
                      </a:endParaRPr>
                    </a:p>
                  </a:txBody>
                  <a:tcPr anchor="ctr"/>
                </a:tc>
              </a:tr>
              <a:tr h="703261">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Штаб болон мэргэжлийн ангийг “Яаралтай цуглах” дохиогоор ажиллах чадвартай болгох</a:t>
                      </a:r>
                    </a:p>
                    <a:p>
                      <a:pPr algn="l"/>
                      <a:r>
                        <a:rPr lang="mn-MN" sz="1400" dirty="0" smtClean="0">
                          <a:latin typeface="Arial" pitchFamily="34" charset="0"/>
                          <a:cs typeface="Arial" pitchFamily="34" charset="0"/>
                        </a:rPr>
                        <a:t>Ажлын цагт, ажлын бус цагт</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10 – 15 мин</a:t>
                      </a:r>
                    </a:p>
                    <a:p>
                      <a:pPr algn="ctr"/>
                      <a:r>
                        <a:rPr lang="mn-MN" sz="1400" dirty="0" smtClean="0">
                          <a:latin typeface="Arial" pitchFamily="34" charset="0"/>
                          <a:cs typeface="Arial" pitchFamily="34" charset="0"/>
                        </a:rPr>
                        <a:t>45 – 50 мин</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Зарлан мэдээлэл хариуцсан туслах</a:t>
                      </a:r>
                      <a:endParaRPr lang="en-US" sz="1400" dirty="0">
                        <a:latin typeface="Arial" pitchFamily="34" charset="0"/>
                        <a:cs typeface="Arial" pitchFamily="34" charset="0"/>
                      </a:endParaRPr>
                    </a:p>
                  </a:txBody>
                  <a:tcPr anchor="ctr"/>
                </a:tc>
              </a:tr>
              <a:tr h="498143">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Штаб болон мэргэжлийн ангийг  сургаж дадлагажуулах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Жилд </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Хамгаалах асуудал хариуцсан туслах</a:t>
                      </a:r>
                      <a:endParaRPr lang="en-US" sz="1400" dirty="0">
                        <a:latin typeface="Arial" pitchFamily="34" charset="0"/>
                        <a:cs typeface="Arial" pitchFamily="34" charset="0"/>
                      </a:endParaRPr>
                    </a:p>
                  </a:txBody>
                  <a:tcPr anchor="ctr"/>
                </a:tc>
              </a:tr>
              <a:tr h="293025">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r h="356514">
                <a:tc gridSpan="4">
                  <a:txBody>
                    <a:bodyPr/>
                    <a:lstStyle/>
                    <a:p>
                      <a:pPr algn="ctr"/>
                      <a:r>
                        <a:rPr lang="mn-MN" sz="1400" dirty="0" smtClean="0">
                          <a:latin typeface="Arial" pitchFamily="34" charset="0"/>
                          <a:cs typeface="Arial" pitchFamily="34" charset="0"/>
                        </a:rPr>
                        <a:t>Б.</a:t>
                      </a:r>
                      <a:r>
                        <a:rPr lang="mn-MN" sz="1400" baseline="0" dirty="0" smtClean="0">
                          <a:latin typeface="Arial" pitchFamily="34" charset="0"/>
                          <a:cs typeface="Arial" pitchFamily="34" charset="0"/>
                        </a:rPr>
                        <a:t> </a:t>
                      </a:r>
                      <a:r>
                        <a:rPr lang="mn-MN" sz="1400" dirty="0" smtClean="0">
                          <a:latin typeface="Arial" pitchFamily="34" charset="0"/>
                          <a:cs typeface="Arial" pitchFamily="34" charset="0"/>
                        </a:rPr>
                        <a:t>Газар хөдлөлтийн</a:t>
                      </a:r>
                      <a:r>
                        <a:rPr lang="mn-MN" sz="1400" baseline="0" dirty="0" smtClean="0">
                          <a:latin typeface="Arial" pitchFamily="34" charset="0"/>
                          <a:cs typeface="Arial" pitchFamily="34" charset="0"/>
                        </a:rPr>
                        <a:t> үед </a:t>
                      </a:r>
                      <a:endParaRPr lang="en-US" sz="1400"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98143">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Аюулын</a:t>
                      </a:r>
                      <a:r>
                        <a:rPr lang="mn-MN" sz="1400" baseline="0" dirty="0" smtClean="0">
                          <a:latin typeface="Arial" pitchFamily="34" charset="0"/>
                          <a:cs typeface="Arial" pitchFamily="34" charset="0"/>
                        </a:rPr>
                        <a:t> тухай “Гамшиг-105” гм дохио өгөх </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5-10мин</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400" dirty="0" smtClean="0">
                          <a:latin typeface="Arial" pitchFamily="34" charset="0"/>
                          <a:cs typeface="Arial" pitchFamily="34" charset="0"/>
                        </a:rPr>
                        <a:t>Зарлан мэдээлэл хариуцсан туслах</a:t>
                      </a:r>
                      <a:endParaRPr lang="en-US" sz="1400" dirty="0" smtClean="0">
                        <a:latin typeface="Arial" pitchFamily="34" charset="0"/>
                        <a:cs typeface="Arial" pitchFamily="34" charset="0"/>
                      </a:endParaRPr>
                    </a:p>
                  </a:txBody>
                  <a:tcPr anchor="ctr"/>
                </a:tc>
              </a:tr>
              <a:tr h="498143">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pPr algn="l"/>
                      <a:r>
                        <a:rPr lang="mn-MN" sz="1400" dirty="0" smtClean="0">
                          <a:latin typeface="Arial" pitchFamily="34" charset="0"/>
                          <a:cs typeface="Arial" pitchFamily="34" charset="0"/>
                        </a:rPr>
                        <a:t>Ажиллагсдыг аюулгүй газар яаралтай гаргах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2-3 мин</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400" dirty="0" smtClean="0">
                          <a:latin typeface="Arial" pitchFamily="34" charset="0"/>
                          <a:cs typeface="Arial" pitchFamily="34" charset="0"/>
                        </a:rPr>
                        <a:t>Хамгаалах асуудал хариуцсан туслах</a:t>
                      </a:r>
                      <a:endParaRPr lang="en-US" sz="1400" dirty="0" smtClean="0">
                        <a:latin typeface="Arial" pitchFamily="34" charset="0"/>
                        <a:cs typeface="Arial" pitchFamily="34" charset="0"/>
                      </a:endParaRPr>
                    </a:p>
                  </a:txBody>
                  <a:tcPr anchor="ctr"/>
                </a:tc>
              </a:tr>
              <a:tr h="293025">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r h="356514">
                <a:tc gridSpan="4">
                  <a:txBody>
                    <a:bodyPr/>
                    <a:lstStyle/>
                    <a:p>
                      <a:pPr algn="ctr"/>
                      <a:r>
                        <a:rPr lang="mn-MN" sz="1400" dirty="0" smtClean="0">
                          <a:latin typeface="Arial" pitchFamily="34" charset="0"/>
                          <a:cs typeface="Arial" pitchFamily="34" charset="0"/>
                        </a:rPr>
                        <a:t>В. Газар хөдлөлтийн дараа </a:t>
                      </a:r>
                      <a:endParaRPr lang="en-US" sz="1400" dirty="0">
                        <a:latin typeface="Arial" pitchFamily="34" charset="0"/>
                        <a:cs typeface="Arial" pitchFamily="34" charset="0"/>
                      </a:endParaRPr>
                    </a:p>
                  </a:txBody>
                  <a:tcPr anchor="ctr"/>
                </a:tc>
                <a:tc hMerge="1">
                  <a:txBody>
                    <a:bodyPr/>
                    <a:lstStyle/>
                    <a:p>
                      <a:endParaRPr lang="en-US"/>
                    </a:p>
                  </a:txBody>
                  <a:tcPr/>
                </a:tc>
                <a:tc hMerge="1">
                  <a:txBody>
                    <a:bodyPr/>
                    <a:lstStyle/>
                    <a:p>
                      <a:endParaRPr lang="en-US">
                        <a:latin typeface="Arial" pitchFamily="34" charset="0"/>
                        <a:cs typeface="Arial" pitchFamily="34" charset="0"/>
                      </a:endParaRPr>
                    </a:p>
                  </a:txBody>
                  <a:tcPr anchor="ctr"/>
                </a:tc>
                <a:tc hMerge="1">
                  <a:txBody>
                    <a:bodyPr/>
                    <a:lstStyle/>
                    <a:p>
                      <a:endParaRPr lang="en-US" dirty="0">
                        <a:latin typeface="Arial" pitchFamily="34" charset="0"/>
                        <a:cs typeface="Arial" pitchFamily="34" charset="0"/>
                      </a:endParaRPr>
                    </a:p>
                  </a:txBody>
                  <a:tcPr anchor="ctr"/>
                </a:tc>
              </a:tr>
              <a:tr h="498143">
                <a:tc>
                  <a:txBody>
                    <a:bodyPr/>
                    <a:lstStyle/>
                    <a:p>
                      <a:pPr algn="ctr"/>
                      <a:r>
                        <a:rPr lang="mn-MN" sz="1400" dirty="0" smtClean="0">
                          <a:latin typeface="Arial" pitchFamily="34" charset="0"/>
                          <a:cs typeface="Arial" pitchFamily="34" charset="0"/>
                        </a:rPr>
                        <a:t>1</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Цагийн байдлыг үнэлэн аврах ажиллагаа явуулах шийдвэр гаргах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10-15мин</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Дарга </a:t>
                      </a:r>
                      <a:endParaRPr lang="en-US" sz="1400" dirty="0">
                        <a:latin typeface="Arial" pitchFamily="34" charset="0"/>
                        <a:cs typeface="Arial" pitchFamily="34" charset="0"/>
                      </a:endParaRPr>
                    </a:p>
                  </a:txBody>
                  <a:tcPr anchor="ctr"/>
                </a:tc>
              </a:tr>
              <a:tr h="498143">
                <a:tc>
                  <a:txBody>
                    <a:bodyPr/>
                    <a:lstStyle/>
                    <a:p>
                      <a:pPr algn="ctr"/>
                      <a:r>
                        <a:rPr lang="mn-MN" sz="1400" dirty="0" smtClean="0">
                          <a:latin typeface="Arial" pitchFamily="34" charset="0"/>
                          <a:cs typeface="Arial" pitchFamily="34" charset="0"/>
                        </a:rPr>
                        <a:t>2</a:t>
                      </a:r>
                      <a:endParaRPr lang="en-US" sz="1400" dirty="0">
                        <a:latin typeface="Arial" pitchFamily="34" charset="0"/>
                        <a:cs typeface="Arial" pitchFamily="34" charset="0"/>
                      </a:endParaRPr>
                    </a:p>
                  </a:txBody>
                  <a:tcPr anchor="ctr"/>
                </a:tc>
                <a:tc>
                  <a:txBody>
                    <a:bodyPr/>
                    <a:lstStyle/>
                    <a:p>
                      <a:r>
                        <a:rPr lang="mn-MN" sz="1400" dirty="0" smtClean="0">
                          <a:latin typeface="Arial" pitchFamily="34" charset="0"/>
                          <a:cs typeface="Arial" pitchFamily="34" charset="0"/>
                        </a:rPr>
                        <a:t>Томилгоот хүч хэрэгсэл, сайн дурынханы хүчээр голомтонд аврах ажиллагаа явуулах</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10мин-7хоног</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400" dirty="0" smtClean="0">
                          <a:latin typeface="Arial" pitchFamily="34" charset="0"/>
                          <a:cs typeface="Arial" pitchFamily="34" charset="0"/>
                        </a:rPr>
                        <a:t>Хамгаалах асуудал хариуцсан туслах</a:t>
                      </a:r>
                      <a:endParaRPr lang="en-US" sz="1400" dirty="0" smtClean="0">
                        <a:latin typeface="Arial" pitchFamily="34" charset="0"/>
                        <a:cs typeface="Arial" pitchFamily="34" charset="0"/>
                      </a:endParaRPr>
                    </a:p>
                  </a:txBody>
                  <a:tcPr anchor="ctr"/>
                </a:tc>
              </a:tr>
              <a:tr h="356514">
                <a:tc>
                  <a:txBody>
                    <a:bodyPr/>
                    <a:lstStyle/>
                    <a:p>
                      <a:pPr algn="ctr"/>
                      <a:r>
                        <a:rPr lang="mn-MN" sz="1400" dirty="0" smtClean="0">
                          <a:latin typeface="Arial" pitchFamily="34" charset="0"/>
                          <a:cs typeface="Arial" pitchFamily="34" charset="0"/>
                        </a:rPr>
                        <a:t>3...</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c>
                  <a:txBody>
                    <a:bodyPr/>
                    <a:lstStyle/>
                    <a:p>
                      <a:pPr algn="ctr"/>
                      <a:r>
                        <a:rPr lang="mn-MN" sz="1400" dirty="0" smtClean="0">
                          <a:latin typeface="Arial" pitchFamily="34" charset="0"/>
                          <a:cs typeface="Arial" pitchFamily="34" charset="0"/>
                        </a:rPr>
                        <a:t>.........</a:t>
                      </a:r>
                      <a:endParaRPr lang="en-US" sz="14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94558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pPr algn="l"/>
            <a:r>
              <a:rPr lang="mn-MN" sz="1600" dirty="0" smtClean="0">
                <a:latin typeface="Arial" pitchFamily="34" charset="0"/>
                <a:cs typeface="Arial" pitchFamily="34" charset="0"/>
              </a:rPr>
              <a:t>         Ж</a:t>
            </a:r>
            <a:r>
              <a:rPr lang="mn-MN" sz="1600" dirty="0">
                <a:latin typeface="Arial" pitchFamily="34" charset="0"/>
                <a:cs typeface="Arial" pitchFamily="34" charset="0"/>
              </a:rPr>
              <a:t>: “Х” байгууллагын </a:t>
            </a:r>
            <a:r>
              <a:rPr lang="mn-MN" sz="1600" dirty="0" smtClean="0">
                <a:latin typeface="Arial" pitchFamily="34" charset="0"/>
                <a:cs typeface="Arial" pitchFamily="34" charset="0"/>
              </a:rPr>
              <a:t>гал түймрийн үеийн гамшгаас </a:t>
            </a:r>
            <a:r>
              <a:rPr lang="mn-MN" sz="1600" dirty="0">
                <a:latin typeface="Arial" pitchFamily="34" charset="0"/>
                <a:cs typeface="Arial" pitchFamily="34" charset="0"/>
              </a:rPr>
              <a:t>хамгаалах төлөвлөгөө     </a:t>
            </a:r>
            <a:br>
              <a:rPr lang="mn-MN" sz="1600" dirty="0">
                <a:latin typeface="Arial" pitchFamily="34" charset="0"/>
                <a:cs typeface="Arial" pitchFamily="34" charset="0"/>
              </a:rPr>
            </a:br>
            <a:r>
              <a:rPr lang="mn-MN" sz="1600" dirty="0">
                <a:latin typeface="Arial" pitchFamily="34" charset="0"/>
                <a:cs typeface="Arial" pitchFamily="34" charset="0"/>
              </a:rPr>
              <a:t>     </a:t>
            </a:r>
            <a:r>
              <a:rPr lang="mn-MN" sz="1600" dirty="0" smtClean="0">
                <a:latin typeface="Arial" pitchFamily="34" charset="0"/>
                <a:cs typeface="Arial" pitchFamily="34" charset="0"/>
              </a:rPr>
              <a:t>                                     </a:t>
            </a:r>
            <a:r>
              <a:rPr lang="mn-MN" sz="1600" dirty="0">
                <a:latin typeface="Arial" pitchFamily="34" charset="0"/>
                <a:cs typeface="Arial" pitchFamily="34" charset="0"/>
              </a:rPr>
              <a:t>боловсруулах байдал /загвар/ </a:t>
            </a: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a:latin typeface="Arial" pitchFamily="34" charset="0"/>
                <a:cs typeface="Arial" pitchFamily="34" charset="0"/>
              </a:rPr>
              <a:t/>
            </a:r>
            <a:br>
              <a:rPr lang="mn-MN" sz="1600" dirty="0">
                <a:latin typeface="Arial" pitchFamily="34" charset="0"/>
                <a:cs typeface="Arial" pitchFamily="34" charset="0"/>
              </a:rPr>
            </a:b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smtClean="0">
                <a:latin typeface="Arial" pitchFamily="34" charset="0"/>
                <a:cs typeface="Arial" pitchFamily="34" charset="0"/>
              </a:rPr>
              <a:t>- Байгууллагад сүүлийн /5 </a:t>
            </a:r>
            <a:r>
              <a:rPr lang="mn-MN" sz="1600" dirty="0">
                <a:latin typeface="Arial" pitchFamily="34" charset="0"/>
                <a:cs typeface="Arial" pitchFamily="34" charset="0"/>
              </a:rPr>
              <a:t>жил гм/ </a:t>
            </a:r>
            <a:r>
              <a:rPr lang="mn-MN" sz="1600" dirty="0" smtClean="0">
                <a:latin typeface="Arial" pitchFamily="34" charset="0"/>
                <a:cs typeface="Arial" pitchFamily="34" charset="0"/>
              </a:rPr>
              <a:t>үед тохиолдсон гал түймэр, учруулсан хохирлын мэдээлэл</a:t>
            </a:r>
            <a:br>
              <a:rPr lang="mn-MN" sz="1600" dirty="0" smtClean="0">
                <a:latin typeface="Arial" pitchFamily="34" charset="0"/>
                <a:cs typeface="Arial" pitchFamily="34" charset="0"/>
              </a:rPr>
            </a:br>
            <a:r>
              <a:rPr lang="mn-MN" sz="1600" dirty="0">
                <a:latin typeface="Arial" pitchFamily="34" charset="0"/>
                <a:cs typeface="Arial" pitchFamily="34" charset="0"/>
              </a:rPr>
              <a:t/>
            </a:r>
            <a:br>
              <a:rPr lang="mn-MN" sz="1600" dirty="0">
                <a:latin typeface="Arial" pitchFamily="34" charset="0"/>
                <a:cs typeface="Arial" pitchFamily="34" charset="0"/>
              </a:rPr>
            </a:br>
            <a:r>
              <a:rPr lang="mn-MN" sz="1600" dirty="0" smtClean="0">
                <a:latin typeface="Arial" pitchFamily="34" charset="0"/>
                <a:cs typeface="Arial" pitchFamily="34" charset="0"/>
              </a:rPr>
              <a:t>- Галын аюулгүй байдлыг хангах талаар хийгдсэн ажлууд /дүрэм, журам, галын дохиолол  гм/</a:t>
            </a:r>
            <a:br>
              <a:rPr lang="mn-MN" sz="1600" dirty="0" smtClean="0">
                <a:latin typeface="Arial" pitchFamily="34" charset="0"/>
                <a:cs typeface="Arial" pitchFamily="34" charset="0"/>
              </a:rPr>
            </a:b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smtClean="0">
                <a:latin typeface="Arial" pitchFamily="34" charset="0"/>
                <a:cs typeface="Arial" pitchFamily="34" charset="0"/>
              </a:rPr>
              <a:t>- Гал түймэр үүсэж болзошгүй нөхцөл, шалтгаан, арилгах арга хэмжээ</a:t>
            </a:r>
            <a:br>
              <a:rPr lang="mn-MN" sz="1600" dirty="0" smtClean="0">
                <a:latin typeface="Arial" pitchFamily="34" charset="0"/>
                <a:cs typeface="Arial" pitchFamily="34" charset="0"/>
              </a:rPr>
            </a:b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smtClean="0">
                <a:latin typeface="Arial" pitchFamily="34" charset="0"/>
                <a:cs typeface="Arial" pitchFamily="34" charset="0"/>
              </a:rPr>
              <a:t>- Гал түймрийн үед </a:t>
            </a:r>
            <a:r>
              <a:rPr lang="mn-MN" sz="1600" dirty="0">
                <a:latin typeface="Arial" pitchFamily="34" charset="0"/>
                <a:cs typeface="Arial" pitchFamily="34" charset="0"/>
              </a:rPr>
              <a:t>зарлан мэдээлэх </a:t>
            </a:r>
            <a:r>
              <a:rPr lang="mn-MN" sz="1600" dirty="0" smtClean="0">
                <a:latin typeface="Arial" pitchFamily="34" charset="0"/>
                <a:cs typeface="Arial" pitchFamily="34" charset="0"/>
              </a:rPr>
              <a:t>журам</a:t>
            </a:r>
            <a:br>
              <a:rPr lang="mn-MN" sz="1600" dirty="0" smtClean="0">
                <a:latin typeface="Arial" pitchFamily="34" charset="0"/>
                <a:cs typeface="Arial" pitchFamily="34" charset="0"/>
              </a:rPr>
            </a:br>
            <a:r>
              <a:rPr lang="mn-MN" sz="1600" dirty="0">
                <a:latin typeface="Arial" pitchFamily="34" charset="0"/>
                <a:cs typeface="Arial" pitchFamily="34" charset="0"/>
              </a:rPr>
              <a:t/>
            </a:r>
            <a:br>
              <a:rPr lang="mn-MN" sz="1600" dirty="0">
                <a:latin typeface="Arial" pitchFamily="34" charset="0"/>
                <a:cs typeface="Arial" pitchFamily="34" charset="0"/>
              </a:rPr>
            </a:br>
            <a:r>
              <a:rPr lang="mn-MN" sz="1600" dirty="0" smtClean="0">
                <a:latin typeface="Arial" pitchFamily="34" charset="0"/>
                <a:cs typeface="Arial" pitchFamily="34" charset="0"/>
              </a:rPr>
              <a:t>- гал түймэр гарсан үед хийгдэх </a:t>
            </a:r>
            <a:r>
              <a:rPr lang="mn-MN" sz="1600" dirty="0">
                <a:latin typeface="Arial" pitchFamily="34" charset="0"/>
                <a:cs typeface="Arial" pitchFamily="34" charset="0"/>
              </a:rPr>
              <a:t>үйл ажиллагаа, </a:t>
            </a: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smtClean="0">
                <a:latin typeface="Arial" pitchFamily="34" charset="0"/>
                <a:cs typeface="Arial" pitchFamily="34" charset="0"/>
              </a:rPr>
              <a:t/>
            </a:r>
            <a:br>
              <a:rPr lang="mn-MN" sz="1600" dirty="0" smtClean="0">
                <a:latin typeface="Arial" pitchFamily="34" charset="0"/>
                <a:cs typeface="Arial" pitchFamily="34" charset="0"/>
              </a:rPr>
            </a:br>
            <a:r>
              <a:rPr lang="mn-MN" sz="1600" dirty="0" smtClean="0">
                <a:latin typeface="Arial" pitchFamily="34" charset="0"/>
                <a:cs typeface="Arial" pitchFamily="34" charset="0"/>
              </a:rPr>
              <a:t>- “</a:t>
            </a:r>
            <a:r>
              <a:rPr lang="mn-MN" sz="1600" dirty="0">
                <a:latin typeface="Arial" pitchFamily="34" charset="0"/>
                <a:cs typeface="Arial" pitchFamily="34" charset="0"/>
              </a:rPr>
              <a:t>Гамшгийн үед ажлын байраа яаралтай орхин гарах схем</a:t>
            </a:r>
            <a:r>
              <a:rPr lang="mn-MN" sz="1600" dirty="0" smtClean="0">
                <a:latin typeface="Arial" pitchFamily="34" charset="0"/>
                <a:cs typeface="Arial" pitchFamily="34" charset="0"/>
              </a:rPr>
              <a:t>”  гм</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90338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1088</Words>
  <Application>Microsoft Office PowerPoint</Application>
  <PresentationFormat>On-screen Show (4:3)</PresentationFormat>
  <Paragraphs>171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Гамшгаас хамгаалах үйл ажиллагааны төлөвлөлт </vt:lpstr>
      <vt:lpstr>Гамшгаас хамгаалах /ГХ/ төлөвлөгөө боловсруулах нь:</vt:lpstr>
      <vt:lpstr>3. Гамшгийн эрсдэл, эмзэг байдлын үнэлгээ хийх нь:  Гамшгийн эрсдэл, эмзэг байдлын үнэлгээг тусгай зөвшөөрөл бүхий мэргэжлийн байгууллагаар хийлгэнэ.</vt:lpstr>
      <vt:lpstr>Төлөвлөгөө боловсруулахад анхаарах зүйл:  Загварт баригдахгүй, хуулбарлаагүй, уламжилж ирсэн хуучин загвараас татгалзан, бүтээлч сэтгэлгээгээр хандах Төлөвлөгөөний хэлбэр загвар, бүтэц зохион байгуулалтаас гадна амьдралд хэрэгжих чадвар нь чухал  Үнэн зөв, бодитой хэрэгжихүйц байдлаар боловсруулах Орон нутгийн хөгжлийн ойрын болон хэтийн төлөвлөгөө, гамшгийн давтамж, эрсдэл, эмзэг байдөлтөй нягт уялдуулан төлөвлөх Боловсруулж дуусмагц төлөвлөгөөний дагуу дадлага, сургууль зохион байгуулан хэн нь юу хийхийг тодорхойлж өгөх  </vt:lpstr>
      <vt:lpstr>Байгууллагын гамшгаас хамгаалах төлөвлөгөө  боловсруулах аргачлал, загвар </vt:lpstr>
      <vt:lpstr>Төлөвлөгөөнд оруулах асуудлууд: </vt:lpstr>
      <vt:lpstr>Төлөвлөгөөний 1-р бүлэгт болзошгүй гамшгийн байдалд хийх дүгнэлт орно.  Өөрөөр хэлбэл Тухайн байгууллагад ямар төрлийн гамшиг осол гарч болзошгүйг бичнэ.      Үүнд : газар хөдлөлт, гал түймэр, халдварт өвчин, ган, зуд  гм  Байгууллагын гамшгаас хамгаалах төлөвлөгөөг гамшгийн төрөл бүр дээр нь төлөвлөнө. </vt:lpstr>
      <vt:lpstr>Газар хөдлөлтийн үед ажиллах төлөвлөгөө /загвар/ </vt:lpstr>
      <vt:lpstr>         Ж: “Х” байгууллагын гал түймрийн үеийн гамшгаас хамгаалах төлөвлөгөө                                                боловсруулах байдал /загвар/    - Байгууллагад сүүлийн /5 жил гм/ үед тохиолдсон гал түймэр, учруулсан хохирлын мэдээлэл  - Галын аюулгүй байдлыг хангах талаар хийгдсэн ажлууд /дүрэм, журам, галын дохиолол  гм/  - Гал түймэр үүсэж болзошгүй нөхцөл, шалтгаан, арилгах арга хэмжээ  - Гал түймрийн үед зарлан мэдээлэх журам  - гал түймэр гарсан үед хийгдэх үйл ажиллагаа,   - “Гамшгийн үед ажлын байраа яаралтай орхин гарах схем”  гм</vt:lpstr>
      <vt:lpstr>Газар хөдлөлтийн үед ажиллах төлөвлөгөө /загвар/ </vt:lpstr>
      <vt:lpstr>  Байгууллагын удирдлага холбоо зарлан мэдээллийн байдал       Орон тооны бус штаб, мэргэжлийн ангийг ажлын болон ажлын бус үед хэрхэн дуудах, цуглуулах, байгууллагын гамшгийн зарлан мэдээллийн дохио дамжуулах техник хэрэгслийн бэлэн байдал, шаардлагатай үед зарлан мэдээлийн дохиог хэрхэн өгөх зэрэг асуудлыг боловсруулна.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86</cp:revision>
  <dcterms:created xsi:type="dcterms:W3CDTF">2020-03-29T00:40:56Z</dcterms:created>
  <dcterms:modified xsi:type="dcterms:W3CDTF">2020-03-30T11:08:00Z</dcterms:modified>
</cp:coreProperties>
</file>