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4" r:id="rId3"/>
    <p:sldId id="265" r:id="rId4"/>
    <p:sldId id="266" r:id="rId5"/>
    <p:sldId id="257" r:id="rId6"/>
    <p:sldId id="258" r:id="rId7"/>
    <p:sldId id="259" r:id="rId8"/>
    <p:sldId id="260" r:id="rId9"/>
    <p:sldId id="261" r:id="rId10"/>
    <p:sldId id="262" r:id="rId11"/>
    <p:sldId id="263"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1" d="100"/>
          <a:sy n="61" d="100"/>
        </p:scale>
        <p:origin x="6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9506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796269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3478067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397937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5" name="Text 1"/>
          <p:cNvSpPr/>
          <p:nvPr/>
        </p:nvSpPr>
        <p:spPr>
          <a:xfrm>
            <a:off x="6220063" y="1027033"/>
            <a:ext cx="7676674" cy="4519613"/>
          </a:xfrm>
          <a:prstGeom prst="rect">
            <a:avLst/>
          </a:prstGeom>
          <a:noFill/>
          <a:ln/>
        </p:spPr>
        <p:txBody>
          <a:bodyPr wrap="square" rtlCol="0" anchor="t"/>
          <a:lstStyle/>
          <a:p>
            <a:pPr marL="0" indent="0">
              <a:lnSpc>
                <a:spcPts val="7118"/>
              </a:lnSpc>
              <a:buNone/>
            </a:pPr>
            <a:r>
              <a:rPr lang="en-US" sz="5694" dirty="0">
                <a:solidFill>
                  <a:srgbClr val="F2F0F4"/>
                </a:solidFill>
                <a:latin typeface="Montserrat" pitchFamily="34" charset="0"/>
                <a:ea typeface="Montserrat" pitchFamily="34" charset="-122"/>
                <a:cs typeface="Montserrat" pitchFamily="34" charset="-120"/>
              </a:rPr>
              <a:t>Artificial Intelligence and Machine Learning: Transforming the Future</a:t>
            </a:r>
            <a:endParaRPr lang="en-US" sz="5694" dirty="0"/>
          </a:p>
        </p:txBody>
      </p:sp>
      <p:sp>
        <p:nvSpPr>
          <p:cNvPr id="6" name="Text 2"/>
          <p:cNvSpPr/>
          <p:nvPr/>
        </p:nvSpPr>
        <p:spPr>
          <a:xfrm>
            <a:off x="6220063" y="5860971"/>
            <a:ext cx="7676674" cy="1341596"/>
          </a:xfrm>
          <a:prstGeom prst="rect">
            <a:avLst/>
          </a:prstGeom>
          <a:noFill/>
          <a:ln/>
        </p:spPr>
        <p:txBody>
          <a:bodyPr wrap="square" rtlCol="0" anchor="t"/>
          <a:lstStyle/>
          <a:p>
            <a:pPr marL="0" indent="0">
              <a:lnSpc>
                <a:spcPts val="2641"/>
              </a:lnSpc>
              <a:buNone/>
            </a:pPr>
            <a:r>
              <a:rPr lang="en-US" sz="1651" dirty="0">
                <a:solidFill>
                  <a:srgbClr val="DCD7E5"/>
                </a:solidFill>
                <a:latin typeface="Heebo" pitchFamily="34" charset="0"/>
                <a:ea typeface="Heebo" pitchFamily="34" charset="-122"/>
                <a:cs typeface="Heebo" pitchFamily="34" charset="-120"/>
              </a:rPr>
              <a:t>Welcome to this presentation exploring the transformative power of Artificial Intelligence (AI) and Machine Learning (ML). Together, these technologies are reshaping our world by enabling machines to learn from data and make intelligent decisions.</a:t>
            </a:r>
            <a:endParaRPr lang="en-US" sz="165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5" name="Text 1"/>
          <p:cNvSpPr/>
          <p:nvPr/>
        </p:nvSpPr>
        <p:spPr>
          <a:xfrm>
            <a:off x="718899" y="566380"/>
            <a:ext cx="5717738" cy="641866"/>
          </a:xfrm>
          <a:prstGeom prst="rect">
            <a:avLst/>
          </a:prstGeom>
          <a:noFill/>
          <a:ln/>
        </p:spPr>
        <p:txBody>
          <a:bodyPr wrap="none" rtlCol="0" anchor="t"/>
          <a:lstStyle/>
          <a:p>
            <a:pPr marL="0" indent="0">
              <a:lnSpc>
                <a:spcPts val="5055"/>
              </a:lnSpc>
              <a:buNone/>
            </a:pPr>
            <a:r>
              <a:rPr lang="en-US" sz="4044" dirty="0">
                <a:solidFill>
                  <a:srgbClr val="F2F0F4"/>
                </a:solidFill>
                <a:latin typeface="Montserrat" pitchFamily="34" charset="0"/>
                <a:ea typeface="Montserrat" pitchFamily="34" charset="-122"/>
                <a:cs typeface="Montserrat" pitchFamily="34" charset="-120"/>
              </a:rPr>
              <a:t>Ethical Considerations</a:t>
            </a:r>
            <a:endParaRPr lang="en-US" sz="4044" dirty="0"/>
          </a:p>
        </p:txBody>
      </p:sp>
      <p:sp>
        <p:nvSpPr>
          <p:cNvPr id="6" name="Text 2"/>
          <p:cNvSpPr/>
          <p:nvPr/>
        </p:nvSpPr>
        <p:spPr>
          <a:xfrm>
            <a:off x="718899" y="1516380"/>
            <a:ext cx="7706201" cy="985837"/>
          </a:xfrm>
          <a:prstGeom prst="rect">
            <a:avLst/>
          </a:prstGeom>
          <a:noFill/>
          <a:ln/>
        </p:spPr>
        <p:txBody>
          <a:bodyPr wrap="square" rtlCol="0" anchor="t"/>
          <a:lstStyle/>
          <a:p>
            <a:pPr marL="0" indent="0">
              <a:lnSpc>
                <a:spcPts val="2588"/>
              </a:lnSpc>
              <a:buNone/>
            </a:pPr>
            <a:r>
              <a:rPr lang="en-US" sz="1618" dirty="0">
                <a:solidFill>
                  <a:srgbClr val="DCD7E5"/>
                </a:solidFill>
                <a:latin typeface="Heebo" pitchFamily="34" charset="0"/>
                <a:ea typeface="Heebo" pitchFamily="34" charset="-122"/>
                <a:cs typeface="Heebo" pitchFamily="34" charset="-120"/>
              </a:rPr>
              <a:t>The ethical implications of AI and ML are a critical aspect of their development and deployment. Ensuring fairness, transparency, and accountability is crucial to responsible AI.</a:t>
            </a:r>
            <a:endParaRPr lang="en-US" sz="1618" dirty="0"/>
          </a:p>
        </p:txBody>
      </p:sp>
      <p:pic>
        <p:nvPicPr>
          <p:cNvPr id="7" name="Image 2" descr="preencoded.png"/>
          <p:cNvPicPr>
            <a:picLocks noChangeAspect="1"/>
          </p:cNvPicPr>
          <p:nvPr/>
        </p:nvPicPr>
        <p:blipFill>
          <a:blip r:embed="rId4"/>
          <a:stretch>
            <a:fillRect/>
          </a:stretch>
        </p:blipFill>
        <p:spPr>
          <a:xfrm>
            <a:off x="718899" y="2733318"/>
            <a:ext cx="1027033" cy="1643301"/>
          </a:xfrm>
          <a:prstGeom prst="rect">
            <a:avLst/>
          </a:prstGeom>
        </p:spPr>
      </p:pic>
      <p:sp>
        <p:nvSpPr>
          <p:cNvPr id="8" name="Text 3"/>
          <p:cNvSpPr/>
          <p:nvPr/>
        </p:nvSpPr>
        <p:spPr>
          <a:xfrm>
            <a:off x="2054066" y="2938701"/>
            <a:ext cx="2567702" cy="320992"/>
          </a:xfrm>
          <a:prstGeom prst="rect">
            <a:avLst/>
          </a:prstGeom>
          <a:noFill/>
          <a:ln/>
        </p:spPr>
        <p:txBody>
          <a:bodyPr wrap="none" rtlCol="0" anchor="t"/>
          <a:lstStyle/>
          <a:p>
            <a:pPr marL="0" indent="0" algn="l">
              <a:lnSpc>
                <a:spcPts val="2527"/>
              </a:lnSpc>
              <a:buNone/>
            </a:pPr>
            <a:r>
              <a:rPr lang="en-US" sz="2022" dirty="0">
                <a:solidFill>
                  <a:srgbClr val="DCD7E5"/>
                </a:solidFill>
                <a:latin typeface="Montserrat" pitchFamily="34" charset="0"/>
                <a:ea typeface="Montserrat" pitchFamily="34" charset="-122"/>
                <a:cs typeface="Montserrat" pitchFamily="34" charset="-120"/>
              </a:rPr>
              <a:t>Privacy</a:t>
            </a:r>
            <a:endParaRPr lang="en-US" sz="2022" dirty="0"/>
          </a:p>
        </p:txBody>
      </p:sp>
      <p:sp>
        <p:nvSpPr>
          <p:cNvPr id="9" name="Text 4"/>
          <p:cNvSpPr/>
          <p:nvPr/>
        </p:nvSpPr>
        <p:spPr>
          <a:xfrm>
            <a:off x="2054066" y="3382923"/>
            <a:ext cx="6371034" cy="657225"/>
          </a:xfrm>
          <a:prstGeom prst="rect">
            <a:avLst/>
          </a:prstGeom>
          <a:noFill/>
          <a:ln/>
        </p:spPr>
        <p:txBody>
          <a:bodyPr wrap="square" rtlCol="0" anchor="t"/>
          <a:lstStyle/>
          <a:p>
            <a:pPr marL="0" indent="0" algn="l">
              <a:lnSpc>
                <a:spcPts val="2588"/>
              </a:lnSpc>
              <a:buNone/>
            </a:pPr>
            <a:r>
              <a:rPr lang="en-US" sz="1618" dirty="0">
                <a:solidFill>
                  <a:srgbClr val="DCD7E5"/>
                </a:solidFill>
                <a:latin typeface="Heebo" pitchFamily="34" charset="0"/>
                <a:ea typeface="Heebo" pitchFamily="34" charset="-122"/>
                <a:cs typeface="Heebo" pitchFamily="34" charset="-120"/>
              </a:rPr>
              <a:t>Protecting user privacy and ensuring responsible data collection and usage is paramount.</a:t>
            </a:r>
            <a:endParaRPr lang="en-US" sz="1618" dirty="0"/>
          </a:p>
        </p:txBody>
      </p:sp>
      <p:pic>
        <p:nvPicPr>
          <p:cNvPr id="10" name="Image 3" descr="preencoded.png"/>
          <p:cNvPicPr>
            <a:picLocks noChangeAspect="1"/>
          </p:cNvPicPr>
          <p:nvPr/>
        </p:nvPicPr>
        <p:blipFill>
          <a:blip r:embed="rId5"/>
          <a:stretch>
            <a:fillRect/>
          </a:stretch>
        </p:blipFill>
        <p:spPr>
          <a:xfrm>
            <a:off x="718899" y="4376618"/>
            <a:ext cx="1027033" cy="1643301"/>
          </a:xfrm>
          <a:prstGeom prst="rect">
            <a:avLst/>
          </a:prstGeom>
        </p:spPr>
      </p:pic>
      <p:sp>
        <p:nvSpPr>
          <p:cNvPr id="11" name="Text 5"/>
          <p:cNvSpPr/>
          <p:nvPr/>
        </p:nvSpPr>
        <p:spPr>
          <a:xfrm>
            <a:off x="2054066" y="4582001"/>
            <a:ext cx="6371034" cy="641985"/>
          </a:xfrm>
          <a:prstGeom prst="rect">
            <a:avLst/>
          </a:prstGeom>
          <a:noFill/>
          <a:ln/>
        </p:spPr>
        <p:txBody>
          <a:bodyPr wrap="square" rtlCol="0" anchor="t"/>
          <a:lstStyle/>
          <a:p>
            <a:pPr marL="0" indent="0" algn="l">
              <a:lnSpc>
                <a:spcPts val="2527"/>
              </a:lnSpc>
              <a:buNone/>
            </a:pPr>
            <a:r>
              <a:rPr lang="en-US" sz="2022" dirty="0">
                <a:solidFill>
                  <a:srgbClr val="DCD7E5"/>
                </a:solidFill>
                <a:latin typeface="Montserrat" pitchFamily="34" charset="0"/>
                <a:ea typeface="Montserrat" pitchFamily="34" charset="-122"/>
                <a:cs typeface="Montserrat" pitchFamily="34" charset="-120"/>
              </a:rPr>
              <a:t>Bias Addressing data bias and ensuring fairness in AI algorithms to prevent discrimination.</a:t>
            </a:r>
            <a:endParaRPr lang="en-US" sz="2022" dirty="0"/>
          </a:p>
        </p:txBody>
      </p:sp>
      <p:pic>
        <p:nvPicPr>
          <p:cNvPr id="12" name="Image 4" descr="preencoded.png"/>
          <p:cNvPicPr>
            <a:picLocks noChangeAspect="1"/>
          </p:cNvPicPr>
          <p:nvPr/>
        </p:nvPicPr>
        <p:blipFill>
          <a:blip r:embed="rId6"/>
          <a:stretch>
            <a:fillRect/>
          </a:stretch>
        </p:blipFill>
        <p:spPr>
          <a:xfrm>
            <a:off x="718899" y="6019919"/>
            <a:ext cx="1027033" cy="1643301"/>
          </a:xfrm>
          <a:prstGeom prst="rect">
            <a:avLst/>
          </a:prstGeom>
        </p:spPr>
      </p:pic>
      <p:sp>
        <p:nvSpPr>
          <p:cNvPr id="13" name="Text 6"/>
          <p:cNvSpPr/>
          <p:nvPr/>
        </p:nvSpPr>
        <p:spPr>
          <a:xfrm>
            <a:off x="2054066" y="6225302"/>
            <a:ext cx="6371034" cy="641985"/>
          </a:xfrm>
          <a:prstGeom prst="rect">
            <a:avLst/>
          </a:prstGeom>
          <a:noFill/>
          <a:ln/>
        </p:spPr>
        <p:txBody>
          <a:bodyPr wrap="square" rtlCol="0" anchor="t"/>
          <a:lstStyle/>
          <a:p>
            <a:pPr marL="0" indent="0" algn="l">
              <a:lnSpc>
                <a:spcPts val="2527"/>
              </a:lnSpc>
              <a:buNone/>
            </a:pPr>
            <a:r>
              <a:rPr lang="en-US" sz="2022" dirty="0">
                <a:solidFill>
                  <a:srgbClr val="DCD7E5"/>
                </a:solidFill>
                <a:latin typeface="Montserrat" pitchFamily="34" charset="0"/>
                <a:ea typeface="Montserrat" pitchFamily="34" charset="-122"/>
                <a:cs typeface="Montserrat" pitchFamily="34" charset="-120"/>
              </a:rPr>
              <a:t>Transparency Making AI decisions and processes transparent to foster trust and accountability.</a:t>
            </a:r>
            <a:endParaRPr lang="en-US" sz="2022"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5" name="Text 1"/>
          <p:cNvSpPr/>
          <p:nvPr/>
        </p:nvSpPr>
        <p:spPr>
          <a:xfrm>
            <a:off x="604837" y="525899"/>
            <a:ext cx="5181005" cy="540068"/>
          </a:xfrm>
          <a:prstGeom prst="rect">
            <a:avLst/>
          </a:prstGeom>
          <a:noFill/>
          <a:ln/>
        </p:spPr>
        <p:txBody>
          <a:bodyPr wrap="none" rtlCol="0" anchor="t"/>
          <a:lstStyle/>
          <a:p>
            <a:pPr marL="0" indent="0">
              <a:lnSpc>
                <a:spcPts val="4253"/>
              </a:lnSpc>
              <a:buNone/>
            </a:pPr>
            <a:r>
              <a:rPr lang="en-US" sz="3402" dirty="0">
                <a:solidFill>
                  <a:srgbClr val="F2F0F4"/>
                </a:solidFill>
                <a:latin typeface="Montserrat" pitchFamily="34" charset="0"/>
                <a:ea typeface="Montserrat" pitchFamily="34" charset="-122"/>
                <a:cs typeface="Montserrat" pitchFamily="34" charset="-120"/>
              </a:rPr>
              <a:t>The Future of AI and ML</a:t>
            </a:r>
            <a:endParaRPr lang="en-US" sz="3402" dirty="0"/>
          </a:p>
        </p:txBody>
      </p:sp>
      <p:sp>
        <p:nvSpPr>
          <p:cNvPr id="6" name="Text 2"/>
          <p:cNvSpPr/>
          <p:nvPr/>
        </p:nvSpPr>
        <p:spPr>
          <a:xfrm>
            <a:off x="604837" y="1325166"/>
            <a:ext cx="7934325" cy="553164"/>
          </a:xfrm>
          <a:prstGeom prst="rect">
            <a:avLst/>
          </a:prstGeom>
          <a:noFill/>
          <a:ln/>
        </p:spPr>
        <p:txBody>
          <a:bodyPr wrap="square" rtlCol="0" anchor="t"/>
          <a:lstStyle/>
          <a:p>
            <a:pPr marL="0" indent="0">
              <a:lnSpc>
                <a:spcPts val="2177"/>
              </a:lnSpc>
              <a:buNone/>
            </a:pPr>
            <a:r>
              <a:rPr lang="en-US" sz="1361" dirty="0">
                <a:solidFill>
                  <a:srgbClr val="DCD7E5"/>
                </a:solidFill>
                <a:latin typeface="Heebo" pitchFamily="34" charset="0"/>
                <a:ea typeface="Heebo" pitchFamily="34" charset="-122"/>
                <a:cs typeface="Heebo" pitchFamily="34" charset="-120"/>
              </a:rPr>
              <a:t>The future of AI and ML is full of possibilities. These technologies will continue to evolve, leading to new innovations and applications that will reshape our lives in profound ways.</a:t>
            </a:r>
            <a:endParaRPr lang="en-US" sz="1361" dirty="0"/>
          </a:p>
        </p:txBody>
      </p:sp>
      <p:pic>
        <p:nvPicPr>
          <p:cNvPr id="7" name="Image 2" descr="preencoded.png"/>
          <p:cNvPicPr>
            <a:picLocks noChangeAspect="1"/>
          </p:cNvPicPr>
          <p:nvPr/>
        </p:nvPicPr>
        <p:blipFill>
          <a:blip r:embed="rId4"/>
          <a:stretch>
            <a:fillRect/>
          </a:stretch>
        </p:blipFill>
        <p:spPr>
          <a:xfrm>
            <a:off x="604837" y="2072640"/>
            <a:ext cx="431959" cy="431959"/>
          </a:xfrm>
          <a:prstGeom prst="rect">
            <a:avLst/>
          </a:prstGeom>
        </p:spPr>
      </p:pic>
      <p:sp>
        <p:nvSpPr>
          <p:cNvPr id="8" name="Text 3"/>
          <p:cNvSpPr/>
          <p:nvPr/>
        </p:nvSpPr>
        <p:spPr>
          <a:xfrm>
            <a:off x="604837" y="2677358"/>
            <a:ext cx="2160270" cy="269915"/>
          </a:xfrm>
          <a:prstGeom prst="rect">
            <a:avLst/>
          </a:prstGeom>
          <a:noFill/>
          <a:ln/>
        </p:spPr>
        <p:txBody>
          <a:bodyPr wrap="none" rtlCol="0" anchor="t"/>
          <a:lstStyle/>
          <a:p>
            <a:pPr marL="0" indent="0" algn="l">
              <a:lnSpc>
                <a:spcPts val="2126"/>
              </a:lnSpc>
              <a:buNone/>
            </a:pPr>
            <a:r>
              <a:rPr lang="en-US" sz="1701" dirty="0">
                <a:solidFill>
                  <a:srgbClr val="DCD7E5"/>
                </a:solidFill>
                <a:latin typeface="Montserrat" pitchFamily="34" charset="0"/>
                <a:ea typeface="Montserrat" pitchFamily="34" charset="-122"/>
                <a:cs typeface="Montserrat" pitchFamily="34" charset="-120"/>
              </a:rPr>
              <a:t>Advanced Robotics</a:t>
            </a:r>
            <a:endParaRPr lang="en-US" sz="1701" dirty="0"/>
          </a:p>
        </p:txBody>
      </p:sp>
      <p:sp>
        <p:nvSpPr>
          <p:cNvPr id="9" name="Text 4"/>
          <p:cNvSpPr/>
          <p:nvPr/>
        </p:nvSpPr>
        <p:spPr>
          <a:xfrm>
            <a:off x="604837" y="3050858"/>
            <a:ext cx="7934325" cy="553164"/>
          </a:xfrm>
          <a:prstGeom prst="rect">
            <a:avLst/>
          </a:prstGeom>
          <a:noFill/>
          <a:ln/>
        </p:spPr>
        <p:txBody>
          <a:bodyPr wrap="square" rtlCol="0" anchor="t"/>
          <a:lstStyle/>
          <a:p>
            <a:pPr marL="0" indent="0" algn="l">
              <a:lnSpc>
                <a:spcPts val="2177"/>
              </a:lnSpc>
              <a:buNone/>
            </a:pPr>
            <a:r>
              <a:rPr lang="en-US" sz="1361" dirty="0">
                <a:solidFill>
                  <a:srgbClr val="DCD7E5"/>
                </a:solidFill>
                <a:latin typeface="Heebo" pitchFamily="34" charset="0"/>
                <a:ea typeface="Heebo" pitchFamily="34" charset="-122"/>
                <a:cs typeface="Heebo" pitchFamily="34" charset="-120"/>
              </a:rPr>
              <a:t>AI-powered robots will become more sophisticated, capable of performing complex tasks and interacting with humans in new ways.</a:t>
            </a:r>
            <a:endParaRPr lang="en-US" sz="1361" dirty="0"/>
          </a:p>
        </p:txBody>
      </p:sp>
      <p:pic>
        <p:nvPicPr>
          <p:cNvPr id="10" name="Image 3" descr="preencoded.png"/>
          <p:cNvPicPr>
            <a:picLocks noChangeAspect="1"/>
          </p:cNvPicPr>
          <p:nvPr/>
        </p:nvPicPr>
        <p:blipFill>
          <a:blip r:embed="rId5"/>
          <a:stretch>
            <a:fillRect/>
          </a:stretch>
        </p:blipFill>
        <p:spPr>
          <a:xfrm>
            <a:off x="604837" y="4122420"/>
            <a:ext cx="431959" cy="431959"/>
          </a:xfrm>
          <a:prstGeom prst="rect">
            <a:avLst/>
          </a:prstGeom>
        </p:spPr>
      </p:pic>
      <p:sp>
        <p:nvSpPr>
          <p:cNvPr id="11" name="Text 5"/>
          <p:cNvSpPr/>
          <p:nvPr/>
        </p:nvSpPr>
        <p:spPr>
          <a:xfrm>
            <a:off x="604837" y="4727138"/>
            <a:ext cx="2330648" cy="269915"/>
          </a:xfrm>
          <a:prstGeom prst="rect">
            <a:avLst/>
          </a:prstGeom>
          <a:noFill/>
          <a:ln/>
        </p:spPr>
        <p:txBody>
          <a:bodyPr wrap="none" rtlCol="0" anchor="t"/>
          <a:lstStyle/>
          <a:p>
            <a:pPr marL="0" indent="0" algn="l">
              <a:lnSpc>
                <a:spcPts val="2126"/>
              </a:lnSpc>
              <a:buNone/>
            </a:pPr>
            <a:r>
              <a:rPr lang="en-US" sz="1701" dirty="0">
                <a:solidFill>
                  <a:srgbClr val="DCD7E5"/>
                </a:solidFill>
                <a:latin typeface="Montserrat" pitchFamily="34" charset="0"/>
                <a:ea typeface="Montserrat" pitchFamily="34" charset="-122"/>
                <a:cs typeface="Montserrat" pitchFamily="34" charset="-120"/>
              </a:rPr>
              <a:t>Cognitive Computing</a:t>
            </a:r>
            <a:endParaRPr lang="en-US" sz="1701" dirty="0"/>
          </a:p>
        </p:txBody>
      </p:sp>
      <p:sp>
        <p:nvSpPr>
          <p:cNvPr id="12" name="Text 6"/>
          <p:cNvSpPr/>
          <p:nvPr/>
        </p:nvSpPr>
        <p:spPr>
          <a:xfrm>
            <a:off x="604837" y="5100638"/>
            <a:ext cx="7934325" cy="553164"/>
          </a:xfrm>
          <a:prstGeom prst="rect">
            <a:avLst/>
          </a:prstGeom>
          <a:noFill/>
          <a:ln/>
        </p:spPr>
        <p:txBody>
          <a:bodyPr wrap="square" rtlCol="0" anchor="t"/>
          <a:lstStyle/>
          <a:p>
            <a:pPr marL="0" indent="0" algn="l">
              <a:lnSpc>
                <a:spcPts val="2177"/>
              </a:lnSpc>
              <a:buNone/>
            </a:pPr>
            <a:r>
              <a:rPr lang="en-US" sz="1361" dirty="0">
                <a:solidFill>
                  <a:srgbClr val="DCD7E5"/>
                </a:solidFill>
                <a:latin typeface="Heebo" pitchFamily="34" charset="0"/>
                <a:ea typeface="Heebo" pitchFamily="34" charset="-122"/>
                <a:cs typeface="Heebo" pitchFamily="34" charset="-120"/>
              </a:rPr>
              <a:t>AI systems will become increasingly capable of understanding and responding to human language and emotions, leading to more natural and intuitive interactions.</a:t>
            </a:r>
            <a:endParaRPr lang="en-US" sz="1361" dirty="0"/>
          </a:p>
        </p:txBody>
      </p:sp>
      <p:pic>
        <p:nvPicPr>
          <p:cNvPr id="13" name="Image 4" descr="preencoded.png"/>
          <p:cNvPicPr>
            <a:picLocks noChangeAspect="1"/>
          </p:cNvPicPr>
          <p:nvPr/>
        </p:nvPicPr>
        <p:blipFill>
          <a:blip r:embed="rId6"/>
          <a:stretch>
            <a:fillRect/>
          </a:stretch>
        </p:blipFill>
        <p:spPr>
          <a:xfrm>
            <a:off x="604837" y="6172200"/>
            <a:ext cx="431959" cy="431959"/>
          </a:xfrm>
          <a:prstGeom prst="rect">
            <a:avLst/>
          </a:prstGeom>
        </p:spPr>
      </p:pic>
      <p:sp>
        <p:nvSpPr>
          <p:cNvPr id="14" name="Text 7"/>
          <p:cNvSpPr/>
          <p:nvPr/>
        </p:nvSpPr>
        <p:spPr>
          <a:xfrm>
            <a:off x="604837" y="6776918"/>
            <a:ext cx="2160270" cy="269915"/>
          </a:xfrm>
          <a:prstGeom prst="rect">
            <a:avLst/>
          </a:prstGeom>
          <a:noFill/>
          <a:ln/>
        </p:spPr>
        <p:txBody>
          <a:bodyPr wrap="none" rtlCol="0" anchor="t"/>
          <a:lstStyle/>
          <a:p>
            <a:pPr marL="0" indent="0" algn="l">
              <a:lnSpc>
                <a:spcPts val="2126"/>
              </a:lnSpc>
              <a:buNone/>
            </a:pPr>
            <a:r>
              <a:rPr lang="en-US" sz="1701" dirty="0">
                <a:solidFill>
                  <a:srgbClr val="DCD7E5"/>
                </a:solidFill>
                <a:latin typeface="Montserrat" pitchFamily="34" charset="0"/>
                <a:ea typeface="Montserrat" pitchFamily="34" charset="-122"/>
                <a:cs typeface="Montserrat" pitchFamily="34" charset="-120"/>
              </a:rPr>
              <a:t>AI for Social Good</a:t>
            </a:r>
            <a:endParaRPr lang="en-US" sz="1701" dirty="0"/>
          </a:p>
        </p:txBody>
      </p:sp>
      <p:sp>
        <p:nvSpPr>
          <p:cNvPr id="15" name="Text 8"/>
          <p:cNvSpPr/>
          <p:nvPr/>
        </p:nvSpPr>
        <p:spPr>
          <a:xfrm>
            <a:off x="604837" y="7150418"/>
            <a:ext cx="7934325" cy="553164"/>
          </a:xfrm>
          <a:prstGeom prst="rect">
            <a:avLst/>
          </a:prstGeom>
          <a:noFill/>
          <a:ln/>
        </p:spPr>
        <p:txBody>
          <a:bodyPr wrap="square" rtlCol="0" anchor="t"/>
          <a:lstStyle/>
          <a:p>
            <a:pPr marL="0" indent="0" algn="l">
              <a:lnSpc>
                <a:spcPts val="2177"/>
              </a:lnSpc>
              <a:buNone/>
            </a:pPr>
            <a:r>
              <a:rPr lang="en-US" sz="1361" dirty="0">
                <a:solidFill>
                  <a:srgbClr val="DCD7E5"/>
                </a:solidFill>
                <a:latin typeface="Heebo" pitchFamily="34" charset="0"/>
                <a:ea typeface="Heebo" pitchFamily="34" charset="-122"/>
                <a:cs typeface="Heebo" pitchFamily="34" charset="-120"/>
              </a:rPr>
              <a:t>AI will be used to address global challenges, such as climate change, poverty, and disease, leading to a more sustainable and equitable future.</a:t>
            </a:r>
            <a:endParaRPr lang="en-US" sz="136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5" name="Text 1"/>
          <p:cNvSpPr/>
          <p:nvPr/>
        </p:nvSpPr>
        <p:spPr>
          <a:xfrm>
            <a:off x="3918296" y="648661"/>
            <a:ext cx="7811247" cy="1085546"/>
          </a:xfrm>
          <a:prstGeom prst="rect">
            <a:avLst/>
          </a:prstGeom>
          <a:noFill/>
          <a:ln/>
        </p:spPr>
        <p:txBody>
          <a:bodyPr wrap="square" rtlCol="0" anchor="t"/>
          <a:lstStyle/>
          <a:p>
            <a:pPr>
              <a:lnSpc>
                <a:spcPts val="7118"/>
              </a:lnSpc>
            </a:pPr>
            <a:r>
              <a:rPr lang="en-US" sz="5694" dirty="0">
                <a:solidFill>
                  <a:srgbClr val="F2F0F4"/>
                </a:solidFill>
                <a:latin typeface="Montserrat" pitchFamily="34" charset="0"/>
                <a:ea typeface="Montserrat" pitchFamily="34" charset="-122"/>
                <a:cs typeface="Montserrat" pitchFamily="34" charset="-120"/>
              </a:rPr>
              <a:t>Abstract (English)</a:t>
            </a:r>
            <a:endParaRPr lang="en-US" sz="5694" dirty="0"/>
          </a:p>
        </p:txBody>
      </p:sp>
      <p:sp>
        <p:nvSpPr>
          <p:cNvPr id="6" name="Text 2"/>
          <p:cNvSpPr/>
          <p:nvPr/>
        </p:nvSpPr>
        <p:spPr>
          <a:xfrm>
            <a:off x="3476863" y="2382868"/>
            <a:ext cx="7676674" cy="2520208"/>
          </a:xfrm>
          <a:prstGeom prst="rect">
            <a:avLst/>
          </a:prstGeom>
          <a:noFill/>
          <a:ln/>
        </p:spPr>
        <p:txBody>
          <a:bodyPr wrap="square" rtlCol="0" anchor="t"/>
          <a:lstStyle/>
          <a:p>
            <a:pPr>
              <a:lnSpc>
                <a:spcPts val="2641"/>
              </a:lnSpc>
            </a:pPr>
            <a:r>
              <a:rPr lang="en-US" dirty="0">
                <a:solidFill>
                  <a:schemeClr val="bg1"/>
                </a:solidFill>
              </a:rPr>
              <a:t>Artificial Intelligence (AI) and Machine Learning (ML) are revolutionizing the future by enabling machines to learn from data and make intelligent decisions. This presentation explores the transformative power of AI and ML, their key technologies, applications across various industries, current trends and advancements, challenges and limitations, ethical considerations, and the promising future of these technologies. From healthcare to finance, and transportation to entertainment, AI and ML are driving innovation and improving efficiency.</a:t>
            </a:r>
            <a:endParaRPr lang="en-US" dirty="0">
              <a:solidFill>
                <a:schemeClr val="bg1"/>
              </a:solidFill>
            </a:endParaRPr>
          </a:p>
        </p:txBody>
      </p:sp>
    </p:spTree>
    <p:extLst>
      <p:ext uri="{BB962C8B-B14F-4D97-AF65-F5344CB8AC3E}">
        <p14:creationId xmlns:p14="http://schemas.microsoft.com/office/powerpoint/2010/main" val="47468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5" name="Text 1"/>
          <p:cNvSpPr/>
          <p:nvPr/>
        </p:nvSpPr>
        <p:spPr>
          <a:xfrm>
            <a:off x="3697580" y="997776"/>
            <a:ext cx="7558999" cy="1132843"/>
          </a:xfrm>
          <a:prstGeom prst="rect">
            <a:avLst/>
          </a:prstGeom>
          <a:noFill/>
          <a:ln/>
        </p:spPr>
        <p:txBody>
          <a:bodyPr wrap="square" rtlCol="0" anchor="t"/>
          <a:lstStyle/>
          <a:p>
            <a:pPr>
              <a:lnSpc>
                <a:spcPts val="7118"/>
              </a:lnSpc>
            </a:pPr>
            <a:r>
              <a:rPr lang="en-US" sz="5694" dirty="0">
                <a:solidFill>
                  <a:srgbClr val="F2F0F4"/>
                </a:solidFill>
                <a:latin typeface="Montserrat" pitchFamily="34" charset="0"/>
                <a:ea typeface="Montserrat" pitchFamily="34" charset="-122"/>
                <a:cs typeface="Montserrat" pitchFamily="34" charset="-120"/>
              </a:rPr>
              <a:t>Abstract (Kiswahili)</a:t>
            </a:r>
            <a:endParaRPr lang="en-US" sz="5694" dirty="0"/>
          </a:p>
        </p:txBody>
      </p:sp>
      <p:sp>
        <p:nvSpPr>
          <p:cNvPr id="6" name="Text 2"/>
          <p:cNvSpPr/>
          <p:nvPr/>
        </p:nvSpPr>
        <p:spPr>
          <a:xfrm>
            <a:off x="3476863" y="2457596"/>
            <a:ext cx="7676674" cy="2697727"/>
          </a:xfrm>
          <a:prstGeom prst="rect">
            <a:avLst/>
          </a:prstGeom>
          <a:noFill/>
          <a:ln/>
        </p:spPr>
        <p:txBody>
          <a:bodyPr wrap="square" rtlCol="0" anchor="t"/>
          <a:lstStyle/>
          <a:p>
            <a:pPr>
              <a:lnSpc>
                <a:spcPts val="2641"/>
              </a:lnSpc>
            </a:pPr>
            <a:r>
              <a:rPr lang="en-US" dirty="0" err="1">
                <a:solidFill>
                  <a:srgbClr val="DCD7E5"/>
                </a:solidFill>
                <a:latin typeface="Heebo" pitchFamily="34" charset="0"/>
                <a:ea typeface="Heebo" pitchFamily="34" charset="-122"/>
                <a:cs typeface="Heebo" pitchFamily="34" charset="-120"/>
              </a:rPr>
              <a:t>Akili</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Bandia</a:t>
            </a:r>
            <a:r>
              <a:rPr lang="en-US" dirty="0">
                <a:solidFill>
                  <a:srgbClr val="DCD7E5"/>
                </a:solidFill>
                <a:latin typeface="Heebo" pitchFamily="34" charset="0"/>
                <a:ea typeface="Heebo" pitchFamily="34" charset="-122"/>
                <a:cs typeface="Heebo" pitchFamily="34" charset="-120"/>
              </a:rPr>
              <a:t> (AI) </a:t>
            </a:r>
            <a:r>
              <a:rPr lang="en-US" dirty="0" err="1">
                <a:solidFill>
                  <a:srgbClr val="DCD7E5"/>
                </a:solidFill>
                <a:latin typeface="Heebo" pitchFamily="34" charset="0"/>
                <a:ea typeface="Heebo" pitchFamily="34" charset="-122"/>
                <a:cs typeface="Heebo" pitchFamily="34" charset="-120"/>
              </a:rPr>
              <a:t>na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Kujifunza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kwa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Mashine</a:t>
            </a:r>
            <a:r>
              <a:rPr lang="en-US" dirty="0">
                <a:solidFill>
                  <a:srgbClr val="DCD7E5"/>
                </a:solidFill>
                <a:latin typeface="Heebo" pitchFamily="34" charset="0"/>
                <a:ea typeface="Heebo" pitchFamily="34" charset="-122"/>
                <a:cs typeface="Heebo" pitchFamily="34" charset="-120"/>
              </a:rPr>
              <a:t> (ML) </a:t>
            </a:r>
            <a:r>
              <a:rPr lang="en-US" dirty="0" err="1">
                <a:solidFill>
                  <a:srgbClr val="DCD7E5"/>
                </a:solidFill>
                <a:latin typeface="Heebo" pitchFamily="34" charset="0"/>
                <a:ea typeface="Heebo" pitchFamily="34" charset="-122"/>
                <a:cs typeface="Heebo" pitchFamily="34" charset="-120"/>
              </a:rPr>
              <a:t>zinabadilisha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mustakabali</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kwa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kuwezesha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mashine</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kujifunza</a:t>
            </a:r>
            <a:r>
              <a:rPr lang="en-US" dirty="0">
                <a:solidFill>
                  <a:srgbClr val="DCD7E5"/>
                </a:solidFill>
                <a:latin typeface="Heebo" pitchFamily="34" charset="0"/>
                <a:ea typeface="Heebo" pitchFamily="34" charset="-122"/>
                <a:cs typeface="Heebo" pitchFamily="34" charset="-120"/>
              </a:rPr>
              <a:t> kutoka </a:t>
            </a:r>
            <a:r>
              <a:rPr lang="en-US" dirty="0" err="1">
                <a:solidFill>
                  <a:srgbClr val="DCD7E5"/>
                </a:solidFill>
                <a:latin typeface="Heebo" pitchFamily="34" charset="0"/>
                <a:ea typeface="Heebo" pitchFamily="34" charset="-122"/>
                <a:cs typeface="Heebo" pitchFamily="34" charset="-120"/>
              </a:rPr>
              <a:t>kwa</a:t>
            </a:r>
            <a:r>
              <a:rPr lang="en-US" dirty="0">
                <a:solidFill>
                  <a:srgbClr val="DCD7E5"/>
                </a:solidFill>
                <a:latin typeface="Heebo" pitchFamily="34" charset="0"/>
                <a:ea typeface="Heebo" pitchFamily="34" charset="-122"/>
                <a:cs typeface="Heebo" pitchFamily="34" charset="-120"/>
              </a:rPr>
              <a:t> data </a:t>
            </a:r>
            <a:r>
              <a:rPr lang="en-US" dirty="0" err="1">
                <a:solidFill>
                  <a:srgbClr val="DCD7E5"/>
                </a:solidFill>
                <a:latin typeface="Heebo" pitchFamily="34" charset="0"/>
                <a:ea typeface="Heebo" pitchFamily="34" charset="-122"/>
                <a:cs typeface="Heebo" pitchFamily="34" charset="-120"/>
              </a:rPr>
              <a:t>na</a:t>
            </a:r>
            <a:r>
              <a:rPr lang="en-US" dirty="0">
                <a:solidFill>
                  <a:srgbClr val="DCD7E5"/>
                </a:solidFill>
                <a:latin typeface="Heebo" pitchFamily="34" charset="0"/>
                <a:ea typeface="Heebo" pitchFamily="34" charset="-122"/>
                <a:cs typeface="Heebo" pitchFamily="34" charset="-120"/>
              </a:rPr>
              <a:t> kufanya </a:t>
            </a:r>
            <a:r>
              <a:rPr lang="en-US" dirty="0" err="1">
                <a:solidFill>
                  <a:srgbClr val="DCD7E5"/>
                </a:solidFill>
                <a:latin typeface="Heebo" pitchFamily="34" charset="0"/>
                <a:ea typeface="Heebo" pitchFamily="34" charset="-122"/>
                <a:cs typeface="Heebo" pitchFamily="34" charset="-120"/>
              </a:rPr>
              <a:t>maamuzi</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ya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busara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Uwasilishaji</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huu</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unachunguza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nguvu</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za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kubadilisha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za</a:t>
            </a:r>
            <a:r>
              <a:rPr lang="en-US" dirty="0">
                <a:solidFill>
                  <a:srgbClr val="DCD7E5"/>
                </a:solidFill>
                <a:latin typeface="Heebo" pitchFamily="34" charset="0"/>
                <a:ea typeface="Heebo" pitchFamily="34" charset="-122"/>
                <a:cs typeface="Heebo" pitchFamily="34" charset="-120"/>
              </a:rPr>
              <a:t> AI </a:t>
            </a:r>
            <a:r>
              <a:rPr lang="en-US" dirty="0" err="1">
                <a:solidFill>
                  <a:srgbClr val="DCD7E5"/>
                </a:solidFill>
                <a:latin typeface="Heebo" pitchFamily="34" charset="0"/>
                <a:ea typeface="Heebo" pitchFamily="34" charset="-122"/>
                <a:cs typeface="Heebo" pitchFamily="34" charset="-120"/>
              </a:rPr>
              <a:t>na</a:t>
            </a:r>
            <a:r>
              <a:rPr lang="en-US" dirty="0">
                <a:solidFill>
                  <a:srgbClr val="DCD7E5"/>
                </a:solidFill>
                <a:latin typeface="Heebo" pitchFamily="34" charset="0"/>
                <a:ea typeface="Heebo" pitchFamily="34" charset="-122"/>
                <a:cs typeface="Heebo" pitchFamily="34" charset="-120"/>
              </a:rPr>
              <a:t> ML, </a:t>
            </a:r>
            <a:r>
              <a:rPr lang="en-US" dirty="0" err="1">
                <a:solidFill>
                  <a:srgbClr val="DCD7E5"/>
                </a:solidFill>
                <a:latin typeface="Heebo" pitchFamily="34" charset="0"/>
                <a:ea typeface="Heebo" pitchFamily="34" charset="-122"/>
                <a:cs typeface="Heebo" pitchFamily="34" charset="-120"/>
              </a:rPr>
              <a:t>teknolojia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zao</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kuu</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matumizi</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katika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sekta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mbalimbali</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mitindo</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ya</a:t>
            </a:r>
            <a:r>
              <a:rPr lang="en-US" dirty="0">
                <a:solidFill>
                  <a:srgbClr val="DCD7E5"/>
                </a:solidFill>
                <a:latin typeface="Heebo" pitchFamily="34" charset="0"/>
                <a:ea typeface="Heebo" pitchFamily="34" charset="-122"/>
                <a:cs typeface="Heebo" pitchFamily="34" charset="-120"/>
              </a:rPr>
              <a:t> sasa </a:t>
            </a:r>
            <a:r>
              <a:rPr lang="en-US" dirty="0" err="1">
                <a:solidFill>
                  <a:srgbClr val="DCD7E5"/>
                </a:solidFill>
                <a:latin typeface="Heebo" pitchFamily="34" charset="0"/>
                <a:ea typeface="Heebo" pitchFamily="34" charset="-122"/>
                <a:cs typeface="Heebo" pitchFamily="34" charset="-120"/>
              </a:rPr>
              <a:t>na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maendeleo</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changamoto</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na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vikwazo</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masuala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ya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kimaadili</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na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mustakabali</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mzuri</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wa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teknolojia</a:t>
            </a:r>
            <a:r>
              <a:rPr lang="en-US" dirty="0">
                <a:solidFill>
                  <a:srgbClr val="DCD7E5"/>
                </a:solidFill>
                <a:latin typeface="Heebo" pitchFamily="34" charset="0"/>
                <a:ea typeface="Heebo" pitchFamily="34" charset="-122"/>
                <a:cs typeface="Heebo" pitchFamily="34" charset="-120"/>
              </a:rPr>
              <a:t> hizi. </a:t>
            </a:r>
            <a:r>
              <a:rPr lang="en-US" dirty="0" err="1">
                <a:solidFill>
                  <a:srgbClr val="DCD7E5"/>
                </a:solidFill>
                <a:latin typeface="Heebo" pitchFamily="34" charset="0"/>
                <a:ea typeface="Heebo" pitchFamily="34" charset="-122"/>
                <a:cs typeface="Heebo" pitchFamily="34" charset="-120"/>
              </a:rPr>
              <a:t>Kuanzia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afya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hadi</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fedha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na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usafirishaji</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hadi</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burudani</a:t>
            </a:r>
            <a:r>
              <a:rPr lang="en-US" dirty="0">
                <a:solidFill>
                  <a:srgbClr val="DCD7E5"/>
                </a:solidFill>
                <a:latin typeface="Heebo" pitchFamily="34" charset="0"/>
                <a:ea typeface="Heebo" pitchFamily="34" charset="-122"/>
                <a:cs typeface="Heebo" pitchFamily="34" charset="-120"/>
              </a:rPr>
              <a:t>, AI </a:t>
            </a:r>
            <a:r>
              <a:rPr lang="en-US" dirty="0" err="1">
                <a:solidFill>
                  <a:srgbClr val="DCD7E5"/>
                </a:solidFill>
                <a:latin typeface="Heebo" pitchFamily="34" charset="0"/>
                <a:ea typeface="Heebo" pitchFamily="34" charset="-122"/>
                <a:cs typeface="Heebo" pitchFamily="34" charset="-120"/>
              </a:rPr>
              <a:t>na</a:t>
            </a:r>
            <a:r>
              <a:rPr lang="en-US" dirty="0">
                <a:solidFill>
                  <a:srgbClr val="DCD7E5"/>
                </a:solidFill>
                <a:latin typeface="Heebo" pitchFamily="34" charset="0"/>
                <a:ea typeface="Heebo" pitchFamily="34" charset="-122"/>
                <a:cs typeface="Heebo" pitchFamily="34" charset="-120"/>
              </a:rPr>
              <a:t> ML </a:t>
            </a:r>
            <a:r>
              <a:rPr lang="en-US" dirty="0" err="1">
                <a:solidFill>
                  <a:srgbClr val="DCD7E5"/>
                </a:solidFill>
                <a:latin typeface="Heebo" pitchFamily="34" charset="0"/>
                <a:ea typeface="Heebo" pitchFamily="34" charset="-122"/>
                <a:cs typeface="Heebo" pitchFamily="34" charset="-120"/>
              </a:rPr>
              <a:t>zinaendesha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uvumbuzi</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na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kuboresha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ufanisi</a:t>
            </a:r>
            <a:r>
              <a:rPr lang="en-US" dirty="0">
                <a:solidFill>
                  <a:srgbClr val="DCD7E5"/>
                </a:solidFill>
                <a:latin typeface="Heebo" pitchFamily="34" charset="0"/>
                <a:ea typeface="Heebo" pitchFamily="34" charset="-122"/>
                <a:cs typeface="Heebo" pitchFamily="34" charset="-120"/>
              </a:rPr>
              <a:t>.</a:t>
            </a:r>
            <a:endParaRPr lang="en-US" dirty="0"/>
          </a:p>
        </p:txBody>
      </p:sp>
    </p:spTree>
    <p:extLst>
      <p:ext uri="{BB962C8B-B14F-4D97-AF65-F5344CB8AC3E}">
        <p14:creationId xmlns:p14="http://schemas.microsoft.com/office/powerpoint/2010/main" val="3583014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5" name="Text 1"/>
          <p:cNvSpPr/>
          <p:nvPr/>
        </p:nvSpPr>
        <p:spPr>
          <a:xfrm>
            <a:off x="3902532" y="452730"/>
            <a:ext cx="7354047" cy="1148608"/>
          </a:xfrm>
          <a:prstGeom prst="rect">
            <a:avLst/>
          </a:prstGeom>
          <a:noFill/>
          <a:ln/>
        </p:spPr>
        <p:txBody>
          <a:bodyPr wrap="square" rtlCol="0" anchor="t"/>
          <a:lstStyle/>
          <a:p>
            <a:pPr>
              <a:lnSpc>
                <a:spcPts val="7118"/>
              </a:lnSpc>
            </a:pPr>
            <a:r>
              <a:rPr lang="en-US" sz="5694" dirty="0">
                <a:solidFill>
                  <a:srgbClr val="F2F0F4"/>
                </a:solidFill>
                <a:latin typeface="Montserrat" pitchFamily="34" charset="0"/>
                <a:ea typeface="Montserrat" pitchFamily="34" charset="-122"/>
                <a:cs typeface="Montserrat" pitchFamily="34" charset="-120"/>
              </a:rPr>
              <a:t>Abstract (</a:t>
            </a:r>
            <a:r>
              <a:rPr lang="en-US" sz="5694" dirty="0" err="1">
                <a:solidFill>
                  <a:srgbClr val="F2F0F4"/>
                </a:solidFill>
                <a:latin typeface="Montserrat" pitchFamily="34" charset="0"/>
                <a:ea typeface="Montserrat" pitchFamily="34" charset="-122"/>
                <a:cs typeface="Montserrat" pitchFamily="34" charset="-120"/>
              </a:rPr>
              <a:t>Kimeru</a:t>
            </a:r>
            <a:r>
              <a:rPr lang="en-US" sz="5694" dirty="0">
                <a:solidFill>
                  <a:srgbClr val="F2F0F4"/>
                </a:solidFill>
                <a:latin typeface="Montserrat" pitchFamily="34" charset="0"/>
                <a:ea typeface="Montserrat" pitchFamily="34" charset="-122"/>
                <a:cs typeface="Montserrat" pitchFamily="34" charset="-120"/>
              </a:rPr>
              <a:t>)</a:t>
            </a:r>
            <a:endParaRPr lang="en-US" sz="5694" dirty="0"/>
          </a:p>
        </p:txBody>
      </p:sp>
      <p:sp>
        <p:nvSpPr>
          <p:cNvPr id="6" name="Text 2"/>
          <p:cNvSpPr/>
          <p:nvPr/>
        </p:nvSpPr>
        <p:spPr>
          <a:xfrm>
            <a:off x="3476862" y="2018736"/>
            <a:ext cx="7953137" cy="2537498"/>
          </a:xfrm>
          <a:prstGeom prst="rect">
            <a:avLst/>
          </a:prstGeom>
          <a:noFill/>
          <a:ln/>
        </p:spPr>
        <p:txBody>
          <a:bodyPr wrap="square" rtlCol="0" anchor="t"/>
          <a:lstStyle/>
          <a:p>
            <a:pPr>
              <a:lnSpc>
                <a:spcPts val="2641"/>
              </a:lnSpc>
            </a:pPr>
            <a:r>
              <a:rPr lang="en-US" dirty="0" err="1">
                <a:solidFill>
                  <a:srgbClr val="DCD7E5"/>
                </a:solidFill>
                <a:latin typeface="Heebo" pitchFamily="34" charset="0"/>
                <a:ea typeface="Heebo" pitchFamily="34" charset="-122"/>
                <a:cs typeface="Heebo" pitchFamily="34" charset="-120"/>
              </a:rPr>
              <a:t>Akiri</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Boria</a:t>
            </a:r>
            <a:r>
              <a:rPr lang="en-US" dirty="0">
                <a:solidFill>
                  <a:srgbClr val="DCD7E5"/>
                </a:solidFill>
                <a:latin typeface="Heebo" pitchFamily="34" charset="0"/>
                <a:ea typeface="Heebo" pitchFamily="34" charset="-122"/>
                <a:cs typeface="Heebo" pitchFamily="34" charset="-120"/>
              </a:rPr>
              <a:t> (AI) </a:t>
            </a:r>
            <a:r>
              <a:rPr lang="en-US" dirty="0" err="1">
                <a:solidFill>
                  <a:srgbClr val="DCD7E5"/>
                </a:solidFill>
                <a:latin typeface="Heebo" pitchFamily="34" charset="0"/>
                <a:ea typeface="Heebo" pitchFamily="34" charset="-122"/>
                <a:cs typeface="Heebo" pitchFamily="34" charset="-120"/>
              </a:rPr>
              <a:t>na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Gututuma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kwa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Makinya</a:t>
            </a:r>
            <a:r>
              <a:rPr lang="en-US" dirty="0">
                <a:solidFill>
                  <a:srgbClr val="DCD7E5"/>
                </a:solidFill>
                <a:latin typeface="Heebo" pitchFamily="34" charset="0"/>
                <a:ea typeface="Heebo" pitchFamily="34" charset="-122"/>
                <a:cs typeface="Heebo" pitchFamily="34" charset="-120"/>
              </a:rPr>
              <a:t> (ML) </a:t>
            </a:r>
            <a:r>
              <a:rPr lang="en-US" dirty="0" err="1">
                <a:solidFill>
                  <a:srgbClr val="DCD7E5"/>
                </a:solidFill>
                <a:latin typeface="Heebo" pitchFamily="34" charset="0"/>
                <a:ea typeface="Heebo" pitchFamily="34" charset="-122"/>
                <a:cs typeface="Heebo" pitchFamily="34" charset="-120"/>
              </a:rPr>
              <a:t>ciagatithia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utongi</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ukwega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muno</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kuu</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mbeca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inya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na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kugwatithia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makin</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ya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gwetegwa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kuma</a:t>
            </a:r>
            <a:r>
              <a:rPr lang="en-US" dirty="0">
                <a:solidFill>
                  <a:srgbClr val="DCD7E5"/>
                </a:solidFill>
                <a:latin typeface="Heebo" pitchFamily="34" charset="0"/>
                <a:ea typeface="Heebo" pitchFamily="34" charset="-122"/>
                <a:cs typeface="Heebo" pitchFamily="34" charset="-120"/>
              </a:rPr>
              <a:t> bi </a:t>
            </a:r>
            <a:r>
              <a:rPr lang="en-US" dirty="0" err="1">
                <a:solidFill>
                  <a:srgbClr val="DCD7E5"/>
                </a:solidFill>
                <a:latin typeface="Heebo" pitchFamily="34" charset="0"/>
                <a:ea typeface="Heebo" pitchFamily="34" charset="-122"/>
                <a:cs typeface="Heebo" pitchFamily="34" charset="-120"/>
              </a:rPr>
              <a:t>mawonkotha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na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kwithia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na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mutino</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uria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wagia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Uthomo</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uku</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utongoria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gutigua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gwa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gwetegwa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kwa</a:t>
            </a:r>
            <a:r>
              <a:rPr lang="en-US" dirty="0">
                <a:solidFill>
                  <a:srgbClr val="DCD7E5"/>
                </a:solidFill>
                <a:latin typeface="Heebo" pitchFamily="34" charset="0"/>
                <a:ea typeface="Heebo" pitchFamily="34" charset="-122"/>
                <a:cs typeface="Heebo" pitchFamily="34" charset="-120"/>
              </a:rPr>
              <a:t> AI </a:t>
            </a:r>
            <a:r>
              <a:rPr lang="en-US" dirty="0" err="1">
                <a:solidFill>
                  <a:srgbClr val="DCD7E5"/>
                </a:solidFill>
                <a:latin typeface="Heebo" pitchFamily="34" charset="0"/>
                <a:ea typeface="Heebo" pitchFamily="34" charset="-122"/>
                <a:cs typeface="Heebo" pitchFamily="34" charset="-120"/>
              </a:rPr>
              <a:t>na</a:t>
            </a:r>
            <a:r>
              <a:rPr lang="en-US" dirty="0">
                <a:solidFill>
                  <a:srgbClr val="DCD7E5"/>
                </a:solidFill>
                <a:latin typeface="Heebo" pitchFamily="34" charset="0"/>
                <a:ea typeface="Heebo" pitchFamily="34" charset="-122"/>
                <a:cs typeface="Heebo" pitchFamily="34" charset="-120"/>
              </a:rPr>
              <a:t> ML, </a:t>
            </a:r>
            <a:r>
              <a:rPr lang="en-US" dirty="0" err="1">
                <a:solidFill>
                  <a:srgbClr val="DCD7E5"/>
                </a:solidFill>
                <a:latin typeface="Heebo" pitchFamily="34" charset="0"/>
                <a:ea typeface="Heebo" pitchFamily="34" charset="-122"/>
                <a:cs typeface="Heebo" pitchFamily="34" charset="-120"/>
              </a:rPr>
              <a:t>mboca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ciacio</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cia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kubia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mwiruti</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kuu</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biashara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nyingi</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mbuca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ciarikia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na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kubuithia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mbuca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cia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roondongo</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ninginya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utongi</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ukwega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wa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uku</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na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wega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Kwaria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wa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gutethithia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kuma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mboca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cia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uuru</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na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utabithia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ninginya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utheretha</a:t>
            </a:r>
            <a:r>
              <a:rPr lang="en-US" dirty="0">
                <a:solidFill>
                  <a:srgbClr val="DCD7E5"/>
                </a:solidFill>
                <a:latin typeface="Heebo" pitchFamily="34" charset="0"/>
                <a:ea typeface="Heebo" pitchFamily="34" charset="-122"/>
                <a:cs typeface="Heebo" pitchFamily="34" charset="-120"/>
              </a:rPr>
              <a:t>, AI </a:t>
            </a:r>
            <a:r>
              <a:rPr lang="en-US" dirty="0" err="1">
                <a:solidFill>
                  <a:srgbClr val="DCD7E5"/>
                </a:solidFill>
                <a:latin typeface="Heebo" pitchFamily="34" charset="0"/>
                <a:ea typeface="Heebo" pitchFamily="34" charset="-122"/>
                <a:cs typeface="Heebo" pitchFamily="34" charset="-120"/>
              </a:rPr>
              <a:t>na</a:t>
            </a:r>
            <a:r>
              <a:rPr lang="en-US" dirty="0">
                <a:solidFill>
                  <a:srgbClr val="DCD7E5"/>
                </a:solidFill>
                <a:latin typeface="Heebo" pitchFamily="34" charset="0"/>
                <a:ea typeface="Heebo" pitchFamily="34" charset="-122"/>
                <a:cs typeface="Heebo" pitchFamily="34" charset="-120"/>
              </a:rPr>
              <a:t> ML </a:t>
            </a:r>
            <a:r>
              <a:rPr lang="en-US" dirty="0" err="1">
                <a:solidFill>
                  <a:srgbClr val="DCD7E5"/>
                </a:solidFill>
                <a:latin typeface="Heebo" pitchFamily="34" charset="0"/>
                <a:ea typeface="Heebo" pitchFamily="34" charset="-122"/>
                <a:cs typeface="Heebo" pitchFamily="34" charset="-120"/>
              </a:rPr>
              <a:t>ciari</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utongoria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uvuva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ninginya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kugwatithia</a:t>
            </a:r>
            <a:r>
              <a:rPr lang="en-US" dirty="0">
                <a:solidFill>
                  <a:srgbClr val="DCD7E5"/>
                </a:solidFill>
                <a:latin typeface="Heebo" pitchFamily="34" charset="0"/>
                <a:ea typeface="Heebo" pitchFamily="34" charset="-122"/>
                <a:cs typeface="Heebo" pitchFamily="34" charset="-120"/>
              </a:rPr>
              <a:t> </a:t>
            </a:r>
            <a:r>
              <a:rPr lang="en-US" dirty="0" err="1">
                <a:solidFill>
                  <a:srgbClr val="DCD7E5"/>
                </a:solidFill>
                <a:latin typeface="Heebo" pitchFamily="34" charset="0"/>
                <a:ea typeface="Heebo" pitchFamily="34" charset="-122"/>
                <a:cs typeface="Heebo" pitchFamily="34" charset="-120"/>
              </a:rPr>
              <a:t>uvega</a:t>
            </a:r>
            <a:r>
              <a:rPr lang="en-US" dirty="0">
                <a:solidFill>
                  <a:srgbClr val="DCD7E5"/>
                </a:solidFill>
                <a:latin typeface="Heebo" pitchFamily="34" charset="0"/>
                <a:ea typeface="Heebo" pitchFamily="34" charset="-122"/>
                <a:cs typeface="Heebo" pitchFamily="34" charset="-120"/>
              </a:rPr>
              <a:t>.</a:t>
            </a:r>
            <a:endParaRPr lang="en-US" dirty="0"/>
          </a:p>
        </p:txBody>
      </p:sp>
    </p:spTree>
    <p:extLst>
      <p:ext uri="{BB962C8B-B14F-4D97-AF65-F5344CB8AC3E}">
        <p14:creationId xmlns:p14="http://schemas.microsoft.com/office/powerpoint/2010/main" val="3961852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604837" y="1099185"/>
            <a:ext cx="6411635" cy="540068"/>
          </a:xfrm>
          <a:prstGeom prst="rect">
            <a:avLst/>
          </a:prstGeom>
          <a:noFill/>
          <a:ln/>
        </p:spPr>
        <p:txBody>
          <a:bodyPr wrap="none" rtlCol="0" anchor="t"/>
          <a:lstStyle/>
          <a:p>
            <a:pPr marL="0" indent="0">
              <a:lnSpc>
                <a:spcPts val="4253"/>
              </a:lnSpc>
              <a:buNone/>
            </a:pPr>
            <a:r>
              <a:rPr lang="en-US" sz="3402" dirty="0">
                <a:solidFill>
                  <a:srgbClr val="F2F0F4"/>
                </a:solidFill>
                <a:latin typeface="Montserrat" pitchFamily="34" charset="0"/>
                <a:ea typeface="Montserrat" pitchFamily="34" charset="-122"/>
                <a:cs typeface="Montserrat" pitchFamily="34" charset="-120"/>
              </a:rPr>
              <a:t>What is Artificial Intelligence?</a:t>
            </a:r>
            <a:endParaRPr lang="en-US" sz="3402" dirty="0"/>
          </a:p>
        </p:txBody>
      </p:sp>
      <p:sp>
        <p:nvSpPr>
          <p:cNvPr id="6" name="Text 2"/>
          <p:cNvSpPr/>
          <p:nvPr/>
        </p:nvSpPr>
        <p:spPr>
          <a:xfrm>
            <a:off x="604837" y="1898452"/>
            <a:ext cx="7934325" cy="829747"/>
          </a:xfrm>
          <a:prstGeom prst="rect">
            <a:avLst/>
          </a:prstGeom>
          <a:noFill/>
          <a:ln/>
        </p:spPr>
        <p:txBody>
          <a:bodyPr wrap="square" rtlCol="0" anchor="t"/>
          <a:lstStyle/>
          <a:p>
            <a:pPr marL="0" indent="0">
              <a:lnSpc>
                <a:spcPts val="2177"/>
              </a:lnSpc>
              <a:buNone/>
            </a:pPr>
            <a:r>
              <a:rPr lang="en-US" sz="1361" dirty="0">
                <a:solidFill>
                  <a:srgbClr val="DCD7E5"/>
                </a:solidFill>
                <a:latin typeface="Heebo" pitchFamily="34" charset="0"/>
                <a:ea typeface="Heebo" pitchFamily="34" charset="-122"/>
                <a:cs typeface="Heebo" pitchFamily="34" charset="-120"/>
              </a:rPr>
              <a:t>Artificial Intelligence (AI) is a broad field of computer science that focuses on creating intelligent agents - systems that can reason, learn, and act autonomously. It encompasses a range of techniques and approaches, from symbolic reasoning to machine learning.</a:t>
            </a:r>
            <a:endParaRPr lang="en-US" sz="1361" dirty="0"/>
          </a:p>
        </p:txBody>
      </p:sp>
      <p:sp>
        <p:nvSpPr>
          <p:cNvPr id="7" name="Shape 3"/>
          <p:cNvSpPr/>
          <p:nvPr/>
        </p:nvSpPr>
        <p:spPr>
          <a:xfrm>
            <a:off x="604837" y="2922508"/>
            <a:ext cx="7934325" cy="1287423"/>
          </a:xfrm>
          <a:prstGeom prst="roundRect">
            <a:avLst>
              <a:gd name="adj" fmla="val 5638"/>
            </a:avLst>
          </a:prstGeom>
          <a:solidFill>
            <a:srgbClr val="31136C"/>
          </a:solidFill>
          <a:ln w="7620">
            <a:solidFill>
              <a:srgbClr val="4A2C85"/>
            </a:solidFill>
            <a:prstDash val="solid"/>
          </a:ln>
        </p:spPr>
      </p:sp>
      <p:sp>
        <p:nvSpPr>
          <p:cNvPr id="8" name="Text 4"/>
          <p:cNvSpPr/>
          <p:nvPr/>
        </p:nvSpPr>
        <p:spPr>
          <a:xfrm>
            <a:off x="785217" y="3102888"/>
            <a:ext cx="2160270" cy="269915"/>
          </a:xfrm>
          <a:prstGeom prst="rect">
            <a:avLst/>
          </a:prstGeom>
          <a:noFill/>
          <a:ln/>
        </p:spPr>
        <p:txBody>
          <a:bodyPr wrap="none" rtlCol="0" anchor="t"/>
          <a:lstStyle/>
          <a:p>
            <a:pPr marL="0" indent="0">
              <a:lnSpc>
                <a:spcPts val="2126"/>
              </a:lnSpc>
              <a:buNone/>
            </a:pPr>
            <a:r>
              <a:rPr lang="en-US" sz="1701" dirty="0">
                <a:solidFill>
                  <a:srgbClr val="DCD7E5"/>
                </a:solidFill>
                <a:latin typeface="Montserrat" pitchFamily="34" charset="0"/>
                <a:ea typeface="Montserrat" pitchFamily="34" charset="-122"/>
                <a:cs typeface="Montserrat" pitchFamily="34" charset="-120"/>
              </a:rPr>
              <a:t>Definition</a:t>
            </a:r>
            <a:endParaRPr lang="en-US" sz="1701" dirty="0"/>
          </a:p>
        </p:txBody>
      </p:sp>
      <p:sp>
        <p:nvSpPr>
          <p:cNvPr id="9" name="Text 5"/>
          <p:cNvSpPr/>
          <p:nvPr/>
        </p:nvSpPr>
        <p:spPr>
          <a:xfrm>
            <a:off x="785217" y="3476387"/>
            <a:ext cx="7573566" cy="553164"/>
          </a:xfrm>
          <a:prstGeom prst="rect">
            <a:avLst/>
          </a:prstGeom>
          <a:noFill/>
          <a:ln/>
        </p:spPr>
        <p:txBody>
          <a:bodyPr wrap="square" rtlCol="0" anchor="t"/>
          <a:lstStyle/>
          <a:p>
            <a:pPr marL="0" indent="0">
              <a:lnSpc>
                <a:spcPts val="2177"/>
              </a:lnSpc>
              <a:buNone/>
            </a:pPr>
            <a:r>
              <a:rPr lang="en-US" sz="1361" dirty="0">
                <a:solidFill>
                  <a:srgbClr val="DCD7E5"/>
                </a:solidFill>
                <a:latin typeface="Heebo" pitchFamily="34" charset="0"/>
                <a:ea typeface="Heebo" pitchFamily="34" charset="-122"/>
                <a:cs typeface="Heebo" pitchFamily="34" charset="-120"/>
              </a:rPr>
              <a:t>AI aims to create machines that can perform tasks that typically require human intelligence, such as problem-solving, decision-making, and learning.</a:t>
            </a:r>
            <a:endParaRPr lang="en-US" sz="1361" dirty="0"/>
          </a:p>
        </p:txBody>
      </p:sp>
      <p:sp>
        <p:nvSpPr>
          <p:cNvPr id="10" name="Shape 6"/>
          <p:cNvSpPr/>
          <p:nvPr/>
        </p:nvSpPr>
        <p:spPr>
          <a:xfrm>
            <a:off x="604837" y="4382691"/>
            <a:ext cx="7934325" cy="1287423"/>
          </a:xfrm>
          <a:prstGeom prst="roundRect">
            <a:avLst>
              <a:gd name="adj" fmla="val 5638"/>
            </a:avLst>
          </a:prstGeom>
          <a:solidFill>
            <a:srgbClr val="31136C"/>
          </a:solidFill>
          <a:ln w="7620">
            <a:solidFill>
              <a:srgbClr val="4A2C85"/>
            </a:solidFill>
            <a:prstDash val="solid"/>
          </a:ln>
        </p:spPr>
      </p:sp>
      <p:sp>
        <p:nvSpPr>
          <p:cNvPr id="11" name="Text 7"/>
          <p:cNvSpPr/>
          <p:nvPr/>
        </p:nvSpPr>
        <p:spPr>
          <a:xfrm>
            <a:off x="785217" y="4563070"/>
            <a:ext cx="2160270" cy="269915"/>
          </a:xfrm>
          <a:prstGeom prst="rect">
            <a:avLst/>
          </a:prstGeom>
          <a:noFill/>
          <a:ln/>
        </p:spPr>
        <p:txBody>
          <a:bodyPr wrap="none" rtlCol="0" anchor="t"/>
          <a:lstStyle/>
          <a:p>
            <a:pPr marL="0" indent="0">
              <a:lnSpc>
                <a:spcPts val="2126"/>
              </a:lnSpc>
              <a:buNone/>
            </a:pPr>
            <a:r>
              <a:rPr lang="en-US" sz="1701" dirty="0">
                <a:solidFill>
                  <a:srgbClr val="DCD7E5"/>
                </a:solidFill>
                <a:latin typeface="Montserrat" pitchFamily="34" charset="0"/>
                <a:ea typeface="Montserrat" pitchFamily="34" charset="-122"/>
                <a:cs typeface="Montserrat" pitchFamily="34" charset="-120"/>
              </a:rPr>
              <a:t>Subfields</a:t>
            </a:r>
            <a:endParaRPr lang="en-US" sz="1701" dirty="0"/>
          </a:p>
        </p:txBody>
      </p:sp>
      <p:sp>
        <p:nvSpPr>
          <p:cNvPr id="12" name="Text 8"/>
          <p:cNvSpPr/>
          <p:nvPr/>
        </p:nvSpPr>
        <p:spPr>
          <a:xfrm>
            <a:off x="785217" y="4936569"/>
            <a:ext cx="7573566" cy="553164"/>
          </a:xfrm>
          <a:prstGeom prst="rect">
            <a:avLst/>
          </a:prstGeom>
          <a:noFill/>
          <a:ln/>
        </p:spPr>
        <p:txBody>
          <a:bodyPr wrap="square" rtlCol="0" anchor="t"/>
          <a:lstStyle/>
          <a:p>
            <a:pPr marL="0" indent="0">
              <a:lnSpc>
                <a:spcPts val="2177"/>
              </a:lnSpc>
              <a:buNone/>
            </a:pPr>
            <a:r>
              <a:rPr lang="en-US" sz="1361" dirty="0">
                <a:solidFill>
                  <a:srgbClr val="DCD7E5"/>
                </a:solidFill>
                <a:latin typeface="Heebo" pitchFamily="34" charset="0"/>
                <a:ea typeface="Heebo" pitchFamily="34" charset="-122"/>
                <a:cs typeface="Heebo" pitchFamily="34" charset="-120"/>
              </a:rPr>
              <a:t>AI includes various subfields, including machine learning, deep learning, natural language processing, computer vision, and robotics.</a:t>
            </a:r>
            <a:endParaRPr lang="en-US" sz="1361" dirty="0"/>
          </a:p>
        </p:txBody>
      </p:sp>
      <p:sp>
        <p:nvSpPr>
          <p:cNvPr id="13" name="Shape 9"/>
          <p:cNvSpPr/>
          <p:nvPr/>
        </p:nvSpPr>
        <p:spPr>
          <a:xfrm>
            <a:off x="604837" y="5842873"/>
            <a:ext cx="7934325" cy="1287423"/>
          </a:xfrm>
          <a:prstGeom prst="roundRect">
            <a:avLst>
              <a:gd name="adj" fmla="val 5638"/>
            </a:avLst>
          </a:prstGeom>
          <a:solidFill>
            <a:srgbClr val="31136C"/>
          </a:solidFill>
          <a:ln w="7620">
            <a:solidFill>
              <a:srgbClr val="4A2C85"/>
            </a:solidFill>
            <a:prstDash val="solid"/>
          </a:ln>
        </p:spPr>
      </p:sp>
      <p:sp>
        <p:nvSpPr>
          <p:cNvPr id="14" name="Text 10"/>
          <p:cNvSpPr/>
          <p:nvPr/>
        </p:nvSpPr>
        <p:spPr>
          <a:xfrm>
            <a:off x="785217" y="6023253"/>
            <a:ext cx="2160270" cy="269915"/>
          </a:xfrm>
          <a:prstGeom prst="rect">
            <a:avLst/>
          </a:prstGeom>
          <a:noFill/>
          <a:ln/>
        </p:spPr>
        <p:txBody>
          <a:bodyPr wrap="none" rtlCol="0" anchor="t"/>
          <a:lstStyle/>
          <a:p>
            <a:pPr marL="0" indent="0">
              <a:lnSpc>
                <a:spcPts val="2126"/>
              </a:lnSpc>
              <a:buNone/>
            </a:pPr>
            <a:r>
              <a:rPr lang="en-US" sz="1701" dirty="0">
                <a:solidFill>
                  <a:srgbClr val="DCD7E5"/>
                </a:solidFill>
                <a:latin typeface="Montserrat" pitchFamily="34" charset="0"/>
                <a:ea typeface="Montserrat" pitchFamily="34" charset="-122"/>
                <a:cs typeface="Montserrat" pitchFamily="34" charset="-120"/>
              </a:rPr>
              <a:t>Applications</a:t>
            </a:r>
            <a:endParaRPr lang="en-US" sz="1701" dirty="0"/>
          </a:p>
        </p:txBody>
      </p:sp>
      <p:sp>
        <p:nvSpPr>
          <p:cNvPr id="15" name="Text 11"/>
          <p:cNvSpPr/>
          <p:nvPr/>
        </p:nvSpPr>
        <p:spPr>
          <a:xfrm>
            <a:off x="785217" y="6396752"/>
            <a:ext cx="7573566" cy="553164"/>
          </a:xfrm>
          <a:prstGeom prst="rect">
            <a:avLst/>
          </a:prstGeom>
          <a:noFill/>
          <a:ln/>
        </p:spPr>
        <p:txBody>
          <a:bodyPr wrap="square" rtlCol="0" anchor="t"/>
          <a:lstStyle/>
          <a:p>
            <a:pPr marL="0" indent="0">
              <a:lnSpc>
                <a:spcPts val="2177"/>
              </a:lnSpc>
              <a:buNone/>
            </a:pPr>
            <a:r>
              <a:rPr lang="en-US" sz="1361" dirty="0">
                <a:solidFill>
                  <a:srgbClr val="DCD7E5"/>
                </a:solidFill>
                <a:latin typeface="Heebo" pitchFamily="34" charset="0"/>
                <a:ea typeface="Heebo" pitchFamily="34" charset="-122"/>
                <a:cs typeface="Heebo" pitchFamily="34" charset="-120"/>
              </a:rPr>
              <a:t>AI applications are ubiquitous, ranging from virtual assistants and self-driving cars to medical diagnosis and financial forecasting.</a:t>
            </a:r>
            <a:endParaRPr lang="en-US" sz="136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5" name="Text 1"/>
          <p:cNvSpPr/>
          <p:nvPr/>
        </p:nvSpPr>
        <p:spPr>
          <a:xfrm>
            <a:off x="6143506" y="1109782"/>
            <a:ext cx="6424017" cy="586740"/>
          </a:xfrm>
          <a:prstGeom prst="rect">
            <a:avLst/>
          </a:prstGeom>
          <a:noFill/>
          <a:ln/>
        </p:spPr>
        <p:txBody>
          <a:bodyPr wrap="none" rtlCol="0" anchor="t"/>
          <a:lstStyle/>
          <a:p>
            <a:pPr marL="0" indent="0">
              <a:lnSpc>
                <a:spcPts val="4620"/>
              </a:lnSpc>
              <a:buNone/>
            </a:pPr>
            <a:r>
              <a:rPr lang="en-US" sz="3696" dirty="0">
                <a:solidFill>
                  <a:srgbClr val="F2F0F4"/>
                </a:solidFill>
                <a:latin typeface="Montserrat" pitchFamily="34" charset="0"/>
                <a:ea typeface="Montserrat" pitchFamily="34" charset="-122"/>
                <a:cs typeface="Montserrat" pitchFamily="34" charset="-120"/>
              </a:rPr>
              <a:t>What is Machine Learning?</a:t>
            </a:r>
            <a:endParaRPr lang="en-US" sz="3696" dirty="0"/>
          </a:p>
        </p:txBody>
      </p:sp>
      <p:sp>
        <p:nvSpPr>
          <p:cNvPr id="6" name="Text 2"/>
          <p:cNvSpPr/>
          <p:nvPr/>
        </p:nvSpPr>
        <p:spPr>
          <a:xfrm>
            <a:off x="6143506" y="1978104"/>
            <a:ext cx="7829788" cy="901184"/>
          </a:xfrm>
          <a:prstGeom prst="rect">
            <a:avLst/>
          </a:prstGeom>
          <a:noFill/>
          <a:ln/>
        </p:spPr>
        <p:txBody>
          <a:bodyPr wrap="square" rtlCol="0" anchor="t"/>
          <a:lstStyle/>
          <a:p>
            <a:pPr marL="0" indent="0">
              <a:lnSpc>
                <a:spcPts val="2366"/>
              </a:lnSpc>
              <a:buNone/>
            </a:pPr>
            <a:r>
              <a:rPr lang="en-US" sz="1479" dirty="0">
                <a:solidFill>
                  <a:srgbClr val="DCD7E5"/>
                </a:solidFill>
                <a:latin typeface="Heebo" pitchFamily="34" charset="0"/>
                <a:ea typeface="Heebo" pitchFamily="34" charset="-122"/>
                <a:cs typeface="Heebo" pitchFamily="34" charset="-120"/>
              </a:rPr>
              <a:t>Machine learning (ML) is a subfield of AI that focuses on enabling computers to learn from data without explicit programming. It uses statistical techniques to enable systems to improve their performance over time.</a:t>
            </a:r>
            <a:endParaRPr lang="en-US" sz="1479" dirty="0"/>
          </a:p>
        </p:txBody>
      </p:sp>
      <p:sp>
        <p:nvSpPr>
          <p:cNvPr id="7" name="Shape 3"/>
          <p:cNvSpPr/>
          <p:nvPr/>
        </p:nvSpPr>
        <p:spPr>
          <a:xfrm>
            <a:off x="6143506" y="3301722"/>
            <a:ext cx="422434" cy="422434"/>
          </a:xfrm>
          <a:prstGeom prst="roundRect">
            <a:avLst>
              <a:gd name="adj" fmla="val 18669"/>
            </a:avLst>
          </a:prstGeom>
          <a:solidFill>
            <a:srgbClr val="31136C"/>
          </a:solidFill>
          <a:ln w="7620">
            <a:solidFill>
              <a:srgbClr val="4A2C85"/>
            </a:solidFill>
            <a:prstDash val="solid"/>
          </a:ln>
        </p:spPr>
      </p:sp>
      <p:sp>
        <p:nvSpPr>
          <p:cNvPr id="8" name="Text 4"/>
          <p:cNvSpPr/>
          <p:nvPr/>
        </p:nvSpPr>
        <p:spPr>
          <a:xfrm>
            <a:off x="6303883" y="3372088"/>
            <a:ext cx="101679" cy="281702"/>
          </a:xfrm>
          <a:prstGeom prst="rect">
            <a:avLst/>
          </a:prstGeom>
          <a:noFill/>
          <a:ln/>
        </p:spPr>
        <p:txBody>
          <a:bodyPr wrap="none" rtlCol="0" anchor="t"/>
          <a:lstStyle/>
          <a:p>
            <a:pPr marL="0" indent="0" algn="ctr">
              <a:lnSpc>
                <a:spcPts val="2218"/>
              </a:lnSpc>
              <a:buNone/>
            </a:pPr>
            <a:r>
              <a:rPr lang="en-US" sz="2218" dirty="0">
                <a:solidFill>
                  <a:srgbClr val="DCD7E5"/>
                </a:solidFill>
                <a:latin typeface="Montserrat" pitchFamily="34" charset="0"/>
                <a:ea typeface="Montserrat" pitchFamily="34" charset="-122"/>
                <a:cs typeface="Montserrat" pitchFamily="34" charset="-120"/>
              </a:rPr>
              <a:t>1</a:t>
            </a:r>
            <a:endParaRPr lang="en-US" sz="2218" dirty="0"/>
          </a:p>
        </p:txBody>
      </p:sp>
      <p:sp>
        <p:nvSpPr>
          <p:cNvPr id="9" name="Text 5"/>
          <p:cNvSpPr/>
          <p:nvPr/>
        </p:nvSpPr>
        <p:spPr>
          <a:xfrm>
            <a:off x="6753701" y="3301722"/>
            <a:ext cx="2414111" cy="293251"/>
          </a:xfrm>
          <a:prstGeom prst="rect">
            <a:avLst/>
          </a:prstGeom>
          <a:noFill/>
          <a:ln/>
        </p:spPr>
        <p:txBody>
          <a:bodyPr wrap="none" rtlCol="0" anchor="t"/>
          <a:lstStyle/>
          <a:p>
            <a:pPr marL="0" indent="0">
              <a:lnSpc>
                <a:spcPts val="2310"/>
              </a:lnSpc>
              <a:buNone/>
            </a:pPr>
            <a:r>
              <a:rPr lang="en-US" sz="1848" dirty="0">
                <a:solidFill>
                  <a:srgbClr val="DCD7E5"/>
                </a:solidFill>
                <a:latin typeface="Montserrat" pitchFamily="34" charset="0"/>
                <a:ea typeface="Montserrat" pitchFamily="34" charset="-122"/>
                <a:cs typeface="Montserrat" pitchFamily="34" charset="-120"/>
              </a:rPr>
              <a:t>Supervised Learning</a:t>
            </a:r>
            <a:endParaRPr lang="en-US" sz="1848" dirty="0"/>
          </a:p>
        </p:txBody>
      </p:sp>
      <p:sp>
        <p:nvSpPr>
          <p:cNvPr id="10" name="Text 6"/>
          <p:cNvSpPr/>
          <p:nvPr/>
        </p:nvSpPr>
        <p:spPr>
          <a:xfrm>
            <a:off x="6753701" y="3707606"/>
            <a:ext cx="7219593" cy="600789"/>
          </a:xfrm>
          <a:prstGeom prst="rect">
            <a:avLst/>
          </a:prstGeom>
          <a:noFill/>
          <a:ln/>
        </p:spPr>
        <p:txBody>
          <a:bodyPr wrap="square" rtlCol="0" anchor="t"/>
          <a:lstStyle/>
          <a:p>
            <a:pPr marL="0" indent="0">
              <a:lnSpc>
                <a:spcPts val="2366"/>
              </a:lnSpc>
              <a:buNone/>
            </a:pPr>
            <a:r>
              <a:rPr lang="en-US" sz="1479" dirty="0">
                <a:solidFill>
                  <a:srgbClr val="DCD7E5"/>
                </a:solidFill>
                <a:latin typeface="Heebo" pitchFamily="34" charset="0"/>
                <a:ea typeface="Heebo" pitchFamily="34" charset="-122"/>
                <a:cs typeface="Heebo" pitchFamily="34" charset="-120"/>
              </a:rPr>
              <a:t>Supervised learning involves training models on labeled data, allowing them to predict outputs based on input patterns.</a:t>
            </a:r>
            <a:endParaRPr lang="en-US" sz="1479" dirty="0"/>
          </a:p>
        </p:txBody>
      </p:sp>
      <p:sp>
        <p:nvSpPr>
          <p:cNvPr id="11" name="Shape 7"/>
          <p:cNvSpPr/>
          <p:nvPr/>
        </p:nvSpPr>
        <p:spPr>
          <a:xfrm>
            <a:off x="6143506" y="4707374"/>
            <a:ext cx="422434" cy="422434"/>
          </a:xfrm>
          <a:prstGeom prst="roundRect">
            <a:avLst>
              <a:gd name="adj" fmla="val 18669"/>
            </a:avLst>
          </a:prstGeom>
          <a:solidFill>
            <a:srgbClr val="31136C"/>
          </a:solidFill>
          <a:ln w="7620">
            <a:solidFill>
              <a:srgbClr val="4A2C85"/>
            </a:solidFill>
            <a:prstDash val="solid"/>
          </a:ln>
        </p:spPr>
      </p:sp>
      <p:sp>
        <p:nvSpPr>
          <p:cNvPr id="12" name="Text 8"/>
          <p:cNvSpPr/>
          <p:nvPr/>
        </p:nvSpPr>
        <p:spPr>
          <a:xfrm>
            <a:off x="6274713" y="4777740"/>
            <a:ext cx="160020" cy="281702"/>
          </a:xfrm>
          <a:prstGeom prst="rect">
            <a:avLst/>
          </a:prstGeom>
          <a:noFill/>
          <a:ln/>
        </p:spPr>
        <p:txBody>
          <a:bodyPr wrap="none" rtlCol="0" anchor="t"/>
          <a:lstStyle/>
          <a:p>
            <a:pPr marL="0" indent="0" algn="ctr">
              <a:lnSpc>
                <a:spcPts val="2218"/>
              </a:lnSpc>
              <a:buNone/>
            </a:pPr>
            <a:r>
              <a:rPr lang="en-US" sz="2218" dirty="0">
                <a:solidFill>
                  <a:srgbClr val="DCD7E5"/>
                </a:solidFill>
                <a:latin typeface="Montserrat" pitchFamily="34" charset="0"/>
                <a:ea typeface="Montserrat" pitchFamily="34" charset="-122"/>
                <a:cs typeface="Montserrat" pitchFamily="34" charset="-120"/>
              </a:rPr>
              <a:t>2</a:t>
            </a:r>
            <a:endParaRPr lang="en-US" sz="2218" dirty="0"/>
          </a:p>
        </p:txBody>
      </p:sp>
      <p:sp>
        <p:nvSpPr>
          <p:cNvPr id="13" name="Text 9"/>
          <p:cNvSpPr/>
          <p:nvPr/>
        </p:nvSpPr>
        <p:spPr>
          <a:xfrm>
            <a:off x="6753701" y="4707374"/>
            <a:ext cx="2728793" cy="293251"/>
          </a:xfrm>
          <a:prstGeom prst="rect">
            <a:avLst/>
          </a:prstGeom>
          <a:noFill/>
          <a:ln/>
        </p:spPr>
        <p:txBody>
          <a:bodyPr wrap="none" rtlCol="0" anchor="t"/>
          <a:lstStyle/>
          <a:p>
            <a:pPr marL="0" indent="0">
              <a:lnSpc>
                <a:spcPts val="2310"/>
              </a:lnSpc>
              <a:buNone/>
            </a:pPr>
            <a:r>
              <a:rPr lang="en-US" sz="1848" dirty="0">
                <a:solidFill>
                  <a:srgbClr val="DCD7E5"/>
                </a:solidFill>
                <a:latin typeface="Montserrat" pitchFamily="34" charset="0"/>
                <a:ea typeface="Montserrat" pitchFamily="34" charset="-122"/>
                <a:cs typeface="Montserrat" pitchFamily="34" charset="-120"/>
              </a:rPr>
              <a:t>Unsupervised Learning</a:t>
            </a:r>
            <a:endParaRPr lang="en-US" sz="1848" dirty="0"/>
          </a:p>
        </p:txBody>
      </p:sp>
      <p:sp>
        <p:nvSpPr>
          <p:cNvPr id="14" name="Text 10"/>
          <p:cNvSpPr/>
          <p:nvPr/>
        </p:nvSpPr>
        <p:spPr>
          <a:xfrm>
            <a:off x="6753701" y="5113258"/>
            <a:ext cx="7219593" cy="600789"/>
          </a:xfrm>
          <a:prstGeom prst="rect">
            <a:avLst/>
          </a:prstGeom>
          <a:noFill/>
          <a:ln/>
        </p:spPr>
        <p:txBody>
          <a:bodyPr wrap="square" rtlCol="0" anchor="t"/>
          <a:lstStyle/>
          <a:p>
            <a:pPr marL="0" indent="0">
              <a:lnSpc>
                <a:spcPts val="2366"/>
              </a:lnSpc>
              <a:buNone/>
            </a:pPr>
            <a:r>
              <a:rPr lang="en-US" sz="1479" dirty="0">
                <a:solidFill>
                  <a:srgbClr val="DCD7E5"/>
                </a:solidFill>
                <a:latin typeface="Heebo" pitchFamily="34" charset="0"/>
                <a:ea typeface="Heebo" pitchFamily="34" charset="-122"/>
                <a:cs typeface="Heebo" pitchFamily="34" charset="-120"/>
              </a:rPr>
              <a:t>Unsupervised learning deals with unlabeled data, enabling models to discover hidden patterns and structures within the data.</a:t>
            </a:r>
            <a:endParaRPr lang="en-US" sz="1479" dirty="0"/>
          </a:p>
        </p:txBody>
      </p:sp>
      <p:sp>
        <p:nvSpPr>
          <p:cNvPr id="15" name="Shape 11"/>
          <p:cNvSpPr/>
          <p:nvPr/>
        </p:nvSpPr>
        <p:spPr>
          <a:xfrm>
            <a:off x="6143506" y="6113026"/>
            <a:ext cx="422434" cy="422434"/>
          </a:xfrm>
          <a:prstGeom prst="roundRect">
            <a:avLst>
              <a:gd name="adj" fmla="val 18669"/>
            </a:avLst>
          </a:prstGeom>
          <a:solidFill>
            <a:srgbClr val="31136C"/>
          </a:solidFill>
          <a:ln w="7620">
            <a:solidFill>
              <a:srgbClr val="4A2C85"/>
            </a:solidFill>
            <a:prstDash val="solid"/>
          </a:ln>
        </p:spPr>
      </p:sp>
      <p:sp>
        <p:nvSpPr>
          <p:cNvPr id="16" name="Text 12"/>
          <p:cNvSpPr/>
          <p:nvPr/>
        </p:nvSpPr>
        <p:spPr>
          <a:xfrm>
            <a:off x="6275308" y="6183392"/>
            <a:ext cx="158829" cy="281702"/>
          </a:xfrm>
          <a:prstGeom prst="rect">
            <a:avLst/>
          </a:prstGeom>
          <a:noFill/>
          <a:ln/>
        </p:spPr>
        <p:txBody>
          <a:bodyPr wrap="none" rtlCol="0" anchor="t"/>
          <a:lstStyle/>
          <a:p>
            <a:pPr marL="0" indent="0" algn="ctr">
              <a:lnSpc>
                <a:spcPts val="2218"/>
              </a:lnSpc>
              <a:buNone/>
            </a:pPr>
            <a:r>
              <a:rPr lang="en-US" sz="2218" dirty="0">
                <a:solidFill>
                  <a:srgbClr val="DCD7E5"/>
                </a:solidFill>
                <a:latin typeface="Montserrat" pitchFamily="34" charset="0"/>
                <a:ea typeface="Montserrat" pitchFamily="34" charset="-122"/>
                <a:cs typeface="Montserrat" pitchFamily="34" charset="-120"/>
              </a:rPr>
              <a:t>3</a:t>
            </a:r>
            <a:endParaRPr lang="en-US" sz="2218" dirty="0"/>
          </a:p>
        </p:txBody>
      </p:sp>
      <p:sp>
        <p:nvSpPr>
          <p:cNvPr id="17" name="Text 13"/>
          <p:cNvSpPr/>
          <p:nvPr/>
        </p:nvSpPr>
        <p:spPr>
          <a:xfrm>
            <a:off x="6753701" y="6113026"/>
            <a:ext cx="2873097" cy="293251"/>
          </a:xfrm>
          <a:prstGeom prst="rect">
            <a:avLst/>
          </a:prstGeom>
          <a:noFill/>
          <a:ln/>
        </p:spPr>
        <p:txBody>
          <a:bodyPr wrap="none" rtlCol="0" anchor="t"/>
          <a:lstStyle/>
          <a:p>
            <a:pPr marL="0" indent="0">
              <a:lnSpc>
                <a:spcPts val="2310"/>
              </a:lnSpc>
              <a:buNone/>
            </a:pPr>
            <a:r>
              <a:rPr lang="en-US" sz="1848" dirty="0">
                <a:solidFill>
                  <a:srgbClr val="DCD7E5"/>
                </a:solidFill>
                <a:latin typeface="Montserrat" pitchFamily="34" charset="0"/>
                <a:ea typeface="Montserrat" pitchFamily="34" charset="-122"/>
                <a:cs typeface="Montserrat" pitchFamily="34" charset="-120"/>
              </a:rPr>
              <a:t>Reinforcement Learning</a:t>
            </a:r>
            <a:endParaRPr lang="en-US" sz="1848" dirty="0"/>
          </a:p>
        </p:txBody>
      </p:sp>
      <p:sp>
        <p:nvSpPr>
          <p:cNvPr id="18" name="Text 14"/>
          <p:cNvSpPr/>
          <p:nvPr/>
        </p:nvSpPr>
        <p:spPr>
          <a:xfrm>
            <a:off x="6753701" y="6518910"/>
            <a:ext cx="7219593" cy="600789"/>
          </a:xfrm>
          <a:prstGeom prst="rect">
            <a:avLst/>
          </a:prstGeom>
          <a:noFill/>
          <a:ln/>
        </p:spPr>
        <p:txBody>
          <a:bodyPr wrap="square" rtlCol="0" anchor="t"/>
          <a:lstStyle/>
          <a:p>
            <a:pPr marL="0" indent="0">
              <a:lnSpc>
                <a:spcPts val="2366"/>
              </a:lnSpc>
              <a:buNone/>
            </a:pPr>
            <a:r>
              <a:rPr lang="en-US" sz="1479" dirty="0">
                <a:solidFill>
                  <a:srgbClr val="DCD7E5"/>
                </a:solidFill>
                <a:latin typeface="Heebo" pitchFamily="34" charset="0"/>
                <a:ea typeface="Heebo" pitchFamily="34" charset="-122"/>
                <a:cs typeface="Heebo" pitchFamily="34" charset="-120"/>
              </a:rPr>
              <a:t>Reinforcement learning involves training agents through trial and error, allowing them to learn from rewards and penalties.</a:t>
            </a:r>
            <a:endParaRPr lang="en-US" sz="1479"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864037" y="1804868"/>
            <a:ext cx="7870269" cy="771525"/>
          </a:xfrm>
          <a:prstGeom prst="rect">
            <a:avLst/>
          </a:prstGeom>
          <a:noFill/>
          <a:ln/>
        </p:spPr>
        <p:txBody>
          <a:bodyPr wrap="none" rtlCol="0" anchor="t"/>
          <a:lstStyle/>
          <a:p>
            <a:pPr marL="0" indent="0">
              <a:lnSpc>
                <a:spcPts val="6075"/>
              </a:lnSpc>
              <a:buNone/>
            </a:pPr>
            <a:r>
              <a:rPr lang="en-US" sz="4860" dirty="0">
                <a:solidFill>
                  <a:srgbClr val="F2F0F4"/>
                </a:solidFill>
                <a:latin typeface="Montserrat" pitchFamily="34" charset="0"/>
                <a:ea typeface="Montserrat" pitchFamily="34" charset="-122"/>
                <a:cs typeface="Montserrat" pitchFamily="34" charset="-120"/>
              </a:rPr>
              <a:t>Applications of AI and ML</a:t>
            </a:r>
            <a:endParaRPr lang="en-US" sz="4860" dirty="0"/>
          </a:p>
        </p:txBody>
      </p:sp>
      <p:sp>
        <p:nvSpPr>
          <p:cNvPr id="5" name="Text 2"/>
          <p:cNvSpPr/>
          <p:nvPr/>
        </p:nvSpPr>
        <p:spPr>
          <a:xfrm>
            <a:off x="864037" y="3070146"/>
            <a:ext cx="12902327" cy="790099"/>
          </a:xfrm>
          <a:prstGeom prst="rect">
            <a:avLst/>
          </a:prstGeom>
          <a:noFill/>
          <a:ln/>
        </p:spPr>
        <p:txBody>
          <a:bodyPr wrap="squar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AI and ML are revolutionizing industries across the globe. From healthcare and finance to transportation and entertainment, these technologies are driving innovation and improving efficiency.</a:t>
            </a:r>
            <a:endParaRPr lang="en-US" sz="1944" dirty="0"/>
          </a:p>
        </p:txBody>
      </p:sp>
      <p:sp>
        <p:nvSpPr>
          <p:cNvPr id="6" name="Text 3"/>
          <p:cNvSpPr/>
          <p:nvPr/>
        </p:nvSpPr>
        <p:spPr>
          <a:xfrm>
            <a:off x="864037" y="4384715"/>
            <a:ext cx="3086100" cy="385763"/>
          </a:xfrm>
          <a:prstGeom prst="rect">
            <a:avLst/>
          </a:prstGeom>
          <a:noFill/>
          <a:ln/>
        </p:spPr>
        <p:txBody>
          <a:bodyPr wrap="none" rtlCol="0" anchor="t"/>
          <a:lstStyle/>
          <a:p>
            <a:pPr marL="0" indent="0">
              <a:lnSpc>
                <a:spcPts val="3038"/>
              </a:lnSpc>
              <a:buNone/>
            </a:pPr>
            <a:r>
              <a:rPr lang="en-US" sz="2430" dirty="0">
                <a:solidFill>
                  <a:srgbClr val="F2F0F4"/>
                </a:solidFill>
                <a:latin typeface="Montserrat" pitchFamily="34" charset="0"/>
                <a:ea typeface="Montserrat" pitchFamily="34" charset="-122"/>
                <a:cs typeface="Montserrat" pitchFamily="34" charset="-120"/>
              </a:rPr>
              <a:t>Healthcare</a:t>
            </a:r>
            <a:endParaRPr lang="en-US" sz="2430" dirty="0"/>
          </a:p>
        </p:txBody>
      </p:sp>
      <p:sp>
        <p:nvSpPr>
          <p:cNvPr id="7" name="Text 4"/>
          <p:cNvSpPr/>
          <p:nvPr/>
        </p:nvSpPr>
        <p:spPr>
          <a:xfrm>
            <a:off x="864037" y="5017294"/>
            <a:ext cx="3898821" cy="1185148"/>
          </a:xfrm>
          <a:prstGeom prst="rect">
            <a:avLst/>
          </a:prstGeom>
          <a:noFill/>
          <a:ln/>
        </p:spPr>
        <p:txBody>
          <a:bodyPr wrap="squar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AI-powered diagnostics, drug discovery, and personalized treatment plans.</a:t>
            </a:r>
            <a:endParaRPr lang="en-US" sz="1944" dirty="0"/>
          </a:p>
        </p:txBody>
      </p:sp>
      <p:sp>
        <p:nvSpPr>
          <p:cNvPr id="8" name="Text 5"/>
          <p:cNvSpPr/>
          <p:nvPr/>
        </p:nvSpPr>
        <p:spPr>
          <a:xfrm>
            <a:off x="5372695" y="4384715"/>
            <a:ext cx="3086100" cy="385763"/>
          </a:xfrm>
          <a:prstGeom prst="rect">
            <a:avLst/>
          </a:prstGeom>
          <a:noFill/>
          <a:ln/>
        </p:spPr>
        <p:txBody>
          <a:bodyPr wrap="none" rtlCol="0" anchor="t"/>
          <a:lstStyle/>
          <a:p>
            <a:pPr marL="0" indent="0">
              <a:lnSpc>
                <a:spcPts val="3038"/>
              </a:lnSpc>
              <a:buNone/>
            </a:pPr>
            <a:r>
              <a:rPr lang="en-US" sz="2430" dirty="0">
                <a:solidFill>
                  <a:srgbClr val="F2F0F4"/>
                </a:solidFill>
                <a:latin typeface="Montserrat" pitchFamily="34" charset="0"/>
                <a:ea typeface="Montserrat" pitchFamily="34" charset="-122"/>
                <a:cs typeface="Montserrat" pitchFamily="34" charset="-120"/>
              </a:rPr>
              <a:t>Finance</a:t>
            </a:r>
            <a:endParaRPr lang="en-US" sz="2430" dirty="0"/>
          </a:p>
        </p:txBody>
      </p:sp>
      <p:sp>
        <p:nvSpPr>
          <p:cNvPr id="9" name="Text 6"/>
          <p:cNvSpPr/>
          <p:nvPr/>
        </p:nvSpPr>
        <p:spPr>
          <a:xfrm>
            <a:off x="5372695" y="5017294"/>
            <a:ext cx="3898821" cy="790099"/>
          </a:xfrm>
          <a:prstGeom prst="rect">
            <a:avLst/>
          </a:prstGeom>
          <a:noFill/>
          <a:ln/>
        </p:spPr>
        <p:txBody>
          <a:bodyPr wrap="squar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Fraud detection, risk assessment, and algorithmic trading.</a:t>
            </a:r>
            <a:endParaRPr lang="en-US" sz="1944" dirty="0"/>
          </a:p>
        </p:txBody>
      </p:sp>
      <p:sp>
        <p:nvSpPr>
          <p:cNvPr id="10" name="Text 7"/>
          <p:cNvSpPr/>
          <p:nvPr/>
        </p:nvSpPr>
        <p:spPr>
          <a:xfrm>
            <a:off x="9881354" y="4384715"/>
            <a:ext cx="3086100" cy="385763"/>
          </a:xfrm>
          <a:prstGeom prst="rect">
            <a:avLst/>
          </a:prstGeom>
          <a:noFill/>
          <a:ln/>
        </p:spPr>
        <p:txBody>
          <a:bodyPr wrap="none" rtlCol="0" anchor="t"/>
          <a:lstStyle/>
          <a:p>
            <a:pPr marL="0" indent="0">
              <a:lnSpc>
                <a:spcPts val="3038"/>
              </a:lnSpc>
              <a:buNone/>
            </a:pPr>
            <a:r>
              <a:rPr lang="en-US" sz="2430" dirty="0">
                <a:solidFill>
                  <a:srgbClr val="F2F0F4"/>
                </a:solidFill>
                <a:latin typeface="Montserrat" pitchFamily="34" charset="0"/>
                <a:ea typeface="Montserrat" pitchFamily="34" charset="-122"/>
                <a:cs typeface="Montserrat" pitchFamily="34" charset="-120"/>
              </a:rPr>
              <a:t>Transportation</a:t>
            </a:r>
            <a:endParaRPr lang="en-US" sz="2430" dirty="0"/>
          </a:p>
        </p:txBody>
      </p:sp>
      <p:sp>
        <p:nvSpPr>
          <p:cNvPr id="11" name="Text 8"/>
          <p:cNvSpPr/>
          <p:nvPr/>
        </p:nvSpPr>
        <p:spPr>
          <a:xfrm>
            <a:off x="9881354" y="5017294"/>
            <a:ext cx="3898821" cy="1185148"/>
          </a:xfrm>
          <a:prstGeom prst="rect">
            <a:avLst/>
          </a:prstGeom>
          <a:noFill/>
          <a:ln/>
        </p:spPr>
        <p:txBody>
          <a:bodyPr wrap="squar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Self-driving cars, traffic optimization, and intelligent logistics.</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5" name="Text 1"/>
          <p:cNvSpPr/>
          <p:nvPr/>
        </p:nvSpPr>
        <p:spPr>
          <a:xfrm>
            <a:off x="604837" y="1260396"/>
            <a:ext cx="7576185" cy="540068"/>
          </a:xfrm>
          <a:prstGeom prst="rect">
            <a:avLst/>
          </a:prstGeom>
          <a:noFill/>
          <a:ln/>
        </p:spPr>
        <p:txBody>
          <a:bodyPr wrap="none" rtlCol="0" anchor="t"/>
          <a:lstStyle/>
          <a:p>
            <a:pPr marL="0" indent="0">
              <a:lnSpc>
                <a:spcPts val="4253"/>
              </a:lnSpc>
              <a:buNone/>
            </a:pPr>
            <a:r>
              <a:rPr lang="en-US" sz="3402" dirty="0">
                <a:solidFill>
                  <a:srgbClr val="F2F0F4"/>
                </a:solidFill>
                <a:latin typeface="Montserrat" pitchFamily="34" charset="0"/>
                <a:ea typeface="Montserrat" pitchFamily="34" charset="-122"/>
                <a:cs typeface="Montserrat" pitchFamily="34" charset="-120"/>
              </a:rPr>
              <a:t>Current Trends and Advancements</a:t>
            </a:r>
            <a:endParaRPr lang="en-US" sz="3402" dirty="0"/>
          </a:p>
        </p:txBody>
      </p:sp>
      <p:sp>
        <p:nvSpPr>
          <p:cNvPr id="6" name="Text 2"/>
          <p:cNvSpPr/>
          <p:nvPr/>
        </p:nvSpPr>
        <p:spPr>
          <a:xfrm>
            <a:off x="604837" y="2059662"/>
            <a:ext cx="7934325" cy="553164"/>
          </a:xfrm>
          <a:prstGeom prst="rect">
            <a:avLst/>
          </a:prstGeom>
          <a:noFill/>
          <a:ln/>
        </p:spPr>
        <p:txBody>
          <a:bodyPr wrap="square" rtlCol="0" anchor="t"/>
          <a:lstStyle/>
          <a:p>
            <a:pPr marL="0" indent="0">
              <a:lnSpc>
                <a:spcPts val="2177"/>
              </a:lnSpc>
              <a:buNone/>
            </a:pPr>
            <a:r>
              <a:rPr lang="en-US" sz="1361" dirty="0">
                <a:solidFill>
                  <a:srgbClr val="DCD7E5"/>
                </a:solidFill>
                <a:latin typeface="Heebo" pitchFamily="34" charset="0"/>
                <a:ea typeface="Heebo" pitchFamily="34" charset="-122"/>
                <a:cs typeface="Heebo" pitchFamily="34" charset="-120"/>
              </a:rPr>
              <a:t>The field of AI and ML is rapidly evolving, with new breakthroughs happening frequently. These advancements are pushing the boundaries of what's possible and leading to new applications.</a:t>
            </a:r>
            <a:endParaRPr lang="en-US" sz="1361" dirty="0"/>
          </a:p>
        </p:txBody>
      </p:sp>
      <p:sp>
        <p:nvSpPr>
          <p:cNvPr id="7" name="Shape 3"/>
          <p:cNvSpPr/>
          <p:nvPr/>
        </p:nvSpPr>
        <p:spPr>
          <a:xfrm>
            <a:off x="853321" y="2807137"/>
            <a:ext cx="21550" cy="4162068"/>
          </a:xfrm>
          <a:prstGeom prst="roundRect">
            <a:avLst>
              <a:gd name="adj" fmla="val 336822"/>
            </a:avLst>
          </a:prstGeom>
          <a:solidFill>
            <a:srgbClr val="4A2C85"/>
          </a:solidFill>
          <a:ln/>
        </p:spPr>
      </p:sp>
      <p:sp>
        <p:nvSpPr>
          <p:cNvPr id="8" name="Shape 4"/>
          <p:cNvSpPr/>
          <p:nvPr/>
        </p:nvSpPr>
        <p:spPr>
          <a:xfrm>
            <a:off x="1058406" y="3184981"/>
            <a:ext cx="604837" cy="21550"/>
          </a:xfrm>
          <a:prstGeom prst="roundRect">
            <a:avLst>
              <a:gd name="adj" fmla="val 336822"/>
            </a:avLst>
          </a:prstGeom>
          <a:solidFill>
            <a:srgbClr val="4A2C85"/>
          </a:solidFill>
          <a:ln/>
        </p:spPr>
      </p:sp>
      <p:sp>
        <p:nvSpPr>
          <p:cNvPr id="9" name="Shape 5"/>
          <p:cNvSpPr/>
          <p:nvPr/>
        </p:nvSpPr>
        <p:spPr>
          <a:xfrm>
            <a:off x="669667" y="3001447"/>
            <a:ext cx="388739" cy="388739"/>
          </a:xfrm>
          <a:prstGeom prst="roundRect">
            <a:avLst>
              <a:gd name="adj" fmla="val 18672"/>
            </a:avLst>
          </a:prstGeom>
          <a:solidFill>
            <a:srgbClr val="31136C"/>
          </a:solidFill>
          <a:ln w="7620">
            <a:solidFill>
              <a:srgbClr val="4A2C85"/>
            </a:solidFill>
            <a:prstDash val="solid"/>
          </a:ln>
        </p:spPr>
      </p:sp>
      <p:sp>
        <p:nvSpPr>
          <p:cNvPr id="10" name="Text 6"/>
          <p:cNvSpPr/>
          <p:nvPr/>
        </p:nvSpPr>
        <p:spPr>
          <a:xfrm>
            <a:off x="817185" y="3066217"/>
            <a:ext cx="93583" cy="259199"/>
          </a:xfrm>
          <a:prstGeom prst="rect">
            <a:avLst/>
          </a:prstGeom>
          <a:noFill/>
          <a:ln/>
        </p:spPr>
        <p:txBody>
          <a:bodyPr wrap="none" rtlCol="0" anchor="t"/>
          <a:lstStyle/>
          <a:p>
            <a:pPr marL="0" indent="0" algn="ctr">
              <a:lnSpc>
                <a:spcPts val="2041"/>
              </a:lnSpc>
              <a:buNone/>
            </a:pPr>
            <a:r>
              <a:rPr lang="en-US" sz="2041" dirty="0">
                <a:solidFill>
                  <a:srgbClr val="DCD7E5"/>
                </a:solidFill>
                <a:latin typeface="Montserrat" pitchFamily="34" charset="0"/>
                <a:ea typeface="Montserrat" pitchFamily="34" charset="-122"/>
                <a:cs typeface="Montserrat" pitchFamily="34" charset="-120"/>
              </a:rPr>
              <a:t>1</a:t>
            </a:r>
            <a:endParaRPr lang="en-US" sz="2041" dirty="0"/>
          </a:p>
        </p:txBody>
      </p:sp>
      <p:sp>
        <p:nvSpPr>
          <p:cNvPr id="11" name="Text 7"/>
          <p:cNvSpPr/>
          <p:nvPr/>
        </p:nvSpPr>
        <p:spPr>
          <a:xfrm>
            <a:off x="1814513" y="2979896"/>
            <a:ext cx="2160270" cy="269915"/>
          </a:xfrm>
          <a:prstGeom prst="rect">
            <a:avLst/>
          </a:prstGeom>
          <a:noFill/>
          <a:ln/>
        </p:spPr>
        <p:txBody>
          <a:bodyPr wrap="none" rtlCol="0" anchor="t"/>
          <a:lstStyle/>
          <a:p>
            <a:pPr marL="0" indent="0" algn="l">
              <a:lnSpc>
                <a:spcPts val="2126"/>
              </a:lnSpc>
              <a:buNone/>
            </a:pPr>
            <a:r>
              <a:rPr lang="en-US" sz="1701" dirty="0">
                <a:solidFill>
                  <a:srgbClr val="DCD7E5"/>
                </a:solidFill>
                <a:latin typeface="Montserrat" pitchFamily="34" charset="0"/>
                <a:ea typeface="Montserrat" pitchFamily="34" charset="-122"/>
                <a:cs typeface="Montserrat" pitchFamily="34" charset="-120"/>
              </a:rPr>
              <a:t>Deep Learning</a:t>
            </a:r>
            <a:endParaRPr lang="en-US" sz="1701" dirty="0"/>
          </a:p>
        </p:txBody>
      </p:sp>
      <p:sp>
        <p:nvSpPr>
          <p:cNvPr id="12" name="Text 8"/>
          <p:cNvSpPr/>
          <p:nvPr/>
        </p:nvSpPr>
        <p:spPr>
          <a:xfrm>
            <a:off x="1814513" y="3353395"/>
            <a:ext cx="6724650" cy="553164"/>
          </a:xfrm>
          <a:prstGeom prst="rect">
            <a:avLst/>
          </a:prstGeom>
          <a:noFill/>
          <a:ln/>
        </p:spPr>
        <p:txBody>
          <a:bodyPr wrap="square" rtlCol="0" anchor="t"/>
          <a:lstStyle/>
          <a:p>
            <a:pPr marL="0" indent="0" algn="l">
              <a:lnSpc>
                <a:spcPts val="2177"/>
              </a:lnSpc>
              <a:buNone/>
            </a:pPr>
            <a:r>
              <a:rPr lang="en-US" sz="1361" dirty="0">
                <a:solidFill>
                  <a:srgbClr val="DCD7E5"/>
                </a:solidFill>
                <a:latin typeface="Heebo" pitchFamily="34" charset="0"/>
                <a:ea typeface="Heebo" pitchFamily="34" charset="-122"/>
                <a:cs typeface="Heebo" pitchFamily="34" charset="-120"/>
              </a:rPr>
              <a:t>Deep learning architectures, such as neural networks, are achieving remarkable results in image recognition, natural language processing, and other tasks.</a:t>
            </a:r>
            <a:endParaRPr lang="en-US" sz="1361" dirty="0"/>
          </a:p>
        </p:txBody>
      </p:sp>
      <p:sp>
        <p:nvSpPr>
          <p:cNvPr id="13" name="Shape 9"/>
          <p:cNvSpPr/>
          <p:nvPr/>
        </p:nvSpPr>
        <p:spPr>
          <a:xfrm>
            <a:off x="1058406" y="4629924"/>
            <a:ext cx="604837" cy="21550"/>
          </a:xfrm>
          <a:prstGeom prst="roundRect">
            <a:avLst>
              <a:gd name="adj" fmla="val 336822"/>
            </a:avLst>
          </a:prstGeom>
          <a:solidFill>
            <a:srgbClr val="4A2C85"/>
          </a:solidFill>
          <a:ln/>
        </p:spPr>
      </p:sp>
      <p:sp>
        <p:nvSpPr>
          <p:cNvPr id="14" name="Shape 10"/>
          <p:cNvSpPr/>
          <p:nvPr/>
        </p:nvSpPr>
        <p:spPr>
          <a:xfrm>
            <a:off x="669667" y="4446389"/>
            <a:ext cx="388739" cy="388739"/>
          </a:xfrm>
          <a:prstGeom prst="roundRect">
            <a:avLst>
              <a:gd name="adj" fmla="val 18672"/>
            </a:avLst>
          </a:prstGeom>
          <a:solidFill>
            <a:srgbClr val="31136C"/>
          </a:solidFill>
          <a:ln w="7620">
            <a:solidFill>
              <a:srgbClr val="4A2C85"/>
            </a:solidFill>
            <a:prstDash val="solid"/>
          </a:ln>
        </p:spPr>
      </p:sp>
      <p:sp>
        <p:nvSpPr>
          <p:cNvPr id="15" name="Text 11"/>
          <p:cNvSpPr/>
          <p:nvPr/>
        </p:nvSpPr>
        <p:spPr>
          <a:xfrm>
            <a:off x="790396" y="4511159"/>
            <a:ext cx="147280" cy="259199"/>
          </a:xfrm>
          <a:prstGeom prst="rect">
            <a:avLst/>
          </a:prstGeom>
          <a:noFill/>
          <a:ln/>
        </p:spPr>
        <p:txBody>
          <a:bodyPr wrap="none" rtlCol="0" anchor="t"/>
          <a:lstStyle/>
          <a:p>
            <a:pPr marL="0" indent="0" algn="ctr">
              <a:lnSpc>
                <a:spcPts val="2041"/>
              </a:lnSpc>
              <a:buNone/>
            </a:pPr>
            <a:r>
              <a:rPr lang="en-US" sz="2041" dirty="0">
                <a:solidFill>
                  <a:srgbClr val="DCD7E5"/>
                </a:solidFill>
                <a:latin typeface="Montserrat" pitchFamily="34" charset="0"/>
                <a:ea typeface="Montserrat" pitchFamily="34" charset="-122"/>
                <a:cs typeface="Montserrat" pitchFamily="34" charset="-120"/>
              </a:rPr>
              <a:t>2</a:t>
            </a:r>
            <a:endParaRPr lang="en-US" sz="2041" dirty="0"/>
          </a:p>
        </p:txBody>
      </p:sp>
      <p:sp>
        <p:nvSpPr>
          <p:cNvPr id="16" name="Text 12"/>
          <p:cNvSpPr/>
          <p:nvPr/>
        </p:nvSpPr>
        <p:spPr>
          <a:xfrm>
            <a:off x="1814513" y="4424839"/>
            <a:ext cx="2160270" cy="269915"/>
          </a:xfrm>
          <a:prstGeom prst="rect">
            <a:avLst/>
          </a:prstGeom>
          <a:noFill/>
          <a:ln/>
        </p:spPr>
        <p:txBody>
          <a:bodyPr wrap="none" rtlCol="0" anchor="t"/>
          <a:lstStyle/>
          <a:p>
            <a:pPr marL="0" indent="0" algn="l">
              <a:lnSpc>
                <a:spcPts val="2126"/>
              </a:lnSpc>
              <a:buNone/>
            </a:pPr>
            <a:r>
              <a:rPr lang="en-US" sz="1701" dirty="0">
                <a:solidFill>
                  <a:srgbClr val="DCD7E5"/>
                </a:solidFill>
                <a:latin typeface="Montserrat" pitchFamily="34" charset="0"/>
                <a:ea typeface="Montserrat" pitchFamily="34" charset="-122"/>
                <a:cs typeface="Montserrat" pitchFamily="34" charset="-120"/>
              </a:rPr>
              <a:t>Edge Computing</a:t>
            </a:r>
            <a:endParaRPr lang="en-US" sz="1701" dirty="0"/>
          </a:p>
        </p:txBody>
      </p:sp>
      <p:sp>
        <p:nvSpPr>
          <p:cNvPr id="17" name="Text 13"/>
          <p:cNvSpPr/>
          <p:nvPr/>
        </p:nvSpPr>
        <p:spPr>
          <a:xfrm>
            <a:off x="1814513" y="4798338"/>
            <a:ext cx="6724650" cy="553164"/>
          </a:xfrm>
          <a:prstGeom prst="rect">
            <a:avLst/>
          </a:prstGeom>
          <a:noFill/>
          <a:ln/>
        </p:spPr>
        <p:txBody>
          <a:bodyPr wrap="square" rtlCol="0" anchor="t"/>
          <a:lstStyle/>
          <a:p>
            <a:pPr marL="0" indent="0" algn="l">
              <a:lnSpc>
                <a:spcPts val="2177"/>
              </a:lnSpc>
              <a:buNone/>
            </a:pPr>
            <a:r>
              <a:rPr lang="en-US" sz="1361" dirty="0">
                <a:solidFill>
                  <a:srgbClr val="DCD7E5"/>
                </a:solidFill>
                <a:latin typeface="Heebo" pitchFamily="34" charset="0"/>
                <a:ea typeface="Heebo" pitchFamily="34" charset="-122"/>
                <a:cs typeface="Heebo" pitchFamily="34" charset="-120"/>
              </a:rPr>
              <a:t>AI is being deployed at the edge, enabling devices to process data locally, reducing latency and improving performance.</a:t>
            </a:r>
            <a:endParaRPr lang="en-US" sz="1361" dirty="0"/>
          </a:p>
        </p:txBody>
      </p:sp>
      <p:sp>
        <p:nvSpPr>
          <p:cNvPr id="18" name="Shape 14"/>
          <p:cNvSpPr/>
          <p:nvPr/>
        </p:nvSpPr>
        <p:spPr>
          <a:xfrm>
            <a:off x="1058406" y="6074866"/>
            <a:ext cx="604837" cy="21550"/>
          </a:xfrm>
          <a:prstGeom prst="roundRect">
            <a:avLst>
              <a:gd name="adj" fmla="val 336822"/>
            </a:avLst>
          </a:prstGeom>
          <a:solidFill>
            <a:srgbClr val="4A2C85"/>
          </a:solidFill>
          <a:ln/>
        </p:spPr>
      </p:sp>
      <p:sp>
        <p:nvSpPr>
          <p:cNvPr id="19" name="Shape 15"/>
          <p:cNvSpPr/>
          <p:nvPr/>
        </p:nvSpPr>
        <p:spPr>
          <a:xfrm>
            <a:off x="669667" y="5891332"/>
            <a:ext cx="388739" cy="388739"/>
          </a:xfrm>
          <a:prstGeom prst="roundRect">
            <a:avLst>
              <a:gd name="adj" fmla="val 18672"/>
            </a:avLst>
          </a:prstGeom>
          <a:solidFill>
            <a:srgbClr val="31136C"/>
          </a:solidFill>
          <a:ln w="7620">
            <a:solidFill>
              <a:srgbClr val="4A2C85"/>
            </a:solidFill>
            <a:prstDash val="solid"/>
          </a:ln>
        </p:spPr>
      </p:sp>
      <p:sp>
        <p:nvSpPr>
          <p:cNvPr id="20" name="Text 16"/>
          <p:cNvSpPr/>
          <p:nvPr/>
        </p:nvSpPr>
        <p:spPr>
          <a:xfrm>
            <a:off x="790873" y="5956102"/>
            <a:ext cx="146209" cy="259199"/>
          </a:xfrm>
          <a:prstGeom prst="rect">
            <a:avLst/>
          </a:prstGeom>
          <a:noFill/>
          <a:ln/>
        </p:spPr>
        <p:txBody>
          <a:bodyPr wrap="none" rtlCol="0" anchor="t"/>
          <a:lstStyle/>
          <a:p>
            <a:pPr marL="0" indent="0" algn="ctr">
              <a:lnSpc>
                <a:spcPts val="2041"/>
              </a:lnSpc>
              <a:buNone/>
            </a:pPr>
            <a:r>
              <a:rPr lang="en-US" sz="2041" dirty="0">
                <a:solidFill>
                  <a:srgbClr val="DCD7E5"/>
                </a:solidFill>
                <a:latin typeface="Montserrat" pitchFamily="34" charset="0"/>
                <a:ea typeface="Montserrat" pitchFamily="34" charset="-122"/>
                <a:cs typeface="Montserrat" pitchFamily="34" charset="-120"/>
              </a:rPr>
              <a:t>3</a:t>
            </a:r>
            <a:endParaRPr lang="en-US" sz="2041" dirty="0"/>
          </a:p>
        </p:txBody>
      </p:sp>
      <p:sp>
        <p:nvSpPr>
          <p:cNvPr id="21" name="Text 17"/>
          <p:cNvSpPr/>
          <p:nvPr/>
        </p:nvSpPr>
        <p:spPr>
          <a:xfrm>
            <a:off x="1814513" y="5869781"/>
            <a:ext cx="2160270" cy="269915"/>
          </a:xfrm>
          <a:prstGeom prst="rect">
            <a:avLst/>
          </a:prstGeom>
          <a:noFill/>
          <a:ln/>
        </p:spPr>
        <p:txBody>
          <a:bodyPr wrap="none" rtlCol="0" anchor="t"/>
          <a:lstStyle/>
          <a:p>
            <a:pPr marL="0" indent="0" algn="l">
              <a:lnSpc>
                <a:spcPts val="2126"/>
              </a:lnSpc>
              <a:buNone/>
            </a:pPr>
            <a:r>
              <a:rPr lang="en-US" sz="1701" dirty="0">
                <a:solidFill>
                  <a:srgbClr val="DCD7E5"/>
                </a:solidFill>
                <a:latin typeface="Montserrat" pitchFamily="34" charset="0"/>
                <a:ea typeface="Montserrat" pitchFamily="34" charset="-122"/>
                <a:cs typeface="Montserrat" pitchFamily="34" charset="-120"/>
              </a:rPr>
              <a:t>Explainable AI (XAI)</a:t>
            </a:r>
            <a:endParaRPr lang="en-US" sz="1701" dirty="0"/>
          </a:p>
        </p:txBody>
      </p:sp>
      <p:sp>
        <p:nvSpPr>
          <p:cNvPr id="22" name="Text 18"/>
          <p:cNvSpPr/>
          <p:nvPr/>
        </p:nvSpPr>
        <p:spPr>
          <a:xfrm>
            <a:off x="1814513" y="6243280"/>
            <a:ext cx="6724650" cy="553164"/>
          </a:xfrm>
          <a:prstGeom prst="rect">
            <a:avLst/>
          </a:prstGeom>
          <a:noFill/>
          <a:ln/>
        </p:spPr>
        <p:txBody>
          <a:bodyPr wrap="square" rtlCol="0" anchor="t"/>
          <a:lstStyle/>
          <a:p>
            <a:pPr marL="0" indent="0" algn="l">
              <a:lnSpc>
                <a:spcPts val="2177"/>
              </a:lnSpc>
              <a:buNone/>
            </a:pPr>
            <a:r>
              <a:rPr lang="en-US" sz="1361" dirty="0">
                <a:solidFill>
                  <a:srgbClr val="DCD7E5"/>
                </a:solidFill>
                <a:latin typeface="Heebo" pitchFamily="34" charset="0"/>
                <a:ea typeface="Heebo" pitchFamily="34" charset="-122"/>
                <a:cs typeface="Heebo" pitchFamily="34" charset="-120"/>
              </a:rPr>
              <a:t>Efforts are underway to make AI models more transparent and interpretable, building trust and understanding in their decision-making processes.</a:t>
            </a:r>
            <a:endParaRPr lang="en-US" sz="136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5" name="Text 1"/>
          <p:cNvSpPr/>
          <p:nvPr/>
        </p:nvSpPr>
        <p:spPr>
          <a:xfrm>
            <a:off x="611505" y="1450538"/>
            <a:ext cx="5982295" cy="546021"/>
          </a:xfrm>
          <a:prstGeom prst="rect">
            <a:avLst/>
          </a:prstGeom>
          <a:noFill/>
          <a:ln/>
        </p:spPr>
        <p:txBody>
          <a:bodyPr wrap="none" rtlCol="0" anchor="t"/>
          <a:lstStyle/>
          <a:p>
            <a:pPr marL="0" indent="0">
              <a:lnSpc>
                <a:spcPts val="4299"/>
              </a:lnSpc>
              <a:buNone/>
            </a:pPr>
            <a:r>
              <a:rPr lang="en-US" sz="3440" dirty="0">
                <a:solidFill>
                  <a:srgbClr val="F2F0F4"/>
                </a:solidFill>
                <a:latin typeface="Montserrat" pitchFamily="34" charset="0"/>
                <a:ea typeface="Montserrat" pitchFamily="34" charset="-122"/>
                <a:cs typeface="Montserrat" pitchFamily="34" charset="-120"/>
              </a:rPr>
              <a:t>Challenges and Limitations</a:t>
            </a:r>
            <a:endParaRPr lang="en-US" sz="3440" dirty="0"/>
          </a:p>
        </p:txBody>
      </p:sp>
      <p:sp>
        <p:nvSpPr>
          <p:cNvPr id="6" name="Text 2"/>
          <p:cNvSpPr/>
          <p:nvPr/>
        </p:nvSpPr>
        <p:spPr>
          <a:xfrm>
            <a:off x="611505" y="2258616"/>
            <a:ext cx="7920990" cy="838676"/>
          </a:xfrm>
          <a:prstGeom prst="rect">
            <a:avLst/>
          </a:prstGeom>
          <a:noFill/>
          <a:ln/>
        </p:spPr>
        <p:txBody>
          <a:bodyPr wrap="square" rtlCol="0" anchor="t"/>
          <a:lstStyle/>
          <a:p>
            <a:pPr marL="0" indent="0">
              <a:lnSpc>
                <a:spcPts val="2201"/>
              </a:lnSpc>
              <a:buNone/>
            </a:pPr>
            <a:r>
              <a:rPr lang="en-US" sz="1376" dirty="0">
                <a:solidFill>
                  <a:srgbClr val="DCD7E5"/>
                </a:solidFill>
                <a:latin typeface="Heebo" pitchFamily="34" charset="0"/>
                <a:ea typeface="Heebo" pitchFamily="34" charset="-122"/>
                <a:cs typeface="Heebo" pitchFamily="34" charset="-120"/>
              </a:rPr>
              <a:t>While AI and ML offer immense potential, they also present challenges and limitations that need to be addressed. These challenges involve ethical considerations, data bias, and the need for robust security measures.</a:t>
            </a:r>
            <a:endParaRPr lang="en-US" sz="1376" dirty="0"/>
          </a:p>
        </p:txBody>
      </p:sp>
      <p:sp>
        <p:nvSpPr>
          <p:cNvPr id="7" name="Shape 3"/>
          <p:cNvSpPr/>
          <p:nvPr/>
        </p:nvSpPr>
        <p:spPr>
          <a:xfrm>
            <a:off x="611505" y="3293745"/>
            <a:ext cx="7920990" cy="3485198"/>
          </a:xfrm>
          <a:prstGeom prst="roundRect">
            <a:avLst>
              <a:gd name="adj" fmla="val 2106"/>
            </a:avLst>
          </a:prstGeom>
          <a:noFill/>
          <a:ln w="7620">
            <a:solidFill>
              <a:srgbClr val="FFFFFF">
                <a:alpha val="24000"/>
              </a:srgbClr>
            </a:solidFill>
            <a:prstDash val="solid"/>
          </a:ln>
        </p:spPr>
      </p:sp>
      <p:sp>
        <p:nvSpPr>
          <p:cNvPr id="8" name="Shape 4"/>
          <p:cNvSpPr/>
          <p:nvPr/>
        </p:nvSpPr>
        <p:spPr>
          <a:xfrm>
            <a:off x="619125" y="3301365"/>
            <a:ext cx="7905750" cy="1063466"/>
          </a:xfrm>
          <a:prstGeom prst="rect">
            <a:avLst/>
          </a:prstGeom>
          <a:solidFill>
            <a:srgbClr val="FFFFFF">
              <a:alpha val="4000"/>
            </a:srgbClr>
          </a:solidFill>
          <a:ln/>
        </p:spPr>
      </p:sp>
      <p:sp>
        <p:nvSpPr>
          <p:cNvPr id="9" name="Text 5"/>
          <p:cNvSpPr/>
          <p:nvPr/>
        </p:nvSpPr>
        <p:spPr>
          <a:xfrm>
            <a:off x="793790" y="3413760"/>
            <a:ext cx="3599736" cy="279559"/>
          </a:xfrm>
          <a:prstGeom prst="rect">
            <a:avLst/>
          </a:prstGeom>
          <a:noFill/>
          <a:ln/>
        </p:spPr>
        <p:txBody>
          <a:bodyPr wrap="none" rtlCol="0" anchor="t"/>
          <a:lstStyle/>
          <a:p>
            <a:pPr marL="0" indent="0">
              <a:lnSpc>
                <a:spcPts val="2201"/>
              </a:lnSpc>
              <a:buNone/>
            </a:pPr>
            <a:r>
              <a:rPr lang="en-US" sz="1376" dirty="0">
                <a:solidFill>
                  <a:srgbClr val="DCD7E5"/>
                </a:solidFill>
                <a:latin typeface="Heebo" pitchFamily="34" charset="0"/>
                <a:ea typeface="Heebo" pitchFamily="34" charset="-122"/>
                <a:cs typeface="Heebo" pitchFamily="34" charset="-120"/>
              </a:rPr>
              <a:t>Data Bias</a:t>
            </a:r>
            <a:endParaRPr lang="en-US" sz="1376" dirty="0"/>
          </a:p>
        </p:txBody>
      </p:sp>
      <p:sp>
        <p:nvSpPr>
          <p:cNvPr id="10" name="Text 6"/>
          <p:cNvSpPr/>
          <p:nvPr/>
        </p:nvSpPr>
        <p:spPr>
          <a:xfrm>
            <a:off x="4750475" y="3413760"/>
            <a:ext cx="3599736" cy="838676"/>
          </a:xfrm>
          <a:prstGeom prst="rect">
            <a:avLst/>
          </a:prstGeom>
          <a:noFill/>
          <a:ln/>
        </p:spPr>
        <p:txBody>
          <a:bodyPr wrap="square" rtlCol="0" anchor="t"/>
          <a:lstStyle/>
          <a:p>
            <a:pPr marL="0" indent="0">
              <a:lnSpc>
                <a:spcPts val="2201"/>
              </a:lnSpc>
              <a:buNone/>
            </a:pPr>
            <a:r>
              <a:rPr lang="en-US" sz="1376" dirty="0">
                <a:solidFill>
                  <a:srgbClr val="DCD7E5"/>
                </a:solidFill>
                <a:latin typeface="Heebo" pitchFamily="34" charset="0"/>
                <a:ea typeface="Heebo" pitchFamily="34" charset="-122"/>
                <a:cs typeface="Heebo" pitchFamily="34" charset="-120"/>
              </a:rPr>
              <a:t>AI models can inherit biases from the data they are trained on, leading to unfair or discriminatory outcomes.</a:t>
            </a:r>
            <a:endParaRPr lang="en-US" sz="1376" dirty="0"/>
          </a:p>
        </p:txBody>
      </p:sp>
      <p:sp>
        <p:nvSpPr>
          <p:cNvPr id="11" name="Shape 7"/>
          <p:cNvSpPr/>
          <p:nvPr/>
        </p:nvSpPr>
        <p:spPr>
          <a:xfrm>
            <a:off x="619125" y="4364831"/>
            <a:ext cx="7905750" cy="1343025"/>
          </a:xfrm>
          <a:prstGeom prst="rect">
            <a:avLst/>
          </a:prstGeom>
          <a:solidFill>
            <a:srgbClr val="000000">
              <a:alpha val="4000"/>
            </a:srgbClr>
          </a:solidFill>
          <a:ln/>
        </p:spPr>
      </p:sp>
      <p:sp>
        <p:nvSpPr>
          <p:cNvPr id="12" name="Text 8"/>
          <p:cNvSpPr/>
          <p:nvPr/>
        </p:nvSpPr>
        <p:spPr>
          <a:xfrm>
            <a:off x="793790" y="4477226"/>
            <a:ext cx="3599736" cy="279559"/>
          </a:xfrm>
          <a:prstGeom prst="rect">
            <a:avLst/>
          </a:prstGeom>
          <a:noFill/>
          <a:ln/>
        </p:spPr>
        <p:txBody>
          <a:bodyPr wrap="none" rtlCol="0" anchor="t"/>
          <a:lstStyle/>
          <a:p>
            <a:pPr marL="0" indent="0">
              <a:lnSpc>
                <a:spcPts val="2201"/>
              </a:lnSpc>
              <a:buNone/>
            </a:pPr>
            <a:r>
              <a:rPr lang="en-US" sz="1376" dirty="0">
                <a:solidFill>
                  <a:srgbClr val="DCD7E5"/>
                </a:solidFill>
                <a:latin typeface="Heebo" pitchFamily="34" charset="0"/>
                <a:ea typeface="Heebo" pitchFamily="34" charset="-122"/>
                <a:cs typeface="Heebo" pitchFamily="34" charset="-120"/>
              </a:rPr>
              <a:t>Security Risks</a:t>
            </a:r>
            <a:endParaRPr lang="en-US" sz="1376" dirty="0"/>
          </a:p>
        </p:txBody>
      </p:sp>
      <p:sp>
        <p:nvSpPr>
          <p:cNvPr id="13" name="Text 9"/>
          <p:cNvSpPr/>
          <p:nvPr/>
        </p:nvSpPr>
        <p:spPr>
          <a:xfrm>
            <a:off x="4750475" y="4477226"/>
            <a:ext cx="3599736" cy="1118235"/>
          </a:xfrm>
          <a:prstGeom prst="rect">
            <a:avLst/>
          </a:prstGeom>
          <a:noFill/>
          <a:ln/>
        </p:spPr>
        <p:txBody>
          <a:bodyPr wrap="square" rtlCol="0" anchor="t"/>
          <a:lstStyle/>
          <a:p>
            <a:pPr marL="0" indent="0">
              <a:lnSpc>
                <a:spcPts val="2201"/>
              </a:lnSpc>
              <a:buNone/>
            </a:pPr>
            <a:r>
              <a:rPr lang="en-US" sz="1376" dirty="0">
                <a:solidFill>
                  <a:srgbClr val="DCD7E5"/>
                </a:solidFill>
                <a:latin typeface="Heebo" pitchFamily="34" charset="0"/>
                <a:ea typeface="Heebo" pitchFamily="34" charset="-122"/>
                <a:cs typeface="Heebo" pitchFamily="34" charset="-120"/>
              </a:rPr>
              <a:t>AI systems can be vulnerable to attacks, raising concerns about the security and privacy of data and the potential for malicious use.</a:t>
            </a:r>
            <a:endParaRPr lang="en-US" sz="1376" dirty="0"/>
          </a:p>
        </p:txBody>
      </p:sp>
      <p:sp>
        <p:nvSpPr>
          <p:cNvPr id="14" name="Shape 10"/>
          <p:cNvSpPr/>
          <p:nvPr/>
        </p:nvSpPr>
        <p:spPr>
          <a:xfrm>
            <a:off x="619125" y="5707856"/>
            <a:ext cx="7905750" cy="1063466"/>
          </a:xfrm>
          <a:prstGeom prst="rect">
            <a:avLst/>
          </a:prstGeom>
          <a:solidFill>
            <a:srgbClr val="FFFFFF">
              <a:alpha val="4000"/>
            </a:srgbClr>
          </a:solidFill>
          <a:ln/>
        </p:spPr>
      </p:sp>
      <p:sp>
        <p:nvSpPr>
          <p:cNvPr id="15" name="Text 11"/>
          <p:cNvSpPr/>
          <p:nvPr/>
        </p:nvSpPr>
        <p:spPr>
          <a:xfrm>
            <a:off x="793790" y="5820251"/>
            <a:ext cx="3599736" cy="279559"/>
          </a:xfrm>
          <a:prstGeom prst="rect">
            <a:avLst/>
          </a:prstGeom>
          <a:noFill/>
          <a:ln/>
        </p:spPr>
        <p:txBody>
          <a:bodyPr wrap="none" rtlCol="0" anchor="t"/>
          <a:lstStyle/>
          <a:p>
            <a:pPr marL="0" indent="0">
              <a:lnSpc>
                <a:spcPts val="2201"/>
              </a:lnSpc>
              <a:buNone/>
            </a:pPr>
            <a:r>
              <a:rPr lang="en-US" sz="1376" dirty="0">
                <a:solidFill>
                  <a:srgbClr val="DCD7E5"/>
                </a:solidFill>
                <a:latin typeface="Heebo" pitchFamily="34" charset="0"/>
                <a:ea typeface="Heebo" pitchFamily="34" charset="-122"/>
                <a:cs typeface="Heebo" pitchFamily="34" charset="-120"/>
              </a:rPr>
              <a:t>Job Displacement</a:t>
            </a:r>
            <a:endParaRPr lang="en-US" sz="1376" dirty="0"/>
          </a:p>
        </p:txBody>
      </p:sp>
      <p:sp>
        <p:nvSpPr>
          <p:cNvPr id="16" name="Text 12"/>
          <p:cNvSpPr/>
          <p:nvPr/>
        </p:nvSpPr>
        <p:spPr>
          <a:xfrm>
            <a:off x="4750475" y="5820251"/>
            <a:ext cx="3599736" cy="838676"/>
          </a:xfrm>
          <a:prstGeom prst="rect">
            <a:avLst/>
          </a:prstGeom>
          <a:noFill/>
          <a:ln/>
        </p:spPr>
        <p:txBody>
          <a:bodyPr wrap="square" rtlCol="0" anchor="t"/>
          <a:lstStyle/>
          <a:p>
            <a:pPr marL="0" indent="0">
              <a:lnSpc>
                <a:spcPts val="2201"/>
              </a:lnSpc>
              <a:buNone/>
            </a:pPr>
            <a:r>
              <a:rPr lang="en-US" sz="1376" dirty="0">
                <a:solidFill>
                  <a:srgbClr val="DCD7E5"/>
                </a:solidFill>
                <a:latin typeface="Heebo" pitchFamily="34" charset="0"/>
                <a:ea typeface="Heebo" pitchFamily="34" charset="-122"/>
                <a:cs typeface="Heebo" pitchFamily="34" charset="-120"/>
              </a:rPr>
              <a:t>The automation capabilities of AI and ML raise concerns about potential job displacement in various industries.</a:t>
            </a:r>
            <a:endParaRPr lang="en-US" sz="137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1049</Words>
  <Application>Microsoft Office PowerPoint</Application>
  <PresentationFormat>Custom</PresentationFormat>
  <Paragraphs>79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Heebo</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RAHAB MAJIRA</cp:lastModifiedBy>
  <cp:revision>11</cp:revision>
  <dcterms:created xsi:type="dcterms:W3CDTF">2024-07-24T09:44:33Z</dcterms:created>
  <dcterms:modified xsi:type="dcterms:W3CDTF">2024-07-27T07:43:29Z</dcterms:modified>
</cp:coreProperties>
</file>