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32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710208" y="1596152"/>
            <a:ext cx="7723584" cy="3500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91"/>
              </a:lnSpc>
              <a:buNone/>
            </a:pPr>
            <a:r>
              <a:rPr lang="en-US" sz="551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Integrating African Culture into AI and Machine Learning: A New Frontier</a:t>
            </a:r>
            <a:endParaRPr lang="en-US" sz="5512" dirty="0"/>
          </a:p>
        </p:txBody>
      </p:sp>
      <p:sp>
        <p:nvSpPr>
          <p:cNvPr id="6" name="Text 3"/>
          <p:cNvSpPr/>
          <p:nvPr/>
        </p:nvSpPr>
        <p:spPr>
          <a:xfrm>
            <a:off x="710208" y="5400913"/>
            <a:ext cx="7723584" cy="649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6"/>
              </a:lnSpc>
              <a:buNone/>
            </a:pPr>
            <a:r>
              <a:rPr lang="en-US" sz="159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explores the exciting and groundbreaking potential of integrating African culture into AI and machine learning technologies.</a:t>
            </a:r>
            <a:endParaRPr lang="en-US" sz="1598" dirty="0"/>
          </a:p>
        </p:txBody>
      </p:sp>
      <p:sp>
        <p:nvSpPr>
          <p:cNvPr id="7" name="Shape 4"/>
          <p:cNvSpPr/>
          <p:nvPr/>
        </p:nvSpPr>
        <p:spPr>
          <a:xfrm>
            <a:off x="710208" y="6293525"/>
            <a:ext cx="324564" cy="324564"/>
          </a:xfrm>
          <a:prstGeom prst="roundRect">
            <a:avLst>
              <a:gd name="adj" fmla="val 2817036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791528" y="804029"/>
            <a:ext cx="5653921" cy="706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</a:t>
            </a:r>
            <a:endParaRPr lang="en-US" sz="4452" dirty="0"/>
          </a:p>
        </p:txBody>
      </p:sp>
      <p:sp>
        <p:nvSpPr>
          <p:cNvPr id="6" name="Shape 3"/>
          <p:cNvSpPr/>
          <p:nvPr/>
        </p:nvSpPr>
        <p:spPr>
          <a:xfrm>
            <a:off x="791528" y="2104311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82266" y="2189083"/>
            <a:ext cx="127278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71" dirty="0"/>
          </a:p>
        </p:txBody>
      </p:sp>
      <p:sp>
        <p:nvSpPr>
          <p:cNvPr id="8" name="Text 5"/>
          <p:cNvSpPr/>
          <p:nvPr/>
        </p:nvSpPr>
        <p:spPr>
          <a:xfrm>
            <a:off x="1526381" y="2104311"/>
            <a:ext cx="5701070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Understanding AI and Machine Learning</a:t>
            </a:r>
            <a:endParaRPr lang="en-US" sz="2226" dirty="0"/>
          </a:p>
        </p:txBody>
      </p:sp>
      <p:sp>
        <p:nvSpPr>
          <p:cNvPr id="9" name="Text 6"/>
          <p:cNvSpPr/>
          <p:nvPr/>
        </p:nvSpPr>
        <p:spPr>
          <a:xfrm>
            <a:off x="1526381" y="2593181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and machine learning are transforming various sectors, from healthcare to finance, offering powerful tools for data analysis and problem-solving.</a:t>
            </a:r>
            <a:endParaRPr lang="en-US" sz="1781" dirty="0"/>
          </a:p>
        </p:txBody>
      </p:sp>
      <p:sp>
        <p:nvSpPr>
          <p:cNvPr id="10" name="Shape 7"/>
          <p:cNvSpPr/>
          <p:nvPr/>
        </p:nvSpPr>
        <p:spPr>
          <a:xfrm>
            <a:off x="791528" y="4158734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6666" y="4243507"/>
            <a:ext cx="198477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71" dirty="0"/>
          </a:p>
        </p:txBody>
      </p:sp>
      <p:sp>
        <p:nvSpPr>
          <p:cNvPr id="12" name="Text 9"/>
          <p:cNvSpPr/>
          <p:nvPr/>
        </p:nvSpPr>
        <p:spPr>
          <a:xfrm>
            <a:off x="1526381" y="4158734"/>
            <a:ext cx="2905363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Significance</a:t>
            </a:r>
            <a:endParaRPr lang="en-US" sz="2226" dirty="0"/>
          </a:p>
        </p:txBody>
      </p:sp>
      <p:sp>
        <p:nvSpPr>
          <p:cNvPr id="13" name="Text 10"/>
          <p:cNvSpPr/>
          <p:nvPr/>
        </p:nvSpPr>
        <p:spPr>
          <a:xfrm>
            <a:off x="1526381" y="4647605"/>
            <a:ext cx="6826091" cy="723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delves into the importance of incorporating cultural context and values into these technologies.</a:t>
            </a:r>
            <a:endParaRPr lang="en-US" sz="1781" dirty="0"/>
          </a:p>
        </p:txBody>
      </p:sp>
      <p:sp>
        <p:nvSpPr>
          <p:cNvPr id="14" name="Shape 11"/>
          <p:cNvSpPr/>
          <p:nvPr/>
        </p:nvSpPr>
        <p:spPr>
          <a:xfrm>
            <a:off x="791528" y="5851446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5952" y="5936218"/>
            <a:ext cx="199787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71" dirty="0"/>
          </a:p>
        </p:txBody>
      </p:sp>
      <p:sp>
        <p:nvSpPr>
          <p:cNvPr id="16" name="Text 13"/>
          <p:cNvSpPr/>
          <p:nvPr/>
        </p:nvSpPr>
        <p:spPr>
          <a:xfrm>
            <a:off x="1526381" y="5851446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Objectives</a:t>
            </a:r>
            <a:endParaRPr lang="en-US" sz="2226" dirty="0"/>
          </a:p>
        </p:txBody>
      </p:sp>
      <p:sp>
        <p:nvSpPr>
          <p:cNvPr id="17" name="Text 14"/>
          <p:cNvSpPr/>
          <p:nvPr/>
        </p:nvSpPr>
        <p:spPr>
          <a:xfrm>
            <a:off x="1526381" y="6340316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explores the benefits, challenges, and potential of integrating African culture into AI and machine learning.</a:t>
            </a:r>
            <a:endParaRPr lang="en-US" sz="178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840724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Overview of African Culture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Elements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African culture is rich in diverse traditions, languages, art forms, and storytelling that hold valuable insights into human behavior and societal values.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623929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Diversity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7623929" y="4224218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African continent boasts a vast tapestry of cultures, each with unique customs, beliefs, and perspectives, contributing to a rich and complex cultural landscape.</a:t>
            </a:r>
            <a:endParaRPr lang="en-US" sz="1944" dirty="0"/>
          </a:p>
        </p:txBody>
      </p:sp>
      <p:pic>
        <p:nvPicPr>
          <p:cNvPr id="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810101" y="836176"/>
            <a:ext cx="7523798" cy="21699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95"/>
              </a:lnSpc>
              <a:buNone/>
            </a:pPr>
            <a:r>
              <a:rPr lang="en-US" sz="455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Relevance of African Culture to AI and Machine Learning</a:t>
            </a:r>
            <a:endParaRPr lang="en-US" sz="4556" dirty="0"/>
          </a:p>
        </p:txBody>
      </p:sp>
      <p:sp>
        <p:nvSpPr>
          <p:cNvPr id="6" name="Shape 3"/>
          <p:cNvSpPr/>
          <p:nvPr/>
        </p:nvSpPr>
        <p:spPr>
          <a:xfrm>
            <a:off x="810101" y="3353276"/>
            <a:ext cx="7523798" cy="2089428"/>
          </a:xfrm>
          <a:prstGeom prst="roundRect">
            <a:avLst>
              <a:gd name="adj" fmla="val 465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49179" y="3592354"/>
            <a:ext cx="2893219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8"/>
              </a:lnSpc>
              <a:buNone/>
            </a:pPr>
            <a:r>
              <a:rPr lang="en-US" sz="227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Data</a:t>
            </a:r>
            <a:endParaRPr lang="en-US" sz="2278" dirty="0"/>
          </a:p>
        </p:txBody>
      </p:sp>
      <p:sp>
        <p:nvSpPr>
          <p:cNvPr id="8" name="Text 5"/>
          <p:cNvSpPr/>
          <p:nvPr/>
        </p:nvSpPr>
        <p:spPr>
          <a:xfrm>
            <a:off x="1049179" y="4092773"/>
            <a:ext cx="7045643" cy="1110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Incorporating cultural data into AI training can enhance the understanding of diverse user behaviors, patterns, and preferences.</a:t>
            </a:r>
            <a:endParaRPr lang="en-US" sz="1822" dirty="0"/>
          </a:p>
        </p:txBody>
      </p:sp>
      <p:sp>
        <p:nvSpPr>
          <p:cNvPr id="9" name="Shape 6"/>
          <p:cNvSpPr/>
          <p:nvPr/>
        </p:nvSpPr>
        <p:spPr>
          <a:xfrm>
            <a:off x="810101" y="5674162"/>
            <a:ext cx="7523798" cy="1719143"/>
          </a:xfrm>
          <a:prstGeom prst="roundRect">
            <a:avLst>
              <a:gd name="adj" fmla="val 565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49179" y="5913239"/>
            <a:ext cx="2893219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8"/>
              </a:lnSpc>
              <a:buNone/>
            </a:pPr>
            <a:r>
              <a:rPr lang="en-US" sz="227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Sensitivity</a:t>
            </a:r>
            <a:endParaRPr lang="en-US" sz="2278" dirty="0"/>
          </a:p>
        </p:txBody>
      </p:sp>
      <p:sp>
        <p:nvSpPr>
          <p:cNvPr id="11" name="Text 8"/>
          <p:cNvSpPr/>
          <p:nvPr/>
        </p:nvSpPr>
        <p:spPr>
          <a:xfrm>
            <a:off x="1049179" y="6413659"/>
            <a:ext cx="7045643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applications must be developed with cultural sensitivity, avoiding bias and ensuring inclusivity for all users.</a:t>
            </a:r>
            <a:endParaRPr lang="en-US" sz="182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24743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4446210" y="1660267"/>
            <a:ext cx="5889427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Case Studies and Examples</a:t>
            </a:r>
            <a:endParaRPr lang="en-US" sz="3402" dirty="0"/>
          </a:p>
        </p:txBody>
      </p:sp>
      <p:sp>
        <p:nvSpPr>
          <p:cNvPr id="6" name="Shape 3"/>
          <p:cNvSpPr/>
          <p:nvPr/>
        </p:nvSpPr>
        <p:spPr>
          <a:xfrm>
            <a:off x="4717494" y="549777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863227" y="5562540"/>
            <a:ext cx="97274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041" dirty="0"/>
          </a:p>
        </p:txBody>
      </p:sp>
      <p:sp>
        <p:nvSpPr>
          <p:cNvPr id="8" name="Text 5"/>
          <p:cNvSpPr/>
          <p:nvPr/>
        </p:nvSpPr>
        <p:spPr>
          <a:xfrm>
            <a:off x="3647361" y="3434715"/>
            <a:ext cx="252900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Digitizing Oral Histories</a:t>
            </a:r>
            <a:endParaRPr lang="en-US" sz="1701" dirty="0"/>
          </a:p>
        </p:txBody>
      </p:sp>
      <p:sp>
        <p:nvSpPr>
          <p:cNvPr id="9" name="Text 6"/>
          <p:cNvSpPr/>
          <p:nvPr/>
        </p:nvSpPr>
        <p:spPr>
          <a:xfrm>
            <a:off x="2767727" y="3808214"/>
            <a:ext cx="4288274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Traditional African oral histories, rich in cultural knowledge and wisdom, can be digitized and analyzed using AI to preserve and disseminate cultural heritage.</a:t>
            </a:r>
            <a:endParaRPr lang="en-US" sz="1361" dirty="0"/>
          </a:p>
        </p:txBody>
      </p:sp>
      <p:sp>
        <p:nvSpPr>
          <p:cNvPr id="10" name="Shape 7"/>
          <p:cNvSpPr/>
          <p:nvPr/>
        </p:nvSpPr>
        <p:spPr>
          <a:xfrm>
            <a:off x="7120771" y="549777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39238" y="5562540"/>
            <a:ext cx="15168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041" dirty="0"/>
          </a:p>
        </p:txBody>
      </p:sp>
      <p:sp>
        <p:nvSpPr>
          <p:cNvPr id="12" name="Text 9"/>
          <p:cNvSpPr/>
          <p:nvPr/>
        </p:nvSpPr>
        <p:spPr>
          <a:xfrm>
            <a:off x="5775603" y="6469737"/>
            <a:ext cx="3079075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Pattern Recognition</a:t>
            </a:r>
            <a:endParaRPr lang="en-US" sz="1701" dirty="0"/>
          </a:p>
        </p:txBody>
      </p:sp>
      <p:sp>
        <p:nvSpPr>
          <p:cNvPr id="13" name="Text 10"/>
          <p:cNvSpPr/>
          <p:nvPr/>
        </p:nvSpPr>
        <p:spPr>
          <a:xfrm>
            <a:off x="5171003" y="6843236"/>
            <a:ext cx="4288274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Traditional African patterns and symbols can be used in machine learning models for image recognition, enhancing cultural understanding and appreciation.</a:t>
            </a:r>
            <a:endParaRPr lang="en-US" sz="1361" dirty="0"/>
          </a:p>
        </p:txBody>
      </p:sp>
      <p:sp>
        <p:nvSpPr>
          <p:cNvPr id="14" name="Shape 11"/>
          <p:cNvSpPr/>
          <p:nvPr/>
        </p:nvSpPr>
        <p:spPr>
          <a:xfrm>
            <a:off x="9524048" y="549777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642038" y="5562540"/>
            <a:ext cx="15275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041" dirty="0"/>
          </a:p>
        </p:txBody>
      </p:sp>
      <p:sp>
        <p:nvSpPr>
          <p:cNvPr id="16" name="Text 13"/>
          <p:cNvSpPr/>
          <p:nvPr/>
        </p:nvSpPr>
        <p:spPr>
          <a:xfrm>
            <a:off x="8638223" y="343471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6"/>
              </a:lnSpc>
              <a:buNone/>
            </a:pPr>
            <a:r>
              <a:rPr lang="en-US" sz="170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Language Models</a:t>
            </a:r>
            <a:endParaRPr lang="en-US" sz="1701" dirty="0"/>
          </a:p>
        </p:txBody>
      </p:sp>
      <p:sp>
        <p:nvSpPr>
          <p:cNvPr id="17" name="Text 14"/>
          <p:cNvSpPr/>
          <p:nvPr/>
        </p:nvSpPr>
        <p:spPr>
          <a:xfrm>
            <a:off x="7574280" y="3808214"/>
            <a:ext cx="4288274" cy="1106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77"/>
              </a:lnSpc>
              <a:buNone/>
            </a:pPr>
            <a:r>
              <a:rPr lang="en-US" sz="136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Integrating African languages into natural language processing (NLP) models can improve translation accuracy and enable more inclusive AI applications.</a:t>
            </a:r>
            <a:endParaRPr lang="en-US" sz="136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745927" y="756761"/>
            <a:ext cx="5384959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5"/>
              </a:lnSpc>
              <a:buNone/>
            </a:pPr>
            <a:r>
              <a:rPr lang="en-US" sz="4196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Impact and Benefits</a:t>
            </a:r>
            <a:endParaRPr lang="en-US" sz="419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7" y="1742361"/>
            <a:ext cx="1065609" cy="19101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31219" y="1955483"/>
            <a:ext cx="3552825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User Experience</a:t>
            </a:r>
            <a:endParaRPr lang="en-US" sz="2098" dirty="0"/>
          </a:p>
        </p:txBody>
      </p:sp>
      <p:sp>
        <p:nvSpPr>
          <p:cNvPr id="8" name="Text 4"/>
          <p:cNvSpPr/>
          <p:nvPr/>
        </p:nvSpPr>
        <p:spPr>
          <a:xfrm>
            <a:off x="2131219" y="241637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Incorporating cultural elements into AI applications can create more engaging and relevant experiences for diverse user groups.</a:t>
            </a:r>
            <a:endParaRPr lang="en-US" sz="167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7" y="3652480"/>
            <a:ext cx="1065609" cy="19101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31219" y="3865602"/>
            <a:ext cx="2823805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Promoting Inclusivity</a:t>
            </a:r>
            <a:endParaRPr lang="en-US" sz="2098" dirty="0"/>
          </a:p>
        </p:txBody>
      </p:sp>
      <p:sp>
        <p:nvSpPr>
          <p:cNvPr id="11" name="Text 6"/>
          <p:cNvSpPr/>
          <p:nvPr/>
        </p:nvSpPr>
        <p:spPr>
          <a:xfrm>
            <a:off x="2131219" y="432649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Creating culturally inclusive AI systems fosters equity and ensures that everyone benefits from technological advancements.</a:t>
            </a:r>
            <a:endParaRPr lang="en-US" sz="167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27" y="5562600"/>
            <a:ext cx="1065609" cy="19101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31219" y="5775722"/>
            <a:ext cx="2779871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Cultural Preservation</a:t>
            </a:r>
            <a:endParaRPr lang="en-US" sz="2098" dirty="0"/>
          </a:p>
        </p:txBody>
      </p:sp>
      <p:sp>
        <p:nvSpPr>
          <p:cNvPr id="14" name="Text 8"/>
          <p:cNvSpPr/>
          <p:nvPr/>
        </p:nvSpPr>
        <p:spPr>
          <a:xfrm>
            <a:off x="2131219" y="623661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can be used to preserve and promote African cultural heritage, ensuring its continued relevance and transmission to future generations.</a:t>
            </a:r>
            <a:endParaRPr lang="en-US" sz="167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700445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Challenges and Considerations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2613779"/>
            <a:ext cx="7415927" cy="4915376"/>
          </a:xfrm>
          <a:prstGeom prst="roundRect">
            <a:avLst>
              <a:gd name="adj" fmla="val 211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79277" y="2629019"/>
            <a:ext cx="7385447" cy="18916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126093" y="278475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Authenticity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4822627" y="2784753"/>
            <a:ext cx="319528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Ensuring accurate and respectful representation of African cultures in AI models.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879277" y="4520684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126093" y="467641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Bias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4822627" y="4676418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Addressing potential biases that may arise from cultural data integration.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879277" y="6017300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126093" y="617303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Availability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4822627" y="6173033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Challenges related to the availability and quality of cultural data.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5" name="Text 2"/>
          <p:cNvSpPr/>
          <p:nvPr/>
        </p:nvSpPr>
        <p:spPr>
          <a:xfrm>
            <a:off x="846058" y="664726"/>
            <a:ext cx="6043493" cy="755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48"/>
              </a:lnSpc>
              <a:buNone/>
            </a:pPr>
            <a:r>
              <a:rPr lang="en-US" sz="4759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Directions</a:t>
            </a:r>
            <a:endParaRPr lang="en-US" sz="475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58" y="1782723"/>
            <a:ext cx="604242" cy="6042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46058" y="2628662"/>
            <a:ext cx="3021687" cy="377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74"/>
              </a:lnSpc>
              <a:buNone/>
            </a:pPr>
            <a:r>
              <a:rPr lang="en-US" sz="237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Innovations</a:t>
            </a:r>
            <a:endParaRPr lang="en-US" sz="2379" dirty="0"/>
          </a:p>
        </p:txBody>
      </p:sp>
      <p:sp>
        <p:nvSpPr>
          <p:cNvPr id="8" name="Text 4"/>
          <p:cNvSpPr/>
          <p:nvPr/>
        </p:nvSpPr>
        <p:spPr>
          <a:xfrm>
            <a:off x="846058" y="3151346"/>
            <a:ext cx="7451884" cy="1160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46"/>
              </a:lnSpc>
              <a:buNone/>
            </a:pPr>
            <a:r>
              <a:rPr lang="en-US" sz="190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 new and innovative ways to integrate African cultural elements into AI and machine learning, fostering cultural understanding and technological progress.</a:t>
            </a:r>
            <a:endParaRPr lang="en-US" sz="190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58" y="5036701"/>
            <a:ext cx="604242" cy="6042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46058" y="5882640"/>
            <a:ext cx="3021687" cy="377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74"/>
              </a:lnSpc>
              <a:buNone/>
            </a:pPr>
            <a:r>
              <a:rPr lang="en-US" sz="2379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Collaborations</a:t>
            </a:r>
            <a:endParaRPr lang="en-US" sz="2379" dirty="0"/>
          </a:p>
        </p:txBody>
      </p:sp>
      <p:sp>
        <p:nvSpPr>
          <p:cNvPr id="11" name="Text 6"/>
          <p:cNvSpPr/>
          <p:nvPr/>
        </p:nvSpPr>
        <p:spPr>
          <a:xfrm>
            <a:off x="846058" y="6405324"/>
            <a:ext cx="7451884" cy="11601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46"/>
              </a:lnSpc>
              <a:buNone/>
            </a:pPr>
            <a:r>
              <a:rPr lang="en-US" sz="1903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Facilitate collaborations with cultural experts, researchers, and local communities to ensure authentic and meaningful integration of cultural elements into AI and machine learning.</a:t>
            </a:r>
            <a:endParaRPr lang="en-US" sz="190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468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Alexandria</vt:lpstr>
      <vt:lpstr>Arial</vt:lpstr>
      <vt:lpstr>Calibri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RAHAB MAJIRA</cp:lastModifiedBy>
  <cp:revision>2</cp:revision>
  <dcterms:created xsi:type="dcterms:W3CDTF">2024-07-27T08:50:09Z</dcterms:created>
  <dcterms:modified xsi:type="dcterms:W3CDTF">2024-07-27T09:14:43Z</dcterms:modified>
</cp:coreProperties>
</file>