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579" r:id="rId5"/>
    <p:sldId id="583" r:id="rId6"/>
    <p:sldId id="577" r:id="rId7"/>
    <p:sldId id="570" r:id="rId8"/>
    <p:sldId id="581" r:id="rId9"/>
    <p:sldId id="582" r:id="rId10"/>
    <p:sldId id="580" r:id="rId11"/>
    <p:sldId id="584" r:id="rId12"/>
    <p:sldId id="576" r:id="rId13"/>
    <p:sldId id="572" r:id="rId14"/>
    <p:sldId id="573" r:id="rId15"/>
    <p:sldId id="574" r:id="rId16"/>
    <p:sldId id="575" r:id="rId17"/>
  </p:sldIdLst>
  <p:sldSz cx="9144000" cy="6858000" type="screen4x3"/>
  <p:notesSz cx="7315200" cy="96012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97D29-5779-478A-B253-9BFFD17A5BEF}">
          <p14:sldIdLst>
            <p14:sldId id="579"/>
            <p14:sldId id="583"/>
            <p14:sldId id="577"/>
            <p14:sldId id="570"/>
            <p14:sldId id="581"/>
            <p14:sldId id="582"/>
            <p14:sldId id="580"/>
            <p14:sldId id="584"/>
            <p14:sldId id="576"/>
            <p14:sldId id="572"/>
            <p14:sldId id="573"/>
            <p14:sldId id="574"/>
            <p14:sldId id="575"/>
          </p14:sldIdLst>
        </p14:section>
      </p14:sectionLst>
    </p:ext>
    <p:ext uri="{EFAFB233-063F-42B5-8137-9DF3F51BA10A}">
      <p15:sldGuideLst xmlns:p15="http://schemas.microsoft.com/office/powerpoint/2012/main">
        <p15:guide id="10">
          <p15:clr>
            <a:srgbClr val="A4A3A4"/>
          </p15:clr>
        </p15:guide>
        <p15:guide id="11" orient="horz" pos="2160">
          <p15:clr>
            <a:srgbClr val="A4A3A4"/>
          </p15:clr>
        </p15:guide>
        <p15:guide id="12" orient="horz" pos="3363" userDrawn="1">
          <p15:clr>
            <a:srgbClr val="A4A3A4"/>
          </p15:clr>
        </p15:guide>
        <p15:guide id="13" orient="horz" pos="137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Williams, Mark Edward (US - Charlotte)" initials="WME(-C" lastIdx="2" clrIdx="1">
    <p:extLst>
      <p:ext uri="{19B8F6BF-5375-455C-9EA6-DF929625EA0E}">
        <p15:presenceInfo xmlns:p15="http://schemas.microsoft.com/office/powerpoint/2012/main" userId="S::markewilliams@deloitte.com::0bfbd4e8-557e-467a-9885-c9c28f1b84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B5E5"/>
    <a:srgbClr val="6A6A65"/>
    <a:srgbClr val="B9BBBE"/>
    <a:srgbClr val="77F0FF"/>
    <a:srgbClr val="86BC25"/>
    <a:srgbClr val="F3FAE6"/>
    <a:srgbClr val="E0F0FA"/>
    <a:srgbClr val="8C8C8C"/>
    <a:srgbClr val="57575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4" autoAdjust="0"/>
    <p:restoredTop sz="94269" autoAdjust="0"/>
  </p:normalViewPr>
  <p:slideViewPr>
    <p:cSldViewPr snapToGrid="0" showGuides="1">
      <p:cViewPr varScale="1">
        <p:scale>
          <a:sx n="169" d="100"/>
          <a:sy n="169" d="100"/>
        </p:scale>
        <p:origin x="1688" y="184"/>
      </p:cViewPr>
      <p:guideLst>
        <p:guide/>
        <p:guide orient="horz" pos="2160"/>
        <p:guide orient="horz" pos="3363"/>
        <p:guide orient="horz" pos="1378"/>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10/2/19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10/2/19</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16769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410684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8782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56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2"/>
            <a:ext cx="8388000" cy="990177"/>
          </a:xfrm>
          <a:prstGeom prst="rect">
            <a:avLst/>
          </a:prstGeom>
        </p:spPr>
        <p:txBody>
          <a:bodyPr vert="horz" lIns="0" tIns="0" rIns="0" bIns="0" rtlCol="0" anchor="t" anchorCtr="0">
            <a:noAutofit/>
          </a:bodyPr>
          <a:lstStyle/>
          <a:p>
            <a:r>
              <a:rPr lang="en-US"/>
              <a:t>Click to edit Master title style</a:t>
            </a:r>
            <a:endParaRPr lang="en-GB" dirty="0"/>
          </a:p>
        </p:txBody>
      </p:sp>
      <p:sp>
        <p:nvSpPr>
          <p:cNvPr id="20" name="Text Placeholder 19"/>
          <p:cNvSpPr>
            <a:spLocks noGrp="1"/>
          </p:cNvSpPr>
          <p:nvPr>
            <p:ph type="body" sz="quarter" idx="14"/>
          </p:nvPr>
        </p:nvSpPr>
        <p:spPr>
          <a:xfrm>
            <a:off x="370800" y="1805667"/>
            <a:ext cx="8388000" cy="4545033"/>
          </a:xfrm>
        </p:spPr>
        <p:txBody>
          <a:bodyPr/>
          <a:lstStyle>
            <a:lvl1pPr marL="0" indent="0" algn="l">
              <a:buNone/>
              <a:defRPr/>
            </a:lvl1pPr>
            <a:lvl2pPr marL="266700" indent="-266700">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0670505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11F53-7014-4853-B1A7-3DDFF2FBCBB4}" type="datetimeFigureOut">
              <a:rPr lang="en-US" smtClean="0"/>
              <a:t>10/2/19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6EDBB-D8D6-4D75-8F06-A2C613AD7C3F}" type="slidenum">
              <a:rPr lang="en-US" smtClean="0"/>
              <a:t>‹#›</a:t>
            </a:fld>
            <a:endParaRPr lang="en-US"/>
          </a:p>
        </p:txBody>
      </p:sp>
    </p:spTree>
    <p:extLst>
      <p:ext uri="{BB962C8B-B14F-4D97-AF65-F5344CB8AC3E}">
        <p14:creationId xmlns:p14="http://schemas.microsoft.com/office/powerpoint/2010/main" val="233095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406884029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96000" y="651600"/>
            <a:ext cx="8352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396000" y="295683"/>
            <a:ext cx="8352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391079" y="2051999"/>
            <a:ext cx="8359221" cy="4069013"/>
          </a:xfrm>
          <a:prstGeom prst="rect">
            <a:avLst/>
          </a:prstGeom>
        </p:spPr>
        <p:txBody>
          <a:bodyPr/>
          <a:lstStyle/>
          <a:p>
            <a:endParaRPr lang="en-GB" dirty="0"/>
          </a:p>
        </p:txBody>
      </p:sp>
      <p:sp>
        <p:nvSpPr>
          <p:cNvPr id="18" name="Text Placeholder 8"/>
          <p:cNvSpPr>
            <a:spLocks noGrp="1"/>
          </p:cNvSpPr>
          <p:nvPr>
            <p:ph type="body" sz="quarter" idx="18"/>
          </p:nvPr>
        </p:nvSpPr>
        <p:spPr>
          <a:xfrm>
            <a:off x="395999" y="1700213"/>
            <a:ext cx="8352001" cy="357187"/>
          </a:xfrm>
        </p:spPr>
        <p:txBody>
          <a:bodyPr/>
          <a:lstStyle/>
          <a:p>
            <a:pPr lvl="0"/>
            <a:r>
              <a:rPr lang="en-US" dirty="0"/>
              <a:t>Click to edit Master text styles</a:t>
            </a:r>
          </a:p>
        </p:txBody>
      </p:sp>
      <p:sp>
        <p:nvSpPr>
          <p:cNvPr id="19" name="Text Placeholder 7"/>
          <p:cNvSpPr>
            <a:spLocks noGrp="1"/>
          </p:cNvSpPr>
          <p:nvPr>
            <p:ph type="body" sz="quarter" idx="23"/>
          </p:nvPr>
        </p:nvSpPr>
        <p:spPr>
          <a:xfrm>
            <a:off x="391081" y="6121013"/>
            <a:ext cx="8359220" cy="256647"/>
          </a:xfrm>
        </p:spPr>
        <p:txBody>
          <a:bodyPr>
            <a:normAutofit/>
          </a:bodyPr>
          <a:lstStyle>
            <a:lvl1pPr>
              <a:spcAft>
                <a:spcPts val="0"/>
              </a:spcAft>
              <a:defRPr sz="900"/>
            </a:lvl1pPr>
          </a:lstStyle>
          <a:p>
            <a:pPr lvl="0"/>
            <a:r>
              <a:rPr lang="en-US" dirty="0"/>
              <a:t>Click to edit Master text styles</a:t>
            </a:r>
          </a:p>
        </p:txBody>
      </p:sp>
    </p:spTree>
    <p:extLst>
      <p:ext uri="{BB962C8B-B14F-4D97-AF65-F5344CB8AC3E}">
        <p14:creationId xmlns:p14="http://schemas.microsoft.com/office/powerpoint/2010/main" val="31770286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extLst>
              <p:ext uri="{D42A27DB-BD31-4B8C-83A1-F6EECF244321}">
                <p14:modId xmlns:p14="http://schemas.microsoft.com/office/powerpoint/2010/main" val="150921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1"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2019 Deloitte Development LLC.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58" r:id="rId2"/>
    <p:sldLayoutId id="2147483759" r:id="rId3"/>
    <p:sldLayoutId id="2147483760" r:id="rId4"/>
    <p:sldLayoutId id="2147483761" r:id="rId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dc.gov/drugoverdose/pdf/pubs/2017-cdc-drug-surveillance-report.pdf"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Practicum Kick-off</a:t>
            </a:r>
          </a:p>
        </p:txBody>
      </p:sp>
      <p:sp>
        <p:nvSpPr>
          <p:cNvPr id="3" name="Subtitle 2"/>
          <p:cNvSpPr>
            <a:spLocks noGrp="1"/>
          </p:cNvSpPr>
          <p:nvPr>
            <p:ph type="subTitle" idx="1"/>
          </p:nvPr>
        </p:nvSpPr>
        <p:spPr>
          <a:xfrm>
            <a:off x="376238" y="5981075"/>
            <a:ext cx="7253594" cy="336333"/>
          </a:xfrm>
        </p:spPr>
        <p:txBody>
          <a:bodyPr anchor="b" anchorCtr="0"/>
          <a:lstStyle/>
          <a:p>
            <a:r>
              <a:rPr lang="en-US" dirty="0"/>
              <a:t>Using Predictive Analytics and AI to Tackle the Opioid Epidemic</a:t>
            </a:r>
          </a:p>
        </p:txBody>
      </p:sp>
      <p:sp>
        <p:nvSpPr>
          <p:cNvPr id="4" name="Text Placeholder 3"/>
          <p:cNvSpPr>
            <a:spLocks noGrp="1"/>
          </p:cNvSpPr>
          <p:nvPr>
            <p:ph type="body" sz="quarter" idx="10"/>
          </p:nvPr>
        </p:nvSpPr>
        <p:spPr/>
        <p:txBody>
          <a:bodyPr/>
          <a:lstStyle/>
          <a:p>
            <a:r>
              <a:rPr lang="en-US" dirty="0"/>
              <a:t>October 02, 2019</a:t>
            </a:r>
          </a:p>
          <a:p>
            <a:endParaRPr lang="en-US" dirty="0"/>
          </a:p>
        </p:txBody>
      </p:sp>
    </p:spTree>
    <p:extLst>
      <p:ext uri="{BB962C8B-B14F-4D97-AF65-F5344CB8AC3E}">
        <p14:creationId xmlns:p14="http://schemas.microsoft.com/office/powerpoint/2010/main" val="30299246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79714361"/>
              </p:ext>
            </p:extLst>
          </p:nvPr>
        </p:nvGraphicFramePr>
        <p:xfrm>
          <a:off x="195074" y="174186"/>
          <a:ext cx="8753852" cy="6431280"/>
        </p:xfrm>
        <a:graphic>
          <a:graphicData uri="http://schemas.openxmlformats.org/drawingml/2006/table">
            <a:tbl>
              <a:tblPr>
                <a:tableStyleId>{5C22544A-7EE6-4342-B048-85BDC9FD1C3A}</a:tableStyleId>
              </a:tblPr>
              <a:tblGrid>
                <a:gridCol w="1084701">
                  <a:extLst>
                    <a:ext uri="{9D8B030D-6E8A-4147-A177-3AD203B41FA5}">
                      <a16:colId xmlns:a16="http://schemas.microsoft.com/office/drawing/2014/main" val="2635025049"/>
                    </a:ext>
                  </a:extLst>
                </a:gridCol>
                <a:gridCol w="1360746">
                  <a:extLst>
                    <a:ext uri="{9D8B030D-6E8A-4147-A177-3AD203B41FA5}">
                      <a16:colId xmlns:a16="http://schemas.microsoft.com/office/drawing/2014/main" val="530108925"/>
                    </a:ext>
                  </a:extLst>
                </a:gridCol>
                <a:gridCol w="1142282">
                  <a:extLst>
                    <a:ext uri="{9D8B030D-6E8A-4147-A177-3AD203B41FA5}">
                      <a16:colId xmlns:a16="http://schemas.microsoft.com/office/drawing/2014/main" val="558513104"/>
                    </a:ext>
                  </a:extLst>
                </a:gridCol>
                <a:gridCol w="1512316">
                  <a:extLst>
                    <a:ext uri="{9D8B030D-6E8A-4147-A177-3AD203B41FA5}">
                      <a16:colId xmlns:a16="http://schemas.microsoft.com/office/drawing/2014/main" val="3697870516"/>
                    </a:ext>
                  </a:extLst>
                </a:gridCol>
                <a:gridCol w="830378">
                  <a:extLst>
                    <a:ext uri="{9D8B030D-6E8A-4147-A177-3AD203B41FA5}">
                      <a16:colId xmlns:a16="http://schemas.microsoft.com/office/drawing/2014/main" val="1302325388"/>
                    </a:ext>
                  </a:extLst>
                </a:gridCol>
                <a:gridCol w="1111045">
                  <a:extLst>
                    <a:ext uri="{9D8B030D-6E8A-4147-A177-3AD203B41FA5}">
                      <a16:colId xmlns:a16="http://schemas.microsoft.com/office/drawing/2014/main" val="2619483439"/>
                    </a:ext>
                  </a:extLst>
                </a:gridCol>
                <a:gridCol w="1712384">
                  <a:extLst>
                    <a:ext uri="{9D8B030D-6E8A-4147-A177-3AD203B41FA5}">
                      <a16:colId xmlns:a16="http://schemas.microsoft.com/office/drawing/2014/main" val="991003397"/>
                    </a:ext>
                  </a:extLst>
                </a:gridCol>
              </a:tblGrid>
              <a:tr h="370214">
                <a:tc>
                  <a:txBody>
                    <a:bodyPr/>
                    <a:lstStyle/>
                    <a:p>
                      <a:pPr algn="l" fontAlgn="ctr"/>
                      <a:r>
                        <a:rPr lang="en-US" sz="1000" b="1" u="none" strike="noStrike" dirty="0">
                          <a:effectLst/>
                          <a:latin typeface="+mn-lt"/>
                        </a:rPr>
                        <a:t>Category</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Data File Name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Source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Source Website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Years Covered</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Granularity</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Description</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extLst>
                  <a:ext uri="{0D108BD9-81ED-4DB2-BD59-A6C34878D82A}">
                    <a16:rowId xmlns:a16="http://schemas.microsoft.com/office/drawing/2014/main" val="1103664278"/>
                  </a:ext>
                </a:extLst>
              </a:tr>
              <a:tr h="566647">
                <a:tc>
                  <a:txBody>
                    <a:bodyPr/>
                    <a:lstStyle/>
                    <a:p>
                      <a:pPr algn="l" fontAlgn="ctr"/>
                      <a:r>
                        <a:rPr lang="en-US" sz="800" u="none" strike="noStrike" dirty="0">
                          <a:effectLst/>
                          <a:latin typeface="+mn-lt"/>
                        </a:rPr>
                        <a:t>CMS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Medicare Part D Opioid Prescribing Data</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CMS - Medicare Provider Utilization and Payment Data -  Medicare Part D Opioid Drug Mapping Tool</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dirty="0">
                          <a:effectLst/>
                          <a:latin typeface="+mn-lt"/>
                        </a:rPr>
                        <a:t>https://www.cms.gov/Research-Statistics-Data-and-Systems/Statistics-Trends-and-Reports/Medicare-Provider-Charge-Data/OpioidMap.html</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2013-2015</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State, County, Zip5</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Shows geographic comparisons of de-identified Medicare part D Opioid prescription claims within the US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7300289"/>
                  </a:ext>
                </a:extLst>
              </a:tr>
              <a:tr h="555831">
                <a:tc>
                  <a:txBody>
                    <a:bodyPr/>
                    <a:lstStyle/>
                    <a:p>
                      <a:pPr algn="l" fontAlgn="ctr"/>
                      <a:r>
                        <a:rPr lang="en-US" sz="800" u="none" strike="noStrike" dirty="0">
                          <a:effectLst/>
                          <a:latin typeface="+mn-lt"/>
                        </a:rPr>
                        <a:t>CMS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Opioid Drug List</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CMS - Medicare Provider Utilization and Payment Data -  Medicare Part D Opioid Drug Mapping Tool</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https://www.cms.gov/Research-Statistics-Data-and-Systems/Statistics-Trends-and-Reports/Medicare-Provider-Charge-Data/Downloads/OpioidDrugList.zip</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2013-2015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N/A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Provides list of drug names, generic names, and whether it's extended release.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683090"/>
                  </a:ext>
                </a:extLst>
              </a:tr>
              <a:tr h="590583">
                <a:tc rowSpan="2">
                  <a:txBody>
                    <a:bodyPr/>
                    <a:lstStyle/>
                    <a:p>
                      <a:pPr algn="l" fontAlgn="ctr"/>
                      <a:r>
                        <a:rPr lang="en-US" sz="800" u="none" strike="noStrike">
                          <a:effectLst/>
                          <a:latin typeface="+mn-lt"/>
                        </a:rPr>
                        <a:t>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National Mental Health Services Survey (NMHSS)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Substance Abuse and Mental Health Services Administration (SAMHSA)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https://wwwdasis.samhsa.gov/dasis2/nmhss.htm</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 2012, 2014, 2015, 2016</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State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The National Mental Health Services Survey (N MHSS) was conducted from September 2012 through February 2013. The N-MHSS collects information from all known facilities1in the United States, both public and private, that provide mental health treatment services to people with mental illness.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8202164"/>
                  </a:ext>
                </a:extLst>
              </a:tr>
              <a:tr h="6065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800" u="sng" strike="noStrike">
                          <a:effectLst/>
                          <a:latin typeface="+mn-lt"/>
                        </a:rPr>
                        <a:t>https://wwwdasis.samhsa.gov/dasis2/nmhss/mh2012_puf_csv.zip</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24532428"/>
                  </a:ext>
                </a:extLst>
              </a:tr>
              <a:tr h="223078">
                <a:tc>
                  <a:txBody>
                    <a:bodyPr/>
                    <a:lstStyle/>
                    <a:p>
                      <a:pPr algn="l" fontAlgn="ctr"/>
                      <a:r>
                        <a:rPr lang="en-US" sz="800" u="none" strike="noStrike">
                          <a:effectLst/>
                          <a:latin typeface="+mn-lt"/>
                        </a:rPr>
                        <a:t>NADCP</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NADCP Drug Court Geospatial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 </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https://map.nadcp.org/</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 </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 </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No data available for download…</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921215"/>
                  </a:ext>
                </a:extLst>
              </a:tr>
              <a:tr h="1257779">
                <a:tc>
                  <a:txBody>
                    <a:bodyPr/>
                    <a:lstStyle/>
                    <a:p>
                      <a:pPr algn="l" fontAlgn="ctr"/>
                      <a:r>
                        <a:rPr lang="en-US" sz="800" u="none" strike="noStrike">
                          <a:effectLst/>
                          <a:latin typeface="+mn-lt"/>
                        </a:rPr>
                        <a:t>Kaiser</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Health Insurance Coverage Trends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Kaiser Family Foundation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www.kff.org/other/state-indicator/total-population/?activeTab=graph&amp;currentTimeframe=0&amp;startTimeframe=3&amp;selectedDistributions=employer--non-group--medicaid--medicare--other-public--uninsured--total&amp;sortModel=%7B%22colId%22:%22Location%22,%22sort%22:%22asc%22%7D </a:t>
                      </a:r>
                      <a:endParaRPr lang="en-US" sz="800" b="0" i="0" u="sng" strike="noStrike">
                        <a:solidFill>
                          <a:srgbClr val="0563C1"/>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2013-2016</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State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Insurance coverage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9408801"/>
                  </a:ext>
                </a:extLst>
              </a:tr>
              <a:tr h="380656">
                <a:tc>
                  <a:txBody>
                    <a:bodyPr/>
                    <a:lstStyle/>
                    <a:p>
                      <a:pPr algn="l" fontAlgn="ctr"/>
                      <a:r>
                        <a:rPr lang="en-US" sz="800" u="none" strike="noStrike">
                          <a:effectLst/>
                          <a:latin typeface="+mn-lt"/>
                        </a:rPr>
                        <a:t>RWJF</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County Health Ranking</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Robert Wood Johnson Foundation (RWJF)</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dirty="0">
                          <a:effectLst/>
                          <a:latin typeface="+mn-lt"/>
                        </a:rPr>
                        <a:t>http://www.countyhealthrankings.org/explore-health-rankings/rankings-data </a:t>
                      </a:r>
                      <a:endParaRPr lang="en-US" sz="800" b="0" i="0" u="sng" strike="noStrike" dirty="0">
                        <a:solidFill>
                          <a:srgbClr val="0563C1"/>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2010-2018</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County</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insurance, demographics, perceptions about addiction treatment</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9766986"/>
                  </a:ext>
                </a:extLst>
              </a:tr>
            </a:tbl>
          </a:graphicData>
        </a:graphic>
      </p:graphicFrame>
    </p:spTree>
    <p:extLst>
      <p:ext uri="{BB962C8B-B14F-4D97-AF65-F5344CB8AC3E}">
        <p14:creationId xmlns:p14="http://schemas.microsoft.com/office/powerpoint/2010/main" val="123365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25468966"/>
              </p:ext>
            </p:extLst>
          </p:nvPr>
        </p:nvGraphicFramePr>
        <p:xfrm>
          <a:off x="206479" y="157425"/>
          <a:ext cx="8750707" cy="6428233"/>
        </p:xfrm>
        <a:graphic>
          <a:graphicData uri="http://schemas.openxmlformats.org/drawingml/2006/table">
            <a:tbl>
              <a:tblPr>
                <a:tableStyleId>{5C22544A-7EE6-4342-B048-85BDC9FD1C3A}</a:tableStyleId>
              </a:tblPr>
              <a:tblGrid>
                <a:gridCol w="861053">
                  <a:extLst>
                    <a:ext uri="{9D8B030D-6E8A-4147-A177-3AD203B41FA5}">
                      <a16:colId xmlns:a16="http://schemas.microsoft.com/office/drawing/2014/main" val="3427397187"/>
                    </a:ext>
                  </a:extLst>
                </a:gridCol>
                <a:gridCol w="1171434">
                  <a:extLst>
                    <a:ext uri="{9D8B030D-6E8A-4147-A177-3AD203B41FA5}">
                      <a16:colId xmlns:a16="http://schemas.microsoft.com/office/drawing/2014/main" val="3168535743"/>
                    </a:ext>
                  </a:extLst>
                </a:gridCol>
                <a:gridCol w="1171433">
                  <a:extLst>
                    <a:ext uri="{9D8B030D-6E8A-4147-A177-3AD203B41FA5}">
                      <a16:colId xmlns:a16="http://schemas.microsoft.com/office/drawing/2014/main" val="4025120728"/>
                    </a:ext>
                  </a:extLst>
                </a:gridCol>
                <a:gridCol w="1822229">
                  <a:extLst>
                    <a:ext uri="{9D8B030D-6E8A-4147-A177-3AD203B41FA5}">
                      <a16:colId xmlns:a16="http://schemas.microsoft.com/office/drawing/2014/main" val="2131780387"/>
                    </a:ext>
                  </a:extLst>
                </a:gridCol>
                <a:gridCol w="921127">
                  <a:extLst>
                    <a:ext uri="{9D8B030D-6E8A-4147-A177-3AD203B41FA5}">
                      <a16:colId xmlns:a16="http://schemas.microsoft.com/office/drawing/2014/main" val="246653927"/>
                    </a:ext>
                  </a:extLst>
                </a:gridCol>
                <a:gridCol w="1031261">
                  <a:extLst>
                    <a:ext uri="{9D8B030D-6E8A-4147-A177-3AD203B41FA5}">
                      <a16:colId xmlns:a16="http://schemas.microsoft.com/office/drawing/2014/main" val="2168542679"/>
                    </a:ext>
                  </a:extLst>
                </a:gridCol>
                <a:gridCol w="1772170">
                  <a:extLst>
                    <a:ext uri="{9D8B030D-6E8A-4147-A177-3AD203B41FA5}">
                      <a16:colId xmlns:a16="http://schemas.microsoft.com/office/drawing/2014/main" val="2856148115"/>
                    </a:ext>
                  </a:extLst>
                </a:gridCol>
              </a:tblGrid>
              <a:tr h="410285">
                <a:tc>
                  <a:txBody>
                    <a:bodyPr/>
                    <a:lstStyle/>
                    <a:p>
                      <a:pPr algn="l" fontAlgn="ctr"/>
                      <a:r>
                        <a:rPr lang="en-US" sz="1000" b="1" u="none" strike="noStrike" dirty="0">
                          <a:effectLst/>
                          <a:latin typeface="+mn-lt"/>
                        </a:rPr>
                        <a:t>Category</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Data File Name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Source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Source Website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Years Covered</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Granularity</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Description</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extLst>
                  <a:ext uri="{0D108BD9-81ED-4DB2-BD59-A6C34878D82A}">
                    <a16:rowId xmlns:a16="http://schemas.microsoft.com/office/drawing/2014/main" val="2532943535"/>
                  </a:ext>
                </a:extLst>
              </a:tr>
              <a:tr h="347163">
                <a:tc rowSpan="2">
                  <a:txBody>
                    <a:bodyPr/>
                    <a:lstStyle/>
                    <a:p>
                      <a:pPr algn="l" fontAlgn="ctr"/>
                      <a:r>
                        <a:rPr lang="en-US" sz="800" u="none" strike="noStrike" dirty="0">
                          <a:effectLst/>
                          <a:latin typeface="+mn-lt"/>
                        </a:rPr>
                        <a:t>SAMHSA</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Treatment Episode Data Sets (TEDS)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Substance Abuse and Mental Health Services Administration (SAMHSA)</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dirty="0">
                          <a:effectLst/>
                          <a:latin typeface="+mn-lt"/>
                        </a:rPr>
                        <a:t>https://wwwdasis.samhsa.gov/dasis2/teds.htm</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2010-2015 (Admissions) and 2006-2014 (Discharge)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State</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Admissions: DS5_10_15_TEDSA_PUF_CSV.zip, Discharges: teds_d_2006_2014_csv.zip </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7076422"/>
                  </a:ext>
                </a:extLst>
              </a:tr>
              <a:tr h="72588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800" u="sng" strike="noStrike">
                          <a:effectLst/>
                          <a:latin typeface="+mn-lt"/>
                        </a:rPr>
                        <a:t>https://wwwdasis.samhsa.gov/dasis2/teds_pubs/TEDS/Admissions/DS5-2010-2015/DS5_10_15_TEDSA_PUF_CSV.zip</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56490698"/>
                  </a:ext>
                </a:extLst>
              </a:tr>
              <a:tr h="2015935">
                <a:tc>
                  <a:txBody>
                    <a:bodyPr/>
                    <a:lstStyle/>
                    <a:p>
                      <a:pPr algn="l" fontAlgn="ctr"/>
                      <a:r>
                        <a:rPr lang="en-US" sz="800" u="none" strike="noStrike">
                          <a:effectLst/>
                          <a:latin typeface="+mn-lt"/>
                        </a:rPr>
                        <a:t>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National Survey on Drug Use and Health (NSDUH) geographic data</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Substance Abuse and Mental Health Services Administration (SAMHSA)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dirty="0">
                          <a:effectLst/>
                          <a:latin typeface="+mn-lt"/>
                        </a:rPr>
                        <a:t>https://www.samhsa.gov/samhsa-data-outcomes-quality/major-data-collections/state-reports-NSDUH-2015</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2012, 2013, 2014, 2015, 2016</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State</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Covers the civilian, noninstitutionalized population of the United States (e.g., college dormitories, group homes, civilians dwelling on military installations, persons with no permanent residence such as homeless people in shelters and residents of single rooms in hotels) who were 12 years of age or older at the time of the survey.</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937305"/>
                  </a:ext>
                </a:extLst>
              </a:tr>
              <a:tr h="725888">
                <a:tc>
                  <a:txBody>
                    <a:bodyPr/>
                    <a:lstStyle/>
                    <a:p>
                      <a:pPr algn="l" fontAlgn="ctr"/>
                      <a:r>
                        <a:rPr lang="en-US" sz="800" u="none" strike="noStrike">
                          <a:effectLst/>
                          <a:latin typeface="+mn-lt"/>
                        </a:rPr>
                        <a:t>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National Survey of Substance Abuse Treatment Services (N-SSATS)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Substance Abuse and Mental Health Services Administration (SAMHSA)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https://wwwdasis.samhsa.gov/dasis2/nssats/NSSATS_2016/nssatspuf_2016_csv.zip</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2012-2015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State</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measures opioid dependence treatment provided in different settings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1322593"/>
                  </a:ext>
                </a:extLst>
              </a:tr>
              <a:tr h="1230853">
                <a:tc>
                  <a:txBody>
                    <a:bodyPr/>
                    <a:lstStyle/>
                    <a:p>
                      <a:pPr algn="l" fontAlgn="ctr"/>
                      <a:r>
                        <a:rPr lang="en-US" sz="800" u="none" strike="noStrike">
                          <a:effectLst/>
                          <a:latin typeface="+mn-lt"/>
                        </a:rPr>
                        <a:t>CDC</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Provisional Drug Overdose Death Counts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Centers for Disease Control and Prevention (CDC), National Center for Health Statistics (NCHS), National Vital Statistics System (NVSS)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https://data.cdc.gov/NCHS/VSRR-Provisional-Drug-Overdose-Death-Counts/9uxk-pe5x/</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2015-2017</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a:effectLst/>
                          <a:latin typeface="+mn-lt"/>
                        </a:rPr>
                        <a:t>State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none" strike="noStrike" dirty="0">
                          <a:effectLst/>
                          <a:latin typeface="+mn-lt"/>
                        </a:rPr>
                        <a:t>Counts representing the number of reported deaths due to drug overdose occurring in the 12-month periods ending in the month indicated</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9443706"/>
                  </a:ext>
                </a:extLst>
              </a:tr>
              <a:tr h="347163">
                <a:tc rowSpan="2">
                  <a:txBody>
                    <a:bodyPr/>
                    <a:lstStyle/>
                    <a:p>
                      <a:pPr algn="l" fontAlgn="ctr"/>
                      <a:r>
                        <a:rPr lang="en-US" sz="800" u="none" strike="noStrike">
                          <a:effectLst/>
                          <a:latin typeface="+mn-lt"/>
                        </a:rPr>
                        <a:t>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SAMHSA National Survey on Substance Abuse Treatment Services (NSDUH)</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Substance Abuse and Mental Health Services Administration (SAMHSA)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u="sng" strike="noStrike">
                          <a:effectLst/>
                          <a:latin typeface="+mn-lt"/>
                        </a:rPr>
                        <a:t>https://www.datafiles.samhsa.gov/study-series/</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2012, 2013, 2014, 2015, 2016</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a:effectLst/>
                          <a:latin typeface="+mn-lt"/>
                        </a:rPr>
                        <a:t>Case Level</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fontAlgn="ctr"/>
                      <a:r>
                        <a:rPr lang="en-US" sz="800" u="none" strike="noStrike" dirty="0">
                          <a:effectLst/>
                          <a:latin typeface="+mn-lt"/>
                        </a:rPr>
                        <a:t>No information about Geography except Population Density and County Type (Metro or Not)</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515496"/>
                  </a:ext>
                </a:extLst>
              </a:tr>
              <a:tr h="62505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800" u="sng" strike="noStrike" dirty="0">
                          <a:effectLst/>
                          <a:latin typeface="+mn-lt"/>
                        </a:rPr>
                        <a:t>https://www.datafiles.samhsa.gov/study-series/national-survey-drug-use-and-health-nsduh-nid13517</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67333466"/>
                  </a:ext>
                </a:extLst>
              </a:tr>
            </a:tbl>
          </a:graphicData>
        </a:graphic>
      </p:graphicFrame>
    </p:spTree>
    <p:extLst>
      <p:ext uri="{BB962C8B-B14F-4D97-AF65-F5344CB8AC3E}">
        <p14:creationId xmlns:p14="http://schemas.microsoft.com/office/powerpoint/2010/main" val="246486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7810788"/>
              </p:ext>
            </p:extLst>
          </p:nvPr>
        </p:nvGraphicFramePr>
        <p:xfrm>
          <a:off x="171399" y="176981"/>
          <a:ext cx="8750805" cy="6469625"/>
        </p:xfrm>
        <a:graphic>
          <a:graphicData uri="http://schemas.openxmlformats.org/drawingml/2006/table">
            <a:tbl>
              <a:tblPr>
                <a:tableStyleId>{5C22544A-7EE6-4342-B048-85BDC9FD1C3A}</a:tableStyleId>
              </a:tblPr>
              <a:tblGrid>
                <a:gridCol w="860988">
                  <a:extLst>
                    <a:ext uri="{9D8B030D-6E8A-4147-A177-3AD203B41FA5}">
                      <a16:colId xmlns:a16="http://schemas.microsoft.com/office/drawing/2014/main" val="3515206975"/>
                    </a:ext>
                  </a:extLst>
                </a:gridCol>
                <a:gridCol w="1219200">
                  <a:extLst>
                    <a:ext uri="{9D8B030D-6E8A-4147-A177-3AD203B41FA5}">
                      <a16:colId xmlns:a16="http://schemas.microsoft.com/office/drawing/2014/main" val="1323529703"/>
                    </a:ext>
                  </a:extLst>
                </a:gridCol>
                <a:gridCol w="1091381">
                  <a:extLst>
                    <a:ext uri="{9D8B030D-6E8A-4147-A177-3AD203B41FA5}">
                      <a16:colId xmlns:a16="http://schemas.microsoft.com/office/drawing/2014/main" val="2478360887"/>
                    </a:ext>
                  </a:extLst>
                </a:gridCol>
                <a:gridCol w="1415845">
                  <a:extLst>
                    <a:ext uri="{9D8B030D-6E8A-4147-A177-3AD203B41FA5}">
                      <a16:colId xmlns:a16="http://schemas.microsoft.com/office/drawing/2014/main" val="2994603364"/>
                    </a:ext>
                  </a:extLst>
                </a:gridCol>
                <a:gridCol w="894735">
                  <a:extLst>
                    <a:ext uri="{9D8B030D-6E8A-4147-A177-3AD203B41FA5}">
                      <a16:colId xmlns:a16="http://schemas.microsoft.com/office/drawing/2014/main" val="1202432079"/>
                    </a:ext>
                  </a:extLst>
                </a:gridCol>
                <a:gridCol w="1081549">
                  <a:extLst>
                    <a:ext uri="{9D8B030D-6E8A-4147-A177-3AD203B41FA5}">
                      <a16:colId xmlns:a16="http://schemas.microsoft.com/office/drawing/2014/main" val="509878461"/>
                    </a:ext>
                  </a:extLst>
                </a:gridCol>
                <a:gridCol w="2187107">
                  <a:extLst>
                    <a:ext uri="{9D8B030D-6E8A-4147-A177-3AD203B41FA5}">
                      <a16:colId xmlns:a16="http://schemas.microsoft.com/office/drawing/2014/main" val="3564025530"/>
                    </a:ext>
                  </a:extLst>
                </a:gridCol>
              </a:tblGrid>
              <a:tr h="418770">
                <a:tc>
                  <a:txBody>
                    <a:bodyPr/>
                    <a:lstStyle/>
                    <a:p>
                      <a:pPr algn="l" fontAlgn="ctr"/>
                      <a:r>
                        <a:rPr lang="en-US" sz="1000" b="1" u="none" strike="noStrike" dirty="0">
                          <a:effectLst/>
                          <a:latin typeface="+mn-lt"/>
                        </a:rPr>
                        <a:t>Category</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a:effectLst/>
                          <a:latin typeface="+mn-lt"/>
                        </a:rPr>
                        <a:t>Data File Name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dirty="0">
                          <a:effectLst/>
                          <a:latin typeface="+mn-lt"/>
                        </a:rPr>
                        <a:t>Source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dirty="0">
                          <a:effectLst/>
                          <a:latin typeface="+mn-lt"/>
                        </a:rPr>
                        <a:t>Source Website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a:effectLst/>
                          <a:latin typeface="+mn-lt"/>
                        </a:rPr>
                        <a:t>Years Covered</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a:effectLst/>
                          <a:latin typeface="+mn-lt"/>
                        </a:rPr>
                        <a:t>Granularity</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tc>
                  <a:txBody>
                    <a:bodyPr/>
                    <a:lstStyle/>
                    <a:p>
                      <a:pPr algn="l" fontAlgn="ctr"/>
                      <a:r>
                        <a:rPr lang="en-US" sz="1000" b="1" u="none" strike="noStrike" dirty="0">
                          <a:effectLst/>
                          <a:latin typeface="+mn-lt"/>
                        </a:rPr>
                        <a:t>Description</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62B5E5"/>
                    </a:solidFill>
                  </a:tcPr>
                </a:tc>
                <a:extLst>
                  <a:ext uri="{0D108BD9-81ED-4DB2-BD59-A6C34878D82A}">
                    <a16:rowId xmlns:a16="http://schemas.microsoft.com/office/drawing/2014/main" val="2004104590"/>
                  </a:ext>
                </a:extLst>
              </a:tr>
              <a:tr h="612049">
                <a:tc>
                  <a:txBody>
                    <a:bodyPr/>
                    <a:lstStyle/>
                    <a:p>
                      <a:pPr algn="l" fontAlgn="ctr"/>
                      <a:r>
                        <a:rPr lang="en-US" sz="800" u="none" strike="noStrike" dirty="0">
                          <a:effectLst/>
                          <a:latin typeface="+mn-lt"/>
                        </a:rPr>
                        <a:t>AHRQ</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Medical Expenditure Panel Survey</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Agency for Healthcare Research and Quality (AHRQ)</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https://meps.ahrq.gov/data_stats/data_overview.jsp</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2013-2015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u="none" strike="noStrike" dirty="0">
                          <a:effectLst/>
                          <a:latin typeface="+mn-lt"/>
                        </a:rPr>
                        <a:t>Regional (Northeast, Midwest, South, West)</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970717632"/>
                  </a:ext>
                </a:extLst>
              </a:tr>
              <a:tr h="483196">
                <a:tc>
                  <a:txBody>
                    <a:bodyPr/>
                    <a:lstStyle/>
                    <a:p>
                      <a:pPr algn="l" fontAlgn="ctr"/>
                      <a:r>
                        <a:rPr lang="en-US" sz="800" u="none" strike="noStrike">
                          <a:effectLst/>
                          <a:latin typeface="+mn-lt"/>
                        </a:rPr>
                        <a:t>AHRQ</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dirty="0">
                          <a:effectLst/>
                          <a:latin typeface="+mn-lt"/>
                        </a:rPr>
                        <a:t>Healthcare Cost and Utilization Project (HCUP)</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u="none" strike="noStrike">
                          <a:effectLst/>
                          <a:latin typeface="+mn-lt"/>
                        </a:rPr>
                        <a:t>Agency for Healthcare Research and Quality (AHRQ)</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l" fontAlgn="ctr"/>
                      <a:r>
                        <a:rPr lang="en-US" sz="800" u="none" strike="noStrike">
                          <a:effectLst/>
                          <a:latin typeface="+mn-lt"/>
                        </a:rPr>
                        <a:t>2005-2016</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State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dirty="0">
                          <a:effectLst/>
                          <a:latin typeface="+mn-lt"/>
                        </a:rPr>
                        <a:t>Opioid-Related Fast Stats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7636259"/>
                  </a:ext>
                </a:extLst>
              </a:tr>
              <a:tr h="1147268">
                <a:tc>
                  <a:txBody>
                    <a:bodyPr/>
                    <a:lstStyle/>
                    <a:p>
                      <a:pPr algn="l" fontAlgn="ctr"/>
                      <a:r>
                        <a:rPr lang="en-US" sz="800" u="none" strike="noStrike">
                          <a:effectLst/>
                          <a:latin typeface="+mn-lt"/>
                        </a:rPr>
                        <a:t>CDC</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dirty="0">
                          <a:effectLst/>
                          <a:latin typeface="+mn-lt"/>
                        </a:rPr>
                        <a:t>Cause of Death - Multiple Cause</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HHS, CDC, National Center for Health Statistics (NCHS), National Vital Statistics System (NVSS)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sng" strike="noStrike" dirty="0">
                          <a:effectLst/>
                          <a:latin typeface="+mn-lt"/>
                        </a:rPr>
                        <a:t>https://wonder.cdc.gov/mcd-icd10.html</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2011-2015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dirty="0">
                          <a:effectLst/>
                          <a:latin typeface="+mn-lt"/>
                        </a:rPr>
                        <a:t>County, State</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Mortality and population counts for all U.S. counties based on death certificates for U.S. residents. Each death certificate contains a single underlying cause of death, up to twenty additional multiple causes, and demographic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0092513"/>
                  </a:ext>
                </a:extLst>
              </a:tr>
              <a:tr h="1153435">
                <a:tc>
                  <a:txBody>
                    <a:bodyPr/>
                    <a:lstStyle/>
                    <a:p>
                      <a:pPr algn="l" fontAlgn="ctr"/>
                      <a:r>
                        <a:rPr lang="en-US" sz="800" u="none" strike="noStrike">
                          <a:effectLst/>
                          <a:latin typeface="+mn-lt"/>
                        </a:rPr>
                        <a:t>CDC</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Cause of Death - Underlying Cause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 </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sng" strike="noStrike" dirty="0">
                          <a:effectLst/>
                          <a:latin typeface="+mn-lt"/>
                        </a:rPr>
                        <a:t>https://wonder.cdc.gov/mcd-icd10.html</a:t>
                      </a:r>
                      <a:endParaRPr lang="en-US" sz="800" b="0" i="0" u="sng" strike="noStrike" dirty="0">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2011-2015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County, State</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Mortality and population counts for all U.S. counties based on death certificates for U.S. residents. Each death certificate contains a single underlying cause of death, up to twenty additional multiple causes, and demographic data.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121189"/>
                  </a:ext>
                </a:extLst>
              </a:tr>
              <a:tr h="1382046">
                <a:tc>
                  <a:txBody>
                    <a:bodyPr/>
                    <a:lstStyle/>
                    <a:p>
                      <a:pPr algn="l" fontAlgn="ctr"/>
                      <a:r>
                        <a:rPr lang="en-US" sz="800" u="none" strike="noStrike">
                          <a:effectLst/>
                          <a:latin typeface="+mn-lt"/>
                        </a:rPr>
                        <a:t>CMS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u="none" strike="noStrike">
                          <a:effectLst/>
                          <a:latin typeface="+mn-lt"/>
                        </a:rPr>
                        <a:t>Medicare Provider Utilization and Payment Data – Part D Prescriber</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l" fontAlgn="ctr"/>
                      <a:r>
                        <a:rPr lang="en-US" sz="800" u="sng" strike="noStrike">
                          <a:effectLst/>
                          <a:latin typeface="+mn-lt"/>
                        </a:rPr>
                        <a:t>https://www.cms.gov/Research-Statistics-Data-and-Systems/Statistics-Trends-and-Reports/Medicare-Provider-Charge-Data/Part-D-Prescriber.html</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2013-2015</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dirty="0">
                          <a:effectLst/>
                          <a:latin typeface="+mn-lt"/>
                        </a:rPr>
                        <a:t>City</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The Part D Prescriber Public Use File (PUF) provides information on prescription drugs prescribed by individual physicians and other health care providers and paid for under the Medicare Part D Prescription Drug Program.</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2349315"/>
                  </a:ext>
                </a:extLst>
              </a:tr>
              <a:tr h="483196">
                <a:tc rowSpan="2">
                  <a:txBody>
                    <a:bodyPr/>
                    <a:lstStyle/>
                    <a:p>
                      <a:pPr algn="l" fontAlgn="ctr"/>
                      <a:r>
                        <a:rPr lang="en-US" sz="800" u="none" strike="noStrike">
                          <a:effectLst/>
                          <a:latin typeface="+mn-lt"/>
                        </a:rPr>
                        <a:t>SAMHSA</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rowSpan="2">
                  <a:txBody>
                    <a:bodyPr/>
                    <a:lstStyle/>
                    <a:p>
                      <a:pPr algn="l" fontAlgn="ctr"/>
                      <a:r>
                        <a:rPr lang="en-US" sz="800" u="none" strike="noStrike">
                          <a:effectLst/>
                          <a:latin typeface="+mn-lt"/>
                        </a:rPr>
                        <a:t>Buprenorphine Treatment Practitioner Locator [Restricted]</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800" u="none" strike="noStrike">
                          <a:effectLst/>
                          <a:latin typeface="+mn-lt"/>
                        </a:rPr>
                        <a:t>Substance Abuse and Mental Health Services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rowSpan="2">
                  <a:txBody>
                    <a:bodyPr/>
                    <a:lstStyle/>
                    <a:p>
                      <a:pPr algn="l" fontAlgn="ctr"/>
                      <a:r>
                        <a:rPr lang="en-US" sz="800" u="sng" strike="noStrike">
                          <a:effectLst/>
                          <a:latin typeface="+mn-lt"/>
                        </a:rPr>
                        <a:t>https://www.samhsa.gov/medication-assisted-treatment/physician-program-data/treatment-physician-locator/export?download=1&amp;eid=38</a:t>
                      </a:r>
                      <a:endParaRPr lang="en-US" sz="800" b="0" i="0" u="sng" strike="noStrike">
                        <a:solidFill>
                          <a:srgbClr val="0066CC"/>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rowSpan="2">
                  <a:txBody>
                    <a:bodyPr/>
                    <a:lstStyle/>
                    <a:p>
                      <a:pPr algn="r" fontAlgn="ctr"/>
                      <a:r>
                        <a:rPr lang="en-US" sz="800" u="none" strike="noStrike">
                          <a:effectLst/>
                          <a:latin typeface="+mn-lt"/>
                        </a:rPr>
                        <a:t>2017</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rowSpan="2">
                  <a:txBody>
                    <a:bodyPr/>
                    <a:lstStyle/>
                    <a:p>
                      <a:pPr algn="l" fontAlgn="ctr"/>
                      <a:r>
                        <a:rPr lang="en-US" sz="800" u="none" strike="noStrike">
                          <a:effectLst/>
                          <a:latin typeface="+mn-lt"/>
                        </a:rPr>
                        <a:t>Street Address</a:t>
                      </a:r>
                      <a:endParaRPr lang="en-US" sz="800" b="0" i="0" u="none" strike="noStrike">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rowSpan="2">
                  <a:txBody>
                    <a:bodyPr/>
                    <a:lstStyle/>
                    <a:p>
                      <a:pPr algn="l" fontAlgn="ctr"/>
                      <a:r>
                        <a:rPr lang="en-US" sz="800" u="none" strike="noStrike" dirty="0">
                          <a:effectLst/>
                          <a:latin typeface="+mn-lt"/>
                        </a:rPr>
                        <a:t>provide the location of all OTPs</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286196"/>
                  </a:ext>
                </a:extLst>
              </a:tr>
              <a:tr h="789665">
                <a:tc vMerge="1">
                  <a:txBody>
                    <a:bodyPr/>
                    <a:lstStyle/>
                    <a:p>
                      <a:endParaRPr lang="en-US"/>
                    </a:p>
                  </a:txBody>
                  <a:tcPr/>
                </a:tc>
                <a:tc vMerge="1">
                  <a:txBody>
                    <a:bodyPr/>
                    <a:lstStyle/>
                    <a:p>
                      <a:endParaRPr lang="en-US"/>
                    </a:p>
                  </a:txBody>
                  <a:tcPr/>
                </a:tc>
                <a:tc>
                  <a:txBody>
                    <a:bodyPr/>
                    <a:lstStyle/>
                    <a:p>
                      <a:pPr algn="l" fontAlgn="ctr"/>
                      <a:r>
                        <a:rPr lang="en-US" sz="800" u="none" strike="noStrike" dirty="0">
                          <a:effectLst/>
                          <a:latin typeface="+mn-lt"/>
                        </a:rPr>
                        <a:t>Administration (SAMHSA)</a:t>
                      </a:r>
                      <a:endParaRPr lang="en-US" sz="800" b="0" i="0" u="none" strike="noStrike" dirty="0">
                        <a:solidFill>
                          <a:srgbClr val="000000"/>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98476274"/>
                  </a:ext>
                </a:extLst>
              </a:tr>
            </a:tbl>
          </a:graphicData>
        </a:graphic>
      </p:graphicFrame>
    </p:spTree>
    <p:extLst>
      <p:ext uri="{BB962C8B-B14F-4D97-AF65-F5344CB8AC3E}">
        <p14:creationId xmlns:p14="http://schemas.microsoft.com/office/powerpoint/2010/main" val="290676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2232199"/>
              </p:ext>
            </p:extLst>
          </p:nvPr>
        </p:nvGraphicFramePr>
        <p:xfrm>
          <a:off x="315982" y="34162"/>
          <a:ext cx="8750805" cy="3211958"/>
        </p:xfrm>
        <a:graphic>
          <a:graphicData uri="http://schemas.openxmlformats.org/drawingml/2006/table">
            <a:tbl>
              <a:tblPr>
                <a:tableStyleId>{5C22544A-7EE6-4342-B048-85BDC9FD1C3A}</a:tableStyleId>
              </a:tblPr>
              <a:tblGrid>
                <a:gridCol w="860988">
                  <a:extLst>
                    <a:ext uri="{9D8B030D-6E8A-4147-A177-3AD203B41FA5}">
                      <a16:colId xmlns:a16="http://schemas.microsoft.com/office/drawing/2014/main" val="3515206975"/>
                    </a:ext>
                  </a:extLst>
                </a:gridCol>
                <a:gridCol w="1219200">
                  <a:extLst>
                    <a:ext uri="{9D8B030D-6E8A-4147-A177-3AD203B41FA5}">
                      <a16:colId xmlns:a16="http://schemas.microsoft.com/office/drawing/2014/main" val="1323529703"/>
                    </a:ext>
                  </a:extLst>
                </a:gridCol>
                <a:gridCol w="1091381">
                  <a:extLst>
                    <a:ext uri="{9D8B030D-6E8A-4147-A177-3AD203B41FA5}">
                      <a16:colId xmlns:a16="http://schemas.microsoft.com/office/drawing/2014/main" val="2478360887"/>
                    </a:ext>
                  </a:extLst>
                </a:gridCol>
                <a:gridCol w="1415845">
                  <a:extLst>
                    <a:ext uri="{9D8B030D-6E8A-4147-A177-3AD203B41FA5}">
                      <a16:colId xmlns:a16="http://schemas.microsoft.com/office/drawing/2014/main" val="2994603364"/>
                    </a:ext>
                  </a:extLst>
                </a:gridCol>
                <a:gridCol w="894735">
                  <a:extLst>
                    <a:ext uri="{9D8B030D-6E8A-4147-A177-3AD203B41FA5}">
                      <a16:colId xmlns:a16="http://schemas.microsoft.com/office/drawing/2014/main" val="1202432079"/>
                    </a:ext>
                  </a:extLst>
                </a:gridCol>
                <a:gridCol w="1081549">
                  <a:extLst>
                    <a:ext uri="{9D8B030D-6E8A-4147-A177-3AD203B41FA5}">
                      <a16:colId xmlns:a16="http://schemas.microsoft.com/office/drawing/2014/main" val="509878461"/>
                    </a:ext>
                  </a:extLst>
                </a:gridCol>
                <a:gridCol w="2187107">
                  <a:extLst>
                    <a:ext uri="{9D8B030D-6E8A-4147-A177-3AD203B41FA5}">
                      <a16:colId xmlns:a16="http://schemas.microsoft.com/office/drawing/2014/main" val="3564025530"/>
                    </a:ext>
                  </a:extLst>
                </a:gridCol>
              </a:tblGrid>
              <a:tr h="418770">
                <a:tc>
                  <a:txBody>
                    <a:bodyPr/>
                    <a:lstStyle/>
                    <a:p>
                      <a:pPr algn="l" fontAlgn="ctr"/>
                      <a:r>
                        <a:rPr lang="en-US" sz="1000" b="1" u="none" strike="noStrike" dirty="0">
                          <a:effectLst/>
                          <a:latin typeface="+mn-lt"/>
                        </a:rPr>
                        <a:t>Category</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Data File Name</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Source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Source Website</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Years Covered</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a:effectLst/>
                          <a:latin typeface="+mn-lt"/>
                        </a:rPr>
                        <a:t>Granularity</a:t>
                      </a:r>
                      <a:endParaRPr lang="en-US" sz="1000" b="1" i="0" u="none" strike="noStrike">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tc>
                  <a:txBody>
                    <a:bodyPr/>
                    <a:lstStyle/>
                    <a:p>
                      <a:pPr algn="l" fontAlgn="ctr"/>
                      <a:r>
                        <a:rPr lang="en-US" sz="1000" b="1" u="none" strike="noStrike" dirty="0">
                          <a:effectLst/>
                          <a:latin typeface="+mn-lt"/>
                        </a:rPr>
                        <a:t>Description</a:t>
                      </a:r>
                      <a:endParaRPr lang="en-US" sz="1000" b="1" i="0" u="none" strike="noStrike" dirty="0">
                        <a:solidFill>
                          <a:srgbClr val="FFFFFF"/>
                        </a:solidFill>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2B5E5"/>
                    </a:solidFill>
                  </a:tcPr>
                </a:tc>
                <a:extLst>
                  <a:ext uri="{0D108BD9-81ED-4DB2-BD59-A6C34878D82A}">
                    <a16:rowId xmlns:a16="http://schemas.microsoft.com/office/drawing/2014/main" val="2004104590"/>
                  </a:ext>
                </a:extLst>
              </a:tr>
              <a:tr h="612049">
                <a:tc>
                  <a:txBody>
                    <a:bodyPr/>
                    <a:lstStyle/>
                    <a:p>
                      <a:pPr algn="l" fontAlgn="ctr"/>
                      <a:r>
                        <a:rPr lang="en-US" sz="800" b="0" i="0" u="none" strike="noStrike" dirty="0">
                          <a:solidFill>
                            <a:srgbClr val="000000"/>
                          </a:solidFill>
                          <a:effectLst/>
                          <a:latin typeface="+mn-lt"/>
                        </a:rPr>
                        <a:t>CMS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dirty="0">
                          <a:solidFill>
                            <a:srgbClr val="000000"/>
                          </a:solidFill>
                          <a:effectLst/>
                          <a:latin typeface="+mn-lt"/>
                        </a:rPr>
                        <a:t>Drug Products in the Medicaid Drug Rebate Program</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CMS - Medicaid Drug Rebate Program</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sng" strike="noStrike">
                          <a:solidFill>
                            <a:srgbClr val="0066CC"/>
                          </a:solidFill>
                          <a:effectLst/>
                          <a:latin typeface="+mn-lt"/>
                        </a:rPr>
                        <a:t>https://data.medicaid.gov/Drug-Pricing-and-Payment/Drug-Products-in-the-Medicaid-Drug-Rebate-Program/v48d-4e3e/data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2014-2017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Provides a list of drug names like the Medicare Drug List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0717632"/>
                  </a:ext>
                </a:extLst>
              </a:tr>
              <a:tr h="483196">
                <a:tc>
                  <a:txBody>
                    <a:bodyPr/>
                    <a:lstStyle/>
                    <a:p>
                      <a:pPr algn="l" fontAlgn="ctr"/>
                      <a:r>
                        <a:rPr lang="en-US" sz="800" b="0" i="0" u="none" strike="noStrike">
                          <a:solidFill>
                            <a:srgbClr val="000000"/>
                          </a:solidFill>
                          <a:effectLst/>
                          <a:latin typeface="+mn-lt"/>
                        </a:rPr>
                        <a:t>CMS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State Drug Utilization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dirty="0">
                          <a:solidFill>
                            <a:srgbClr val="000000"/>
                          </a:solidFill>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sng" strike="noStrike" dirty="0">
                          <a:solidFill>
                            <a:srgbClr val="0066CC"/>
                          </a:solidFill>
                          <a:effectLst/>
                          <a:latin typeface="+mn-lt"/>
                        </a:rPr>
                        <a:t>https://www.medicaid.gov/medicaid/prescription-drugs/state-drug-utilization-data/index.html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2013-2017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States report drug utilization data for covered outpatient drugs that are paid for by state Medicaid Agencies since the start of the Medicaid Drug Rebate Program</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7636259"/>
                  </a:ext>
                </a:extLst>
              </a:tr>
              <a:tr h="1147268">
                <a:tc>
                  <a:txBody>
                    <a:bodyPr/>
                    <a:lstStyle/>
                    <a:p>
                      <a:pPr algn="l" fontAlgn="ctr"/>
                      <a:r>
                        <a:rPr lang="en-US" sz="800" b="0" i="0" u="none" strike="noStrike">
                          <a:solidFill>
                            <a:srgbClr val="000000"/>
                          </a:solidFill>
                          <a:effectLst/>
                          <a:latin typeface="+mn-lt"/>
                        </a:rPr>
                        <a:t>DEA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DEA Drug Seizure Data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a:solidFill>
                            <a:srgbClr val="000000"/>
                          </a:solidFill>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ctr"/>
                      <a:r>
                        <a:rPr lang="en-US" sz="800" b="0" i="0" u="none" strike="noStrike" dirty="0">
                          <a:solidFill>
                            <a:srgbClr val="000000"/>
                          </a:solidFill>
                          <a:effectLst/>
                          <a:latin typeface="+mn-lt"/>
                        </a:rPr>
                        <a:t>https://www.dea.gov/resource-center/stride-data.shtml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en-US" sz="800" b="0" i="0" u="none" strike="noStrike" dirty="0">
                          <a:solidFill>
                            <a:srgbClr val="000000"/>
                          </a:solidFill>
                          <a:effectLst/>
                          <a:latin typeface="+mn-lt"/>
                        </a:rPr>
                        <a:t>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800" b="0" i="0" u="none" strike="noStrike" dirty="0">
                          <a:solidFill>
                            <a:srgbClr val="000000"/>
                          </a:solidFill>
                          <a:effectLst/>
                          <a:latin typeface="+mn-lt"/>
                        </a:rPr>
                        <a:t>Cocaine, Heroin, Meth</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0092513"/>
                  </a:ext>
                </a:extLst>
              </a:tr>
            </a:tbl>
          </a:graphicData>
        </a:graphic>
      </p:graphicFrame>
    </p:spTree>
    <p:extLst>
      <p:ext uri="{BB962C8B-B14F-4D97-AF65-F5344CB8AC3E}">
        <p14:creationId xmlns:p14="http://schemas.microsoft.com/office/powerpoint/2010/main" val="350432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0210F1F-1C9F-4DE1-9D27-D9A1A0921B82}"/>
              </a:ext>
            </a:extLst>
          </p:cNvPr>
          <p:cNvSpPr>
            <a:spLocks noGrp="1"/>
          </p:cNvSpPr>
          <p:nvPr>
            <p:ph type="title"/>
          </p:nvPr>
        </p:nvSpPr>
        <p:spPr/>
        <p:txBody>
          <a:bodyPr anchor="ctr"/>
          <a:lstStyle/>
          <a:p>
            <a:r>
              <a:rPr lang="en-US" dirty="0"/>
              <a:t>Agenda</a:t>
            </a:r>
          </a:p>
        </p:txBody>
      </p:sp>
      <p:sp>
        <p:nvSpPr>
          <p:cNvPr id="16" name="Text Placeholder 15">
            <a:extLst>
              <a:ext uri="{FF2B5EF4-FFF2-40B4-BE49-F238E27FC236}">
                <a16:creationId xmlns:a16="http://schemas.microsoft.com/office/drawing/2014/main" id="{05D2823B-9C4C-4D94-A0CC-28E0281CD2C3}"/>
              </a:ext>
            </a:extLst>
          </p:cNvPr>
          <p:cNvSpPr>
            <a:spLocks noGrp="1"/>
          </p:cNvSpPr>
          <p:nvPr>
            <p:ph idx="1"/>
          </p:nvPr>
        </p:nvSpPr>
        <p:spPr>
          <a:xfrm>
            <a:off x="1445343" y="1580340"/>
            <a:ext cx="7322420" cy="4716462"/>
          </a:xfrm>
        </p:spPr>
        <p:txBody>
          <a:bodyPr/>
          <a:lstStyle/>
          <a:p>
            <a:pPr lvl="0">
              <a:lnSpc>
                <a:spcPct val="150000"/>
              </a:lnSpc>
              <a:spcBef>
                <a:spcPts val="600"/>
              </a:spcBef>
              <a:spcAft>
                <a:spcPts val="600"/>
              </a:spcAft>
              <a:buSzTx/>
            </a:pPr>
            <a:r>
              <a:rPr lang="en-US" sz="2000" dirty="0">
                <a:solidFill>
                  <a:prstClr val="black"/>
                </a:solidFill>
                <a:latin typeface="Calibri" panose="020F0502020204030204" pitchFamily="34" charset="0"/>
                <a:ea typeface="Times New Roman" panose="02020603050405020304" pitchFamily="18" charset="0"/>
              </a:rPr>
              <a:t>Introductions</a:t>
            </a:r>
          </a:p>
          <a:p>
            <a:pPr lvl="0">
              <a:lnSpc>
                <a:spcPct val="150000"/>
              </a:lnSpc>
              <a:spcBef>
                <a:spcPts val="600"/>
              </a:spcBef>
              <a:spcAft>
                <a:spcPts val="600"/>
              </a:spcAft>
              <a:buSzTx/>
            </a:pPr>
            <a:r>
              <a:rPr lang="en-US" sz="2000" dirty="0">
                <a:solidFill>
                  <a:prstClr val="black"/>
                </a:solidFill>
                <a:latin typeface="Calibri" panose="020F0502020204030204" pitchFamily="34" charset="0"/>
                <a:ea typeface="Calibri" panose="020F0502020204030204" pitchFamily="34" charset="0"/>
              </a:rPr>
              <a:t>Project Background</a:t>
            </a:r>
          </a:p>
          <a:p>
            <a:pPr lvl="0">
              <a:lnSpc>
                <a:spcPct val="150000"/>
              </a:lnSpc>
              <a:spcBef>
                <a:spcPts val="600"/>
              </a:spcBef>
              <a:spcAft>
                <a:spcPts val="600"/>
              </a:spcAft>
              <a:buSzTx/>
            </a:pPr>
            <a:r>
              <a:rPr lang="en-US" sz="2000" dirty="0">
                <a:solidFill>
                  <a:prstClr val="black"/>
                </a:solidFill>
                <a:latin typeface="Calibri" panose="020F0502020204030204" pitchFamily="34" charset="0"/>
                <a:ea typeface="Times New Roman" panose="02020603050405020304" pitchFamily="18" charset="0"/>
              </a:rPr>
              <a:t>Practicum Project Expectations</a:t>
            </a:r>
            <a:endParaRPr lang="en-US" sz="2000" dirty="0">
              <a:solidFill>
                <a:prstClr val="black"/>
              </a:solidFill>
              <a:latin typeface="Calibri" panose="020F0502020204030204" pitchFamily="34" charset="0"/>
              <a:ea typeface="Calibri" panose="020F0502020204030204" pitchFamily="34" charset="0"/>
            </a:endParaRPr>
          </a:p>
          <a:p>
            <a:pPr lvl="0">
              <a:lnSpc>
                <a:spcPct val="150000"/>
              </a:lnSpc>
              <a:spcBef>
                <a:spcPts val="600"/>
              </a:spcBef>
              <a:spcAft>
                <a:spcPts val="600"/>
              </a:spcAft>
              <a:buSzTx/>
            </a:pPr>
            <a:r>
              <a:rPr lang="en-US" sz="2000" dirty="0">
                <a:solidFill>
                  <a:prstClr val="black"/>
                </a:solidFill>
                <a:latin typeface="Calibri" panose="020F0502020204030204" pitchFamily="34" charset="0"/>
                <a:ea typeface="Times New Roman" panose="02020603050405020304" pitchFamily="18" charset="0"/>
              </a:rPr>
              <a:t>Logistics</a:t>
            </a:r>
          </a:p>
          <a:p>
            <a:pPr lvl="0">
              <a:lnSpc>
                <a:spcPct val="150000"/>
              </a:lnSpc>
              <a:spcBef>
                <a:spcPts val="600"/>
              </a:spcBef>
              <a:spcAft>
                <a:spcPts val="600"/>
              </a:spcAft>
              <a:buSzTx/>
            </a:pPr>
            <a:r>
              <a:rPr lang="en-US" sz="2000" dirty="0">
                <a:solidFill>
                  <a:prstClr val="black"/>
                </a:solidFill>
                <a:latin typeface="Calibri" panose="020F0502020204030204" pitchFamily="34" charset="0"/>
                <a:ea typeface="Calibri" panose="020F0502020204030204" pitchFamily="34" charset="0"/>
              </a:rPr>
              <a:t>Questions </a:t>
            </a:r>
          </a:p>
          <a:p>
            <a:endParaRPr lang="en-US" sz="1400" dirty="0"/>
          </a:p>
        </p:txBody>
      </p:sp>
      <p:pic>
        <p:nvPicPr>
          <p:cNvPr id="19" name="Graphic 18" descr="Users">
            <a:extLst>
              <a:ext uri="{FF2B5EF4-FFF2-40B4-BE49-F238E27FC236}">
                <a16:creationId xmlns:a16="http://schemas.microsoft.com/office/drawing/2014/main" id="{135B6A69-9B6A-4350-9F08-6DCEFC0922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282" y="1627189"/>
            <a:ext cx="548640" cy="548640"/>
          </a:xfrm>
          <a:prstGeom prst="rect">
            <a:avLst/>
          </a:prstGeom>
        </p:spPr>
      </p:pic>
      <p:pic>
        <p:nvPicPr>
          <p:cNvPr id="23" name="Graphic 22" descr="Handshake">
            <a:extLst>
              <a:ext uri="{FF2B5EF4-FFF2-40B4-BE49-F238E27FC236}">
                <a16:creationId xmlns:a16="http://schemas.microsoft.com/office/drawing/2014/main" id="{B8548776-89A3-4565-9512-84EFCB88C7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938" y="3428607"/>
            <a:ext cx="548640" cy="548640"/>
          </a:xfrm>
          <a:prstGeom prst="rect">
            <a:avLst/>
          </a:prstGeom>
        </p:spPr>
      </p:pic>
      <p:pic>
        <p:nvPicPr>
          <p:cNvPr id="25" name="Graphic 24" descr="Head with Gears">
            <a:extLst>
              <a:ext uri="{FF2B5EF4-FFF2-40B4-BE49-F238E27FC236}">
                <a16:creationId xmlns:a16="http://schemas.microsoft.com/office/drawing/2014/main" id="{9B89781E-A822-4C5E-AD46-1EA5684280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9938" y="4043346"/>
            <a:ext cx="548640" cy="548640"/>
          </a:xfrm>
          <a:prstGeom prst="rect">
            <a:avLst/>
          </a:prstGeom>
        </p:spPr>
      </p:pic>
      <p:pic>
        <p:nvPicPr>
          <p:cNvPr id="27" name="Graphic 26" descr="Signpost">
            <a:extLst>
              <a:ext uri="{FF2B5EF4-FFF2-40B4-BE49-F238E27FC236}">
                <a16:creationId xmlns:a16="http://schemas.microsoft.com/office/drawing/2014/main" id="{1DF4311C-5AAA-41DC-B3D0-5E2D03489F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938" y="2195530"/>
            <a:ext cx="548640" cy="548640"/>
          </a:xfrm>
          <a:prstGeom prst="rect">
            <a:avLst/>
          </a:prstGeom>
        </p:spPr>
      </p:pic>
      <p:pic>
        <p:nvPicPr>
          <p:cNvPr id="29" name="Graphic 28" descr="Map with pin">
            <a:extLst>
              <a:ext uri="{FF2B5EF4-FFF2-40B4-BE49-F238E27FC236}">
                <a16:creationId xmlns:a16="http://schemas.microsoft.com/office/drawing/2014/main" id="{575533D8-D24F-483E-98FF-D88E160C3C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9938" y="2763871"/>
            <a:ext cx="548640" cy="548640"/>
          </a:xfrm>
          <a:prstGeom prst="rect">
            <a:avLst/>
          </a:prstGeom>
        </p:spPr>
      </p:pic>
    </p:spTree>
    <p:extLst>
      <p:ext uri="{BB962C8B-B14F-4D97-AF65-F5344CB8AC3E}">
        <p14:creationId xmlns:p14="http://schemas.microsoft.com/office/powerpoint/2010/main" val="12001782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5BE4D0-AC97-4C9E-9D89-CF518D66AB84}"/>
              </a:ext>
            </a:extLst>
          </p:cNvPr>
          <p:cNvSpPr/>
          <p:nvPr/>
        </p:nvSpPr>
        <p:spPr bwMode="gray">
          <a:xfrm>
            <a:off x="537367" y="1349425"/>
            <a:ext cx="7973789" cy="1153971"/>
          </a:xfrm>
          <a:prstGeom prst="rect">
            <a:avLst/>
          </a:prstGeom>
          <a:solidFill>
            <a:schemeClr val="bg1"/>
          </a:solidFill>
          <a:ln w="28575" algn="ctr">
            <a:solidFill>
              <a:schemeClr val="accent3"/>
            </a:solidFill>
            <a:miter lim="800000"/>
            <a:headEnd/>
            <a:tailEnd/>
          </a:ln>
        </p:spPr>
        <p:txBody>
          <a:bodyPr lIns="0" tIns="0" rIns="0" bIns="0" rtlCol="0" anchor="ctr"/>
          <a:lstStyle/>
          <a:p>
            <a:pPr marL="287338" lvl="0" fontAlgn="base">
              <a:lnSpc>
                <a:spcPct val="106000"/>
              </a:lnSpc>
              <a:spcBef>
                <a:spcPct val="80000"/>
              </a:spcBef>
              <a:spcAft>
                <a:spcPct val="0"/>
              </a:spcAft>
              <a:buClr>
                <a:srgbClr val="000000"/>
              </a:buClr>
            </a:pPr>
            <a:endParaRPr lang="en-US" sz="1100" kern="0" dirty="0">
              <a:solidFill>
                <a:srgbClr val="000000"/>
              </a:solidFill>
            </a:endParaRPr>
          </a:p>
        </p:txBody>
      </p:sp>
      <p:sp>
        <p:nvSpPr>
          <p:cNvPr id="2" name="Title 1">
            <a:extLst>
              <a:ext uri="{FF2B5EF4-FFF2-40B4-BE49-F238E27FC236}">
                <a16:creationId xmlns:a16="http://schemas.microsoft.com/office/drawing/2014/main" id="{E3156D6A-ECD9-4E69-AC61-70850E2083EA}"/>
              </a:ext>
            </a:extLst>
          </p:cNvPr>
          <p:cNvSpPr>
            <a:spLocks noGrp="1"/>
          </p:cNvSpPr>
          <p:nvPr>
            <p:ph type="title"/>
          </p:nvPr>
        </p:nvSpPr>
        <p:spPr/>
        <p:txBody>
          <a:bodyPr anchor="ctr"/>
          <a:lstStyle/>
          <a:p>
            <a:r>
              <a:rPr lang="en-US" dirty="0"/>
              <a:t>The opioid epidemic impacts U.S. public health and creates high health care costs</a:t>
            </a:r>
          </a:p>
        </p:txBody>
      </p:sp>
      <p:sp>
        <p:nvSpPr>
          <p:cNvPr id="3" name="Text Placeholder 2">
            <a:extLst>
              <a:ext uri="{FF2B5EF4-FFF2-40B4-BE49-F238E27FC236}">
                <a16:creationId xmlns:a16="http://schemas.microsoft.com/office/drawing/2014/main" id="{8C9EA5D8-6D6F-4ACA-A6CB-ED504EEDD0C3}"/>
              </a:ext>
            </a:extLst>
          </p:cNvPr>
          <p:cNvSpPr>
            <a:spLocks noGrp="1"/>
          </p:cNvSpPr>
          <p:nvPr>
            <p:ph type="body" sz="quarter" idx="14"/>
          </p:nvPr>
        </p:nvSpPr>
        <p:spPr>
          <a:xfrm>
            <a:off x="796496" y="1586425"/>
            <a:ext cx="7484068" cy="753177"/>
          </a:xfrm>
          <a:ln>
            <a:noFill/>
          </a:ln>
        </p:spPr>
        <p:txBody>
          <a:bodyPr/>
          <a:lstStyle/>
          <a:p>
            <a:r>
              <a:rPr lang="en-US" dirty="0"/>
              <a:t>The direct cost of healthcare, treatment, and law enforcement related to opioid abuse is </a:t>
            </a:r>
            <a:r>
              <a:rPr lang="en-US" b="1" dirty="0">
                <a:solidFill>
                  <a:srgbClr val="00A3E0"/>
                </a:solidFill>
              </a:rPr>
              <a:t>~$37 billion</a:t>
            </a:r>
            <a:r>
              <a:rPr lang="en-US" dirty="0"/>
              <a:t>, and the indirect cost of lost productivity from abuse, unemployment, incarceration, and death is </a:t>
            </a:r>
            <a:r>
              <a:rPr lang="en-US" b="1" dirty="0">
                <a:solidFill>
                  <a:srgbClr val="00A3E0"/>
                </a:solidFill>
              </a:rPr>
              <a:t>~$42 billion</a:t>
            </a:r>
            <a:r>
              <a:rPr lang="en-US" dirty="0"/>
              <a:t>. Private and public health care payers spend </a:t>
            </a:r>
            <a:r>
              <a:rPr lang="en-US" b="1" dirty="0">
                <a:solidFill>
                  <a:srgbClr val="00A3E0"/>
                </a:solidFill>
              </a:rPr>
              <a:t>~$72.5 billion</a:t>
            </a:r>
            <a:r>
              <a:rPr lang="en-US" b="1" dirty="0">
                <a:solidFill>
                  <a:schemeClr val="accent1"/>
                </a:solidFill>
              </a:rPr>
              <a:t> </a:t>
            </a:r>
            <a:r>
              <a:rPr lang="en-US" dirty="0"/>
              <a:t>annually on medical costs associated with opioid addiction. </a:t>
            </a:r>
          </a:p>
        </p:txBody>
      </p:sp>
      <p:sp>
        <p:nvSpPr>
          <p:cNvPr id="6" name="TextBox 3">
            <a:extLst>
              <a:ext uri="{FF2B5EF4-FFF2-40B4-BE49-F238E27FC236}">
                <a16:creationId xmlns:a16="http://schemas.microsoft.com/office/drawing/2014/main" id="{21CEBC86-0D01-49B5-85C9-F83C41F3000A}"/>
              </a:ext>
            </a:extLst>
          </p:cNvPr>
          <p:cNvSpPr txBox="1"/>
          <p:nvPr/>
        </p:nvSpPr>
        <p:spPr>
          <a:xfrm>
            <a:off x="370113" y="5767283"/>
            <a:ext cx="8283918" cy="892552"/>
          </a:xfrm>
          <a:prstGeom prst="rect">
            <a:avLst/>
          </a:prstGeom>
          <a:solidFill>
            <a:schemeClr val="bg1"/>
          </a:solid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200"/>
              </a:spcBef>
              <a:buSzPct val="100000"/>
            </a:pPr>
            <a:r>
              <a:rPr lang="en-US" sz="600" b="1" dirty="0"/>
              <a:t>Sources: </a:t>
            </a:r>
          </a:p>
          <a:p>
            <a:pPr>
              <a:spcBef>
                <a:spcPts val="200"/>
              </a:spcBef>
              <a:buSzPct val="100000"/>
            </a:pPr>
            <a:r>
              <a:rPr lang="en-US" sz="600" dirty="0"/>
              <a:t>(1) Institute of Medicine Report from the Committee on Advancing Pain Research, Care, and Education</a:t>
            </a:r>
            <a:r>
              <a:rPr lang="en-US" sz="600" i="1" dirty="0"/>
              <a:t>: Relieving Pain in America, A Blueprint for Transforming Prevention, Care, Education, and Research</a:t>
            </a:r>
            <a:r>
              <a:rPr lang="en-US" sz="600" dirty="0"/>
              <a:t>. The National Academies Press, 2011</a:t>
            </a:r>
          </a:p>
          <a:p>
            <a:pPr>
              <a:spcBef>
                <a:spcPts val="200"/>
              </a:spcBef>
              <a:buSzPct val="100000"/>
            </a:pPr>
            <a:r>
              <a:rPr lang="en-US" sz="600" dirty="0"/>
              <a:t>(2) QuintilesIMS® Transactional Data Warehouse accessed in </a:t>
            </a:r>
            <a:r>
              <a:rPr lang="en-US" sz="600" dirty="0">
                <a:hlinkClick r:id="rId2"/>
              </a:rPr>
              <a:t>https://www.cdc.gov/drugoverdose/pdf/pubs/2017-cdc-drug-surveillance-report.pdf</a:t>
            </a:r>
            <a:endParaRPr lang="en-US" sz="600" dirty="0"/>
          </a:p>
          <a:p>
            <a:pPr>
              <a:spcBef>
                <a:spcPts val="200"/>
              </a:spcBef>
              <a:buSzPct val="100000"/>
            </a:pPr>
            <a:r>
              <a:rPr lang="en-US" sz="600" dirty="0"/>
              <a:t>(3) CDC Vital Signs July 2017 and CDC Surveillance Report August 2017</a:t>
            </a:r>
          </a:p>
          <a:p>
            <a:pPr>
              <a:spcBef>
                <a:spcPts val="200"/>
              </a:spcBef>
              <a:buSzPct val="100000"/>
            </a:pPr>
            <a:r>
              <a:rPr lang="en-US" sz="600" dirty="0"/>
              <a:t>(4) 2016 National Survey on Drug Use and Health; Mortality in the United States</a:t>
            </a:r>
          </a:p>
          <a:p>
            <a:pPr>
              <a:spcBef>
                <a:spcPts val="200"/>
              </a:spcBef>
              <a:buSzPct val="100000"/>
            </a:pPr>
            <a:r>
              <a:rPr lang="en-US" sz="600" dirty="0"/>
              <a:t>(5) Department of Health and Human Services</a:t>
            </a:r>
          </a:p>
          <a:p>
            <a:pPr>
              <a:spcBef>
                <a:spcPts val="200"/>
              </a:spcBef>
              <a:buSzPct val="100000"/>
            </a:pPr>
            <a:r>
              <a:rPr lang="en-US" sz="600" dirty="0"/>
              <a:t>(6) Cicero TJ, Ellis MS, Surratt HL, Kurtz SP. The changing face of heroin use in the United States: a retrospective analysis of the past 50 years. </a:t>
            </a:r>
            <a:r>
              <a:rPr lang="en-US" sz="600" i="1" dirty="0"/>
              <a:t>JAMA Psychiatry.</a:t>
            </a:r>
            <a:r>
              <a:rPr lang="en-US" sz="600" dirty="0"/>
              <a:t> 2014; 71. </a:t>
            </a:r>
          </a:p>
        </p:txBody>
      </p:sp>
      <p:graphicFrame>
        <p:nvGraphicFramePr>
          <p:cNvPr id="8" name="Table 7">
            <a:extLst>
              <a:ext uri="{FF2B5EF4-FFF2-40B4-BE49-F238E27FC236}">
                <a16:creationId xmlns:a16="http://schemas.microsoft.com/office/drawing/2014/main" id="{069A1AF6-B4AB-4CB4-BA96-575185B91D16}"/>
              </a:ext>
            </a:extLst>
          </p:cNvPr>
          <p:cNvGraphicFramePr>
            <a:graphicFrameLocks noGrp="1"/>
          </p:cNvGraphicFramePr>
          <p:nvPr/>
        </p:nvGraphicFramePr>
        <p:xfrm>
          <a:off x="441426" y="2931847"/>
          <a:ext cx="8212605" cy="2544300"/>
        </p:xfrm>
        <a:graphic>
          <a:graphicData uri="http://schemas.openxmlformats.org/drawingml/2006/table">
            <a:tbl>
              <a:tblPr firstRow="1" bandRow="1">
                <a:tableStyleId>{5940675A-B579-460E-94D1-54222C63F5DA}</a:tableStyleId>
              </a:tblPr>
              <a:tblGrid>
                <a:gridCol w="2737535">
                  <a:extLst>
                    <a:ext uri="{9D8B030D-6E8A-4147-A177-3AD203B41FA5}">
                      <a16:colId xmlns:a16="http://schemas.microsoft.com/office/drawing/2014/main" val="1256029081"/>
                    </a:ext>
                  </a:extLst>
                </a:gridCol>
                <a:gridCol w="2737535">
                  <a:extLst>
                    <a:ext uri="{9D8B030D-6E8A-4147-A177-3AD203B41FA5}">
                      <a16:colId xmlns:a16="http://schemas.microsoft.com/office/drawing/2014/main" val="1345493846"/>
                    </a:ext>
                  </a:extLst>
                </a:gridCol>
                <a:gridCol w="2737535">
                  <a:extLst>
                    <a:ext uri="{9D8B030D-6E8A-4147-A177-3AD203B41FA5}">
                      <a16:colId xmlns:a16="http://schemas.microsoft.com/office/drawing/2014/main" val="3970246865"/>
                    </a:ext>
                  </a:extLst>
                </a:gridCol>
              </a:tblGrid>
              <a:tr h="427896">
                <a:tc>
                  <a:txBody>
                    <a:bodyPr/>
                    <a:lstStyle/>
                    <a:p>
                      <a:pPr marL="115888" indent="0" algn="ctr"/>
                      <a:r>
                        <a:rPr lang="en-US" sz="1100" b="1" dirty="0">
                          <a:latin typeface="+mn-lt"/>
                        </a:rPr>
                        <a:t>Prescribing Practices</a:t>
                      </a:r>
                    </a:p>
                  </a:txBody>
                  <a:tcPr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15888" indent="0" algn="ctr"/>
                      <a:r>
                        <a:rPr lang="en-US" sz="1100" b="1" dirty="0">
                          <a:latin typeface="+mn-lt"/>
                        </a:rPr>
                        <a:t>Population at Risk</a:t>
                      </a:r>
                    </a:p>
                  </a:txBody>
                  <a:tcPr anchor="ctr">
                    <a:lnL w="12700" cap="flat" cmpd="sng" algn="ctr">
                      <a:solidFill>
                        <a:schemeClr val="bg2">
                          <a:lumMod val="90000"/>
                        </a:schemeClr>
                      </a:solidFill>
                      <a:prstDash val="dash"/>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15888" indent="0" algn="ctr" defTabSz="1219170" rtl="0" eaLnBrk="1" latinLnBrk="0" hangingPunct="1"/>
                      <a:r>
                        <a:rPr lang="en-US" sz="1100" b="1" kern="1200" dirty="0">
                          <a:solidFill>
                            <a:schemeClr val="tx1"/>
                          </a:solidFill>
                          <a:latin typeface="+mn-lt"/>
                          <a:ea typeface="+mn-ea"/>
                          <a:cs typeface="+mn-cs"/>
                        </a:rPr>
                        <a:t>Opioid Use Disorder </a:t>
                      </a:r>
                      <a:br>
                        <a:rPr lang="en-US" sz="1100" b="1" kern="1200" dirty="0">
                          <a:solidFill>
                            <a:schemeClr val="tx1"/>
                          </a:solidFill>
                          <a:latin typeface="+mn-lt"/>
                          <a:ea typeface="+mn-ea"/>
                          <a:cs typeface="+mn-cs"/>
                        </a:rPr>
                      </a:br>
                      <a:r>
                        <a:rPr lang="en-US" sz="1100" b="1" kern="1200" dirty="0">
                          <a:solidFill>
                            <a:schemeClr val="tx1"/>
                          </a:solidFill>
                          <a:latin typeface="+mn-lt"/>
                          <a:ea typeface="+mn-ea"/>
                          <a:cs typeface="+mn-cs"/>
                        </a:rPr>
                        <a:t>Treatment</a:t>
                      </a:r>
                    </a:p>
                  </a:txBody>
                  <a:tcPr anchor="ctr">
                    <a:lnL w="12700" cap="flat" cmpd="sng" algn="ctr">
                      <a:solidFill>
                        <a:schemeClr val="bg2">
                          <a:lumMod val="90000"/>
                        </a:schemeClr>
                      </a:solidFill>
                      <a:prstDash val="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4614939"/>
                  </a:ext>
                </a:extLst>
              </a:tr>
              <a:tr h="447609">
                <a:tc>
                  <a:txBody>
                    <a:bodyPr/>
                    <a:lstStyle/>
                    <a:p>
                      <a:pPr marL="115888" indent="0"/>
                      <a:r>
                        <a:rPr lang="en-US" sz="1000" i="1" dirty="0">
                          <a:solidFill>
                            <a:schemeClr val="accent6"/>
                          </a:solidFill>
                          <a:latin typeface="+mn-lt"/>
                        </a:rPr>
                        <a:t>How can we treat chronic pain?</a:t>
                      </a:r>
                    </a:p>
                  </a:txBody>
                  <a:tcPr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15888" indent="0"/>
                      <a:r>
                        <a:rPr lang="en-US" sz="1000" i="1" dirty="0">
                          <a:solidFill>
                            <a:schemeClr val="accent6"/>
                          </a:solidFill>
                          <a:latin typeface="+mn-lt"/>
                        </a:rPr>
                        <a:t>Who is at risk of opioid abuse?</a:t>
                      </a:r>
                    </a:p>
                  </a:txBody>
                  <a:tcPr anchor="ctr">
                    <a:lnL w="12700" cap="flat" cmpd="sng" algn="ctr">
                      <a:solidFill>
                        <a:schemeClr val="bg2">
                          <a:lumMod val="90000"/>
                        </a:schemeClr>
                      </a:solidFill>
                      <a:prstDash val="dash"/>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15888" indent="0" algn="l" defTabSz="1219170" rtl="0" eaLnBrk="1" latinLnBrk="0" hangingPunct="1"/>
                      <a:r>
                        <a:rPr lang="en-US" sz="1000" i="1" dirty="0">
                          <a:solidFill>
                            <a:schemeClr val="accent6"/>
                          </a:solidFill>
                          <a:latin typeface="+mn-lt"/>
                        </a:rPr>
                        <a:t>H</a:t>
                      </a:r>
                      <a:r>
                        <a:rPr lang="en-US" sz="1000" i="1" kern="1200" dirty="0">
                          <a:solidFill>
                            <a:schemeClr val="accent6"/>
                          </a:solidFill>
                          <a:latin typeface="+mn-lt"/>
                          <a:ea typeface="+mn-ea"/>
                          <a:cs typeface="+mn-cs"/>
                        </a:rPr>
                        <a:t>ow can we manage abuse, misuse, and diversion?</a:t>
                      </a:r>
                    </a:p>
                  </a:txBody>
                  <a:tcPr anchor="ctr">
                    <a:lnL w="12700" cap="flat" cmpd="sng" algn="ctr">
                      <a:solidFill>
                        <a:schemeClr val="bg2">
                          <a:lumMod val="90000"/>
                        </a:schemeClr>
                      </a:solidFill>
                      <a:prstDash val="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53547899"/>
                  </a:ext>
                </a:extLst>
              </a:tr>
              <a:tr h="1668795">
                <a:tc>
                  <a:txBody>
                    <a:bodyPr/>
                    <a:lstStyle/>
                    <a:p>
                      <a:endParaRPr lang="en-US" sz="200" b="1" dirty="0">
                        <a:solidFill>
                          <a:schemeClr val="accent1"/>
                        </a:solidFill>
                        <a:latin typeface="+mn-lt"/>
                      </a:endParaRPr>
                    </a:p>
                    <a:p>
                      <a:pPr marL="115888" indent="0"/>
                      <a:r>
                        <a:rPr lang="en-US" sz="1100" b="1" dirty="0">
                          <a:solidFill>
                            <a:srgbClr val="00A3E0"/>
                          </a:solidFill>
                          <a:latin typeface="+mn-lt"/>
                        </a:rPr>
                        <a:t>100M people </a:t>
                      </a:r>
                      <a:r>
                        <a:rPr lang="en-US" sz="1100" dirty="0">
                          <a:latin typeface="+mn-lt"/>
                        </a:rPr>
                        <a:t>suffer from chronic pain</a:t>
                      </a:r>
                      <a:r>
                        <a:rPr lang="en-US" sz="1100" baseline="30000" dirty="0">
                          <a:latin typeface="+mn-lt"/>
                        </a:rPr>
                        <a:t>1.</a:t>
                      </a:r>
                      <a:endParaRPr lang="en-US" sz="1100" dirty="0">
                        <a:latin typeface="+mn-lt"/>
                      </a:endParaRPr>
                    </a:p>
                    <a:p>
                      <a:pPr marL="115888" indent="0"/>
                      <a:endParaRPr lang="en-US" sz="1100" dirty="0">
                        <a:latin typeface="+mn-lt"/>
                      </a:endParaRPr>
                    </a:p>
                    <a:p>
                      <a:pPr marL="115888" indent="0"/>
                      <a:r>
                        <a:rPr lang="en-US" sz="1100" b="1" kern="1200" dirty="0">
                          <a:solidFill>
                            <a:srgbClr val="00A3E0"/>
                          </a:solidFill>
                          <a:latin typeface="+mn-lt"/>
                          <a:ea typeface="+mn-ea"/>
                          <a:cs typeface="+mn-cs"/>
                        </a:rPr>
                        <a:t>61.8M people </a:t>
                      </a:r>
                      <a:r>
                        <a:rPr lang="en-US" sz="1100" dirty="0">
                          <a:latin typeface="+mn-lt"/>
                        </a:rPr>
                        <a:t>in America (~19% of the population) received 1 or more opioid prescriptions in 2016</a:t>
                      </a:r>
                      <a:r>
                        <a:rPr lang="en-US" sz="1100" baseline="30000" dirty="0">
                          <a:latin typeface="+mn-lt"/>
                        </a:rPr>
                        <a:t>2</a:t>
                      </a:r>
                      <a:r>
                        <a:rPr lang="en-US" sz="1100" baseline="0" dirty="0">
                          <a:latin typeface="+mn-lt"/>
                        </a:rPr>
                        <a:t>.</a:t>
                      </a:r>
                    </a:p>
                  </a:txBody>
                  <a:tcP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200" dirty="0">
                        <a:latin typeface="+mn-lt"/>
                      </a:endParaRPr>
                    </a:p>
                    <a:p>
                      <a:pPr marL="115888" indent="0"/>
                      <a:r>
                        <a:rPr lang="en-US" sz="1100" dirty="0">
                          <a:latin typeface="+mn-lt"/>
                        </a:rPr>
                        <a:t>In 2016, the amount of opioids prescribed was enough for every American to be </a:t>
                      </a:r>
                      <a:r>
                        <a:rPr lang="en-US" sz="1100" b="1" kern="1200" dirty="0">
                          <a:solidFill>
                            <a:srgbClr val="00A3E0"/>
                          </a:solidFill>
                          <a:latin typeface="+mn-lt"/>
                          <a:ea typeface="+mn-ea"/>
                          <a:cs typeface="+mn-cs"/>
                        </a:rPr>
                        <a:t>medicated around the clock for 3 weeks</a:t>
                      </a:r>
                      <a:r>
                        <a:rPr lang="en-US" sz="1100" b="0" kern="1200" baseline="30000" dirty="0">
                          <a:solidFill>
                            <a:schemeClr val="tx1"/>
                          </a:solidFill>
                          <a:latin typeface="+mn-lt"/>
                          <a:ea typeface="+mn-ea"/>
                          <a:cs typeface="+mn-cs"/>
                        </a:rPr>
                        <a:t>3</a:t>
                      </a:r>
                      <a:r>
                        <a:rPr lang="en-US" sz="1100" b="0" kern="1200" baseline="0" dirty="0">
                          <a:solidFill>
                            <a:schemeClr val="tx1"/>
                          </a:solidFill>
                          <a:latin typeface="+mn-lt"/>
                          <a:ea typeface="+mn-ea"/>
                          <a:cs typeface="+mn-cs"/>
                        </a:rPr>
                        <a:t>.</a:t>
                      </a:r>
                    </a:p>
                    <a:p>
                      <a:pPr marL="115888" indent="0"/>
                      <a:endParaRPr lang="en-US" sz="1100" dirty="0">
                        <a:latin typeface="+mn-lt"/>
                      </a:endParaRPr>
                    </a:p>
                    <a:p>
                      <a:pPr marL="115888" indent="0"/>
                      <a:r>
                        <a:rPr lang="en-US" sz="1100" b="1" kern="1200" dirty="0">
                          <a:solidFill>
                            <a:srgbClr val="00A3E0"/>
                          </a:solidFill>
                          <a:latin typeface="+mn-lt"/>
                          <a:ea typeface="+mn-ea"/>
                          <a:cs typeface="+mn-cs"/>
                        </a:rPr>
                        <a:t>11.5M people</a:t>
                      </a:r>
                      <a:r>
                        <a:rPr lang="en-US" sz="1100" b="1" kern="1200" dirty="0">
                          <a:solidFill>
                            <a:schemeClr val="accent1"/>
                          </a:solidFill>
                          <a:latin typeface="+mn-lt"/>
                          <a:ea typeface="+mn-ea"/>
                          <a:cs typeface="+mn-cs"/>
                        </a:rPr>
                        <a:t> </a:t>
                      </a:r>
                      <a:r>
                        <a:rPr lang="en-US" sz="1100" dirty="0">
                          <a:latin typeface="+mn-lt"/>
                        </a:rPr>
                        <a:t>misused prescription opioids in 2016</a:t>
                      </a:r>
                      <a:r>
                        <a:rPr lang="en-US" sz="1100" baseline="30000" dirty="0">
                          <a:latin typeface="+mn-lt"/>
                        </a:rPr>
                        <a:t>4</a:t>
                      </a:r>
                      <a:r>
                        <a:rPr lang="en-US" sz="1100" baseline="0" dirty="0">
                          <a:latin typeface="+mn-lt"/>
                        </a:rPr>
                        <a:t>.</a:t>
                      </a:r>
                    </a:p>
                  </a:txBody>
                  <a:tcPr>
                    <a:lnL w="12700" cap="flat" cmpd="sng" algn="ctr">
                      <a:solidFill>
                        <a:schemeClr val="bg2">
                          <a:lumMod val="90000"/>
                        </a:schemeClr>
                      </a:solidFill>
                      <a:prstDash val="dash"/>
                      <a:round/>
                      <a:headEnd type="none" w="med" len="med"/>
                      <a:tailEnd type="none" w="med" len="med"/>
                    </a:lnL>
                    <a:lnR w="12700" cap="flat" cmpd="sng" algn="ctr">
                      <a:solidFill>
                        <a:schemeClr val="bg2">
                          <a:lumMod val="90000"/>
                        </a:schemeClr>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200" dirty="0">
                        <a:latin typeface="+mn-lt"/>
                      </a:endParaRPr>
                    </a:p>
                    <a:p>
                      <a:pPr marL="115888" indent="0"/>
                      <a:r>
                        <a:rPr lang="en-US" sz="1100" dirty="0">
                          <a:latin typeface="+mn-lt"/>
                        </a:rPr>
                        <a:t>In 2016, </a:t>
                      </a:r>
                      <a:r>
                        <a:rPr lang="en-US" sz="1100" b="1" kern="1200" dirty="0">
                          <a:solidFill>
                            <a:srgbClr val="00A3E0"/>
                          </a:solidFill>
                          <a:latin typeface="+mn-lt"/>
                          <a:ea typeface="+mn-ea"/>
                          <a:cs typeface="+mn-cs"/>
                        </a:rPr>
                        <a:t>116 people died every day</a:t>
                      </a:r>
                      <a:r>
                        <a:rPr lang="en-US" sz="1100" dirty="0">
                          <a:latin typeface="+mn-lt"/>
                        </a:rPr>
                        <a:t> from opioid-related drug overdoses</a:t>
                      </a:r>
                      <a:r>
                        <a:rPr lang="en-US" sz="1100" baseline="30000" dirty="0">
                          <a:latin typeface="+mn-lt"/>
                        </a:rPr>
                        <a:t>5</a:t>
                      </a:r>
                      <a:r>
                        <a:rPr lang="en-US" sz="1100" baseline="0" dirty="0">
                          <a:latin typeface="+mn-lt"/>
                        </a:rPr>
                        <a:t>.</a:t>
                      </a:r>
                    </a:p>
                    <a:p>
                      <a:pPr marL="115888" indent="0"/>
                      <a:endParaRPr lang="en-US" sz="1100" dirty="0">
                        <a:latin typeface="+mn-lt"/>
                      </a:endParaRPr>
                    </a:p>
                    <a:p>
                      <a:pPr marL="115888" indent="0"/>
                      <a:r>
                        <a:rPr lang="en-US" sz="1100" b="1" kern="1200" dirty="0">
                          <a:solidFill>
                            <a:srgbClr val="00A3E0"/>
                          </a:solidFill>
                          <a:latin typeface="+mn-lt"/>
                          <a:ea typeface="+mn-ea"/>
                          <a:cs typeface="+mn-cs"/>
                        </a:rPr>
                        <a:t>170k people </a:t>
                      </a:r>
                      <a:r>
                        <a:rPr lang="en-US" sz="1100" dirty="0">
                          <a:latin typeface="+mn-lt"/>
                        </a:rPr>
                        <a:t>used heroin for the first time in 2016.</a:t>
                      </a:r>
                      <a:r>
                        <a:rPr lang="en-US" sz="1100" baseline="30000" dirty="0">
                          <a:latin typeface="+mn-lt"/>
                        </a:rPr>
                        <a:t>4</a:t>
                      </a:r>
                      <a:r>
                        <a:rPr lang="en-US" sz="1100" dirty="0">
                          <a:latin typeface="+mn-lt"/>
                        </a:rPr>
                        <a:t> Approximately ~75% reported abusing prescription opioids before</a:t>
                      </a:r>
                      <a:r>
                        <a:rPr lang="en-US" sz="1100" baseline="30000" dirty="0">
                          <a:latin typeface="+mn-lt"/>
                        </a:rPr>
                        <a:t>6</a:t>
                      </a:r>
                      <a:r>
                        <a:rPr lang="en-US" sz="1100" baseline="0" dirty="0">
                          <a:latin typeface="+mn-lt"/>
                        </a:rPr>
                        <a:t>.</a:t>
                      </a:r>
                    </a:p>
                  </a:txBody>
                  <a:tcPr>
                    <a:lnL w="12700" cap="flat" cmpd="sng" algn="ctr">
                      <a:solidFill>
                        <a:schemeClr val="bg2">
                          <a:lumMod val="90000"/>
                        </a:schemeClr>
                      </a:solidFill>
                      <a:prstDash val="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8322157"/>
                  </a:ext>
                </a:extLst>
              </a:tr>
            </a:tbl>
          </a:graphicData>
        </a:graphic>
      </p:graphicFrame>
      <p:sp>
        <p:nvSpPr>
          <p:cNvPr id="14" name="Freeform 46">
            <a:extLst>
              <a:ext uri="{FF2B5EF4-FFF2-40B4-BE49-F238E27FC236}">
                <a16:creationId xmlns:a16="http://schemas.microsoft.com/office/drawing/2014/main" id="{9C19173B-8131-4916-AD92-061E8A5867C1}"/>
              </a:ext>
            </a:extLst>
          </p:cNvPr>
          <p:cNvSpPr>
            <a:spLocks noEditPoints="1"/>
          </p:cNvSpPr>
          <p:nvPr/>
        </p:nvSpPr>
        <p:spPr bwMode="auto">
          <a:xfrm>
            <a:off x="659336" y="2965580"/>
            <a:ext cx="320040" cy="320040"/>
          </a:xfrm>
          <a:custGeom>
            <a:avLst/>
            <a:gdLst>
              <a:gd name="T0" fmla="*/ 130 w 512"/>
              <a:gd name="T1" fmla="*/ 330 h 512"/>
              <a:gd name="T2" fmla="*/ 190 w 512"/>
              <a:gd name="T3" fmla="*/ 330 h 512"/>
              <a:gd name="T4" fmla="*/ 309 w 512"/>
              <a:gd name="T5" fmla="*/ 181 h 512"/>
              <a:gd name="T6" fmla="*/ 117 w 512"/>
              <a:gd name="T7" fmla="*/ 330 h 512"/>
              <a:gd name="T8" fmla="*/ 202 w 512"/>
              <a:gd name="T9" fmla="*/ 234 h 512"/>
              <a:gd name="T10" fmla="*/ 213 w 512"/>
              <a:gd name="T11" fmla="*/ 202 h 512"/>
              <a:gd name="T12" fmla="*/ 224 w 512"/>
              <a:gd name="T13" fmla="*/ 234 h 512"/>
              <a:gd name="T14" fmla="*/ 256 w 512"/>
              <a:gd name="T15" fmla="*/ 245 h 512"/>
              <a:gd name="T16" fmla="*/ 224 w 512"/>
              <a:gd name="T17" fmla="*/ 256 h 512"/>
              <a:gd name="T18" fmla="*/ 213 w 512"/>
              <a:gd name="T19" fmla="*/ 288 h 512"/>
              <a:gd name="T20" fmla="*/ 202 w 512"/>
              <a:gd name="T21" fmla="*/ 256 h 512"/>
              <a:gd name="T22" fmla="*/ 170 w 512"/>
              <a:gd name="T23" fmla="*/ 245 h 512"/>
              <a:gd name="T24" fmla="*/ 288 w 512"/>
              <a:gd name="T25" fmla="*/ 160 h 512"/>
              <a:gd name="T26" fmla="*/ 277 w 512"/>
              <a:gd name="T27" fmla="*/ 149 h 512"/>
              <a:gd name="T28" fmla="*/ 256 w 512"/>
              <a:gd name="T29" fmla="*/ 0 h 512"/>
              <a:gd name="T30" fmla="*/ 256 w 512"/>
              <a:gd name="T31" fmla="*/ 512 h 512"/>
              <a:gd name="T32" fmla="*/ 256 w 512"/>
              <a:gd name="T33" fmla="*/ 0 h 512"/>
              <a:gd name="T34" fmla="*/ 405 w 512"/>
              <a:gd name="T35" fmla="*/ 352 h 512"/>
              <a:gd name="T36" fmla="*/ 341 w 512"/>
              <a:gd name="T37" fmla="*/ 373 h 512"/>
              <a:gd name="T38" fmla="*/ 190 w 512"/>
              <a:gd name="T39" fmla="*/ 352 h 512"/>
              <a:gd name="T40" fmla="*/ 130 w 512"/>
              <a:gd name="T41" fmla="*/ 352 h 512"/>
              <a:gd name="T42" fmla="*/ 96 w 512"/>
              <a:gd name="T43" fmla="*/ 341 h 512"/>
              <a:gd name="T44" fmla="*/ 106 w 512"/>
              <a:gd name="T45" fmla="*/ 160 h 512"/>
              <a:gd name="T46" fmla="*/ 277 w 512"/>
              <a:gd name="T47" fmla="*/ 128 h 512"/>
              <a:gd name="T48" fmla="*/ 320 w 512"/>
              <a:gd name="T49" fmla="*/ 160 h 512"/>
              <a:gd name="T50" fmla="*/ 330 w 512"/>
              <a:gd name="T51" fmla="*/ 224 h 512"/>
              <a:gd name="T52" fmla="*/ 416 w 512"/>
              <a:gd name="T53" fmla="*/ 256 h 512"/>
              <a:gd name="T54" fmla="*/ 352 w 512"/>
              <a:gd name="T55" fmla="*/ 341 h 512"/>
              <a:gd name="T56" fmla="*/ 330 w 512"/>
              <a:gd name="T57" fmla="*/ 341 h 512"/>
              <a:gd name="T58" fmla="*/ 352 w 512"/>
              <a:gd name="T59" fmla="*/ 341 h 512"/>
              <a:gd name="T60" fmla="*/ 394 w 512"/>
              <a:gd name="T61" fmla="*/ 330 h 512"/>
              <a:gd name="T62" fmla="*/ 341 w 512"/>
              <a:gd name="T63" fmla="*/ 309 h 512"/>
              <a:gd name="T64" fmla="*/ 330 w 512"/>
              <a:gd name="T65" fmla="*/ 245 h 512"/>
              <a:gd name="T66" fmla="*/ 394 w 512"/>
              <a:gd name="T67" fmla="*/ 256 h 512"/>
              <a:gd name="T68" fmla="*/ 160 w 512"/>
              <a:gd name="T69" fmla="*/ 352 h 512"/>
              <a:gd name="T70" fmla="*/ 160 w 512"/>
              <a:gd name="T71"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117" y="330"/>
                </a:moveTo>
                <a:cubicBezTo>
                  <a:pt x="130" y="330"/>
                  <a:pt x="130" y="330"/>
                  <a:pt x="130" y="330"/>
                </a:cubicBezTo>
                <a:cubicBezTo>
                  <a:pt x="134" y="318"/>
                  <a:pt x="146" y="309"/>
                  <a:pt x="160" y="309"/>
                </a:cubicBezTo>
                <a:cubicBezTo>
                  <a:pt x="174" y="309"/>
                  <a:pt x="185" y="318"/>
                  <a:pt x="190" y="330"/>
                </a:cubicBezTo>
                <a:cubicBezTo>
                  <a:pt x="309" y="330"/>
                  <a:pt x="309" y="330"/>
                  <a:pt x="309" y="330"/>
                </a:cubicBezTo>
                <a:cubicBezTo>
                  <a:pt x="309" y="181"/>
                  <a:pt x="309" y="181"/>
                  <a:pt x="309" y="181"/>
                </a:cubicBezTo>
                <a:cubicBezTo>
                  <a:pt x="117" y="181"/>
                  <a:pt x="117" y="181"/>
                  <a:pt x="117" y="181"/>
                </a:cubicBezTo>
                <a:lnTo>
                  <a:pt x="117" y="330"/>
                </a:lnTo>
                <a:close/>
                <a:moveTo>
                  <a:pt x="181" y="234"/>
                </a:moveTo>
                <a:cubicBezTo>
                  <a:pt x="202" y="234"/>
                  <a:pt x="202" y="234"/>
                  <a:pt x="202" y="234"/>
                </a:cubicBezTo>
                <a:cubicBezTo>
                  <a:pt x="202" y="213"/>
                  <a:pt x="202" y="213"/>
                  <a:pt x="202" y="213"/>
                </a:cubicBezTo>
                <a:cubicBezTo>
                  <a:pt x="202" y="207"/>
                  <a:pt x="207" y="202"/>
                  <a:pt x="213" y="202"/>
                </a:cubicBezTo>
                <a:cubicBezTo>
                  <a:pt x="219" y="202"/>
                  <a:pt x="224" y="207"/>
                  <a:pt x="224" y="213"/>
                </a:cubicBezTo>
                <a:cubicBezTo>
                  <a:pt x="224" y="234"/>
                  <a:pt x="224" y="234"/>
                  <a:pt x="224" y="234"/>
                </a:cubicBezTo>
                <a:cubicBezTo>
                  <a:pt x="245" y="234"/>
                  <a:pt x="245" y="234"/>
                  <a:pt x="245" y="234"/>
                </a:cubicBezTo>
                <a:cubicBezTo>
                  <a:pt x="251" y="234"/>
                  <a:pt x="256" y="239"/>
                  <a:pt x="256" y="245"/>
                </a:cubicBezTo>
                <a:cubicBezTo>
                  <a:pt x="256" y="251"/>
                  <a:pt x="251" y="256"/>
                  <a:pt x="245" y="256"/>
                </a:cubicBezTo>
                <a:cubicBezTo>
                  <a:pt x="224" y="256"/>
                  <a:pt x="224" y="256"/>
                  <a:pt x="224" y="256"/>
                </a:cubicBezTo>
                <a:cubicBezTo>
                  <a:pt x="224" y="277"/>
                  <a:pt x="224" y="277"/>
                  <a:pt x="224" y="277"/>
                </a:cubicBezTo>
                <a:cubicBezTo>
                  <a:pt x="224" y="283"/>
                  <a:pt x="219" y="288"/>
                  <a:pt x="213" y="288"/>
                </a:cubicBezTo>
                <a:cubicBezTo>
                  <a:pt x="207" y="288"/>
                  <a:pt x="202" y="283"/>
                  <a:pt x="202" y="277"/>
                </a:cubicBezTo>
                <a:cubicBezTo>
                  <a:pt x="202" y="256"/>
                  <a:pt x="202" y="256"/>
                  <a:pt x="202" y="256"/>
                </a:cubicBezTo>
                <a:cubicBezTo>
                  <a:pt x="181" y="256"/>
                  <a:pt x="181" y="256"/>
                  <a:pt x="181" y="256"/>
                </a:cubicBezTo>
                <a:cubicBezTo>
                  <a:pt x="175" y="256"/>
                  <a:pt x="170" y="251"/>
                  <a:pt x="170" y="245"/>
                </a:cubicBezTo>
                <a:cubicBezTo>
                  <a:pt x="170" y="239"/>
                  <a:pt x="175" y="234"/>
                  <a:pt x="181" y="234"/>
                </a:cubicBezTo>
                <a:close/>
                <a:moveTo>
                  <a:pt x="288" y="160"/>
                </a:moveTo>
                <a:cubicBezTo>
                  <a:pt x="266" y="160"/>
                  <a:pt x="266" y="160"/>
                  <a:pt x="266" y="160"/>
                </a:cubicBezTo>
                <a:cubicBezTo>
                  <a:pt x="266" y="154"/>
                  <a:pt x="271" y="149"/>
                  <a:pt x="277" y="149"/>
                </a:cubicBezTo>
                <a:cubicBezTo>
                  <a:pt x="283" y="149"/>
                  <a:pt x="288" y="154"/>
                  <a:pt x="288" y="160"/>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41"/>
                </a:moveTo>
                <a:cubicBezTo>
                  <a:pt x="416" y="347"/>
                  <a:pt x="411" y="352"/>
                  <a:pt x="405" y="352"/>
                </a:cubicBezTo>
                <a:cubicBezTo>
                  <a:pt x="371" y="352"/>
                  <a:pt x="371" y="352"/>
                  <a:pt x="371" y="352"/>
                </a:cubicBezTo>
                <a:cubicBezTo>
                  <a:pt x="367" y="364"/>
                  <a:pt x="355" y="373"/>
                  <a:pt x="341" y="373"/>
                </a:cubicBezTo>
                <a:cubicBezTo>
                  <a:pt x="327" y="373"/>
                  <a:pt x="315" y="364"/>
                  <a:pt x="311" y="352"/>
                </a:cubicBezTo>
                <a:cubicBezTo>
                  <a:pt x="190" y="352"/>
                  <a:pt x="190" y="352"/>
                  <a:pt x="190" y="352"/>
                </a:cubicBezTo>
                <a:cubicBezTo>
                  <a:pt x="185" y="364"/>
                  <a:pt x="174" y="373"/>
                  <a:pt x="160" y="373"/>
                </a:cubicBezTo>
                <a:cubicBezTo>
                  <a:pt x="146" y="373"/>
                  <a:pt x="134" y="364"/>
                  <a:pt x="130" y="352"/>
                </a:cubicBezTo>
                <a:cubicBezTo>
                  <a:pt x="106" y="352"/>
                  <a:pt x="106" y="352"/>
                  <a:pt x="106" y="352"/>
                </a:cubicBezTo>
                <a:cubicBezTo>
                  <a:pt x="100" y="352"/>
                  <a:pt x="96" y="347"/>
                  <a:pt x="96" y="341"/>
                </a:cubicBezTo>
                <a:cubicBezTo>
                  <a:pt x="96" y="170"/>
                  <a:pt x="96" y="170"/>
                  <a:pt x="96" y="170"/>
                </a:cubicBezTo>
                <a:cubicBezTo>
                  <a:pt x="96" y="164"/>
                  <a:pt x="100" y="160"/>
                  <a:pt x="106" y="160"/>
                </a:cubicBezTo>
                <a:cubicBezTo>
                  <a:pt x="245" y="160"/>
                  <a:pt x="245" y="160"/>
                  <a:pt x="245" y="160"/>
                </a:cubicBezTo>
                <a:cubicBezTo>
                  <a:pt x="245" y="142"/>
                  <a:pt x="259" y="128"/>
                  <a:pt x="277" y="128"/>
                </a:cubicBezTo>
                <a:cubicBezTo>
                  <a:pt x="295" y="128"/>
                  <a:pt x="309" y="142"/>
                  <a:pt x="309" y="160"/>
                </a:cubicBezTo>
                <a:cubicBezTo>
                  <a:pt x="320" y="160"/>
                  <a:pt x="320" y="160"/>
                  <a:pt x="320" y="160"/>
                </a:cubicBezTo>
                <a:cubicBezTo>
                  <a:pt x="326" y="160"/>
                  <a:pt x="330" y="164"/>
                  <a:pt x="330" y="170"/>
                </a:cubicBezTo>
                <a:cubicBezTo>
                  <a:pt x="330" y="224"/>
                  <a:pt x="330" y="224"/>
                  <a:pt x="330" y="224"/>
                </a:cubicBezTo>
                <a:cubicBezTo>
                  <a:pt x="384" y="224"/>
                  <a:pt x="384" y="224"/>
                  <a:pt x="384" y="224"/>
                </a:cubicBezTo>
                <a:cubicBezTo>
                  <a:pt x="401" y="224"/>
                  <a:pt x="416" y="238"/>
                  <a:pt x="416" y="256"/>
                </a:cubicBezTo>
                <a:lnTo>
                  <a:pt x="416" y="341"/>
                </a:lnTo>
                <a:close/>
                <a:moveTo>
                  <a:pt x="352" y="341"/>
                </a:moveTo>
                <a:cubicBezTo>
                  <a:pt x="352" y="347"/>
                  <a:pt x="347" y="352"/>
                  <a:pt x="341" y="352"/>
                </a:cubicBezTo>
                <a:cubicBezTo>
                  <a:pt x="335" y="352"/>
                  <a:pt x="330" y="347"/>
                  <a:pt x="330" y="341"/>
                </a:cubicBezTo>
                <a:cubicBezTo>
                  <a:pt x="330" y="335"/>
                  <a:pt x="335" y="330"/>
                  <a:pt x="341" y="330"/>
                </a:cubicBezTo>
                <a:cubicBezTo>
                  <a:pt x="347" y="330"/>
                  <a:pt x="352" y="335"/>
                  <a:pt x="352" y="341"/>
                </a:cubicBezTo>
                <a:close/>
                <a:moveTo>
                  <a:pt x="394" y="256"/>
                </a:moveTo>
                <a:cubicBezTo>
                  <a:pt x="394" y="330"/>
                  <a:pt x="394" y="330"/>
                  <a:pt x="394" y="330"/>
                </a:cubicBezTo>
                <a:cubicBezTo>
                  <a:pt x="371" y="330"/>
                  <a:pt x="371" y="330"/>
                  <a:pt x="371" y="330"/>
                </a:cubicBezTo>
                <a:cubicBezTo>
                  <a:pt x="367" y="318"/>
                  <a:pt x="355" y="309"/>
                  <a:pt x="341" y="309"/>
                </a:cubicBezTo>
                <a:cubicBezTo>
                  <a:pt x="337" y="309"/>
                  <a:pt x="334" y="310"/>
                  <a:pt x="330" y="311"/>
                </a:cubicBezTo>
                <a:cubicBezTo>
                  <a:pt x="330" y="245"/>
                  <a:pt x="330" y="245"/>
                  <a:pt x="330" y="245"/>
                </a:cubicBezTo>
                <a:cubicBezTo>
                  <a:pt x="384" y="245"/>
                  <a:pt x="384" y="245"/>
                  <a:pt x="384" y="245"/>
                </a:cubicBezTo>
                <a:cubicBezTo>
                  <a:pt x="390" y="245"/>
                  <a:pt x="394" y="250"/>
                  <a:pt x="394" y="256"/>
                </a:cubicBezTo>
                <a:close/>
                <a:moveTo>
                  <a:pt x="170" y="341"/>
                </a:moveTo>
                <a:cubicBezTo>
                  <a:pt x="170" y="347"/>
                  <a:pt x="166" y="352"/>
                  <a:pt x="160" y="352"/>
                </a:cubicBezTo>
                <a:cubicBezTo>
                  <a:pt x="154" y="352"/>
                  <a:pt x="149" y="347"/>
                  <a:pt x="149" y="341"/>
                </a:cubicBezTo>
                <a:cubicBezTo>
                  <a:pt x="149" y="335"/>
                  <a:pt x="154" y="330"/>
                  <a:pt x="160" y="330"/>
                </a:cubicBezTo>
                <a:cubicBezTo>
                  <a:pt x="166" y="330"/>
                  <a:pt x="170" y="335"/>
                  <a:pt x="170" y="341"/>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656565"/>
              </a:solidFill>
              <a:effectLst/>
              <a:uLnTx/>
              <a:uFillTx/>
              <a:latin typeface="Calibri"/>
              <a:ea typeface="+mn-ea"/>
              <a:cs typeface="+mn-cs"/>
            </a:endParaRPr>
          </a:p>
        </p:txBody>
      </p:sp>
      <p:sp>
        <p:nvSpPr>
          <p:cNvPr id="15" name="Freeform 838">
            <a:extLst>
              <a:ext uri="{FF2B5EF4-FFF2-40B4-BE49-F238E27FC236}">
                <a16:creationId xmlns:a16="http://schemas.microsoft.com/office/drawing/2014/main" id="{E4E0E82D-64B4-4DD3-8B5D-49A4F34AB5ED}"/>
              </a:ext>
            </a:extLst>
          </p:cNvPr>
          <p:cNvSpPr>
            <a:spLocks noEditPoints="1"/>
          </p:cNvSpPr>
          <p:nvPr/>
        </p:nvSpPr>
        <p:spPr bwMode="auto">
          <a:xfrm>
            <a:off x="6137024" y="2966045"/>
            <a:ext cx="319111" cy="319111"/>
          </a:xfrm>
          <a:custGeom>
            <a:avLst/>
            <a:gdLst>
              <a:gd name="T0" fmla="*/ 309 w 512"/>
              <a:gd name="T1" fmla="*/ 213 h 512"/>
              <a:gd name="T2" fmla="*/ 394 w 512"/>
              <a:gd name="T3" fmla="*/ 213 h 512"/>
              <a:gd name="T4" fmla="*/ 394 w 512"/>
              <a:gd name="T5" fmla="*/ 298 h 512"/>
              <a:gd name="T6" fmla="*/ 309 w 512"/>
              <a:gd name="T7" fmla="*/ 298 h 512"/>
              <a:gd name="T8" fmla="*/ 298 w 512"/>
              <a:gd name="T9" fmla="*/ 309 h 512"/>
              <a:gd name="T10" fmla="*/ 298 w 512"/>
              <a:gd name="T11" fmla="*/ 394 h 512"/>
              <a:gd name="T12" fmla="*/ 213 w 512"/>
              <a:gd name="T13" fmla="*/ 394 h 512"/>
              <a:gd name="T14" fmla="*/ 213 w 512"/>
              <a:gd name="T15" fmla="*/ 309 h 512"/>
              <a:gd name="T16" fmla="*/ 202 w 512"/>
              <a:gd name="T17" fmla="*/ 298 h 512"/>
              <a:gd name="T18" fmla="*/ 117 w 512"/>
              <a:gd name="T19" fmla="*/ 298 h 512"/>
              <a:gd name="T20" fmla="*/ 117 w 512"/>
              <a:gd name="T21" fmla="*/ 213 h 512"/>
              <a:gd name="T22" fmla="*/ 202 w 512"/>
              <a:gd name="T23" fmla="*/ 213 h 512"/>
              <a:gd name="T24" fmla="*/ 213 w 512"/>
              <a:gd name="T25" fmla="*/ 202 h 512"/>
              <a:gd name="T26" fmla="*/ 213 w 512"/>
              <a:gd name="T27" fmla="*/ 117 h 512"/>
              <a:gd name="T28" fmla="*/ 298 w 512"/>
              <a:gd name="T29" fmla="*/ 117 h 512"/>
              <a:gd name="T30" fmla="*/ 298 w 512"/>
              <a:gd name="T31" fmla="*/ 202 h 512"/>
              <a:gd name="T32" fmla="*/ 309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6 w 512"/>
              <a:gd name="T45" fmla="*/ 202 h 512"/>
              <a:gd name="T46" fmla="*/ 405 w 512"/>
              <a:gd name="T47" fmla="*/ 192 h 512"/>
              <a:gd name="T48" fmla="*/ 320 w 512"/>
              <a:gd name="T49" fmla="*/ 192 h 512"/>
              <a:gd name="T50" fmla="*/ 320 w 512"/>
              <a:gd name="T51" fmla="*/ 106 h 512"/>
              <a:gd name="T52" fmla="*/ 309 w 512"/>
              <a:gd name="T53" fmla="*/ 96 h 512"/>
              <a:gd name="T54" fmla="*/ 202 w 512"/>
              <a:gd name="T55" fmla="*/ 96 h 512"/>
              <a:gd name="T56" fmla="*/ 192 w 512"/>
              <a:gd name="T57" fmla="*/ 106 h 512"/>
              <a:gd name="T58" fmla="*/ 192 w 512"/>
              <a:gd name="T59" fmla="*/ 192 h 512"/>
              <a:gd name="T60" fmla="*/ 106 w 512"/>
              <a:gd name="T61" fmla="*/ 192 h 512"/>
              <a:gd name="T62" fmla="*/ 96 w 512"/>
              <a:gd name="T63" fmla="*/ 202 h 512"/>
              <a:gd name="T64" fmla="*/ 96 w 512"/>
              <a:gd name="T65" fmla="*/ 309 h 512"/>
              <a:gd name="T66" fmla="*/ 106 w 512"/>
              <a:gd name="T67" fmla="*/ 320 h 512"/>
              <a:gd name="T68" fmla="*/ 192 w 512"/>
              <a:gd name="T69" fmla="*/ 320 h 512"/>
              <a:gd name="T70" fmla="*/ 192 w 512"/>
              <a:gd name="T71" fmla="*/ 405 h 512"/>
              <a:gd name="T72" fmla="*/ 202 w 512"/>
              <a:gd name="T73" fmla="*/ 416 h 512"/>
              <a:gd name="T74" fmla="*/ 309 w 512"/>
              <a:gd name="T75" fmla="*/ 416 h 512"/>
              <a:gd name="T76" fmla="*/ 320 w 512"/>
              <a:gd name="T77" fmla="*/ 405 h 512"/>
              <a:gd name="T78" fmla="*/ 320 w 512"/>
              <a:gd name="T79" fmla="*/ 320 h 512"/>
              <a:gd name="T80" fmla="*/ 405 w 512"/>
              <a:gd name="T81" fmla="*/ 320 h 512"/>
              <a:gd name="T82" fmla="*/ 416 w 512"/>
              <a:gd name="T83" fmla="*/ 309 h 512"/>
              <a:gd name="T84" fmla="*/ 416 w 512"/>
              <a:gd name="T8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512">
                <a:moveTo>
                  <a:pt x="309" y="213"/>
                </a:moveTo>
                <a:cubicBezTo>
                  <a:pt x="394" y="213"/>
                  <a:pt x="394" y="213"/>
                  <a:pt x="394" y="213"/>
                </a:cubicBezTo>
                <a:cubicBezTo>
                  <a:pt x="394" y="298"/>
                  <a:pt x="394" y="298"/>
                  <a:pt x="394" y="298"/>
                </a:cubicBezTo>
                <a:cubicBezTo>
                  <a:pt x="309" y="298"/>
                  <a:pt x="309" y="298"/>
                  <a:pt x="309" y="298"/>
                </a:cubicBezTo>
                <a:cubicBezTo>
                  <a:pt x="303" y="298"/>
                  <a:pt x="298" y="303"/>
                  <a:pt x="298" y="309"/>
                </a:cubicBezTo>
                <a:cubicBezTo>
                  <a:pt x="298" y="394"/>
                  <a:pt x="298" y="394"/>
                  <a:pt x="298" y="394"/>
                </a:cubicBezTo>
                <a:cubicBezTo>
                  <a:pt x="213" y="394"/>
                  <a:pt x="213" y="394"/>
                  <a:pt x="213" y="394"/>
                </a:cubicBezTo>
                <a:cubicBezTo>
                  <a:pt x="213" y="309"/>
                  <a:pt x="213" y="309"/>
                  <a:pt x="213" y="309"/>
                </a:cubicBezTo>
                <a:cubicBezTo>
                  <a:pt x="213" y="303"/>
                  <a:pt x="208" y="298"/>
                  <a:pt x="202" y="298"/>
                </a:cubicBezTo>
                <a:cubicBezTo>
                  <a:pt x="117" y="298"/>
                  <a:pt x="117" y="298"/>
                  <a:pt x="117" y="298"/>
                </a:cubicBezTo>
                <a:cubicBezTo>
                  <a:pt x="117" y="213"/>
                  <a:pt x="117" y="213"/>
                  <a:pt x="117" y="213"/>
                </a:cubicBezTo>
                <a:cubicBezTo>
                  <a:pt x="202" y="213"/>
                  <a:pt x="202" y="213"/>
                  <a:pt x="202" y="213"/>
                </a:cubicBezTo>
                <a:cubicBezTo>
                  <a:pt x="208" y="213"/>
                  <a:pt x="213" y="208"/>
                  <a:pt x="213" y="202"/>
                </a:cubicBezTo>
                <a:cubicBezTo>
                  <a:pt x="213" y="117"/>
                  <a:pt x="213" y="117"/>
                  <a:pt x="213" y="117"/>
                </a:cubicBezTo>
                <a:cubicBezTo>
                  <a:pt x="298" y="117"/>
                  <a:pt x="298" y="117"/>
                  <a:pt x="298" y="117"/>
                </a:cubicBezTo>
                <a:cubicBezTo>
                  <a:pt x="298" y="202"/>
                  <a:pt x="298" y="202"/>
                  <a:pt x="298" y="202"/>
                </a:cubicBezTo>
                <a:cubicBezTo>
                  <a:pt x="298" y="208"/>
                  <a:pt x="303" y="213"/>
                  <a:pt x="309"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6"/>
                  <a:pt x="411" y="192"/>
                  <a:pt x="405" y="192"/>
                </a:cubicBezTo>
                <a:cubicBezTo>
                  <a:pt x="320" y="192"/>
                  <a:pt x="320" y="192"/>
                  <a:pt x="320" y="192"/>
                </a:cubicBezTo>
                <a:cubicBezTo>
                  <a:pt x="320" y="106"/>
                  <a:pt x="320" y="106"/>
                  <a:pt x="320" y="106"/>
                </a:cubicBezTo>
                <a:cubicBezTo>
                  <a:pt x="320" y="100"/>
                  <a:pt x="315" y="96"/>
                  <a:pt x="309" y="96"/>
                </a:cubicBezTo>
                <a:cubicBezTo>
                  <a:pt x="202" y="96"/>
                  <a:pt x="202" y="96"/>
                  <a:pt x="202" y="96"/>
                </a:cubicBezTo>
                <a:cubicBezTo>
                  <a:pt x="196" y="96"/>
                  <a:pt x="192" y="100"/>
                  <a:pt x="192" y="106"/>
                </a:cubicBezTo>
                <a:cubicBezTo>
                  <a:pt x="192" y="192"/>
                  <a:pt x="192" y="192"/>
                  <a:pt x="192" y="192"/>
                </a:cubicBezTo>
                <a:cubicBezTo>
                  <a:pt x="106" y="192"/>
                  <a:pt x="106" y="192"/>
                  <a:pt x="106" y="192"/>
                </a:cubicBezTo>
                <a:cubicBezTo>
                  <a:pt x="100" y="192"/>
                  <a:pt x="96" y="196"/>
                  <a:pt x="96" y="202"/>
                </a:cubicBezTo>
                <a:cubicBezTo>
                  <a:pt x="96" y="309"/>
                  <a:pt x="96" y="309"/>
                  <a:pt x="96" y="309"/>
                </a:cubicBezTo>
                <a:cubicBezTo>
                  <a:pt x="96" y="315"/>
                  <a:pt x="100" y="320"/>
                  <a:pt x="106" y="320"/>
                </a:cubicBezTo>
                <a:cubicBezTo>
                  <a:pt x="192" y="320"/>
                  <a:pt x="192" y="320"/>
                  <a:pt x="192" y="320"/>
                </a:cubicBezTo>
                <a:cubicBezTo>
                  <a:pt x="192" y="405"/>
                  <a:pt x="192" y="405"/>
                  <a:pt x="192" y="405"/>
                </a:cubicBezTo>
                <a:cubicBezTo>
                  <a:pt x="192" y="411"/>
                  <a:pt x="196" y="416"/>
                  <a:pt x="202" y="416"/>
                </a:cubicBezTo>
                <a:cubicBezTo>
                  <a:pt x="309" y="416"/>
                  <a:pt x="309" y="416"/>
                  <a:pt x="309" y="416"/>
                </a:cubicBezTo>
                <a:cubicBezTo>
                  <a:pt x="315" y="416"/>
                  <a:pt x="320" y="411"/>
                  <a:pt x="320" y="405"/>
                </a:cubicBezTo>
                <a:cubicBezTo>
                  <a:pt x="320" y="320"/>
                  <a:pt x="320" y="320"/>
                  <a:pt x="320" y="320"/>
                </a:cubicBezTo>
                <a:cubicBezTo>
                  <a:pt x="405" y="320"/>
                  <a:pt x="405" y="320"/>
                  <a:pt x="405" y="320"/>
                </a:cubicBezTo>
                <a:cubicBezTo>
                  <a:pt x="411" y="320"/>
                  <a:pt x="416" y="315"/>
                  <a:pt x="416" y="309"/>
                </a:cubicBezTo>
                <a:lnTo>
                  <a:pt x="416" y="202"/>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656565"/>
              </a:solidFill>
              <a:effectLst/>
              <a:uLnTx/>
              <a:uFillTx/>
              <a:latin typeface="Calibri"/>
              <a:ea typeface="+mn-ea"/>
              <a:cs typeface="+mn-cs"/>
            </a:endParaRPr>
          </a:p>
        </p:txBody>
      </p:sp>
      <p:sp>
        <p:nvSpPr>
          <p:cNvPr id="16" name="Freeform 5">
            <a:extLst>
              <a:ext uri="{FF2B5EF4-FFF2-40B4-BE49-F238E27FC236}">
                <a16:creationId xmlns:a16="http://schemas.microsoft.com/office/drawing/2014/main" id="{ACBF9486-1A27-49A3-B41C-6191403F5A2D}"/>
              </a:ext>
            </a:extLst>
          </p:cNvPr>
          <p:cNvSpPr>
            <a:spLocks noChangeAspect="1" noEditPoints="1"/>
          </p:cNvSpPr>
          <p:nvPr/>
        </p:nvSpPr>
        <p:spPr bwMode="gray">
          <a:xfrm>
            <a:off x="3466469" y="2974624"/>
            <a:ext cx="297298" cy="301952"/>
          </a:xfrm>
          <a:custGeom>
            <a:avLst/>
            <a:gdLst/>
            <a:ahLst/>
            <a:cxnLst>
              <a:cxn ang="0">
                <a:pos x="45" y="8"/>
              </a:cxn>
              <a:cxn ang="0">
                <a:pos x="30" y="8"/>
              </a:cxn>
              <a:cxn ang="0">
                <a:pos x="63" y="18"/>
              </a:cxn>
              <a:cxn ang="0">
                <a:pos x="63" y="3"/>
              </a:cxn>
              <a:cxn ang="0">
                <a:pos x="63" y="18"/>
              </a:cxn>
              <a:cxn ang="0">
                <a:pos x="19" y="16"/>
              </a:cxn>
              <a:cxn ang="0">
                <a:pos x="7" y="16"/>
              </a:cxn>
              <a:cxn ang="0">
                <a:pos x="88" y="21"/>
              </a:cxn>
              <a:cxn ang="0">
                <a:pos x="88" y="8"/>
              </a:cxn>
              <a:cxn ang="0">
                <a:pos x="88" y="21"/>
              </a:cxn>
              <a:cxn ang="0">
                <a:pos x="81" y="24"/>
              </a:cxn>
              <a:cxn ang="0">
                <a:pos x="71" y="21"/>
              </a:cxn>
              <a:cxn ang="0">
                <a:pos x="51" y="23"/>
              </a:cxn>
              <a:cxn ang="0">
                <a:pos x="30" y="20"/>
              </a:cxn>
              <a:cxn ang="0">
                <a:pos x="18" y="26"/>
              </a:cxn>
              <a:cxn ang="0">
                <a:pos x="0" y="34"/>
              </a:cxn>
              <a:cxn ang="0">
                <a:pos x="2" y="56"/>
              </a:cxn>
              <a:cxn ang="0">
                <a:pos x="4" y="32"/>
              </a:cxn>
              <a:cxn ang="0">
                <a:pos x="7" y="83"/>
              </a:cxn>
              <a:cxn ang="0">
                <a:pos x="15" y="88"/>
              </a:cxn>
              <a:cxn ang="0">
                <a:pos x="19" y="32"/>
              </a:cxn>
              <a:cxn ang="0">
                <a:pos x="22" y="54"/>
              </a:cxn>
              <a:cxn ang="0">
                <a:pos x="27" y="53"/>
              </a:cxn>
              <a:cxn ang="0">
                <a:pos x="30" y="29"/>
              </a:cxn>
              <a:cxn ang="0">
                <a:pos x="35" y="95"/>
              </a:cxn>
              <a:cxn ang="0">
                <a:pos x="46" y="87"/>
              </a:cxn>
              <a:cxn ang="0">
                <a:pos x="48" y="29"/>
              </a:cxn>
              <a:cxn ang="0">
                <a:pos x="51" y="56"/>
              </a:cxn>
              <a:cxn ang="0">
                <a:pos x="53" y="30"/>
              </a:cxn>
              <a:cxn ang="0">
                <a:pos x="55" y="87"/>
              </a:cxn>
              <a:cxn ang="0">
                <a:pos x="67" y="94"/>
              </a:cxn>
              <a:cxn ang="0">
                <a:pos x="72" y="30"/>
              </a:cxn>
              <a:cxn ang="0">
                <a:pos x="75" y="53"/>
              </a:cxn>
              <a:cxn ang="0">
                <a:pos x="79" y="54"/>
              </a:cxn>
              <a:cxn ang="0">
                <a:pos x="82" y="32"/>
              </a:cxn>
              <a:cxn ang="0">
                <a:pos x="85" y="86"/>
              </a:cxn>
              <a:cxn ang="0">
                <a:pos x="94" y="79"/>
              </a:cxn>
              <a:cxn ang="0">
                <a:pos x="97" y="32"/>
              </a:cxn>
              <a:cxn ang="0">
                <a:pos x="99" y="56"/>
              </a:cxn>
              <a:cxn ang="0">
                <a:pos x="102" y="33"/>
              </a:cxn>
            </a:cxnLst>
            <a:rect l="0" t="0" r="r" b="b"/>
            <a:pathLst>
              <a:path w="102" h="95">
                <a:moveTo>
                  <a:pt x="37" y="16"/>
                </a:moveTo>
                <a:cubicBezTo>
                  <a:pt x="41" y="16"/>
                  <a:pt x="45" y="12"/>
                  <a:pt x="45" y="8"/>
                </a:cubicBezTo>
                <a:cubicBezTo>
                  <a:pt x="45" y="4"/>
                  <a:pt x="41" y="0"/>
                  <a:pt x="37" y="0"/>
                </a:cubicBezTo>
                <a:cubicBezTo>
                  <a:pt x="33" y="0"/>
                  <a:pt x="30" y="4"/>
                  <a:pt x="30" y="8"/>
                </a:cubicBezTo>
                <a:cubicBezTo>
                  <a:pt x="30" y="12"/>
                  <a:pt x="33" y="16"/>
                  <a:pt x="37" y="16"/>
                </a:cubicBezTo>
                <a:close/>
                <a:moveTo>
                  <a:pt x="63" y="18"/>
                </a:moveTo>
                <a:cubicBezTo>
                  <a:pt x="68" y="18"/>
                  <a:pt x="71" y="14"/>
                  <a:pt x="71" y="10"/>
                </a:cubicBezTo>
                <a:cubicBezTo>
                  <a:pt x="71" y="6"/>
                  <a:pt x="68" y="3"/>
                  <a:pt x="63" y="3"/>
                </a:cubicBezTo>
                <a:cubicBezTo>
                  <a:pt x="59" y="3"/>
                  <a:pt x="56" y="6"/>
                  <a:pt x="56" y="10"/>
                </a:cubicBezTo>
                <a:cubicBezTo>
                  <a:pt x="56" y="14"/>
                  <a:pt x="59" y="18"/>
                  <a:pt x="63" y="18"/>
                </a:cubicBezTo>
                <a:close/>
                <a:moveTo>
                  <a:pt x="13" y="23"/>
                </a:moveTo>
                <a:cubicBezTo>
                  <a:pt x="16" y="23"/>
                  <a:pt x="19" y="20"/>
                  <a:pt x="19" y="16"/>
                </a:cubicBezTo>
                <a:cubicBezTo>
                  <a:pt x="19" y="13"/>
                  <a:pt x="16" y="10"/>
                  <a:pt x="13" y="10"/>
                </a:cubicBezTo>
                <a:cubicBezTo>
                  <a:pt x="10" y="10"/>
                  <a:pt x="7" y="13"/>
                  <a:pt x="7" y="16"/>
                </a:cubicBezTo>
                <a:cubicBezTo>
                  <a:pt x="7" y="20"/>
                  <a:pt x="10" y="23"/>
                  <a:pt x="13" y="23"/>
                </a:cubicBezTo>
                <a:close/>
                <a:moveTo>
                  <a:pt x="88" y="21"/>
                </a:moveTo>
                <a:cubicBezTo>
                  <a:pt x="91" y="21"/>
                  <a:pt x="94" y="18"/>
                  <a:pt x="94" y="15"/>
                </a:cubicBezTo>
                <a:cubicBezTo>
                  <a:pt x="94" y="11"/>
                  <a:pt x="91" y="8"/>
                  <a:pt x="88" y="8"/>
                </a:cubicBezTo>
                <a:cubicBezTo>
                  <a:pt x="84" y="8"/>
                  <a:pt x="81" y="11"/>
                  <a:pt x="81" y="15"/>
                </a:cubicBezTo>
                <a:cubicBezTo>
                  <a:pt x="81" y="18"/>
                  <a:pt x="84" y="21"/>
                  <a:pt x="88" y="21"/>
                </a:cubicBezTo>
                <a:close/>
                <a:moveTo>
                  <a:pt x="95" y="24"/>
                </a:moveTo>
                <a:cubicBezTo>
                  <a:pt x="81" y="24"/>
                  <a:pt x="81" y="24"/>
                  <a:pt x="81" y="24"/>
                </a:cubicBezTo>
                <a:cubicBezTo>
                  <a:pt x="80" y="24"/>
                  <a:pt x="79" y="24"/>
                  <a:pt x="78" y="25"/>
                </a:cubicBezTo>
                <a:cubicBezTo>
                  <a:pt x="76" y="22"/>
                  <a:pt x="74" y="21"/>
                  <a:pt x="71" y="21"/>
                </a:cubicBezTo>
                <a:cubicBezTo>
                  <a:pt x="57" y="21"/>
                  <a:pt x="57" y="21"/>
                  <a:pt x="57" y="21"/>
                </a:cubicBezTo>
                <a:cubicBezTo>
                  <a:pt x="54" y="21"/>
                  <a:pt x="52" y="21"/>
                  <a:pt x="51" y="23"/>
                </a:cubicBezTo>
                <a:cubicBezTo>
                  <a:pt x="49" y="21"/>
                  <a:pt x="47" y="20"/>
                  <a:pt x="45" y="20"/>
                </a:cubicBezTo>
                <a:cubicBezTo>
                  <a:pt x="30" y="20"/>
                  <a:pt x="30" y="20"/>
                  <a:pt x="30" y="20"/>
                </a:cubicBezTo>
                <a:cubicBezTo>
                  <a:pt x="27" y="20"/>
                  <a:pt x="24" y="23"/>
                  <a:pt x="23" y="26"/>
                </a:cubicBezTo>
                <a:cubicBezTo>
                  <a:pt x="22" y="26"/>
                  <a:pt x="19" y="26"/>
                  <a:pt x="18" y="26"/>
                </a:cubicBezTo>
                <a:cubicBezTo>
                  <a:pt x="7" y="26"/>
                  <a:pt x="7" y="26"/>
                  <a:pt x="7" y="26"/>
                </a:cubicBezTo>
                <a:cubicBezTo>
                  <a:pt x="3" y="26"/>
                  <a:pt x="0" y="29"/>
                  <a:pt x="0" y="34"/>
                </a:cubicBezTo>
                <a:cubicBezTo>
                  <a:pt x="0" y="53"/>
                  <a:pt x="0" y="53"/>
                  <a:pt x="0" y="53"/>
                </a:cubicBezTo>
                <a:cubicBezTo>
                  <a:pt x="0" y="55"/>
                  <a:pt x="0" y="56"/>
                  <a:pt x="2" y="56"/>
                </a:cubicBezTo>
                <a:cubicBezTo>
                  <a:pt x="4" y="56"/>
                  <a:pt x="4" y="55"/>
                  <a:pt x="4" y="53"/>
                </a:cubicBezTo>
                <a:cubicBezTo>
                  <a:pt x="4" y="51"/>
                  <a:pt x="4" y="32"/>
                  <a:pt x="4" y="32"/>
                </a:cubicBezTo>
                <a:cubicBezTo>
                  <a:pt x="7" y="32"/>
                  <a:pt x="7" y="32"/>
                  <a:pt x="7" y="32"/>
                </a:cubicBezTo>
                <a:cubicBezTo>
                  <a:pt x="7" y="32"/>
                  <a:pt x="7" y="80"/>
                  <a:pt x="7" y="83"/>
                </a:cubicBezTo>
                <a:cubicBezTo>
                  <a:pt x="7" y="88"/>
                  <a:pt x="10" y="88"/>
                  <a:pt x="12" y="88"/>
                </a:cubicBezTo>
                <a:cubicBezTo>
                  <a:pt x="15" y="88"/>
                  <a:pt x="15" y="88"/>
                  <a:pt x="15" y="88"/>
                </a:cubicBezTo>
                <a:cubicBezTo>
                  <a:pt x="17" y="88"/>
                  <a:pt x="19" y="88"/>
                  <a:pt x="19" y="82"/>
                </a:cubicBezTo>
                <a:cubicBezTo>
                  <a:pt x="19" y="79"/>
                  <a:pt x="19" y="32"/>
                  <a:pt x="19" y="32"/>
                </a:cubicBezTo>
                <a:cubicBezTo>
                  <a:pt x="22" y="32"/>
                  <a:pt x="22" y="32"/>
                  <a:pt x="22" y="32"/>
                </a:cubicBezTo>
                <a:cubicBezTo>
                  <a:pt x="22" y="54"/>
                  <a:pt x="22" y="54"/>
                  <a:pt x="22" y="54"/>
                </a:cubicBezTo>
                <a:cubicBezTo>
                  <a:pt x="22" y="56"/>
                  <a:pt x="23" y="56"/>
                  <a:pt x="25" y="56"/>
                </a:cubicBezTo>
                <a:cubicBezTo>
                  <a:pt x="26" y="56"/>
                  <a:pt x="27" y="55"/>
                  <a:pt x="27" y="53"/>
                </a:cubicBezTo>
                <a:cubicBezTo>
                  <a:pt x="27" y="52"/>
                  <a:pt x="27" y="29"/>
                  <a:pt x="27" y="29"/>
                </a:cubicBezTo>
                <a:cubicBezTo>
                  <a:pt x="30" y="29"/>
                  <a:pt x="30" y="29"/>
                  <a:pt x="30" y="29"/>
                </a:cubicBezTo>
                <a:cubicBezTo>
                  <a:pt x="30" y="29"/>
                  <a:pt x="29" y="84"/>
                  <a:pt x="30" y="88"/>
                </a:cubicBezTo>
                <a:cubicBezTo>
                  <a:pt x="30" y="94"/>
                  <a:pt x="33" y="95"/>
                  <a:pt x="35" y="95"/>
                </a:cubicBezTo>
                <a:cubicBezTo>
                  <a:pt x="41" y="95"/>
                  <a:pt x="41" y="95"/>
                  <a:pt x="41" y="95"/>
                </a:cubicBezTo>
                <a:cubicBezTo>
                  <a:pt x="43" y="95"/>
                  <a:pt x="45" y="94"/>
                  <a:pt x="46" y="87"/>
                </a:cubicBezTo>
                <a:cubicBezTo>
                  <a:pt x="46" y="84"/>
                  <a:pt x="46" y="29"/>
                  <a:pt x="46" y="29"/>
                </a:cubicBezTo>
                <a:cubicBezTo>
                  <a:pt x="48" y="29"/>
                  <a:pt x="48" y="29"/>
                  <a:pt x="48" y="29"/>
                </a:cubicBezTo>
                <a:cubicBezTo>
                  <a:pt x="48" y="29"/>
                  <a:pt x="48" y="51"/>
                  <a:pt x="48" y="53"/>
                </a:cubicBezTo>
                <a:cubicBezTo>
                  <a:pt x="48" y="55"/>
                  <a:pt x="49" y="56"/>
                  <a:pt x="51" y="56"/>
                </a:cubicBezTo>
                <a:cubicBezTo>
                  <a:pt x="52" y="56"/>
                  <a:pt x="52" y="55"/>
                  <a:pt x="52" y="53"/>
                </a:cubicBezTo>
                <a:cubicBezTo>
                  <a:pt x="52" y="52"/>
                  <a:pt x="53" y="30"/>
                  <a:pt x="53" y="30"/>
                </a:cubicBezTo>
                <a:cubicBezTo>
                  <a:pt x="55" y="30"/>
                  <a:pt x="55" y="30"/>
                  <a:pt x="55" y="30"/>
                </a:cubicBezTo>
                <a:cubicBezTo>
                  <a:pt x="55" y="30"/>
                  <a:pt x="55" y="83"/>
                  <a:pt x="55" y="87"/>
                </a:cubicBezTo>
                <a:cubicBezTo>
                  <a:pt x="56" y="93"/>
                  <a:pt x="59" y="94"/>
                  <a:pt x="61" y="94"/>
                </a:cubicBezTo>
                <a:cubicBezTo>
                  <a:pt x="67" y="94"/>
                  <a:pt x="67" y="94"/>
                  <a:pt x="67" y="94"/>
                </a:cubicBezTo>
                <a:cubicBezTo>
                  <a:pt x="69" y="94"/>
                  <a:pt x="71" y="93"/>
                  <a:pt x="72" y="86"/>
                </a:cubicBezTo>
                <a:cubicBezTo>
                  <a:pt x="72" y="83"/>
                  <a:pt x="72" y="30"/>
                  <a:pt x="72" y="30"/>
                </a:cubicBezTo>
                <a:cubicBezTo>
                  <a:pt x="75" y="30"/>
                  <a:pt x="75" y="30"/>
                  <a:pt x="75" y="30"/>
                </a:cubicBezTo>
                <a:cubicBezTo>
                  <a:pt x="75" y="30"/>
                  <a:pt x="75" y="51"/>
                  <a:pt x="75" y="53"/>
                </a:cubicBezTo>
                <a:cubicBezTo>
                  <a:pt x="75" y="55"/>
                  <a:pt x="75" y="56"/>
                  <a:pt x="77" y="56"/>
                </a:cubicBezTo>
                <a:cubicBezTo>
                  <a:pt x="78" y="56"/>
                  <a:pt x="79" y="55"/>
                  <a:pt x="79" y="54"/>
                </a:cubicBezTo>
                <a:cubicBezTo>
                  <a:pt x="79" y="57"/>
                  <a:pt x="79" y="32"/>
                  <a:pt x="79" y="32"/>
                </a:cubicBezTo>
                <a:cubicBezTo>
                  <a:pt x="82" y="32"/>
                  <a:pt x="82" y="32"/>
                  <a:pt x="82" y="32"/>
                </a:cubicBezTo>
                <a:cubicBezTo>
                  <a:pt x="82" y="32"/>
                  <a:pt x="82" y="79"/>
                  <a:pt x="82" y="80"/>
                </a:cubicBezTo>
                <a:cubicBezTo>
                  <a:pt x="82" y="85"/>
                  <a:pt x="84" y="86"/>
                  <a:pt x="85" y="86"/>
                </a:cubicBezTo>
                <a:cubicBezTo>
                  <a:pt x="91" y="86"/>
                  <a:pt x="91" y="86"/>
                  <a:pt x="91" y="86"/>
                </a:cubicBezTo>
                <a:cubicBezTo>
                  <a:pt x="92" y="86"/>
                  <a:pt x="94" y="85"/>
                  <a:pt x="94" y="79"/>
                </a:cubicBezTo>
                <a:cubicBezTo>
                  <a:pt x="94" y="76"/>
                  <a:pt x="94" y="32"/>
                  <a:pt x="94" y="32"/>
                </a:cubicBezTo>
                <a:cubicBezTo>
                  <a:pt x="97" y="32"/>
                  <a:pt x="97" y="32"/>
                  <a:pt x="97" y="32"/>
                </a:cubicBezTo>
                <a:cubicBezTo>
                  <a:pt x="97" y="32"/>
                  <a:pt x="97" y="53"/>
                  <a:pt x="97" y="54"/>
                </a:cubicBezTo>
                <a:cubicBezTo>
                  <a:pt x="97" y="55"/>
                  <a:pt x="98" y="56"/>
                  <a:pt x="99" y="56"/>
                </a:cubicBezTo>
                <a:cubicBezTo>
                  <a:pt x="101" y="56"/>
                  <a:pt x="102" y="55"/>
                  <a:pt x="102" y="54"/>
                </a:cubicBezTo>
                <a:cubicBezTo>
                  <a:pt x="102" y="33"/>
                  <a:pt x="102" y="33"/>
                  <a:pt x="102" y="33"/>
                </a:cubicBezTo>
                <a:cubicBezTo>
                  <a:pt x="102" y="29"/>
                  <a:pt x="98" y="24"/>
                  <a:pt x="95" y="24"/>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sz="1100" b="0" i="0" u="none" strike="noStrike" kern="0" cap="none" spc="0" normalizeH="0" baseline="0" noProof="0" dirty="0">
              <a:ln>
                <a:noFill/>
              </a:ln>
              <a:solidFill>
                <a:srgbClr val="000000"/>
              </a:solidFill>
              <a:effectLst/>
              <a:uLnTx/>
              <a:uFillTx/>
              <a:latin typeface="+mj-lt"/>
              <a:ea typeface="ＭＳ Ｐゴシック"/>
            </a:endParaRPr>
          </a:p>
        </p:txBody>
      </p:sp>
      <p:grpSp>
        <p:nvGrpSpPr>
          <p:cNvPr id="5" name="Group 4">
            <a:extLst>
              <a:ext uri="{FF2B5EF4-FFF2-40B4-BE49-F238E27FC236}">
                <a16:creationId xmlns:a16="http://schemas.microsoft.com/office/drawing/2014/main" id="{DCB3F66D-1809-430D-A276-F26DED73A5A2}"/>
              </a:ext>
            </a:extLst>
          </p:cNvPr>
          <p:cNvGrpSpPr/>
          <p:nvPr/>
        </p:nvGrpSpPr>
        <p:grpSpPr>
          <a:xfrm>
            <a:off x="7083846" y="79635"/>
            <a:ext cx="2393435" cy="365760"/>
            <a:chOff x="7376880" y="3516"/>
            <a:chExt cx="2393435" cy="365760"/>
          </a:xfrm>
        </p:grpSpPr>
        <p:pic>
          <p:nvPicPr>
            <p:cNvPr id="10" name="Graphic 9" descr="Signpost">
              <a:extLst>
                <a:ext uri="{FF2B5EF4-FFF2-40B4-BE49-F238E27FC236}">
                  <a16:creationId xmlns:a16="http://schemas.microsoft.com/office/drawing/2014/main" id="{D753B6AA-78DB-450C-810C-1803A460A5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6880" y="3516"/>
              <a:ext cx="365760" cy="365760"/>
            </a:xfrm>
            <a:prstGeom prst="rect">
              <a:avLst/>
            </a:prstGeom>
          </p:spPr>
        </p:pic>
        <p:sp>
          <p:nvSpPr>
            <p:cNvPr id="4" name="TextBox 3">
              <a:extLst>
                <a:ext uri="{FF2B5EF4-FFF2-40B4-BE49-F238E27FC236}">
                  <a16:creationId xmlns:a16="http://schemas.microsoft.com/office/drawing/2014/main" id="{9FB9093B-91B4-4903-8F07-F4EF05D8A8FC}"/>
                </a:ext>
              </a:extLst>
            </p:cNvPr>
            <p:cNvSpPr txBox="1"/>
            <p:nvPr/>
          </p:nvSpPr>
          <p:spPr>
            <a:xfrm>
              <a:off x="7742640" y="101758"/>
              <a:ext cx="2027675" cy="169277"/>
            </a:xfrm>
            <a:prstGeom prst="rect">
              <a:avLst/>
            </a:prstGeom>
            <a:noFill/>
          </p:spPr>
          <p:txBody>
            <a:bodyPr vert="horz" wrap="square" lIns="0" tIns="0" rIns="0" bIns="0" rtlCol="0">
              <a:spAutoFit/>
            </a:bodyPr>
            <a:lstStyle/>
            <a:p>
              <a:pPr>
                <a:spcBef>
                  <a:spcPts val="200"/>
                </a:spcBef>
                <a:buSzPct val="100000"/>
              </a:pPr>
              <a:r>
                <a:rPr lang="en-US" sz="1100" i="1" dirty="0"/>
                <a:t>Project Background</a:t>
              </a:r>
            </a:p>
          </p:txBody>
        </p:sp>
      </p:grpSp>
    </p:spTree>
    <p:extLst>
      <p:ext uri="{BB962C8B-B14F-4D97-AF65-F5344CB8AC3E}">
        <p14:creationId xmlns:p14="http://schemas.microsoft.com/office/powerpoint/2010/main" val="26401098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8B39-45B6-4364-AFE6-6E4B5E47C02E}"/>
              </a:ext>
            </a:extLst>
          </p:cNvPr>
          <p:cNvSpPr>
            <a:spLocks noGrp="1"/>
          </p:cNvSpPr>
          <p:nvPr>
            <p:ph type="title"/>
          </p:nvPr>
        </p:nvSpPr>
        <p:spPr>
          <a:xfrm>
            <a:off x="370113" y="295682"/>
            <a:ext cx="8388000" cy="990177"/>
          </a:xfrm>
        </p:spPr>
        <p:txBody>
          <a:bodyPr anchor="ctr"/>
          <a:lstStyle/>
          <a:p>
            <a:r>
              <a:rPr lang="en-US" dirty="0"/>
              <a:t>Deloitte developed several analyses, data and solution assets for life science and health care clients in response to the epidemic</a:t>
            </a:r>
          </a:p>
        </p:txBody>
      </p:sp>
      <p:sp>
        <p:nvSpPr>
          <p:cNvPr id="3" name="Text Placeholder 2">
            <a:extLst>
              <a:ext uri="{FF2B5EF4-FFF2-40B4-BE49-F238E27FC236}">
                <a16:creationId xmlns:a16="http://schemas.microsoft.com/office/drawing/2014/main" id="{841773F8-A381-4800-A9E7-0A1680850E7B}"/>
              </a:ext>
            </a:extLst>
          </p:cNvPr>
          <p:cNvSpPr>
            <a:spLocks noGrp="1"/>
          </p:cNvSpPr>
          <p:nvPr>
            <p:ph type="body" sz="quarter" idx="14"/>
          </p:nvPr>
        </p:nvSpPr>
        <p:spPr>
          <a:xfrm>
            <a:off x="422852" y="1459663"/>
            <a:ext cx="8388000" cy="682577"/>
          </a:xfrm>
        </p:spPr>
        <p:txBody>
          <a:bodyPr/>
          <a:lstStyle/>
          <a:p>
            <a:r>
              <a:rPr lang="en-US" dirty="0"/>
              <a:t>Using data and analytics, we look at a complete view of factors, from the </a:t>
            </a:r>
            <a:r>
              <a:rPr lang="en-US" b="1" dirty="0">
                <a:solidFill>
                  <a:srgbClr val="00A3E0"/>
                </a:solidFill>
              </a:rPr>
              <a:t>attitudes </a:t>
            </a:r>
            <a:r>
              <a:rPr lang="en-US" dirty="0">
                <a:solidFill>
                  <a:srgbClr val="00A3E0"/>
                </a:solidFill>
              </a:rPr>
              <a:t>and</a:t>
            </a:r>
            <a:r>
              <a:rPr lang="en-US" b="1" dirty="0">
                <a:solidFill>
                  <a:srgbClr val="00A3E0"/>
                </a:solidFill>
              </a:rPr>
              <a:t> beliefs </a:t>
            </a:r>
            <a:r>
              <a:rPr lang="en-US" dirty="0"/>
              <a:t>that form the </a:t>
            </a:r>
            <a:r>
              <a:rPr lang="en-US" b="1" dirty="0">
                <a:solidFill>
                  <a:srgbClr val="00A3E0"/>
                </a:solidFill>
              </a:rPr>
              <a:t>policy </a:t>
            </a:r>
            <a:r>
              <a:rPr lang="en-US" dirty="0">
                <a:solidFill>
                  <a:srgbClr val="00A3E0"/>
                </a:solidFill>
              </a:rPr>
              <a:t>environment </a:t>
            </a:r>
            <a:r>
              <a:rPr lang="en-US" dirty="0"/>
              <a:t>to the </a:t>
            </a:r>
            <a:r>
              <a:rPr lang="en-US" b="1" dirty="0">
                <a:solidFill>
                  <a:srgbClr val="00A3E0"/>
                </a:solidFill>
              </a:rPr>
              <a:t>treatment </a:t>
            </a:r>
            <a:r>
              <a:rPr lang="en-US" dirty="0">
                <a:solidFill>
                  <a:srgbClr val="00A3E0"/>
                </a:solidFill>
              </a:rPr>
              <a:t>and</a:t>
            </a:r>
            <a:r>
              <a:rPr lang="en-US" b="1" dirty="0">
                <a:solidFill>
                  <a:srgbClr val="00A3E0"/>
                </a:solidFill>
              </a:rPr>
              <a:t> access </a:t>
            </a:r>
            <a:r>
              <a:rPr lang="en-US" dirty="0">
                <a:solidFill>
                  <a:srgbClr val="00A3E0"/>
                </a:solidFill>
              </a:rPr>
              <a:t>environments </a:t>
            </a:r>
            <a:r>
              <a:rPr lang="en-US" dirty="0"/>
              <a:t>on which </a:t>
            </a:r>
            <a:r>
              <a:rPr lang="en-US" b="1" dirty="0">
                <a:solidFill>
                  <a:srgbClr val="00A3E0"/>
                </a:solidFill>
              </a:rPr>
              <a:t>epidemiology and patient factors </a:t>
            </a:r>
            <a:r>
              <a:rPr lang="en-US" dirty="0"/>
              <a:t>are based, which ultimately influence </a:t>
            </a:r>
            <a:r>
              <a:rPr lang="en-US" b="1" dirty="0">
                <a:solidFill>
                  <a:srgbClr val="00A3E0"/>
                </a:solidFill>
              </a:rPr>
              <a:t>opioid related risk</a:t>
            </a:r>
            <a:r>
              <a:rPr lang="en-US" dirty="0"/>
              <a:t>.</a:t>
            </a:r>
          </a:p>
          <a:p>
            <a:endParaRPr lang="en-US" dirty="0"/>
          </a:p>
        </p:txBody>
      </p:sp>
      <p:sp>
        <p:nvSpPr>
          <p:cNvPr id="4" name="Slide Number Placeholder 3">
            <a:extLst>
              <a:ext uri="{FF2B5EF4-FFF2-40B4-BE49-F238E27FC236}">
                <a16:creationId xmlns:a16="http://schemas.microsoft.com/office/drawing/2014/main" id="{B3D8FE8C-5621-4365-B556-458D189E6F33}"/>
              </a:ext>
            </a:extLst>
          </p:cNvPr>
          <p:cNvSpPr>
            <a:spLocks noGrp="1"/>
          </p:cNvSpPr>
          <p:nvPr>
            <p:ph type="sldNum" sz="quarter" idx="4"/>
          </p:nvPr>
        </p:nvSpPr>
        <p:spPr/>
        <p:txBody>
          <a:bodyPr/>
          <a:lstStyle/>
          <a:p>
            <a:fld id="{95CC1D26-A9BD-4BDE-BDD9-08EDBAE96860}" type="slidenum">
              <a:rPr lang="en-GB" smtClean="0"/>
              <a:pPr/>
              <a:t>4</a:t>
            </a:fld>
            <a:endParaRPr lang="en-GB" dirty="0"/>
          </a:p>
        </p:txBody>
      </p:sp>
      <p:grpSp>
        <p:nvGrpSpPr>
          <p:cNvPr id="6" name="Group 5">
            <a:extLst>
              <a:ext uri="{FF2B5EF4-FFF2-40B4-BE49-F238E27FC236}">
                <a16:creationId xmlns:a16="http://schemas.microsoft.com/office/drawing/2014/main" id="{9F4AB22E-962F-4BE7-AE3F-F7A9AB2DC7D0}"/>
              </a:ext>
            </a:extLst>
          </p:cNvPr>
          <p:cNvGrpSpPr/>
          <p:nvPr/>
        </p:nvGrpSpPr>
        <p:grpSpPr>
          <a:xfrm>
            <a:off x="3791225" y="2471773"/>
            <a:ext cx="2565540" cy="2565540"/>
            <a:chOff x="469900" y="1791090"/>
            <a:chExt cx="3200400" cy="3200400"/>
          </a:xfrm>
        </p:grpSpPr>
        <p:sp>
          <p:nvSpPr>
            <p:cNvPr id="20" name="Oval 19">
              <a:extLst>
                <a:ext uri="{FF2B5EF4-FFF2-40B4-BE49-F238E27FC236}">
                  <a16:creationId xmlns:a16="http://schemas.microsoft.com/office/drawing/2014/main" id="{3FD6B006-0D45-44C8-ADDE-3FB1E6C9C5A9}"/>
                </a:ext>
              </a:extLst>
            </p:cNvPr>
            <p:cNvSpPr/>
            <p:nvPr/>
          </p:nvSpPr>
          <p:spPr bwMode="gray">
            <a:xfrm>
              <a:off x="469900" y="1791090"/>
              <a:ext cx="3200400" cy="3200400"/>
            </a:xfrm>
            <a:prstGeom prst="ellipse">
              <a:avLst/>
            </a:prstGeom>
            <a:solidFill>
              <a:schemeClr val="accent3">
                <a:lumMod val="40000"/>
                <a:lumOff val="60000"/>
                <a:alpha val="20000"/>
              </a:schemeClr>
            </a:solidFill>
            <a:ln w="3175" algn="ctr">
              <a:solidFill>
                <a:schemeClr val="accent3"/>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 name="Oval 20">
              <a:extLst>
                <a:ext uri="{FF2B5EF4-FFF2-40B4-BE49-F238E27FC236}">
                  <a16:creationId xmlns:a16="http://schemas.microsoft.com/office/drawing/2014/main" id="{6D2D0DC4-995F-48EF-A5B5-DCAD2AAD4052}"/>
                </a:ext>
              </a:extLst>
            </p:cNvPr>
            <p:cNvSpPr/>
            <p:nvPr/>
          </p:nvSpPr>
          <p:spPr bwMode="gray">
            <a:xfrm>
              <a:off x="698500" y="2019690"/>
              <a:ext cx="2743200" cy="274320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2" name="Oval 21">
              <a:extLst>
                <a:ext uri="{FF2B5EF4-FFF2-40B4-BE49-F238E27FC236}">
                  <a16:creationId xmlns:a16="http://schemas.microsoft.com/office/drawing/2014/main" id="{3A14FA4F-64AD-4557-A25F-BCEDEDD308E2}"/>
                </a:ext>
              </a:extLst>
            </p:cNvPr>
            <p:cNvSpPr/>
            <p:nvPr/>
          </p:nvSpPr>
          <p:spPr bwMode="gray">
            <a:xfrm>
              <a:off x="744219" y="2065409"/>
              <a:ext cx="2651760" cy="2651760"/>
            </a:xfrm>
            <a:prstGeom prst="ellipse">
              <a:avLst/>
            </a:prstGeom>
            <a:solidFill>
              <a:schemeClr val="accent3">
                <a:lumMod val="60000"/>
                <a:lumOff val="40000"/>
                <a:alpha val="30196"/>
              </a:schemeClr>
            </a:solidFill>
            <a:ln w="3175" algn="ctr">
              <a:solidFill>
                <a:schemeClr val="accent3"/>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3" name="Oval 22">
              <a:extLst>
                <a:ext uri="{FF2B5EF4-FFF2-40B4-BE49-F238E27FC236}">
                  <a16:creationId xmlns:a16="http://schemas.microsoft.com/office/drawing/2014/main" id="{B4DB83E1-36FD-43B1-A183-ED322F4B46B1}"/>
                </a:ext>
              </a:extLst>
            </p:cNvPr>
            <p:cNvSpPr/>
            <p:nvPr/>
          </p:nvSpPr>
          <p:spPr bwMode="gray">
            <a:xfrm>
              <a:off x="972820" y="2294010"/>
              <a:ext cx="2194560" cy="219456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 name="Oval 23">
              <a:extLst>
                <a:ext uri="{FF2B5EF4-FFF2-40B4-BE49-F238E27FC236}">
                  <a16:creationId xmlns:a16="http://schemas.microsoft.com/office/drawing/2014/main" id="{01FB1738-C627-46C6-B209-89EF49BB2C07}"/>
                </a:ext>
              </a:extLst>
            </p:cNvPr>
            <p:cNvSpPr/>
            <p:nvPr/>
          </p:nvSpPr>
          <p:spPr bwMode="gray">
            <a:xfrm>
              <a:off x="1018540" y="2339730"/>
              <a:ext cx="2103120" cy="2103120"/>
            </a:xfrm>
            <a:prstGeom prst="ellipse">
              <a:avLst/>
            </a:prstGeom>
            <a:solidFill>
              <a:schemeClr val="accent3">
                <a:lumMod val="75000"/>
                <a:alpha val="40000"/>
              </a:schemeClr>
            </a:solidFill>
            <a:ln w="3175" algn="ctr">
              <a:solidFill>
                <a:schemeClr val="accent3"/>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5" name="Oval 24">
              <a:extLst>
                <a:ext uri="{FF2B5EF4-FFF2-40B4-BE49-F238E27FC236}">
                  <a16:creationId xmlns:a16="http://schemas.microsoft.com/office/drawing/2014/main" id="{5D70EABA-7388-4AC8-9407-784CE65BE2BB}"/>
                </a:ext>
              </a:extLst>
            </p:cNvPr>
            <p:cNvSpPr/>
            <p:nvPr/>
          </p:nvSpPr>
          <p:spPr bwMode="gray">
            <a:xfrm>
              <a:off x="1247140" y="2568330"/>
              <a:ext cx="1645920" cy="164592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6" name="Oval 25">
              <a:extLst>
                <a:ext uri="{FF2B5EF4-FFF2-40B4-BE49-F238E27FC236}">
                  <a16:creationId xmlns:a16="http://schemas.microsoft.com/office/drawing/2014/main" id="{6595F83A-36EA-427E-883A-30325325523E}"/>
                </a:ext>
              </a:extLst>
            </p:cNvPr>
            <p:cNvSpPr/>
            <p:nvPr/>
          </p:nvSpPr>
          <p:spPr bwMode="gray">
            <a:xfrm>
              <a:off x="1292860" y="2614050"/>
              <a:ext cx="1554480" cy="1554480"/>
            </a:xfrm>
            <a:prstGeom prst="ellipse">
              <a:avLst/>
            </a:prstGeom>
            <a:solidFill>
              <a:srgbClr val="0076A8">
                <a:alpha val="50196"/>
              </a:srgbClr>
            </a:solidFill>
            <a:ln w="3175" algn="ctr">
              <a:solidFill>
                <a:schemeClr val="accent3"/>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7" name="Oval 26">
              <a:extLst>
                <a:ext uri="{FF2B5EF4-FFF2-40B4-BE49-F238E27FC236}">
                  <a16:creationId xmlns:a16="http://schemas.microsoft.com/office/drawing/2014/main" id="{F11D437C-DDD2-49E2-BB5C-03FE6784088C}"/>
                </a:ext>
              </a:extLst>
            </p:cNvPr>
            <p:cNvSpPr/>
            <p:nvPr/>
          </p:nvSpPr>
          <p:spPr bwMode="gray">
            <a:xfrm>
              <a:off x="1521460" y="2842650"/>
              <a:ext cx="1097280" cy="109728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8" name="Oval 27">
              <a:extLst>
                <a:ext uri="{FF2B5EF4-FFF2-40B4-BE49-F238E27FC236}">
                  <a16:creationId xmlns:a16="http://schemas.microsoft.com/office/drawing/2014/main" id="{BE54447A-48DF-40E5-9897-D7A9CC66EA65}"/>
                </a:ext>
              </a:extLst>
            </p:cNvPr>
            <p:cNvSpPr/>
            <p:nvPr/>
          </p:nvSpPr>
          <p:spPr bwMode="gray">
            <a:xfrm>
              <a:off x="1567180" y="2888370"/>
              <a:ext cx="1005840" cy="1005840"/>
            </a:xfrm>
            <a:prstGeom prst="ellipse">
              <a:avLst/>
            </a:prstGeom>
            <a:solidFill>
              <a:srgbClr val="005587">
                <a:alpha val="60000"/>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9" name="Oval 28">
              <a:extLst>
                <a:ext uri="{FF2B5EF4-FFF2-40B4-BE49-F238E27FC236}">
                  <a16:creationId xmlns:a16="http://schemas.microsoft.com/office/drawing/2014/main" id="{A43D2F4D-3007-43FE-8A20-64165601C123}"/>
                </a:ext>
              </a:extLst>
            </p:cNvPr>
            <p:cNvSpPr/>
            <p:nvPr/>
          </p:nvSpPr>
          <p:spPr bwMode="gray">
            <a:xfrm>
              <a:off x="1795780" y="3116970"/>
              <a:ext cx="548640" cy="548640"/>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0" name="Oval 29">
              <a:extLst>
                <a:ext uri="{FF2B5EF4-FFF2-40B4-BE49-F238E27FC236}">
                  <a16:creationId xmlns:a16="http://schemas.microsoft.com/office/drawing/2014/main" id="{4B0BDB5C-BF52-45B2-B752-1439F4CABFE2}"/>
                </a:ext>
              </a:extLst>
            </p:cNvPr>
            <p:cNvSpPr/>
            <p:nvPr/>
          </p:nvSpPr>
          <p:spPr bwMode="gray">
            <a:xfrm>
              <a:off x="1841500" y="3162690"/>
              <a:ext cx="457200" cy="457200"/>
            </a:xfrm>
            <a:prstGeom prst="ellipse">
              <a:avLst/>
            </a:prstGeom>
            <a:solidFill>
              <a:schemeClr val="accent3">
                <a:lumMod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7" name="TextBox 6">
            <a:extLst>
              <a:ext uri="{FF2B5EF4-FFF2-40B4-BE49-F238E27FC236}">
                <a16:creationId xmlns:a16="http://schemas.microsoft.com/office/drawing/2014/main" id="{F2F1D0FD-B8EE-45C4-8CE4-159A85481AAF}"/>
              </a:ext>
            </a:extLst>
          </p:cNvPr>
          <p:cNvSpPr txBox="1"/>
          <p:nvPr/>
        </p:nvSpPr>
        <p:spPr>
          <a:xfrm>
            <a:off x="4882221" y="3688231"/>
            <a:ext cx="464552" cy="123111"/>
          </a:xfrm>
          <a:prstGeom prst="rect">
            <a:avLst/>
          </a:prstGeom>
          <a:noFill/>
        </p:spPr>
        <p:txBody>
          <a:bodyPr vert="horz" wrap="square" lIns="0" tIns="0" rIns="0" bIns="0" rtlCol="0">
            <a:spAutoFit/>
          </a:bodyPr>
          <a:lstStyle/>
          <a:p>
            <a:pPr>
              <a:spcBef>
                <a:spcPts val="200"/>
              </a:spcBef>
              <a:buSzPct val="100000"/>
            </a:pPr>
            <a:r>
              <a:rPr lang="en-US" sz="800" b="1" dirty="0">
                <a:solidFill>
                  <a:schemeClr val="bg1"/>
                </a:solidFill>
                <a:effectLst>
                  <a:outerShdw blurRad="38100" dist="38100" dir="2700000" algn="tl">
                    <a:srgbClr val="000000">
                      <a:alpha val="43137"/>
                    </a:srgbClr>
                  </a:outerShdw>
                </a:effectLst>
              </a:rPr>
              <a:t>Opioid</a:t>
            </a:r>
          </a:p>
        </p:txBody>
      </p:sp>
      <p:sp>
        <p:nvSpPr>
          <p:cNvPr id="8" name="TextBox 7">
            <a:extLst>
              <a:ext uri="{FF2B5EF4-FFF2-40B4-BE49-F238E27FC236}">
                <a16:creationId xmlns:a16="http://schemas.microsoft.com/office/drawing/2014/main" id="{21A94CB2-A018-4D80-8662-0D02B9F60B3B}"/>
              </a:ext>
            </a:extLst>
          </p:cNvPr>
          <p:cNvSpPr txBox="1"/>
          <p:nvPr/>
        </p:nvSpPr>
        <p:spPr>
          <a:xfrm>
            <a:off x="6500034" y="2204107"/>
            <a:ext cx="2397956" cy="461665"/>
          </a:xfrm>
          <a:prstGeom prst="rect">
            <a:avLst/>
          </a:prstGeom>
          <a:noFill/>
        </p:spPr>
        <p:txBody>
          <a:bodyPr vert="horz" wrap="square" lIns="0" tIns="0" rIns="0" bIns="0" rtlCol="0">
            <a:spAutoFit/>
          </a:bodyPr>
          <a:lstStyle/>
          <a:p>
            <a:pPr marL="91440">
              <a:spcBef>
                <a:spcPts val="200"/>
              </a:spcBef>
              <a:buSzPct val="100000"/>
            </a:pPr>
            <a:r>
              <a:rPr lang="en-US" sz="1000" b="1" dirty="0"/>
              <a:t>Prescription Opioid Abuse, Misuse, and Diversion / Opioid Use Disorder</a:t>
            </a:r>
          </a:p>
        </p:txBody>
      </p:sp>
      <p:sp>
        <p:nvSpPr>
          <p:cNvPr id="9" name="TextBox 8">
            <a:extLst>
              <a:ext uri="{FF2B5EF4-FFF2-40B4-BE49-F238E27FC236}">
                <a16:creationId xmlns:a16="http://schemas.microsoft.com/office/drawing/2014/main" id="{F5C296BA-DE9A-434F-8E97-9EEDDB357F78}"/>
              </a:ext>
            </a:extLst>
          </p:cNvPr>
          <p:cNvSpPr txBox="1"/>
          <p:nvPr/>
        </p:nvSpPr>
        <p:spPr>
          <a:xfrm>
            <a:off x="6500033" y="2677631"/>
            <a:ext cx="2405934" cy="641201"/>
          </a:xfrm>
          <a:prstGeom prst="rect">
            <a:avLst/>
          </a:prstGeom>
          <a:noFill/>
        </p:spPr>
        <p:txBody>
          <a:bodyPr vert="horz" wrap="square" lIns="0" tIns="0" rIns="0" bIns="0" rtlCol="0">
            <a:spAutoFit/>
          </a:bodyPr>
          <a:lstStyle/>
          <a:p>
            <a:pPr marL="91440">
              <a:spcBef>
                <a:spcPts val="200"/>
              </a:spcBef>
              <a:buSzPct val="100000"/>
            </a:pPr>
            <a:r>
              <a:rPr lang="en-US" sz="1000" b="1" dirty="0"/>
              <a:t>Epidemiology + Patient Factors</a:t>
            </a:r>
          </a:p>
          <a:p>
            <a:pPr marL="91440">
              <a:spcBef>
                <a:spcPts val="200"/>
              </a:spcBef>
              <a:buSzPct val="100000"/>
            </a:pPr>
            <a:r>
              <a:rPr lang="en-US" sz="1000" dirty="0"/>
              <a:t>Socioeconomic and patient factors How much influence patient has on treatment decisions</a:t>
            </a:r>
          </a:p>
        </p:txBody>
      </p:sp>
      <p:sp>
        <p:nvSpPr>
          <p:cNvPr id="10" name="TextBox 9">
            <a:extLst>
              <a:ext uri="{FF2B5EF4-FFF2-40B4-BE49-F238E27FC236}">
                <a16:creationId xmlns:a16="http://schemas.microsoft.com/office/drawing/2014/main" id="{D91F1E90-13EF-4CBA-BBA0-F26B8B58EACB}"/>
              </a:ext>
            </a:extLst>
          </p:cNvPr>
          <p:cNvSpPr txBox="1"/>
          <p:nvPr/>
        </p:nvSpPr>
        <p:spPr>
          <a:xfrm>
            <a:off x="6494737" y="3479342"/>
            <a:ext cx="2209317" cy="487313"/>
          </a:xfrm>
          <a:prstGeom prst="rect">
            <a:avLst/>
          </a:prstGeom>
          <a:noFill/>
        </p:spPr>
        <p:txBody>
          <a:bodyPr vert="horz" wrap="square" lIns="0" tIns="0" rIns="0" bIns="0" rtlCol="0">
            <a:spAutoFit/>
          </a:bodyPr>
          <a:lstStyle/>
          <a:p>
            <a:pPr marL="91440">
              <a:spcBef>
                <a:spcPts val="200"/>
              </a:spcBef>
              <a:buSzPct val="100000"/>
            </a:pPr>
            <a:r>
              <a:rPr lang="en-US" sz="1000" b="1" dirty="0"/>
              <a:t>Access Environment</a:t>
            </a:r>
          </a:p>
          <a:p>
            <a:pPr marL="91440">
              <a:spcBef>
                <a:spcPts val="200"/>
              </a:spcBef>
              <a:buSzPct val="100000"/>
            </a:pPr>
            <a:r>
              <a:rPr lang="en-US" sz="1000" dirty="0"/>
              <a:t>Access to drugs (via payers, plans, and “street”)</a:t>
            </a:r>
          </a:p>
        </p:txBody>
      </p:sp>
      <p:sp>
        <p:nvSpPr>
          <p:cNvPr id="11" name="TextBox 10">
            <a:extLst>
              <a:ext uri="{FF2B5EF4-FFF2-40B4-BE49-F238E27FC236}">
                <a16:creationId xmlns:a16="http://schemas.microsoft.com/office/drawing/2014/main" id="{48F04CD3-BEA8-4177-86A7-FACDEC18258D}"/>
              </a:ext>
            </a:extLst>
          </p:cNvPr>
          <p:cNvSpPr txBox="1"/>
          <p:nvPr/>
        </p:nvSpPr>
        <p:spPr>
          <a:xfrm>
            <a:off x="6500033" y="4112877"/>
            <a:ext cx="2267838" cy="487313"/>
          </a:xfrm>
          <a:prstGeom prst="rect">
            <a:avLst/>
          </a:prstGeom>
          <a:noFill/>
        </p:spPr>
        <p:txBody>
          <a:bodyPr vert="horz" wrap="square" lIns="0" tIns="0" rIns="0" bIns="0" rtlCol="0">
            <a:spAutoFit/>
          </a:bodyPr>
          <a:lstStyle/>
          <a:p>
            <a:pPr marL="91440">
              <a:spcBef>
                <a:spcPts val="200"/>
              </a:spcBef>
              <a:buSzPct val="100000"/>
            </a:pPr>
            <a:r>
              <a:rPr lang="en-US" sz="1000" b="1" dirty="0"/>
              <a:t>Treatment Environment</a:t>
            </a:r>
          </a:p>
          <a:p>
            <a:pPr marL="91440">
              <a:spcBef>
                <a:spcPts val="200"/>
              </a:spcBef>
              <a:buSzPct val="100000"/>
            </a:pPr>
            <a:r>
              <a:rPr lang="en-US" sz="1000" dirty="0"/>
              <a:t>Availability of prescribers and how they prescribe</a:t>
            </a:r>
          </a:p>
        </p:txBody>
      </p:sp>
      <p:sp>
        <p:nvSpPr>
          <p:cNvPr id="12" name="TextBox 11">
            <a:extLst>
              <a:ext uri="{FF2B5EF4-FFF2-40B4-BE49-F238E27FC236}">
                <a16:creationId xmlns:a16="http://schemas.microsoft.com/office/drawing/2014/main" id="{3B610BDF-E418-41BB-BD6F-DB18D9B92776}"/>
              </a:ext>
            </a:extLst>
          </p:cNvPr>
          <p:cNvSpPr txBox="1"/>
          <p:nvPr/>
        </p:nvSpPr>
        <p:spPr>
          <a:xfrm>
            <a:off x="6510985" y="4798525"/>
            <a:ext cx="1958970" cy="487313"/>
          </a:xfrm>
          <a:prstGeom prst="rect">
            <a:avLst/>
          </a:prstGeom>
          <a:noFill/>
        </p:spPr>
        <p:txBody>
          <a:bodyPr vert="horz" wrap="square" lIns="0" tIns="0" rIns="0" bIns="0" rtlCol="0">
            <a:spAutoFit/>
          </a:bodyPr>
          <a:lstStyle/>
          <a:p>
            <a:pPr marL="91440">
              <a:spcBef>
                <a:spcPts val="200"/>
              </a:spcBef>
              <a:buSzPct val="100000"/>
            </a:pPr>
            <a:r>
              <a:rPr lang="en-US" sz="1000" b="1" dirty="0"/>
              <a:t>Policy Environment</a:t>
            </a:r>
          </a:p>
          <a:p>
            <a:pPr marL="91440">
              <a:spcBef>
                <a:spcPts val="200"/>
              </a:spcBef>
              <a:buSzPct val="100000"/>
            </a:pPr>
            <a:r>
              <a:rPr lang="en-US" sz="1000" dirty="0"/>
              <a:t>Policies around opioid use and abuse</a:t>
            </a:r>
          </a:p>
        </p:txBody>
      </p:sp>
      <p:sp>
        <p:nvSpPr>
          <p:cNvPr id="13" name="TextBox 12">
            <a:extLst>
              <a:ext uri="{FF2B5EF4-FFF2-40B4-BE49-F238E27FC236}">
                <a16:creationId xmlns:a16="http://schemas.microsoft.com/office/drawing/2014/main" id="{BCDDD754-A166-4936-BD2A-0C516C78B6AD}"/>
              </a:ext>
            </a:extLst>
          </p:cNvPr>
          <p:cNvSpPr txBox="1"/>
          <p:nvPr/>
        </p:nvSpPr>
        <p:spPr>
          <a:xfrm>
            <a:off x="6500033" y="5442511"/>
            <a:ext cx="2103120" cy="333425"/>
          </a:xfrm>
          <a:prstGeom prst="rect">
            <a:avLst/>
          </a:prstGeom>
          <a:noFill/>
        </p:spPr>
        <p:txBody>
          <a:bodyPr vert="horz" wrap="square" lIns="0" tIns="0" rIns="0" bIns="0" rtlCol="0">
            <a:spAutoFit/>
          </a:bodyPr>
          <a:lstStyle/>
          <a:p>
            <a:pPr marL="91440">
              <a:spcBef>
                <a:spcPts val="200"/>
              </a:spcBef>
              <a:buSzPct val="100000"/>
            </a:pPr>
            <a:r>
              <a:rPr lang="en-US" sz="1000" b="1" dirty="0"/>
              <a:t>Attitudes + Beliefs</a:t>
            </a:r>
          </a:p>
          <a:p>
            <a:pPr marL="91440">
              <a:spcBef>
                <a:spcPts val="200"/>
              </a:spcBef>
              <a:buSzPct val="100000"/>
            </a:pPr>
            <a:r>
              <a:rPr lang="en-US" sz="1000" dirty="0"/>
              <a:t>“Criminals vs. disease” attitudes/beliefs</a:t>
            </a:r>
          </a:p>
        </p:txBody>
      </p:sp>
      <p:cxnSp>
        <p:nvCxnSpPr>
          <p:cNvPr id="14" name="Straight Arrow Connector 13">
            <a:extLst>
              <a:ext uri="{FF2B5EF4-FFF2-40B4-BE49-F238E27FC236}">
                <a16:creationId xmlns:a16="http://schemas.microsoft.com/office/drawing/2014/main" id="{4B108A7A-060B-475A-A847-3E4E83C47677}"/>
              </a:ext>
            </a:extLst>
          </p:cNvPr>
          <p:cNvCxnSpPr>
            <a:cxnSpLocks/>
            <a:stCxn id="8" idx="1"/>
            <a:endCxn id="30" idx="7"/>
          </p:cNvCxnSpPr>
          <p:nvPr/>
        </p:nvCxnSpPr>
        <p:spPr>
          <a:xfrm flipH="1">
            <a:off x="5203574" y="2434940"/>
            <a:ext cx="1296460" cy="1190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18778-7013-4BE7-BD04-3144CDD492D5}"/>
              </a:ext>
            </a:extLst>
          </p:cNvPr>
          <p:cNvCxnSpPr>
            <a:cxnSpLocks/>
            <a:stCxn id="9" idx="1"/>
          </p:cNvCxnSpPr>
          <p:nvPr/>
        </p:nvCxnSpPr>
        <p:spPr>
          <a:xfrm flipH="1">
            <a:off x="5338253" y="2998232"/>
            <a:ext cx="1161780" cy="724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8CDAB-E5B9-4BA8-916C-92F4C628D108}"/>
              </a:ext>
            </a:extLst>
          </p:cNvPr>
          <p:cNvCxnSpPr>
            <a:cxnSpLocks/>
            <a:stCxn id="10" idx="1"/>
          </p:cNvCxnSpPr>
          <p:nvPr/>
        </p:nvCxnSpPr>
        <p:spPr>
          <a:xfrm flipH="1">
            <a:off x="5508944" y="3722999"/>
            <a:ext cx="985793" cy="251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F3A264-FF93-40A5-89DF-CD36979B96AF}"/>
              </a:ext>
            </a:extLst>
          </p:cNvPr>
          <p:cNvCxnSpPr>
            <a:cxnSpLocks/>
            <a:stCxn id="11" idx="1"/>
            <a:endCxn id="24" idx="5"/>
          </p:cNvCxnSpPr>
          <p:nvPr/>
        </p:nvCxnSpPr>
        <p:spPr>
          <a:xfrm flipH="1" flipV="1">
            <a:off x="5670060" y="4350608"/>
            <a:ext cx="829973" cy="5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B1CE92-3494-40C8-A6A8-FEA2A7B2FAE5}"/>
              </a:ext>
            </a:extLst>
          </p:cNvPr>
          <p:cNvCxnSpPr>
            <a:cxnSpLocks/>
            <a:stCxn id="12" idx="1"/>
          </p:cNvCxnSpPr>
          <p:nvPr/>
        </p:nvCxnSpPr>
        <p:spPr>
          <a:xfrm flipH="1" flipV="1">
            <a:off x="5670060" y="4522690"/>
            <a:ext cx="840925" cy="519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3D437E-19C9-426E-9E20-0933E720CB08}"/>
              </a:ext>
            </a:extLst>
          </p:cNvPr>
          <p:cNvCxnSpPr>
            <a:cxnSpLocks/>
            <a:stCxn id="13" idx="1"/>
          </p:cNvCxnSpPr>
          <p:nvPr/>
        </p:nvCxnSpPr>
        <p:spPr>
          <a:xfrm flipH="1" flipV="1">
            <a:off x="5733706" y="4798525"/>
            <a:ext cx="766327" cy="810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A04E43B3-F790-4F5E-A7B5-AFD3D94D2536}"/>
              </a:ext>
            </a:extLst>
          </p:cNvPr>
          <p:cNvGrpSpPr/>
          <p:nvPr/>
        </p:nvGrpSpPr>
        <p:grpSpPr>
          <a:xfrm>
            <a:off x="242353" y="2630167"/>
            <a:ext cx="3405604" cy="2524945"/>
            <a:chOff x="7412808" y="2113382"/>
            <a:chExt cx="4414397" cy="3272874"/>
          </a:xfrm>
        </p:grpSpPr>
        <p:pic>
          <p:nvPicPr>
            <p:cNvPr id="32" name="Picture 31">
              <a:extLst>
                <a:ext uri="{FF2B5EF4-FFF2-40B4-BE49-F238E27FC236}">
                  <a16:creationId xmlns:a16="http://schemas.microsoft.com/office/drawing/2014/main" id="{3D9D0308-A68C-42E6-A9FB-2C838F07919C}"/>
                </a:ext>
              </a:extLst>
            </p:cNvPr>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t="25439" r="50506" b="53671"/>
            <a:stretch/>
          </p:blipFill>
          <p:spPr bwMode="auto">
            <a:xfrm>
              <a:off x="7533551" y="3610318"/>
              <a:ext cx="4053578" cy="851966"/>
            </a:xfrm>
            <a:prstGeom prst="rect">
              <a:avLst/>
            </a:prstGeom>
            <a:noFill/>
          </p:spPr>
        </p:pic>
        <p:pic>
          <p:nvPicPr>
            <p:cNvPr id="33" name="Picture 32">
              <a:extLst>
                <a:ext uri="{FF2B5EF4-FFF2-40B4-BE49-F238E27FC236}">
                  <a16:creationId xmlns:a16="http://schemas.microsoft.com/office/drawing/2014/main" id="{8D3F3C58-541F-4F26-9549-F1F152CC5A21}"/>
                </a:ext>
              </a:extLst>
            </p:cNvPr>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50416" t="25439" b="53671"/>
            <a:stretch/>
          </p:blipFill>
          <p:spPr bwMode="auto">
            <a:xfrm>
              <a:off x="7412808" y="2420903"/>
              <a:ext cx="4174321" cy="875743"/>
            </a:xfrm>
            <a:prstGeom prst="rect">
              <a:avLst/>
            </a:prstGeom>
            <a:noFill/>
          </p:spPr>
        </p:pic>
        <p:sp>
          <p:nvSpPr>
            <p:cNvPr id="34" name="TextBox 33">
              <a:extLst>
                <a:ext uri="{FF2B5EF4-FFF2-40B4-BE49-F238E27FC236}">
                  <a16:creationId xmlns:a16="http://schemas.microsoft.com/office/drawing/2014/main" id="{53BEEE00-AD1A-4463-B089-2897D605AAC1}"/>
                </a:ext>
              </a:extLst>
            </p:cNvPr>
            <p:cNvSpPr txBox="1"/>
            <p:nvPr/>
          </p:nvSpPr>
          <p:spPr>
            <a:xfrm>
              <a:off x="7646774" y="4727997"/>
              <a:ext cx="3700658" cy="658259"/>
            </a:xfrm>
            <a:prstGeom prst="rect">
              <a:avLst/>
            </a:prstGeom>
            <a:noFill/>
          </p:spPr>
          <p:txBody>
            <a:bodyPr vert="horz" wrap="square" lIns="0" tIns="0" rIns="0" bIns="0" rtlCol="0">
              <a:spAutoFit/>
            </a:bodyPr>
            <a:lstStyle/>
            <a:p>
              <a:pPr algn="ctr">
                <a:spcBef>
                  <a:spcPts val="200"/>
                </a:spcBef>
                <a:buSzPct val="100000"/>
              </a:pPr>
              <a:r>
                <a:rPr lang="en-US" sz="1100" i="1" dirty="0"/>
                <a:t>A multi-layered problem requires aggregating data from multiple sources to be fully understood</a:t>
              </a:r>
            </a:p>
          </p:txBody>
        </p:sp>
        <p:sp>
          <p:nvSpPr>
            <p:cNvPr id="35" name="TextBox 34">
              <a:extLst>
                <a:ext uri="{FF2B5EF4-FFF2-40B4-BE49-F238E27FC236}">
                  <a16:creationId xmlns:a16="http://schemas.microsoft.com/office/drawing/2014/main" id="{35E6B75D-9592-42C1-94B8-B919D6F376CD}"/>
                </a:ext>
              </a:extLst>
            </p:cNvPr>
            <p:cNvSpPr txBox="1"/>
            <p:nvPr/>
          </p:nvSpPr>
          <p:spPr>
            <a:xfrm>
              <a:off x="7417548" y="2113382"/>
              <a:ext cx="4304552" cy="184666"/>
            </a:xfrm>
            <a:prstGeom prst="rect">
              <a:avLst/>
            </a:prstGeom>
            <a:noFill/>
          </p:spPr>
          <p:txBody>
            <a:bodyPr vert="horz" wrap="square" lIns="0" tIns="0" rIns="0" bIns="0" rtlCol="0">
              <a:spAutoFit/>
            </a:bodyPr>
            <a:lstStyle/>
            <a:p>
              <a:pPr algn="ctr">
                <a:spcBef>
                  <a:spcPts val="200"/>
                </a:spcBef>
                <a:buSzPct val="100000"/>
              </a:pPr>
              <a:r>
                <a:rPr lang="en-US" sz="1200" b="1" dirty="0"/>
                <a:t>Data Sources</a:t>
              </a:r>
            </a:p>
          </p:txBody>
        </p:sp>
        <p:sp>
          <p:nvSpPr>
            <p:cNvPr id="36" name="Right Brace 35">
              <a:extLst>
                <a:ext uri="{FF2B5EF4-FFF2-40B4-BE49-F238E27FC236}">
                  <a16:creationId xmlns:a16="http://schemas.microsoft.com/office/drawing/2014/main" id="{A69EEEB6-686F-4C90-83E6-6BCABAE76E10}"/>
                </a:ext>
              </a:extLst>
            </p:cNvPr>
            <p:cNvSpPr/>
            <p:nvPr/>
          </p:nvSpPr>
          <p:spPr>
            <a:xfrm>
              <a:off x="11638243" y="2360401"/>
              <a:ext cx="188962" cy="2420832"/>
            </a:xfrm>
            <a:prstGeom prst="rightBrace">
              <a:avLst>
                <a:gd name="adj1" fmla="val 70825"/>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430F6E3-C293-4E56-A503-9D6ED80055A3}"/>
              </a:ext>
            </a:extLst>
          </p:cNvPr>
          <p:cNvGrpSpPr/>
          <p:nvPr/>
        </p:nvGrpSpPr>
        <p:grpSpPr>
          <a:xfrm>
            <a:off x="7083846" y="79635"/>
            <a:ext cx="2393435" cy="365760"/>
            <a:chOff x="7376880" y="3516"/>
            <a:chExt cx="2393435" cy="365760"/>
          </a:xfrm>
        </p:grpSpPr>
        <p:pic>
          <p:nvPicPr>
            <p:cNvPr id="39" name="Graphic 38" descr="Signpost">
              <a:extLst>
                <a:ext uri="{FF2B5EF4-FFF2-40B4-BE49-F238E27FC236}">
                  <a16:creationId xmlns:a16="http://schemas.microsoft.com/office/drawing/2014/main" id="{C002FC5F-40EE-47A7-B3B6-4FD4301AE6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6880" y="3516"/>
              <a:ext cx="365760" cy="365760"/>
            </a:xfrm>
            <a:prstGeom prst="rect">
              <a:avLst/>
            </a:prstGeom>
          </p:spPr>
        </p:pic>
        <p:sp>
          <p:nvSpPr>
            <p:cNvPr id="40" name="TextBox 39">
              <a:extLst>
                <a:ext uri="{FF2B5EF4-FFF2-40B4-BE49-F238E27FC236}">
                  <a16:creationId xmlns:a16="http://schemas.microsoft.com/office/drawing/2014/main" id="{A375BA9D-8530-4E32-92BD-A4989BDAF662}"/>
                </a:ext>
              </a:extLst>
            </p:cNvPr>
            <p:cNvSpPr txBox="1"/>
            <p:nvPr/>
          </p:nvSpPr>
          <p:spPr>
            <a:xfrm>
              <a:off x="7742640" y="101758"/>
              <a:ext cx="2027675" cy="169277"/>
            </a:xfrm>
            <a:prstGeom prst="rect">
              <a:avLst/>
            </a:prstGeom>
            <a:noFill/>
          </p:spPr>
          <p:txBody>
            <a:bodyPr vert="horz" wrap="square" lIns="0" tIns="0" rIns="0" bIns="0" rtlCol="0">
              <a:spAutoFit/>
            </a:bodyPr>
            <a:lstStyle/>
            <a:p>
              <a:pPr>
                <a:spcBef>
                  <a:spcPts val="200"/>
                </a:spcBef>
                <a:buSzPct val="100000"/>
              </a:pPr>
              <a:r>
                <a:rPr lang="en-US" sz="1100" i="1" dirty="0"/>
                <a:t>Project Background</a:t>
              </a:r>
            </a:p>
          </p:txBody>
        </p:sp>
      </p:grpSp>
    </p:spTree>
    <p:extLst>
      <p:ext uri="{BB962C8B-B14F-4D97-AF65-F5344CB8AC3E}">
        <p14:creationId xmlns:p14="http://schemas.microsoft.com/office/powerpoint/2010/main" val="21829411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8B39-45B6-4364-AFE6-6E4B5E47C02E}"/>
              </a:ext>
            </a:extLst>
          </p:cNvPr>
          <p:cNvSpPr>
            <a:spLocks noGrp="1"/>
          </p:cNvSpPr>
          <p:nvPr>
            <p:ph type="title"/>
          </p:nvPr>
        </p:nvSpPr>
        <p:spPr/>
        <p:txBody>
          <a:bodyPr anchor="ctr"/>
          <a:lstStyle/>
          <a:p>
            <a:r>
              <a:rPr lang="en-US" dirty="0"/>
              <a:t>Sample Opioid Related Projects </a:t>
            </a:r>
          </a:p>
        </p:txBody>
      </p:sp>
      <p:sp>
        <p:nvSpPr>
          <p:cNvPr id="54" name="Text Placeholder 2">
            <a:extLst>
              <a:ext uri="{FF2B5EF4-FFF2-40B4-BE49-F238E27FC236}">
                <a16:creationId xmlns:a16="http://schemas.microsoft.com/office/drawing/2014/main" id="{841773F8-A381-4800-A9E7-0A1680850E7B}"/>
              </a:ext>
            </a:extLst>
          </p:cNvPr>
          <p:cNvSpPr>
            <a:spLocks noGrp="1"/>
          </p:cNvSpPr>
          <p:nvPr>
            <p:ph type="body" sz="quarter" idx="14"/>
          </p:nvPr>
        </p:nvSpPr>
        <p:spPr>
          <a:xfrm>
            <a:off x="398553" y="1166863"/>
            <a:ext cx="8388000" cy="4545033"/>
          </a:xfrm>
        </p:spPr>
        <p:txBody>
          <a:bodyPr/>
          <a:lstStyle/>
          <a:p>
            <a:r>
              <a:rPr lang="en-US" dirty="0"/>
              <a:t>Below are two sample projects where the Deloitte teams have used data to tackle the </a:t>
            </a:r>
            <a:r>
              <a:rPr lang="en-US" b="1" dirty="0">
                <a:solidFill>
                  <a:srgbClr val="00A3E0"/>
                </a:solidFill>
              </a:rPr>
              <a:t>opioid epidemic</a:t>
            </a:r>
            <a:r>
              <a:rPr lang="en-US" dirty="0"/>
              <a:t>. Using the findings of projects like these, we engage the </a:t>
            </a:r>
            <a:r>
              <a:rPr lang="en-US" b="1" dirty="0">
                <a:solidFill>
                  <a:srgbClr val="00A3E0"/>
                </a:solidFill>
              </a:rPr>
              <a:t>key stakeholders </a:t>
            </a:r>
            <a:r>
              <a:rPr lang="en-US" dirty="0"/>
              <a:t>to help them understand the crisis at hand, and advise them to create </a:t>
            </a:r>
            <a:r>
              <a:rPr lang="en-US" b="1" dirty="0">
                <a:solidFill>
                  <a:srgbClr val="00A3E0"/>
                </a:solidFill>
              </a:rPr>
              <a:t>targeted strategies </a:t>
            </a:r>
            <a:r>
              <a:rPr lang="en-US" dirty="0"/>
              <a:t>to address their challenges.</a:t>
            </a:r>
          </a:p>
          <a:p>
            <a:endParaRPr lang="en-US" dirty="0"/>
          </a:p>
        </p:txBody>
      </p:sp>
      <p:sp>
        <p:nvSpPr>
          <p:cNvPr id="4" name="Slide Number Placeholder 3">
            <a:extLst>
              <a:ext uri="{FF2B5EF4-FFF2-40B4-BE49-F238E27FC236}">
                <a16:creationId xmlns:a16="http://schemas.microsoft.com/office/drawing/2014/main" id="{B3D8FE8C-5621-4365-B556-458D189E6F33}"/>
              </a:ext>
            </a:extLst>
          </p:cNvPr>
          <p:cNvSpPr>
            <a:spLocks noGrp="1"/>
          </p:cNvSpPr>
          <p:nvPr>
            <p:ph type="sldNum" sz="quarter" idx="4"/>
          </p:nvPr>
        </p:nvSpPr>
        <p:spPr/>
        <p:txBody>
          <a:bodyPr/>
          <a:lstStyle/>
          <a:p>
            <a:fld id="{95CC1D26-A9BD-4BDE-BDD9-08EDBAE96860}" type="slidenum">
              <a:rPr lang="en-GB" smtClean="0"/>
              <a:pPr/>
              <a:t>5</a:t>
            </a:fld>
            <a:endParaRPr lang="en-GB" dirty="0"/>
          </a:p>
        </p:txBody>
      </p:sp>
      <p:sp>
        <p:nvSpPr>
          <p:cNvPr id="41" name="Rectangle 40">
            <a:extLst>
              <a:ext uri="{FF2B5EF4-FFF2-40B4-BE49-F238E27FC236}">
                <a16:creationId xmlns:a16="http://schemas.microsoft.com/office/drawing/2014/main" id="{78ADDEB6-64F8-48B0-B012-09C585D799C6}"/>
              </a:ext>
            </a:extLst>
          </p:cNvPr>
          <p:cNvSpPr/>
          <p:nvPr/>
        </p:nvSpPr>
        <p:spPr bwMode="gray">
          <a:xfrm>
            <a:off x="504279" y="1979176"/>
            <a:ext cx="8164287" cy="4185650"/>
          </a:xfrm>
          <a:prstGeom prst="rect">
            <a:avLst/>
          </a:prstGeom>
          <a:noFill/>
          <a:ln w="28575" algn="ctr">
            <a:solidFill>
              <a:schemeClr val="accent4"/>
            </a:solidFill>
            <a:miter lim="800000"/>
            <a:headEnd/>
            <a:tailEnd/>
          </a:ln>
        </p:spPr>
        <p:txBody>
          <a:bodyPr lIns="0" tIns="0" rIns="0" bIns="0" rtlCol="0" anchor="ctr"/>
          <a:lstStyle/>
          <a:p>
            <a:pPr marL="287338" lvl="0" fontAlgn="base">
              <a:lnSpc>
                <a:spcPct val="106000"/>
              </a:lnSpc>
              <a:spcBef>
                <a:spcPct val="80000"/>
              </a:spcBef>
              <a:spcAft>
                <a:spcPct val="0"/>
              </a:spcAft>
              <a:buClr>
                <a:srgbClr val="000000"/>
              </a:buClr>
            </a:pPr>
            <a:endParaRPr lang="en-US" sz="1100" kern="0" dirty="0">
              <a:solidFill>
                <a:srgbClr val="000000"/>
              </a:solidFill>
            </a:endParaRPr>
          </a:p>
        </p:txBody>
      </p:sp>
      <p:sp>
        <p:nvSpPr>
          <p:cNvPr id="44" name="Title 6"/>
          <p:cNvSpPr txBox="1">
            <a:spLocks/>
          </p:cNvSpPr>
          <p:nvPr/>
        </p:nvSpPr>
        <p:spPr bwMode="gray">
          <a:xfrm>
            <a:off x="796412" y="2292186"/>
            <a:ext cx="3262346" cy="554559"/>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sz="1400" b="1" dirty="0">
                <a:solidFill>
                  <a:schemeClr val="accent4"/>
                </a:solidFill>
              </a:rPr>
              <a:t>Communities Needing Treatment Analysis</a:t>
            </a:r>
          </a:p>
        </p:txBody>
      </p:sp>
      <p:sp>
        <p:nvSpPr>
          <p:cNvPr id="45" name="TextBox 44">
            <a:extLst>
              <a:ext uri="{FF2B5EF4-FFF2-40B4-BE49-F238E27FC236}">
                <a16:creationId xmlns:a16="http://schemas.microsoft.com/office/drawing/2014/main" id="{E58651C0-1357-4D5D-BF69-B0ABCB8C8C15}"/>
              </a:ext>
            </a:extLst>
          </p:cNvPr>
          <p:cNvSpPr txBox="1"/>
          <p:nvPr/>
        </p:nvSpPr>
        <p:spPr>
          <a:xfrm>
            <a:off x="796413" y="2891933"/>
            <a:ext cx="3637936" cy="2785634"/>
          </a:xfrm>
          <a:prstGeom prst="rect">
            <a:avLst/>
          </a:prstGeom>
          <a:noFill/>
        </p:spPr>
        <p:txBody>
          <a:bodyPr vert="horz" wrap="square" lIns="0" tIns="0" rIns="0" bIns="0" rtlCol="0">
            <a:spAutoFit/>
          </a:bodyPr>
          <a:lstStyle/>
          <a:p>
            <a:pPr>
              <a:lnSpc>
                <a:spcPct val="114000"/>
              </a:lnSpc>
              <a:spcBef>
                <a:spcPts val="200"/>
              </a:spcBef>
              <a:buSzPct val="100000"/>
            </a:pPr>
            <a:r>
              <a:rPr lang="en-US" sz="1100" b="1" kern="0" dirty="0">
                <a:solidFill>
                  <a:srgbClr val="000000"/>
                </a:solidFill>
              </a:rPr>
              <a:t>Key Approach: </a:t>
            </a:r>
            <a:r>
              <a:rPr lang="en-US" sz="1100" kern="0" dirty="0">
                <a:solidFill>
                  <a:srgbClr val="000000"/>
                </a:solidFill>
              </a:rPr>
              <a:t>composite risk index</a:t>
            </a:r>
          </a:p>
          <a:p>
            <a:pPr>
              <a:lnSpc>
                <a:spcPct val="114000"/>
              </a:lnSpc>
              <a:spcBef>
                <a:spcPts val="200"/>
              </a:spcBef>
              <a:buSzPct val="100000"/>
            </a:pPr>
            <a:endParaRPr lang="en-US" sz="1100" kern="0" dirty="0">
              <a:solidFill>
                <a:srgbClr val="000000"/>
              </a:solidFill>
            </a:endParaRPr>
          </a:p>
          <a:p>
            <a:pPr>
              <a:lnSpc>
                <a:spcPct val="114000"/>
              </a:lnSpc>
              <a:spcBef>
                <a:spcPts val="200"/>
              </a:spcBef>
              <a:buSzPct val="100000"/>
            </a:pPr>
            <a:r>
              <a:rPr lang="en-US" sz="1100" b="1" kern="0" dirty="0">
                <a:solidFill>
                  <a:srgbClr val="000000"/>
                </a:solidFill>
              </a:rPr>
              <a:t>Business Issue: </a:t>
            </a:r>
            <a:r>
              <a:rPr lang="en-US" sz="1100" kern="0" dirty="0">
                <a:solidFill>
                  <a:srgbClr val="000000"/>
                </a:solidFill>
              </a:rPr>
              <a:t>Since communities exhibit a group level pattern when it comes to the impact of the opioid epidemic, the client wanted to identify the communities with highest unmet OUD (opioid use disorder) treatment needs.</a:t>
            </a:r>
          </a:p>
          <a:p>
            <a:pPr>
              <a:lnSpc>
                <a:spcPct val="114000"/>
              </a:lnSpc>
              <a:spcBef>
                <a:spcPts val="200"/>
              </a:spcBef>
              <a:buSzPct val="100000"/>
            </a:pPr>
            <a:endParaRPr lang="en-US" sz="1100" b="1" kern="0" dirty="0">
              <a:solidFill>
                <a:srgbClr val="000000"/>
              </a:solidFill>
            </a:endParaRPr>
          </a:p>
          <a:p>
            <a:pPr>
              <a:lnSpc>
                <a:spcPct val="114000"/>
              </a:lnSpc>
              <a:spcBef>
                <a:spcPts val="200"/>
              </a:spcBef>
              <a:buSzPct val="100000"/>
            </a:pPr>
            <a:r>
              <a:rPr lang="en-US" sz="1100" b="1" kern="0" dirty="0">
                <a:solidFill>
                  <a:srgbClr val="000000"/>
                </a:solidFill>
              </a:rPr>
              <a:t>Project Summary: </a:t>
            </a:r>
            <a:r>
              <a:rPr lang="en-US" sz="1100" kern="0" dirty="0">
                <a:solidFill>
                  <a:srgbClr val="000000"/>
                </a:solidFill>
              </a:rPr>
              <a:t>Deloitte curated 20+ publicly available data sets and developed six different clusters of communities with different unmet treatment needs, and identified drivers and pathways that can inform various client functions to best help patients.</a:t>
            </a:r>
          </a:p>
        </p:txBody>
      </p:sp>
      <p:sp>
        <p:nvSpPr>
          <p:cNvPr id="14" name="Title 6">
            <a:extLst>
              <a:ext uri="{FF2B5EF4-FFF2-40B4-BE49-F238E27FC236}">
                <a16:creationId xmlns:a16="http://schemas.microsoft.com/office/drawing/2014/main" id="{226468E6-6A0F-4629-BB58-216596FAD9A4}"/>
              </a:ext>
            </a:extLst>
          </p:cNvPr>
          <p:cNvSpPr txBox="1">
            <a:spLocks/>
          </p:cNvSpPr>
          <p:nvPr/>
        </p:nvSpPr>
        <p:spPr bwMode="gray">
          <a:xfrm>
            <a:off x="4810336" y="2370180"/>
            <a:ext cx="2723191" cy="398570"/>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sz="1400" b="1" dirty="0">
                <a:solidFill>
                  <a:schemeClr val="accent4"/>
                </a:solidFill>
              </a:rPr>
              <a:t>Local Market Analysis </a:t>
            </a:r>
          </a:p>
        </p:txBody>
      </p:sp>
      <p:sp>
        <p:nvSpPr>
          <p:cNvPr id="15" name="TextBox 14">
            <a:extLst>
              <a:ext uri="{FF2B5EF4-FFF2-40B4-BE49-F238E27FC236}">
                <a16:creationId xmlns:a16="http://schemas.microsoft.com/office/drawing/2014/main" id="{E815EB8A-AEC9-4DDE-B63B-81364E150357}"/>
              </a:ext>
            </a:extLst>
          </p:cNvPr>
          <p:cNvSpPr txBox="1"/>
          <p:nvPr/>
        </p:nvSpPr>
        <p:spPr>
          <a:xfrm>
            <a:off x="4810336" y="2891933"/>
            <a:ext cx="3106652" cy="2785634"/>
          </a:xfrm>
          <a:prstGeom prst="rect">
            <a:avLst/>
          </a:prstGeom>
          <a:noFill/>
        </p:spPr>
        <p:txBody>
          <a:bodyPr vert="horz" wrap="square" lIns="0" tIns="0" rIns="0" bIns="0" rtlCol="0">
            <a:spAutoFit/>
          </a:bodyPr>
          <a:lstStyle/>
          <a:p>
            <a:pPr>
              <a:lnSpc>
                <a:spcPct val="114000"/>
              </a:lnSpc>
              <a:spcBef>
                <a:spcPts val="200"/>
              </a:spcBef>
              <a:buSzPct val="100000"/>
            </a:pPr>
            <a:r>
              <a:rPr lang="en-US" sz="1100" b="1" kern="0" dirty="0">
                <a:solidFill>
                  <a:srgbClr val="000000"/>
                </a:solidFill>
              </a:rPr>
              <a:t>Key Approach: </a:t>
            </a:r>
            <a:r>
              <a:rPr lang="en-US" sz="1100" kern="0" dirty="0">
                <a:solidFill>
                  <a:srgbClr val="000000"/>
                </a:solidFill>
              </a:rPr>
              <a:t>market archetype segmentation</a:t>
            </a:r>
          </a:p>
          <a:p>
            <a:pPr>
              <a:lnSpc>
                <a:spcPct val="114000"/>
              </a:lnSpc>
              <a:spcBef>
                <a:spcPts val="200"/>
              </a:spcBef>
              <a:buSzPct val="100000"/>
            </a:pPr>
            <a:endParaRPr lang="en-US" sz="1100" b="1" kern="0" dirty="0">
              <a:solidFill>
                <a:srgbClr val="000000"/>
              </a:solidFill>
            </a:endParaRPr>
          </a:p>
          <a:p>
            <a:pPr>
              <a:lnSpc>
                <a:spcPct val="114000"/>
              </a:lnSpc>
              <a:spcBef>
                <a:spcPts val="200"/>
              </a:spcBef>
              <a:buSzPct val="100000"/>
            </a:pPr>
            <a:r>
              <a:rPr lang="en-US" sz="1100" b="1" kern="0" dirty="0">
                <a:solidFill>
                  <a:srgbClr val="000000"/>
                </a:solidFill>
              </a:rPr>
              <a:t>Business Problem: </a:t>
            </a:r>
            <a:r>
              <a:rPr lang="en-US" sz="1100" kern="0" dirty="0">
                <a:solidFill>
                  <a:srgbClr val="000000"/>
                </a:solidFill>
              </a:rPr>
              <a:t>The client wanted to have a deeper understanding of the opioid crisis and the key drivers of different local markets in order to develop strategies for different market needs.</a:t>
            </a:r>
          </a:p>
          <a:p>
            <a:pPr>
              <a:lnSpc>
                <a:spcPct val="114000"/>
              </a:lnSpc>
              <a:spcBef>
                <a:spcPts val="200"/>
              </a:spcBef>
              <a:buSzPct val="100000"/>
            </a:pPr>
            <a:endParaRPr lang="en-US" sz="1100" kern="0" dirty="0">
              <a:solidFill>
                <a:srgbClr val="000000"/>
              </a:solidFill>
            </a:endParaRPr>
          </a:p>
          <a:p>
            <a:pPr>
              <a:lnSpc>
                <a:spcPct val="114000"/>
              </a:lnSpc>
              <a:spcBef>
                <a:spcPts val="200"/>
              </a:spcBef>
              <a:buSzPct val="100000"/>
            </a:pPr>
            <a:r>
              <a:rPr lang="en-US" sz="1100" b="1" kern="0" dirty="0">
                <a:solidFill>
                  <a:srgbClr val="000000"/>
                </a:solidFill>
              </a:rPr>
              <a:t>Project Summary: </a:t>
            </a:r>
            <a:r>
              <a:rPr lang="en-US" sz="1100" kern="0" dirty="0">
                <a:solidFill>
                  <a:srgbClr val="000000"/>
                </a:solidFill>
              </a:rPr>
              <a:t>Deloitte performed a series of local market analyses and segmentation to answer key questions about the opioid crisis and identify high-incidence priority areas for the client.</a:t>
            </a:r>
          </a:p>
        </p:txBody>
      </p:sp>
      <p:grpSp>
        <p:nvGrpSpPr>
          <p:cNvPr id="16" name="Group 15">
            <a:extLst>
              <a:ext uri="{FF2B5EF4-FFF2-40B4-BE49-F238E27FC236}">
                <a16:creationId xmlns:a16="http://schemas.microsoft.com/office/drawing/2014/main" id="{6A051654-BBD3-4537-9471-5BC081A6EF76}"/>
              </a:ext>
            </a:extLst>
          </p:cNvPr>
          <p:cNvGrpSpPr/>
          <p:nvPr/>
        </p:nvGrpSpPr>
        <p:grpSpPr>
          <a:xfrm>
            <a:off x="7083846" y="79635"/>
            <a:ext cx="2393435" cy="365760"/>
            <a:chOff x="7376880" y="3516"/>
            <a:chExt cx="2393435" cy="365760"/>
          </a:xfrm>
        </p:grpSpPr>
        <p:pic>
          <p:nvPicPr>
            <p:cNvPr id="17" name="Graphic 16" descr="Signpost">
              <a:extLst>
                <a:ext uri="{FF2B5EF4-FFF2-40B4-BE49-F238E27FC236}">
                  <a16:creationId xmlns:a16="http://schemas.microsoft.com/office/drawing/2014/main" id="{00F8D9E5-9C6A-41AA-86EF-E5C4D2DF16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6880" y="3516"/>
              <a:ext cx="365760" cy="365760"/>
            </a:xfrm>
            <a:prstGeom prst="rect">
              <a:avLst/>
            </a:prstGeom>
          </p:spPr>
        </p:pic>
        <p:sp>
          <p:nvSpPr>
            <p:cNvPr id="18" name="TextBox 17">
              <a:extLst>
                <a:ext uri="{FF2B5EF4-FFF2-40B4-BE49-F238E27FC236}">
                  <a16:creationId xmlns:a16="http://schemas.microsoft.com/office/drawing/2014/main" id="{FB0587C2-528D-40F2-A884-B46A78F5598D}"/>
                </a:ext>
              </a:extLst>
            </p:cNvPr>
            <p:cNvSpPr txBox="1"/>
            <p:nvPr/>
          </p:nvSpPr>
          <p:spPr>
            <a:xfrm>
              <a:off x="7742640" y="101758"/>
              <a:ext cx="2027675" cy="169277"/>
            </a:xfrm>
            <a:prstGeom prst="rect">
              <a:avLst/>
            </a:prstGeom>
            <a:noFill/>
          </p:spPr>
          <p:txBody>
            <a:bodyPr vert="horz" wrap="square" lIns="0" tIns="0" rIns="0" bIns="0" rtlCol="0">
              <a:spAutoFit/>
            </a:bodyPr>
            <a:lstStyle/>
            <a:p>
              <a:pPr>
                <a:spcBef>
                  <a:spcPts val="200"/>
                </a:spcBef>
                <a:buSzPct val="100000"/>
              </a:pPr>
              <a:r>
                <a:rPr lang="en-US" sz="1100" i="1" dirty="0"/>
                <a:t>Project Background</a:t>
              </a:r>
            </a:p>
          </p:txBody>
        </p:sp>
      </p:grpSp>
    </p:spTree>
    <p:extLst>
      <p:ext uri="{BB962C8B-B14F-4D97-AF65-F5344CB8AC3E}">
        <p14:creationId xmlns:p14="http://schemas.microsoft.com/office/powerpoint/2010/main" val="25633786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03E23D8D-5C6F-40A9-A13F-26E62EFFD5FF}"/>
              </a:ext>
            </a:extLst>
          </p:cNvPr>
          <p:cNvSpPr/>
          <p:nvPr/>
        </p:nvSpPr>
        <p:spPr bwMode="gray">
          <a:xfrm rot="10800000">
            <a:off x="3322533" y="4711563"/>
            <a:ext cx="2275090" cy="165328"/>
          </a:xfrm>
          <a:prstGeom prst="triangle">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21" name="Group 20"/>
          <p:cNvGrpSpPr/>
          <p:nvPr/>
        </p:nvGrpSpPr>
        <p:grpSpPr>
          <a:xfrm>
            <a:off x="326610" y="771106"/>
            <a:ext cx="8463429" cy="1606225"/>
            <a:chOff x="375771" y="790654"/>
            <a:chExt cx="5765216" cy="1881230"/>
          </a:xfrm>
        </p:grpSpPr>
        <p:sp>
          <p:nvSpPr>
            <p:cNvPr id="19" name="Rectangle 18">
              <a:extLst>
                <a:ext uri="{FF2B5EF4-FFF2-40B4-BE49-F238E27FC236}">
                  <a16:creationId xmlns:a16="http://schemas.microsoft.com/office/drawing/2014/main" id="{78ADDEB6-64F8-48B0-B012-09C585D799C6}"/>
                </a:ext>
              </a:extLst>
            </p:cNvPr>
            <p:cNvSpPr/>
            <p:nvPr/>
          </p:nvSpPr>
          <p:spPr bwMode="gray">
            <a:xfrm>
              <a:off x="375771" y="790654"/>
              <a:ext cx="5765216" cy="1881230"/>
            </a:xfrm>
            <a:prstGeom prst="rect">
              <a:avLst/>
            </a:prstGeom>
            <a:solidFill>
              <a:schemeClr val="bg1"/>
            </a:solidFill>
            <a:ln w="28575" algn="ctr">
              <a:solidFill>
                <a:schemeClr val="accent1"/>
              </a:solidFill>
              <a:miter lim="800000"/>
              <a:headEnd/>
              <a:tailEnd/>
            </a:ln>
          </p:spPr>
          <p:txBody>
            <a:bodyPr lIns="0" tIns="0" rIns="0" bIns="0" rtlCol="0" anchor="ctr"/>
            <a:lstStyle/>
            <a:p>
              <a:pPr marL="287338" lvl="0" fontAlgn="base">
                <a:lnSpc>
                  <a:spcPct val="106000"/>
                </a:lnSpc>
                <a:spcBef>
                  <a:spcPct val="80000"/>
                </a:spcBef>
                <a:spcAft>
                  <a:spcPct val="0"/>
                </a:spcAft>
                <a:buClr>
                  <a:srgbClr val="000000"/>
                </a:buClr>
              </a:pPr>
              <a:endParaRPr lang="en-US" sz="1100" kern="0" dirty="0">
                <a:solidFill>
                  <a:srgbClr val="000000"/>
                </a:solidFill>
              </a:endParaRPr>
            </a:p>
          </p:txBody>
        </p:sp>
        <p:sp>
          <p:nvSpPr>
            <p:cNvPr id="7" name="TextBox 6"/>
            <p:cNvSpPr txBox="1"/>
            <p:nvPr/>
          </p:nvSpPr>
          <p:spPr>
            <a:xfrm>
              <a:off x="628301" y="1268162"/>
              <a:ext cx="3043234" cy="1225603"/>
            </a:xfrm>
            <a:prstGeom prst="rect">
              <a:avLst/>
            </a:prstGeom>
            <a:noFill/>
          </p:spPr>
          <p:txBody>
            <a:bodyPr vert="horz" wrap="square" lIns="0" tIns="0" rIns="0" bIns="0" rtlCol="0">
              <a:spAutoFit/>
            </a:bodyPr>
            <a:lstStyle/>
            <a:p>
              <a:pPr marL="171450" indent="-171450">
                <a:spcBef>
                  <a:spcPts val="200"/>
                </a:spcBef>
                <a:buSzPct val="100000"/>
                <a:buFont typeface="Arial" panose="020B0604020202020204" pitchFamily="34" charset="0"/>
                <a:buChar char="•"/>
              </a:pPr>
              <a:r>
                <a:rPr lang="en-US" sz="1050" dirty="0"/>
                <a:t>Exploratory Data Analysis</a:t>
              </a:r>
            </a:p>
            <a:p>
              <a:pPr marL="171450" indent="-171450">
                <a:spcBef>
                  <a:spcPts val="200"/>
                </a:spcBef>
                <a:buSzPct val="100000"/>
                <a:buFont typeface="Arial" panose="020B0604020202020204" pitchFamily="34" charset="0"/>
                <a:buChar char="•"/>
              </a:pPr>
              <a:r>
                <a:rPr lang="en-US" sz="1050" dirty="0"/>
                <a:t>Apply algorithmic techniques to identify clusters that share similar attributes</a:t>
              </a:r>
            </a:p>
            <a:p>
              <a:pPr marL="171450" indent="-171450">
                <a:spcBef>
                  <a:spcPts val="200"/>
                </a:spcBef>
                <a:buSzPct val="100000"/>
                <a:buFont typeface="Arial" panose="020B0604020202020204" pitchFamily="34" charset="0"/>
                <a:buChar char="•"/>
              </a:pPr>
              <a:r>
                <a:rPr lang="en-US" sz="1050" dirty="0"/>
                <a:t>Develop descriptive and predictive profiles of market segments </a:t>
              </a:r>
            </a:p>
            <a:p>
              <a:pPr marL="171450" indent="-171450">
                <a:spcBef>
                  <a:spcPts val="200"/>
                </a:spcBef>
                <a:buSzPct val="100000"/>
                <a:buFont typeface="Arial" panose="020B0604020202020204" pitchFamily="34" charset="0"/>
                <a:buChar char="•"/>
              </a:pPr>
              <a:r>
                <a:rPr lang="en-US" sz="1050" dirty="0"/>
                <a:t>Provide recommendations and suggest courses of actions to be taken based on the outcome of your analysis</a:t>
              </a:r>
            </a:p>
          </p:txBody>
        </p:sp>
        <p:sp>
          <p:nvSpPr>
            <p:cNvPr id="10" name="TextBox 9"/>
            <p:cNvSpPr txBox="1"/>
            <p:nvPr/>
          </p:nvSpPr>
          <p:spPr>
            <a:xfrm>
              <a:off x="3924064" y="1293579"/>
              <a:ext cx="2070684" cy="1165526"/>
            </a:xfrm>
            <a:prstGeom prst="rect">
              <a:avLst/>
            </a:prstGeom>
            <a:noFill/>
          </p:spPr>
          <p:txBody>
            <a:bodyPr vert="horz" wrap="square" lIns="0" tIns="0" rIns="0" bIns="0" rtlCol="0">
              <a:spAutoFit/>
            </a:bodyPr>
            <a:lstStyle/>
            <a:p>
              <a:pPr marL="171450" indent="-171450">
                <a:spcBef>
                  <a:spcPts val="200"/>
                </a:spcBef>
                <a:buSzPct val="100000"/>
                <a:buFont typeface="Arial" panose="020B0604020202020204" pitchFamily="34" charset="0"/>
                <a:buChar char="•"/>
              </a:pPr>
              <a:r>
                <a:rPr lang="en-US" sz="1050" dirty="0"/>
                <a:t>Gather additional data (state agencies are a great source) and conduct an in-depth analysis of 1-2 geographical regions </a:t>
              </a:r>
            </a:p>
            <a:p>
              <a:pPr marL="171450" indent="-171450">
                <a:spcBef>
                  <a:spcPts val="200"/>
                </a:spcBef>
                <a:buSzPct val="100000"/>
                <a:buFont typeface="Arial" panose="020B0604020202020204" pitchFamily="34" charset="0"/>
                <a:buChar char="•"/>
              </a:pPr>
              <a:r>
                <a:rPr lang="en-US" sz="1050" dirty="0"/>
                <a:t>Further suggest additional steps that the region could implement to tackle the epidemic</a:t>
              </a:r>
            </a:p>
          </p:txBody>
        </p:sp>
      </p:grpSp>
      <p:sp>
        <p:nvSpPr>
          <p:cNvPr id="5" name="Rectangle 4">
            <a:extLst>
              <a:ext uri="{FF2B5EF4-FFF2-40B4-BE49-F238E27FC236}">
                <a16:creationId xmlns:a16="http://schemas.microsoft.com/office/drawing/2014/main" id="{13C9B087-1E96-467C-BA66-EE2CFA454C9B}"/>
              </a:ext>
            </a:extLst>
          </p:cNvPr>
          <p:cNvSpPr/>
          <p:nvPr/>
        </p:nvSpPr>
        <p:spPr bwMode="gray">
          <a:xfrm>
            <a:off x="320954" y="771106"/>
            <a:ext cx="8469085" cy="342868"/>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E3156D6A-ECD9-4E69-AC61-70850E2083EA}"/>
              </a:ext>
            </a:extLst>
          </p:cNvPr>
          <p:cNvSpPr>
            <a:spLocks noGrp="1"/>
          </p:cNvSpPr>
          <p:nvPr>
            <p:ph type="title"/>
          </p:nvPr>
        </p:nvSpPr>
        <p:spPr/>
        <p:txBody>
          <a:bodyPr/>
          <a:lstStyle/>
          <a:p>
            <a:r>
              <a:rPr lang="en-US" dirty="0"/>
              <a:t>Project Goals and Expectations</a:t>
            </a:r>
          </a:p>
        </p:txBody>
      </p:sp>
      <p:grpSp>
        <p:nvGrpSpPr>
          <p:cNvPr id="16" name="Group 15"/>
          <p:cNvGrpSpPr/>
          <p:nvPr/>
        </p:nvGrpSpPr>
        <p:grpSpPr>
          <a:xfrm>
            <a:off x="1000125" y="2596505"/>
            <a:ext cx="7172325" cy="2115058"/>
            <a:chOff x="6277402" y="-748185"/>
            <a:chExt cx="2331752" cy="5868483"/>
          </a:xfrm>
        </p:grpSpPr>
        <p:sp>
          <p:nvSpPr>
            <p:cNvPr id="15" name="Rectangle 14">
              <a:extLst>
                <a:ext uri="{FF2B5EF4-FFF2-40B4-BE49-F238E27FC236}">
                  <a16:creationId xmlns:a16="http://schemas.microsoft.com/office/drawing/2014/main" id="{575BE4D0-AC97-4C9E-9D89-CF518D66AB84}"/>
                </a:ext>
              </a:extLst>
            </p:cNvPr>
            <p:cNvSpPr/>
            <p:nvPr/>
          </p:nvSpPr>
          <p:spPr bwMode="gray">
            <a:xfrm>
              <a:off x="6277402" y="-748185"/>
              <a:ext cx="2331752" cy="5868483"/>
            </a:xfrm>
            <a:prstGeom prst="rect">
              <a:avLst/>
            </a:prstGeom>
            <a:solidFill>
              <a:schemeClr val="bg1"/>
            </a:solidFill>
            <a:ln w="28575" algn="ctr">
              <a:solidFill>
                <a:schemeClr val="accent4"/>
              </a:solidFill>
              <a:miter lim="800000"/>
              <a:headEnd/>
              <a:tailEnd/>
            </a:ln>
          </p:spPr>
          <p:txBody>
            <a:bodyPr lIns="0" tIns="0" rIns="0" bIns="0" rtlCol="0" anchor="ctr"/>
            <a:lstStyle/>
            <a:p>
              <a:pPr marL="287338" lvl="0" fontAlgn="base">
                <a:lnSpc>
                  <a:spcPct val="106000"/>
                </a:lnSpc>
                <a:spcBef>
                  <a:spcPct val="80000"/>
                </a:spcBef>
                <a:spcAft>
                  <a:spcPct val="0"/>
                </a:spcAft>
                <a:buClr>
                  <a:srgbClr val="000000"/>
                </a:buClr>
              </a:pPr>
              <a:endParaRPr lang="en-US" sz="1100" kern="0" dirty="0">
                <a:solidFill>
                  <a:srgbClr val="000000"/>
                </a:solidFill>
              </a:endParaRPr>
            </a:p>
          </p:txBody>
        </p:sp>
        <p:grpSp>
          <p:nvGrpSpPr>
            <p:cNvPr id="14" name="Group 13"/>
            <p:cNvGrpSpPr/>
            <p:nvPr/>
          </p:nvGrpSpPr>
          <p:grpSpPr>
            <a:xfrm>
              <a:off x="6306432" y="-473551"/>
              <a:ext cx="2273692" cy="5330213"/>
              <a:chOff x="6231903" y="-473551"/>
              <a:chExt cx="1982769" cy="5330213"/>
            </a:xfrm>
          </p:grpSpPr>
          <p:sp>
            <p:nvSpPr>
              <p:cNvPr id="8" name="Rectangle 7"/>
              <p:cNvSpPr/>
              <p:nvPr/>
            </p:nvSpPr>
            <p:spPr>
              <a:xfrm>
                <a:off x="6231903" y="90393"/>
                <a:ext cx="1982769" cy="4766269"/>
              </a:xfrm>
              <a:prstGeom prst="rect">
                <a:avLst/>
              </a:prstGeom>
            </p:spPr>
            <p:txBody>
              <a:bodyPr wrap="square">
                <a:spAutoFit/>
              </a:bodyPr>
              <a:lstStyle/>
              <a:p>
                <a:pPr marL="171450" indent="-171450">
                  <a:spcBef>
                    <a:spcPts val="200"/>
                  </a:spcBef>
                  <a:buSzPct val="100000"/>
                  <a:buFont typeface="Arial" panose="020B0604020202020204" pitchFamily="34" charset="0"/>
                  <a:buChar char="•"/>
                </a:pPr>
                <a:r>
                  <a:rPr lang="en-US" sz="1050" dirty="0"/>
                  <a:t>Which socio-economic, demographic, educational, environmental, political factors define a cluster and its risk profile?</a:t>
                </a:r>
              </a:p>
              <a:p>
                <a:pPr marL="171450" indent="-171450">
                  <a:spcBef>
                    <a:spcPts val="200"/>
                  </a:spcBef>
                  <a:buSzPct val="100000"/>
                  <a:buFont typeface="Arial" panose="020B0604020202020204" pitchFamily="34" charset="0"/>
                  <a:buChar char="•"/>
                </a:pPr>
                <a:r>
                  <a:rPr lang="en-US" sz="1050" dirty="0"/>
                  <a:t>Which risk factors are driving opioid usage? </a:t>
                </a:r>
              </a:p>
              <a:p>
                <a:pPr marL="171450" indent="-171450">
                  <a:spcBef>
                    <a:spcPts val="200"/>
                  </a:spcBef>
                  <a:buSzPct val="100000"/>
                  <a:buFont typeface="Arial" panose="020B0604020202020204" pitchFamily="34" charset="0"/>
                  <a:buChar char="•"/>
                </a:pPr>
                <a:r>
                  <a:rPr lang="en-US" sz="1050" dirty="0"/>
                  <a:t>What factors are mitigating factors (e.g. is access to treatment clinics significant)? </a:t>
                </a:r>
              </a:p>
              <a:p>
                <a:pPr marL="171450" indent="-171450">
                  <a:spcBef>
                    <a:spcPts val="200"/>
                  </a:spcBef>
                  <a:buSzPct val="100000"/>
                  <a:buFont typeface="Arial" panose="020B0604020202020204" pitchFamily="34" charset="0"/>
                  <a:buChar char="•"/>
                </a:pPr>
                <a:r>
                  <a:rPr lang="en-US" sz="1050" dirty="0"/>
                  <a:t>Are there anomalies in local communities and what are possible driving factors for the outliers?</a:t>
                </a:r>
              </a:p>
              <a:p>
                <a:pPr marL="171450" indent="-171450">
                  <a:spcBef>
                    <a:spcPts val="200"/>
                  </a:spcBef>
                  <a:buSzPct val="100000"/>
                  <a:buFont typeface="Arial" panose="020B0604020202020204" pitchFamily="34" charset="0"/>
                  <a:buChar char="•"/>
                </a:pPr>
                <a:r>
                  <a:rPr lang="en-US" sz="1050" dirty="0"/>
                  <a:t>What are the effects of confounding factors?</a:t>
                </a:r>
              </a:p>
              <a:p>
                <a:pPr marL="171450" indent="-171450">
                  <a:spcBef>
                    <a:spcPts val="200"/>
                  </a:spcBef>
                  <a:buSzPct val="100000"/>
                  <a:buFont typeface="Arial" panose="020B0604020202020204" pitchFamily="34" charset="0"/>
                  <a:buChar char="•"/>
                </a:pPr>
                <a:r>
                  <a:rPr lang="en-US" sz="1050" dirty="0"/>
                  <a:t>How do abuse, misuse, and diversion likelihoods differ for sub-populations? </a:t>
                </a:r>
              </a:p>
              <a:p>
                <a:pPr marL="171450" indent="-171450">
                  <a:spcBef>
                    <a:spcPts val="200"/>
                  </a:spcBef>
                  <a:buSzPct val="100000"/>
                  <a:buFont typeface="Arial" panose="020B0604020202020204" pitchFamily="34" charset="0"/>
                  <a:buChar char="•"/>
                </a:pPr>
                <a:r>
                  <a:rPr lang="en-US" sz="1050" dirty="0"/>
                  <a:t>How can health services and intervention programs be optimally located? </a:t>
                </a:r>
              </a:p>
              <a:p>
                <a:pPr marL="171450" indent="-171450">
                  <a:spcBef>
                    <a:spcPts val="200"/>
                  </a:spcBef>
                  <a:buSzPct val="100000"/>
                  <a:buFont typeface="Arial" panose="020B0604020202020204" pitchFamily="34" charset="0"/>
                  <a:buChar char="•"/>
                </a:pPr>
                <a:r>
                  <a:rPr lang="en-US" sz="1050" dirty="0"/>
                  <a:t>Do state policies have an effect on outcomes (e.g. Medicaid expansion)?</a:t>
                </a:r>
              </a:p>
            </p:txBody>
          </p:sp>
          <p:sp>
            <p:nvSpPr>
              <p:cNvPr id="13" name="TextBox 12"/>
              <p:cNvSpPr txBox="1"/>
              <p:nvPr/>
            </p:nvSpPr>
            <p:spPr>
              <a:xfrm>
                <a:off x="6408132" y="-473551"/>
                <a:ext cx="1679841" cy="184667"/>
              </a:xfrm>
              <a:prstGeom prst="rect">
                <a:avLst/>
              </a:prstGeom>
              <a:noFill/>
            </p:spPr>
            <p:txBody>
              <a:bodyPr vert="horz" wrap="square" lIns="0" tIns="0" rIns="0" bIns="0" rtlCol="0">
                <a:spAutoFit/>
              </a:bodyPr>
              <a:lstStyle/>
              <a:p>
                <a:pPr algn="ctr">
                  <a:spcBef>
                    <a:spcPts val="200"/>
                  </a:spcBef>
                  <a:buSzPct val="100000"/>
                </a:pPr>
                <a:r>
                  <a:rPr lang="en-US" sz="1200" b="1" dirty="0"/>
                  <a:t>Guiding Questions</a:t>
                </a:r>
              </a:p>
            </p:txBody>
          </p:sp>
        </p:grpSp>
      </p:grpSp>
      <p:sp>
        <p:nvSpPr>
          <p:cNvPr id="12" name="Rectangle 11"/>
          <p:cNvSpPr/>
          <p:nvPr/>
        </p:nvSpPr>
        <p:spPr>
          <a:xfrm>
            <a:off x="933449" y="5622277"/>
            <a:ext cx="2125283" cy="631263"/>
          </a:xfrm>
          <a:prstGeom prst="rect">
            <a:avLst/>
          </a:prstGeom>
        </p:spPr>
        <p:txBody>
          <a:bodyPr wrap="square">
            <a:spAutoFit/>
          </a:bodyPr>
          <a:lstStyle/>
          <a:p>
            <a:pPr marR="0" lvl="0" algn="ctr">
              <a:lnSpc>
                <a:spcPct val="115000"/>
              </a:lnSpc>
              <a:spcBef>
                <a:spcPts val="0"/>
              </a:spcBef>
              <a:spcAft>
                <a:spcPts val="0"/>
              </a:spcAft>
            </a:pPr>
            <a:r>
              <a:rPr lang="en-US" sz="1050" dirty="0">
                <a:latin typeface="+mj-lt"/>
                <a:ea typeface="Calibri" panose="020F0502020204030204" pitchFamily="34" charset="0"/>
                <a:cs typeface="Times New Roman" panose="02020603050405020304" pitchFamily="18" charset="0"/>
              </a:rPr>
              <a:t>A file containing well-documented source code of the analyses and modeling</a:t>
            </a:r>
          </a:p>
        </p:txBody>
      </p:sp>
      <p:sp>
        <p:nvSpPr>
          <p:cNvPr id="20" name="TextBox 19"/>
          <p:cNvSpPr txBox="1"/>
          <p:nvPr/>
        </p:nvSpPr>
        <p:spPr>
          <a:xfrm>
            <a:off x="3716030" y="4994713"/>
            <a:ext cx="1679841" cy="184666"/>
          </a:xfrm>
          <a:prstGeom prst="rect">
            <a:avLst/>
          </a:prstGeom>
          <a:noFill/>
        </p:spPr>
        <p:txBody>
          <a:bodyPr vert="horz" wrap="square" lIns="0" tIns="0" rIns="0" bIns="0" rtlCol="0">
            <a:spAutoFit/>
          </a:bodyPr>
          <a:lstStyle/>
          <a:p>
            <a:pPr algn="ctr">
              <a:spcBef>
                <a:spcPts val="200"/>
              </a:spcBef>
              <a:buSzPct val="100000"/>
            </a:pPr>
            <a:r>
              <a:rPr lang="en-US" sz="1200" b="1" dirty="0"/>
              <a:t>Key Deliverables</a:t>
            </a:r>
          </a:p>
        </p:txBody>
      </p:sp>
      <p:pic>
        <p:nvPicPr>
          <p:cNvPr id="22" name="Graphic 21" descr="Map with pin">
            <a:extLst>
              <a:ext uri="{FF2B5EF4-FFF2-40B4-BE49-F238E27FC236}">
                <a16:creationId xmlns:a16="http://schemas.microsoft.com/office/drawing/2014/main" id="{6CE57976-9BD0-478E-A030-5F4442F9E7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5020" y="135177"/>
            <a:ext cx="365760" cy="365760"/>
          </a:xfrm>
          <a:prstGeom prst="rect">
            <a:avLst/>
          </a:prstGeom>
        </p:spPr>
      </p:pic>
      <p:sp>
        <p:nvSpPr>
          <p:cNvPr id="23" name="TextBox 22">
            <a:extLst>
              <a:ext uri="{FF2B5EF4-FFF2-40B4-BE49-F238E27FC236}">
                <a16:creationId xmlns:a16="http://schemas.microsoft.com/office/drawing/2014/main" id="{A31DFCC4-898A-4268-B6C9-12F1805D6C20}"/>
              </a:ext>
            </a:extLst>
          </p:cNvPr>
          <p:cNvSpPr txBox="1"/>
          <p:nvPr/>
        </p:nvSpPr>
        <p:spPr>
          <a:xfrm>
            <a:off x="7449606" y="222870"/>
            <a:ext cx="2027675" cy="169277"/>
          </a:xfrm>
          <a:prstGeom prst="rect">
            <a:avLst/>
          </a:prstGeom>
          <a:noFill/>
        </p:spPr>
        <p:txBody>
          <a:bodyPr vert="horz" wrap="square" lIns="0" tIns="0" rIns="0" bIns="0" rtlCol="0">
            <a:spAutoFit/>
          </a:bodyPr>
          <a:lstStyle/>
          <a:p>
            <a:pPr>
              <a:spcBef>
                <a:spcPts val="200"/>
              </a:spcBef>
              <a:buSzPct val="100000"/>
            </a:pPr>
            <a:r>
              <a:rPr lang="en-US" sz="1100" i="1" dirty="0"/>
              <a:t>Practicum Expectations</a:t>
            </a:r>
          </a:p>
        </p:txBody>
      </p:sp>
      <p:sp>
        <p:nvSpPr>
          <p:cNvPr id="24" name="TextBox 23">
            <a:extLst>
              <a:ext uri="{FF2B5EF4-FFF2-40B4-BE49-F238E27FC236}">
                <a16:creationId xmlns:a16="http://schemas.microsoft.com/office/drawing/2014/main" id="{6B3DA34D-4F81-440B-8548-35A8CEB1F385}"/>
              </a:ext>
            </a:extLst>
          </p:cNvPr>
          <p:cNvSpPr txBox="1"/>
          <p:nvPr/>
        </p:nvSpPr>
        <p:spPr>
          <a:xfrm>
            <a:off x="431501" y="851943"/>
            <a:ext cx="1081622" cy="184666"/>
          </a:xfrm>
          <a:prstGeom prst="rect">
            <a:avLst/>
          </a:prstGeom>
          <a:noFill/>
        </p:spPr>
        <p:txBody>
          <a:bodyPr vert="horz" wrap="square" lIns="0" tIns="0" rIns="0" bIns="0" rtlCol="0">
            <a:spAutoFit/>
          </a:bodyPr>
          <a:lstStyle/>
          <a:p>
            <a:pPr algn="ctr">
              <a:spcBef>
                <a:spcPts val="200"/>
              </a:spcBef>
              <a:buSzPct val="100000"/>
            </a:pPr>
            <a:r>
              <a:rPr lang="en-US" sz="1200" b="1" dirty="0">
                <a:solidFill>
                  <a:schemeClr val="bg1"/>
                </a:solidFill>
              </a:rPr>
              <a:t>Part I</a:t>
            </a:r>
          </a:p>
        </p:txBody>
      </p:sp>
      <p:sp>
        <p:nvSpPr>
          <p:cNvPr id="25" name="TextBox 24">
            <a:extLst>
              <a:ext uri="{FF2B5EF4-FFF2-40B4-BE49-F238E27FC236}">
                <a16:creationId xmlns:a16="http://schemas.microsoft.com/office/drawing/2014/main" id="{002B9F35-6684-4053-A66E-D51C866ED211}"/>
              </a:ext>
            </a:extLst>
          </p:cNvPr>
          <p:cNvSpPr txBox="1"/>
          <p:nvPr/>
        </p:nvSpPr>
        <p:spPr>
          <a:xfrm>
            <a:off x="5164844" y="840181"/>
            <a:ext cx="2466033" cy="184666"/>
          </a:xfrm>
          <a:prstGeom prst="rect">
            <a:avLst/>
          </a:prstGeom>
          <a:noFill/>
        </p:spPr>
        <p:txBody>
          <a:bodyPr vert="horz" wrap="square" lIns="0" tIns="0" rIns="0" bIns="0" rtlCol="0">
            <a:spAutoFit/>
          </a:bodyPr>
          <a:lstStyle/>
          <a:p>
            <a:pPr algn="ctr">
              <a:spcBef>
                <a:spcPts val="200"/>
              </a:spcBef>
              <a:buSzPct val="100000"/>
            </a:pPr>
            <a:r>
              <a:rPr lang="en-US" sz="1200" b="1" dirty="0">
                <a:solidFill>
                  <a:schemeClr val="bg1"/>
                </a:solidFill>
              </a:rPr>
              <a:t>Part II (Optional)</a:t>
            </a:r>
          </a:p>
        </p:txBody>
      </p:sp>
      <p:sp>
        <p:nvSpPr>
          <p:cNvPr id="26" name="Rectangle 25">
            <a:extLst>
              <a:ext uri="{FF2B5EF4-FFF2-40B4-BE49-F238E27FC236}">
                <a16:creationId xmlns:a16="http://schemas.microsoft.com/office/drawing/2014/main" id="{DC0D8DDB-2E62-4D9F-AC10-8AD8A32D0C06}"/>
              </a:ext>
            </a:extLst>
          </p:cNvPr>
          <p:cNvSpPr/>
          <p:nvPr/>
        </p:nvSpPr>
        <p:spPr>
          <a:xfrm>
            <a:off x="3257077" y="5622277"/>
            <a:ext cx="2350071" cy="631263"/>
          </a:xfrm>
          <a:prstGeom prst="rect">
            <a:avLst/>
          </a:prstGeom>
        </p:spPr>
        <p:txBody>
          <a:bodyPr wrap="square">
            <a:spAutoFit/>
          </a:bodyPr>
          <a:lstStyle/>
          <a:p>
            <a:pPr lvl="0" algn="ctr">
              <a:lnSpc>
                <a:spcPct val="115000"/>
              </a:lnSpc>
            </a:pPr>
            <a:r>
              <a:rPr lang="en-US" sz="1050" dirty="0">
                <a:solidFill>
                  <a:prstClr val="black"/>
                </a:solidFill>
                <a:ea typeface="Calibri" panose="020F0502020204030204" pitchFamily="34" charset="0"/>
                <a:cs typeface="Times New Roman" panose="02020603050405020304" pitchFamily="18" charset="0"/>
              </a:rPr>
              <a:t>A written report explaining model findings, results, and recommendations</a:t>
            </a:r>
          </a:p>
        </p:txBody>
      </p:sp>
      <p:sp>
        <p:nvSpPr>
          <p:cNvPr id="28" name="Rectangle 27">
            <a:extLst>
              <a:ext uri="{FF2B5EF4-FFF2-40B4-BE49-F238E27FC236}">
                <a16:creationId xmlns:a16="http://schemas.microsoft.com/office/drawing/2014/main" id="{4B82C3E9-8F41-48AD-9673-EEE318620569}"/>
              </a:ext>
            </a:extLst>
          </p:cNvPr>
          <p:cNvSpPr/>
          <p:nvPr/>
        </p:nvSpPr>
        <p:spPr>
          <a:xfrm>
            <a:off x="5977470" y="5622277"/>
            <a:ext cx="2423580" cy="631263"/>
          </a:xfrm>
          <a:prstGeom prst="rect">
            <a:avLst/>
          </a:prstGeom>
        </p:spPr>
        <p:txBody>
          <a:bodyPr wrap="square">
            <a:spAutoFit/>
          </a:bodyPr>
          <a:lstStyle/>
          <a:p>
            <a:pPr lvl="0" algn="ctr">
              <a:lnSpc>
                <a:spcPct val="115000"/>
              </a:lnSpc>
            </a:pPr>
            <a:r>
              <a:rPr lang="en-US" sz="1050" dirty="0">
                <a:solidFill>
                  <a:prstClr val="black"/>
                </a:solidFill>
                <a:ea typeface="Calibri" panose="020F0502020204030204" pitchFamily="34" charset="0"/>
                <a:cs typeface="Times New Roman" panose="02020603050405020304" pitchFamily="18" charset="0"/>
              </a:rPr>
              <a:t>An interactive dashboard to help visualize results, built using a tool like Tableau, Shiny, Bokeh </a:t>
            </a:r>
          </a:p>
        </p:txBody>
      </p:sp>
      <p:sp>
        <p:nvSpPr>
          <p:cNvPr id="29" name="Rectangle 28">
            <a:extLst>
              <a:ext uri="{FF2B5EF4-FFF2-40B4-BE49-F238E27FC236}">
                <a16:creationId xmlns:a16="http://schemas.microsoft.com/office/drawing/2014/main" id="{887C7D10-C788-446E-8625-8E2DA019D8BE}"/>
              </a:ext>
            </a:extLst>
          </p:cNvPr>
          <p:cNvSpPr/>
          <p:nvPr/>
        </p:nvSpPr>
        <p:spPr bwMode="gray">
          <a:xfrm>
            <a:off x="1856389" y="5268222"/>
            <a:ext cx="371475" cy="297565"/>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30" name="Rectangle 29">
            <a:extLst>
              <a:ext uri="{FF2B5EF4-FFF2-40B4-BE49-F238E27FC236}">
                <a16:creationId xmlns:a16="http://schemas.microsoft.com/office/drawing/2014/main" id="{278BBFB9-33AF-4732-A75F-E399C8767D47}"/>
              </a:ext>
            </a:extLst>
          </p:cNvPr>
          <p:cNvSpPr/>
          <p:nvPr/>
        </p:nvSpPr>
        <p:spPr bwMode="gray">
          <a:xfrm>
            <a:off x="4239583" y="5268222"/>
            <a:ext cx="371475" cy="297565"/>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1" name="Rectangle 30">
            <a:extLst>
              <a:ext uri="{FF2B5EF4-FFF2-40B4-BE49-F238E27FC236}">
                <a16:creationId xmlns:a16="http://schemas.microsoft.com/office/drawing/2014/main" id="{2E6D9AD0-1E5D-4C14-BFD9-E3D58D6E029A}"/>
              </a:ext>
            </a:extLst>
          </p:cNvPr>
          <p:cNvSpPr/>
          <p:nvPr/>
        </p:nvSpPr>
        <p:spPr bwMode="gray">
          <a:xfrm>
            <a:off x="7027260" y="5268222"/>
            <a:ext cx="371475" cy="297565"/>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Tree>
    <p:extLst>
      <p:ext uri="{BB962C8B-B14F-4D97-AF65-F5344CB8AC3E}">
        <p14:creationId xmlns:p14="http://schemas.microsoft.com/office/powerpoint/2010/main" val="1569691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Important Dates and Suggested Timeline</a:t>
            </a:r>
          </a:p>
        </p:txBody>
      </p:sp>
      <p:graphicFrame>
        <p:nvGraphicFramePr>
          <p:cNvPr id="19" name="Chart Placeholder 18"/>
          <p:cNvGraphicFramePr>
            <a:graphicFrameLocks noGrp="1"/>
          </p:cNvGraphicFramePr>
          <p:nvPr>
            <p:ph type="chart" sz="quarter" idx="15"/>
            <p:extLst>
              <p:ext uri="{D42A27DB-BD31-4B8C-83A1-F6EECF244321}">
                <p14:modId xmlns:p14="http://schemas.microsoft.com/office/powerpoint/2010/main" val="805913457"/>
              </p:ext>
            </p:extLst>
          </p:nvPr>
        </p:nvGraphicFramePr>
        <p:xfrm>
          <a:off x="388416" y="824440"/>
          <a:ext cx="8448285" cy="5645722"/>
        </p:xfrm>
        <a:graphic>
          <a:graphicData uri="http://schemas.openxmlformats.org/drawingml/2006/table">
            <a:tbl>
              <a:tblPr firstRow="1" bandRow="1">
                <a:tableStyleId>{5C22544A-7EE6-4342-B048-85BDC9FD1C3A}</a:tableStyleId>
              </a:tblPr>
              <a:tblGrid>
                <a:gridCol w="2148307">
                  <a:extLst>
                    <a:ext uri="{9D8B030D-6E8A-4147-A177-3AD203B41FA5}">
                      <a16:colId xmlns:a16="http://schemas.microsoft.com/office/drawing/2014/main" val="20000"/>
                    </a:ext>
                  </a:extLst>
                </a:gridCol>
                <a:gridCol w="981349">
                  <a:extLst>
                    <a:ext uri="{9D8B030D-6E8A-4147-A177-3AD203B41FA5}">
                      <a16:colId xmlns:a16="http://schemas.microsoft.com/office/drawing/2014/main" val="3557972212"/>
                    </a:ext>
                  </a:extLst>
                </a:gridCol>
                <a:gridCol w="5318629">
                  <a:extLst>
                    <a:ext uri="{9D8B030D-6E8A-4147-A177-3AD203B41FA5}">
                      <a16:colId xmlns:a16="http://schemas.microsoft.com/office/drawing/2014/main" val="20001"/>
                    </a:ext>
                  </a:extLst>
                </a:gridCol>
              </a:tblGrid>
              <a:tr h="364455">
                <a:tc>
                  <a:txBody>
                    <a:bodyPr/>
                    <a:lstStyle/>
                    <a:p>
                      <a:pPr marL="0" indent="0">
                        <a:lnSpc>
                          <a:spcPct val="110000"/>
                        </a:lnSpc>
                        <a:buFont typeface="Arial" panose="020B0604020202020204" pitchFamily="34" charset="0"/>
                        <a:buNone/>
                      </a:pPr>
                      <a:r>
                        <a:rPr lang="en-US" sz="1400" b="0" dirty="0">
                          <a:solidFill>
                            <a:schemeClr val="accent1"/>
                          </a:solidFill>
                          <a:latin typeface="+mn-lt"/>
                        </a:rPr>
                        <a:t>Milestone</a:t>
                      </a:r>
                    </a:p>
                  </a:txBody>
                  <a:tcPr marL="91561" marR="91561" marT="91440" marB="91440" anchor="ctr">
                    <a:lnL w="571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10000"/>
                        </a:lnSpc>
                        <a:buFont typeface="Arial" panose="020B0604020202020204" pitchFamily="34" charset="0"/>
                        <a:buNone/>
                      </a:pPr>
                      <a:r>
                        <a:rPr lang="en-US" sz="1400" b="0" dirty="0">
                          <a:solidFill>
                            <a:schemeClr val="accent1"/>
                          </a:solidFill>
                          <a:latin typeface="+mn-lt"/>
                        </a:rPr>
                        <a:t>Date</a:t>
                      </a:r>
                    </a:p>
                  </a:txBody>
                  <a:tcPr marL="91561" marR="91561"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accent1"/>
                          </a:solidFill>
                          <a:latin typeface="+mn-lt"/>
                        </a:rPr>
                        <a:t>Details</a:t>
                      </a:r>
                      <a:endParaRPr lang="en-GB" sz="1400" b="0" dirty="0">
                        <a:solidFill>
                          <a:schemeClr val="accent1"/>
                        </a:solidFill>
                        <a:latin typeface="+mn-lt"/>
                      </a:endParaRPr>
                    </a:p>
                  </a:txBody>
                  <a:tcPr marL="91561" marR="91561" marT="91440" marB="91440" anchor="ctr">
                    <a:lnL w="63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83604">
                <a:tc>
                  <a:txBody>
                    <a:bodyPr/>
                    <a:lstStyle/>
                    <a:p>
                      <a:pPr marL="0" indent="0" algn="l">
                        <a:lnSpc>
                          <a:spcPct val="110000"/>
                        </a:lnSpc>
                        <a:spcBef>
                          <a:spcPts val="300"/>
                        </a:spcBef>
                        <a:spcAft>
                          <a:spcPts val="600"/>
                        </a:spcAft>
                        <a:buFont typeface="Arial" panose="020B0604020202020204" pitchFamily="34" charset="0"/>
                        <a:buNone/>
                      </a:pPr>
                      <a:r>
                        <a:rPr lang="en-US" sz="1000" b="1" dirty="0">
                          <a:solidFill>
                            <a:schemeClr val="tx1"/>
                          </a:solidFill>
                          <a:latin typeface="+mn-lt"/>
                        </a:rPr>
                        <a:t>Kick-off Meeting</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10/02/2019</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a:lnSpc>
                          <a:spcPct val="100000"/>
                        </a:lnSpc>
                        <a:spcBef>
                          <a:spcPts val="300"/>
                        </a:spcBef>
                        <a:spcAft>
                          <a:spcPts val="0"/>
                        </a:spcAft>
                        <a:buClrTx/>
                        <a:buSzPct val="100000"/>
                        <a:buFont typeface="Arial"/>
                        <a:buChar char="•"/>
                      </a:pPr>
                      <a:r>
                        <a:rPr lang="en-US" sz="1000" b="0" dirty="0">
                          <a:solidFill>
                            <a:schemeClr val="tx1"/>
                          </a:solidFill>
                          <a:latin typeface="+mn-lt"/>
                        </a:rPr>
                        <a:t>Introduce</a:t>
                      </a:r>
                      <a:r>
                        <a:rPr lang="en-US" sz="1000" b="0" baseline="0" dirty="0">
                          <a:solidFill>
                            <a:schemeClr val="tx1"/>
                          </a:solidFill>
                          <a:latin typeface="+mn-lt"/>
                        </a:rPr>
                        <a:t> practicum prompt and provide context of the problem</a:t>
                      </a:r>
                    </a:p>
                    <a:p>
                      <a:pPr marL="0" lvl="1" indent="0" algn="l">
                        <a:lnSpc>
                          <a:spcPct val="100000"/>
                        </a:lnSpc>
                        <a:spcBef>
                          <a:spcPts val="300"/>
                        </a:spcBef>
                        <a:spcAft>
                          <a:spcPts val="0"/>
                        </a:spcAft>
                        <a:buClrTx/>
                        <a:buSzPct val="100000"/>
                        <a:buFont typeface="Arial"/>
                        <a:buNone/>
                      </a:pPr>
                      <a:endParaRPr lang="en-US" sz="1000" b="0" baseline="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560">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Dat</a:t>
                      </a:r>
                      <a:r>
                        <a:rPr lang="en-US" sz="1000" b="0" baseline="0" dirty="0">
                          <a:solidFill>
                            <a:schemeClr val="tx1"/>
                          </a:solidFill>
                          <a:latin typeface="+mn-lt"/>
                        </a:rPr>
                        <a:t>a Transfer Complete</a:t>
                      </a:r>
                      <a:endParaRPr lang="en-US" sz="10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1" indent="-171450" algn="l">
                        <a:lnSpc>
                          <a:spcPct val="100000"/>
                        </a:lnSpc>
                        <a:spcBef>
                          <a:spcPts val="300"/>
                        </a:spcBef>
                        <a:spcAft>
                          <a:spcPts val="0"/>
                        </a:spcAft>
                        <a:buClrTx/>
                        <a:buSzPct val="100000"/>
                        <a:buFont typeface="Arial" panose="020B0604020202020204" pitchFamily="34" charset="0"/>
                        <a:buChar char="•"/>
                      </a:pPr>
                      <a:r>
                        <a:rPr lang="en-US" sz="1000" b="0" baseline="0" dirty="0">
                          <a:solidFill>
                            <a:schemeClr val="tx1"/>
                          </a:solidFill>
                          <a:latin typeface="+mn-lt"/>
                        </a:rPr>
                        <a:t>Teams should have downloaded all the data provided so that analysis, modeling, and visualization can begin</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1591211"/>
                  </a:ext>
                </a:extLst>
              </a:tr>
              <a:tr h="483604">
                <a:tc>
                  <a:txBody>
                    <a:bodyPr/>
                    <a:lstStyle/>
                    <a:p>
                      <a:pPr marL="0" indent="0" algn="l">
                        <a:lnSpc>
                          <a:spcPct val="110000"/>
                        </a:lnSpc>
                        <a:spcBef>
                          <a:spcPts val="300"/>
                        </a:spcBef>
                        <a:spcAft>
                          <a:spcPts val="600"/>
                        </a:spcAft>
                        <a:buFont typeface="Arial" panose="020B0604020202020204" pitchFamily="34" charset="0"/>
                        <a:buNone/>
                      </a:pPr>
                      <a:r>
                        <a:rPr lang="en-US" sz="1000" b="1" dirty="0">
                          <a:solidFill>
                            <a:schemeClr val="tx1"/>
                          </a:solidFill>
                          <a:latin typeface="+mn-lt"/>
                        </a:rPr>
                        <a:t>Check-in with Deloitte</a:t>
                      </a:r>
                      <a:r>
                        <a:rPr lang="en-US" sz="1000" b="1" baseline="0" dirty="0">
                          <a:solidFill>
                            <a:schemeClr val="tx1"/>
                          </a:solidFill>
                          <a:latin typeface="+mn-lt"/>
                        </a:rPr>
                        <a:t> Team</a:t>
                      </a:r>
                      <a:endParaRPr lang="en-US" sz="10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Answer</a:t>
                      </a:r>
                      <a:r>
                        <a:rPr lang="en-US" sz="1000" b="0" kern="1200" baseline="0" dirty="0">
                          <a:solidFill>
                            <a:schemeClr val="tx1"/>
                          </a:solidFill>
                          <a:latin typeface="+mn-lt"/>
                          <a:ea typeface="+mn-ea"/>
                          <a:cs typeface="+mn-cs"/>
                        </a:rPr>
                        <a:t> initial questions from students</a:t>
                      </a:r>
                    </a:p>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baseline="0" dirty="0">
                          <a:solidFill>
                            <a:schemeClr val="tx1"/>
                          </a:solidFill>
                          <a:latin typeface="+mn-lt"/>
                          <a:ea typeface="+mn-ea"/>
                          <a:cs typeface="+mn-cs"/>
                        </a:rPr>
                        <a:t>Ensure proper understanding of the problem</a:t>
                      </a:r>
                      <a:endParaRPr lang="en-US" sz="10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7758384"/>
                  </a:ext>
                </a:extLst>
              </a:tr>
              <a:tr h="623779">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Exploratory Data</a:t>
                      </a:r>
                      <a:r>
                        <a:rPr lang="en-US" sz="1000" b="0" baseline="0" dirty="0">
                          <a:solidFill>
                            <a:schemeClr val="tx1"/>
                          </a:solidFill>
                          <a:latin typeface="+mn-lt"/>
                        </a:rPr>
                        <a:t> Analysis Complete</a:t>
                      </a:r>
                      <a:endParaRPr lang="en-US" sz="10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1" indent="-171450" algn="l">
                        <a:lnSpc>
                          <a:spcPct val="100000"/>
                        </a:lnSpc>
                        <a:spcBef>
                          <a:spcPts val="300"/>
                        </a:spcBef>
                        <a:spcAft>
                          <a:spcPts val="0"/>
                        </a:spcAft>
                        <a:buClrTx/>
                        <a:buSzPct val="100000"/>
                        <a:buFont typeface="Arial" panose="020B0604020202020204" pitchFamily="34" charset="0"/>
                        <a:buChar char="•"/>
                      </a:pPr>
                      <a:r>
                        <a:rPr lang="en-US" sz="1000" b="0" baseline="0" dirty="0">
                          <a:solidFill>
                            <a:schemeClr val="tx1"/>
                          </a:solidFill>
                          <a:latin typeface="+mn-lt"/>
                        </a:rPr>
                        <a:t>Teams should use this time to understand the data and develop hypotheses</a:t>
                      </a:r>
                    </a:p>
                    <a:p>
                      <a:pPr marL="171450" marR="0" lvl="1" indent="-171450" algn="l" defTabSz="914400" rtl="0" eaLnBrk="1" fontAlgn="auto" latinLnBrk="0" hangingPunct="1">
                        <a:lnSpc>
                          <a:spcPct val="100000"/>
                        </a:lnSpc>
                        <a:spcBef>
                          <a:spcPts val="300"/>
                        </a:spcBef>
                        <a:spcAft>
                          <a:spcPts val="0"/>
                        </a:spcAft>
                        <a:buClrTx/>
                        <a:buSzPct val="100000"/>
                        <a:buFont typeface="Arial" panose="020B0604020202020204" pitchFamily="34" charset="0"/>
                        <a:buChar char="•"/>
                        <a:tabLst/>
                        <a:defRPr/>
                      </a:pPr>
                      <a:r>
                        <a:rPr lang="en-US" sz="1000" b="0" kern="1200" dirty="0">
                          <a:solidFill>
                            <a:schemeClr val="tx1"/>
                          </a:solidFill>
                          <a:latin typeface="+mn-lt"/>
                          <a:ea typeface="+mn-ea"/>
                          <a:cs typeface="+mn-cs"/>
                        </a:rPr>
                        <a:t>Students</a:t>
                      </a:r>
                      <a:r>
                        <a:rPr lang="en-US" sz="1000" b="0" kern="1200" baseline="0" dirty="0">
                          <a:solidFill>
                            <a:schemeClr val="tx1"/>
                          </a:solidFill>
                          <a:latin typeface="+mn-lt"/>
                          <a:ea typeface="+mn-ea"/>
                          <a:cs typeface="+mn-cs"/>
                        </a:rPr>
                        <a:t> should explore the data visually and statistically, and determine the best way to combined the datasets provided</a:t>
                      </a:r>
                      <a:endParaRPr lang="en-US" sz="10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1990561"/>
                  </a:ext>
                </a:extLst>
              </a:tr>
              <a:tr h="448560">
                <a:tc>
                  <a:txBody>
                    <a:bodyPr/>
                    <a:lstStyle/>
                    <a:p>
                      <a:pPr marL="0" indent="0" algn="l">
                        <a:lnSpc>
                          <a:spcPct val="110000"/>
                        </a:lnSpc>
                        <a:spcBef>
                          <a:spcPts val="300"/>
                        </a:spcBef>
                        <a:spcAft>
                          <a:spcPts val="600"/>
                        </a:spcAft>
                        <a:buFont typeface="Arial" panose="020B0604020202020204" pitchFamily="34" charset="0"/>
                        <a:buNone/>
                      </a:pPr>
                      <a:r>
                        <a:rPr lang="en-US" sz="1000" b="1" dirty="0">
                          <a:solidFill>
                            <a:schemeClr val="tx1"/>
                          </a:solidFill>
                          <a:latin typeface="+mn-lt"/>
                        </a:rPr>
                        <a:t>Midpoint</a:t>
                      </a:r>
                      <a:r>
                        <a:rPr lang="en-US" sz="1000" b="1" baseline="0" dirty="0">
                          <a:solidFill>
                            <a:schemeClr val="tx1"/>
                          </a:solidFill>
                          <a:latin typeface="+mn-lt"/>
                        </a:rPr>
                        <a:t> Review</a:t>
                      </a:r>
                      <a:endParaRPr lang="en-US" sz="10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Meeting with Deloitte liaisons</a:t>
                      </a:r>
                      <a:r>
                        <a:rPr lang="en-US" sz="1000" b="0" kern="1200" baseline="0" dirty="0">
                          <a:solidFill>
                            <a:schemeClr val="tx1"/>
                          </a:solidFill>
                          <a:latin typeface="+mn-lt"/>
                          <a:ea typeface="+mn-ea"/>
                          <a:cs typeface="+mn-cs"/>
                        </a:rPr>
                        <a:t> and SMEs to review progress at the midpoint and brainstorm analysis/modeling ideas</a:t>
                      </a:r>
                      <a:endParaRPr lang="en-US" sz="10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2286">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Modeling</a:t>
                      </a:r>
                      <a:r>
                        <a:rPr lang="en-US" sz="1000" b="0" baseline="0" dirty="0">
                          <a:solidFill>
                            <a:schemeClr val="tx1"/>
                          </a:solidFill>
                          <a:latin typeface="+mn-lt"/>
                        </a:rPr>
                        <a:t> and Analysis Complete</a:t>
                      </a:r>
                      <a:endParaRPr lang="en-US" sz="10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Different</a:t>
                      </a:r>
                      <a:r>
                        <a:rPr lang="en-US" sz="1000" b="0" kern="1200" baseline="0" dirty="0">
                          <a:solidFill>
                            <a:schemeClr val="tx1"/>
                          </a:solidFill>
                          <a:latin typeface="+mn-lt"/>
                          <a:ea typeface="+mn-ea"/>
                          <a:cs typeface="+mn-cs"/>
                        </a:rPr>
                        <a:t> hypotheses and models are tested, tuned and validated</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030266"/>
                  </a:ext>
                </a:extLst>
              </a:tr>
              <a:tr h="462286">
                <a:tc>
                  <a:txBody>
                    <a:bodyPr/>
                    <a:lstStyle/>
                    <a:p>
                      <a:pPr marL="0" indent="0" algn="l">
                        <a:lnSpc>
                          <a:spcPct val="110000"/>
                        </a:lnSpc>
                        <a:spcBef>
                          <a:spcPts val="300"/>
                        </a:spcBef>
                        <a:spcAft>
                          <a:spcPts val="600"/>
                        </a:spcAft>
                        <a:buFont typeface="Arial" panose="020B0604020202020204" pitchFamily="34" charset="0"/>
                        <a:buNone/>
                      </a:pPr>
                      <a:r>
                        <a:rPr lang="en-US" sz="1000" b="1" dirty="0">
                          <a:solidFill>
                            <a:schemeClr val="tx1"/>
                          </a:solidFill>
                          <a:latin typeface="+mn-lt"/>
                        </a:rPr>
                        <a:t>Check-in with</a:t>
                      </a:r>
                      <a:r>
                        <a:rPr lang="en-US" sz="1000" b="1" baseline="0" dirty="0">
                          <a:solidFill>
                            <a:schemeClr val="tx1"/>
                          </a:solidFill>
                          <a:latin typeface="+mn-lt"/>
                        </a:rPr>
                        <a:t> Deloitte Team</a:t>
                      </a:r>
                      <a:endParaRPr lang="en-US" sz="10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Deloitte</a:t>
                      </a:r>
                      <a:r>
                        <a:rPr lang="en-US" sz="1000" b="0" kern="1200" baseline="0" dirty="0">
                          <a:solidFill>
                            <a:schemeClr val="tx1"/>
                          </a:solidFill>
                          <a:latin typeface="+mn-lt"/>
                          <a:ea typeface="+mn-ea"/>
                          <a:cs typeface="+mn-cs"/>
                        </a:rPr>
                        <a:t> Team provides feedback on the analysis performed and the modeling thus far</a:t>
                      </a:r>
                      <a:endParaRPr lang="en-US" sz="10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3604">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Interactive Dashboard</a:t>
                      </a:r>
                      <a:r>
                        <a:rPr lang="en-US" sz="1000" b="0" baseline="0" dirty="0">
                          <a:solidFill>
                            <a:schemeClr val="tx1"/>
                          </a:solidFill>
                          <a:latin typeface="+mn-lt"/>
                        </a:rPr>
                        <a:t> Created</a:t>
                      </a:r>
                      <a:endParaRPr lang="en-US" sz="10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F</a:t>
                      </a:r>
                      <a:r>
                        <a:rPr lang="en-US" sz="1000" b="0" kern="1200" baseline="0" dirty="0">
                          <a:solidFill>
                            <a:schemeClr val="tx1"/>
                          </a:solidFill>
                          <a:latin typeface="+mn-lt"/>
                          <a:ea typeface="+mn-ea"/>
                          <a:cs typeface="+mn-cs"/>
                        </a:rPr>
                        <a:t>ine-tuning of models/analysis based on previous feedback</a:t>
                      </a:r>
                    </a:p>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baseline="0" dirty="0">
                          <a:solidFill>
                            <a:schemeClr val="tx1"/>
                          </a:solidFill>
                          <a:latin typeface="+mn-lt"/>
                          <a:ea typeface="+mn-ea"/>
                          <a:cs typeface="+mn-cs"/>
                        </a:rPr>
                        <a:t>Interactive dashboard created to showcase final results</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605644"/>
                  </a:ext>
                </a:extLst>
              </a:tr>
              <a:tr h="448560">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Final Paper</a:t>
                      </a:r>
                      <a:r>
                        <a:rPr lang="en-US" sz="1000" b="0" baseline="0" dirty="0">
                          <a:solidFill>
                            <a:schemeClr val="tx1"/>
                          </a:solidFill>
                          <a:latin typeface="+mn-lt"/>
                        </a:rPr>
                        <a:t> Drafts</a:t>
                      </a:r>
                      <a:endParaRPr lang="en-US" sz="10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baseline="0" dirty="0">
                          <a:solidFill>
                            <a:schemeClr val="tx1"/>
                          </a:solidFill>
                          <a:latin typeface="+mn-lt"/>
                          <a:ea typeface="+mn-ea"/>
                          <a:cs typeface="+mn-cs"/>
                        </a:rPr>
                        <a:t>Describe process and analysis results, also give explanation for courses of action taken and insights uncovered</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2959381"/>
                  </a:ext>
                </a:extLst>
              </a:tr>
              <a:tr h="483604">
                <a:tc>
                  <a:txBody>
                    <a:bodyPr/>
                    <a:lstStyle/>
                    <a:p>
                      <a:pPr marL="0" indent="0" algn="l">
                        <a:lnSpc>
                          <a:spcPct val="110000"/>
                        </a:lnSpc>
                        <a:spcBef>
                          <a:spcPts val="300"/>
                        </a:spcBef>
                        <a:spcAft>
                          <a:spcPts val="600"/>
                        </a:spcAft>
                        <a:buFont typeface="Arial" panose="020B0604020202020204" pitchFamily="34" charset="0"/>
                        <a:buNone/>
                      </a:pPr>
                      <a:r>
                        <a:rPr lang="en-US" sz="1000" b="1" dirty="0">
                          <a:solidFill>
                            <a:schemeClr val="tx1"/>
                          </a:solidFill>
                          <a:latin typeface="+mn-lt"/>
                        </a:rPr>
                        <a:t>Final Presentation</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10000"/>
                        </a:lnSpc>
                        <a:spcBef>
                          <a:spcPts val="300"/>
                        </a:spcBef>
                        <a:spcAft>
                          <a:spcPts val="600"/>
                        </a:spcAft>
                        <a:buFont typeface="Arial" panose="020B0604020202020204" pitchFamily="34" charset="0"/>
                        <a:buNone/>
                      </a:pPr>
                      <a:r>
                        <a:rPr lang="en-US" sz="1000" b="0" dirty="0">
                          <a:solidFill>
                            <a:schemeClr val="tx1"/>
                          </a:solidFill>
                          <a:latin typeface="+mn-lt"/>
                        </a:rPr>
                        <a:t>x</a:t>
                      </a: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dirty="0">
                          <a:solidFill>
                            <a:schemeClr val="tx1"/>
                          </a:solidFill>
                          <a:latin typeface="+mn-lt"/>
                          <a:ea typeface="+mn-ea"/>
                          <a:cs typeface="+mn-cs"/>
                        </a:rPr>
                        <a:t>Final presentation to</a:t>
                      </a:r>
                      <a:r>
                        <a:rPr lang="en-US" sz="1000" b="0" kern="1200" baseline="0" dirty="0">
                          <a:solidFill>
                            <a:schemeClr val="tx1"/>
                          </a:solidFill>
                          <a:latin typeface="+mn-lt"/>
                          <a:ea typeface="+mn-ea"/>
                          <a:cs typeface="+mn-cs"/>
                        </a:rPr>
                        <a:t> a panel of</a:t>
                      </a:r>
                      <a:r>
                        <a:rPr lang="en-US" sz="1000" b="0" kern="1200" dirty="0">
                          <a:solidFill>
                            <a:schemeClr val="tx1"/>
                          </a:solidFill>
                          <a:latin typeface="+mn-lt"/>
                          <a:ea typeface="+mn-ea"/>
                          <a:cs typeface="+mn-cs"/>
                        </a:rPr>
                        <a:t> </a:t>
                      </a:r>
                      <a:r>
                        <a:rPr lang="en-US" sz="1000" b="0" kern="1200" baseline="0" dirty="0">
                          <a:solidFill>
                            <a:schemeClr val="tx1"/>
                          </a:solidFill>
                          <a:latin typeface="+mn-lt"/>
                          <a:ea typeface="+mn-ea"/>
                          <a:cs typeface="+mn-cs"/>
                        </a:rPr>
                        <a:t>Deloitte Liaisons and SMEs</a:t>
                      </a:r>
                    </a:p>
                    <a:p>
                      <a:pPr marL="114300" lvl="1" indent="-114300" algn="l" defTabSz="914400" rtl="0" eaLnBrk="1" latinLnBrk="0" hangingPunct="1">
                        <a:lnSpc>
                          <a:spcPct val="100000"/>
                        </a:lnSpc>
                        <a:spcBef>
                          <a:spcPts val="300"/>
                        </a:spcBef>
                        <a:spcAft>
                          <a:spcPts val="0"/>
                        </a:spcAft>
                        <a:buClrTx/>
                        <a:buSzPct val="100000"/>
                        <a:buFont typeface="Arial"/>
                        <a:buChar char="•"/>
                      </a:pPr>
                      <a:r>
                        <a:rPr lang="en-US" sz="1000" b="0" kern="1200" baseline="0" dirty="0">
                          <a:solidFill>
                            <a:schemeClr val="tx1"/>
                          </a:solidFill>
                          <a:latin typeface="+mn-lt"/>
                          <a:ea typeface="+mn-ea"/>
                          <a:cs typeface="+mn-cs"/>
                        </a:rPr>
                        <a:t>Feedback given for the finished analyses</a:t>
                      </a:r>
                      <a:endParaRPr lang="en-US" sz="10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2033408"/>
                  </a:ext>
                </a:extLst>
              </a:tr>
            </a:tbl>
          </a:graphicData>
        </a:graphic>
      </p:graphicFrame>
      <p:sp>
        <p:nvSpPr>
          <p:cNvPr id="5" name="TextBox 4"/>
          <p:cNvSpPr txBox="1"/>
          <p:nvPr/>
        </p:nvSpPr>
        <p:spPr>
          <a:xfrm>
            <a:off x="5450421" y="6577705"/>
            <a:ext cx="3020519" cy="138499"/>
          </a:xfrm>
          <a:prstGeom prst="rect">
            <a:avLst/>
          </a:prstGeom>
          <a:noFill/>
        </p:spPr>
        <p:txBody>
          <a:bodyPr vert="horz" wrap="square" lIns="0" tIns="0" rIns="0" bIns="0" rtlCol="0">
            <a:spAutoFit/>
          </a:bodyPr>
          <a:lstStyle/>
          <a:p>
            <a:pPr>
              <a:spcBef>
                <a:spcPts val="200"/>
              </a:spcBef>
              <a:buSzPct val="100000"/>
            </a:pPr>
            <a:r>
              <a:rPr lang="en-US" sz="900" b="1" dirty="0"/>
              <a:t>*Bold indicates meeting with Deloitte Liaisons</a:t>
            </a:r>
          </a:p>
        </p:txBody>
      </p:sp>
      <p:pic>
        <p:nvPicPr>
          <p:cNvPr id="6" name="Graphic 5" descr="Handshake">
            <a:extLst>
              <a:ext uri="{FF2B5EF4-FFF2-40B4-BE49-F238E27FC236}">
                <a16:creationId xmlns:a16="http://schemas.microsoft.com/office/drawing/2014/main" id="{DEE516AE-04B9-4343-9D6B-F9460D9813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60681" y="112803"/>
            <a:ext cx="365760" cy="365760"/>
          </a:xfrm>
          <a:prstGeom prst="rect">
            <a:avLst/>
          </a:prstGeom>
        </p:spPr>
      </p:pic>
      <p:sp>
        <p:nvSpPr>
          <p:cNvPr id="7" name="TextBox 6">
            <a:extLst>
              <a:ext uri="{FF2B5EF4-FFF2-40B4-BE49-F238E27FC236}">
                <a16:creationId xmlns:a16="http://schemas.microsoft.com/office/drawing/2014/main" id="{00DD80E4-ABD4-4518-A997-55540AB5982C}"/>
              </a:ext>
            </a:extLst>
          </p:cNvPr>
          <p:cNvSpPr txBox="1"/>
          <p:nvPr/>
        </p:nvSpPr>
        <p:spPr>
          <a:xfrm>
            <a:off x="7449606" y="211045"/>
            <a:ext cx="2027675" cy="169277"/>
          </a:xfrm>
          <a:prstGeom prst="rect">
            <a:avLst/>
          </a:prstGeom>
          <a:noFill/>
        </p:spPr>
        <p:txBody>
          <a:bodyPr vert="horz" wrap="square" lIns="0" tIns="0" rIns="0" bIns="0" rtlCol="0">
            <a:spAutoFit/>
          </a:bodyPr>
          <a:lstStyle/>
          <a:p>
            <a:pPr>
              <a:spcBef>
                <a:spcPts val="200"/>
              </a:spcBef>
              <a:buSzPct val="100000"/>
            </a:pPr>
            <a:r>
              <a:rPr lang="en-US" sz="1100" i="1" dirty="0"/>
              <a:t>Logistics</a:t>
            </a:r>
          </a:p>
        </p:txBody>
      </p:sp>
    </p:spTree>
    <p:extLst>
      <p:ext uri="{BB962C8B-B14F-4D97-AF65-F5344CB8AC3E}">
        <p14:creationId xmlns:p14="http://schemas.microsoft.com/office/powerpoint/2010/main" val="25009957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1884" y="2959508"/>
            <a:ext cx="2779819" cy="469492"/>
          </a:xfrm>
        </p:spPr>
        <p:txBody>
          <a:bodyPr/>
          <a:lstStyle/>
          <a:p>
            <a:r>
              <a:rPr lang="en-US" sz="2800" dirty="0"/>
              <a:t>Questions?</a:t>
            </a:r>
          </a:p>
        </p:txBody>
      </p:sp>
      <p:pic>
        <p:nvPicPr>
          <p:cNvPr id="9" name="Graphic 8" descr="Head with Gears">
            <a:extLst>
              <a:ext uri="{FF2B5EF4-FFF2-40B4-BE49-F238E27FC236}">
                <a16:creationId xmlns:a16="http://schemas.microsoft.com/office/drawing/2014/main" id="{626C5413-FB1F-499E-AFEE-6199B5904A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5110" y="112803"/>
            <a:ext cx="365760" cy="365760"/>
          </a:xfrm>
          <a:prstGeom prst="rect">
            <a:avLst/>
          </a:prstGeom>
        </p:spPr>
      </p:pic>
      <p:sp>
        <p:nvSpPr>
          <p:cNvPr id="11" name="TextBox 10">
            <a:extLst>
              <a:ext uri="{FF2B5EF4-FFF2-40B4-BE49-F238E27FC236}">
                <a16:creationId xmlns:a16="http://schemas.microsoft.com/office/drawing/2014/main" id="{72117DED-971A-4112-A210-5C7B65FC20D4}"/>
              </a:ext>
            </a:extLst>
          </p:cNvPr>
          <p:cNvSpPr txBox="1"/>
          <p:nvPr/>
        </p:nvSpPr>
        <p:spPr>
          <a:xfrm>
            <a:off x="7449606" y="211045"/>
            <a:ext cx="2027675" cy="169277"/>
          </a:xfrm>
          <a:prstGeom prst="rect">
            <a:avLst/>
          </a:prstGeom>
          <a:noFill/>
        </p:spPr>
        <p:txBody>
          <a:bodyPr vert="horz" wrap="square" lIns="0" tIns="0" rIns="0" bIns="0" rtlCol="0">
            <a:spAutoFit/>
          </a:bodyPr>
          <a:lstStyle/>
          <a:p>
            <a:pPr>
              <a:spcBef>
                <a:spcPts val="200"/>
              </a:spcBef>
              <a:buSzPct val="100000"/>
            </a:pPr>
            <a:r>
              <a:rPr lang="en-US" sz="1100" i="1" dirty="0"/>
              <a:t>Questions</a:t>
            </a:r>
          </a:p>
        </p:txBody>
      </p:sp>
    </p:spTree>
    <p:extLst>
      <p:ext uri="{BB962C8B-B14F-4D97-AF65-F5344CB8AC3E}">
        <p14:creationId xmlns:p14="http://schemas.microsoft.com/office/powerpoint/2010/main" val="33413591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9ABC02-438C-4450-96BC-EAE3EDF1C9D2}"/>
              </a:ext>
            </a:extLst>
          </p:cNvPr>
          <p:cNvSpPr/>
          <p:nvPr/>
        </p:nvSpPr>
        <p:spPr bwMode="gray">
          <a:xfrm>
            <a:off x="0" y="2802194"/>
            <a:ext cx="9144000" cy="1111045"/>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TextBox 2"/>
          <p:cNvSpPr txBox="1"/>
          <p:nvPr/>
        </p:nvSpPr>
        <p:spPr>
          <a:xfrm>
            <a:off x="2499393" y="3235783"/>
            <a:ext cx="4168877" cy="307777"/>
          </a:xfrm>
          <a:prstGeom prst="rect">
            <a:avLst/>
          </a:prstGeom>
          <a:noFill/>
        </p:spPr>
        <p:txBody>
          <a:bodyPr vert="horz" wrap="square" lIns="0" tIns="0" rIns="0" bIns="0" rtlCol="0">
            <a:spAutoFit/>
          </a:bodyPr>
          <a:lstStyle/>
          <a:p>
            <a:pPr algn="ctr">
              <a:spcBef>
                <a:spcPts val="200"/>
              </a:spcBef>
              <a:buSzPct val="100000"/>
            </a:pPr>
            <a:r>
              <a:rPr lang="en-US" sz="2000" b="1" dirty="0">
                <a:solidFill>
                  <a:schemeClr val="bg1"/>
                </a:solidFill>
              </a:rPr>
              <a:t>Data Sources</a:t>
            </a:r>
          </a:p>
        </p:txBody>
      </p:sp>
    </p:spTree>
    <p:extLst>
      <p:ext uri="{BB962C8B-B14F-4D97-AF65-F5344CB8AC3E}">
        <p14:creationId xmlns:p14="http://schemas.microsoft.com/office/powerpoint/2010/main" val="471161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AF18B779-9903-4A50-BD87-4806636E7C13}" vid="{D2AC379D-75DC-4146-884E-6D4464D2B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9F6B4BAABF6043B1FAA15EDF98A56D" ma:contentTypeVersion="3" ma:contentTypeDescription="Create a new document." ma:contentTypeScope="" ma:versionID="fc4fa982d04a34c2e7b5e7eefafb974b">
  <xsd:schema xmlns:xsd="http://www.w3.org/2001/XMLSchema" xmlns:xs="http://www.w3.org/2001/XMLSchema" xmlns:p="http://schemas.microsoft.com/office/2006/metadata/properties" xmlns:ns2="d0e7c0ae-ce27-44f6-8fc1-f2b48b018f92" targetNamespace="http://schemas.microsoft.com/office/2006/metadata/properties" ma:root="true" ma:fieldsID="2a9506799466e9981e10e906e24e900d" ns2:_="">
    <xsd:import namespace="d0e7c0ae-ce27-44f6-8fc1-f2b48b018f92"/>
    <xsd:element name="properties">
      <xsd:complexType>
        <xsd:sequence>
          <xsd:element name="documentManagement">
            <xsd:complexType>
              <xsd:all>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e7c0ae-ce27-44f6-8fc1-f2b48b018f92"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798d270-267b-4272-a79f-54db6287940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E4F59B27-82BF-4179-8DFC-AA00DCDBB372}" ma:internalName="TaxCatchAll" ma:showField="CatchAllData" ma:web="{abe33d95-7483-41e1-9bbe-2deb947f9c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0e7c0ae-ce27-44f6-8fc1-f2b48b018f92">
      <Terms xmlns="http://schemas.microsoft.com/office/infopath/2007/PartnerControls"/>
    </TaxKeywordTaxHTField>
    <TaxCatchAll xmlns="d0e7c0ae-ce27-44f6-8fc1-f2b48b018f92"/>
  </documentManagement>
</p:properties>
</file>

<file path=customXml/itemProps1.xml><?xml version="1.0" encoding="utf-8"?>
<ds:datastoreItem xmlns:ds="http://schemas.openxmlformats.org/officeDocument/2006/customXml" ds:itemID="{F17FCC65-0929-4764-ABEC-15E3DE5EF837}">
  <ds:schemaRefs>
    <ds:schemaRef ds:uri="http://schemas.microsoft.com/office/2006/metadata/contentType"/>
    <ds:schemaRef ds:uri="http://schemas.microsoft.com/office/2006/metadata/properties/metaAttributes"/>
    <ds:schemaRef ds:uri="http://www.w3.org/2000/xmlns/"/>
    <ds:schemaRef ds:uri="http://www.w3.org/2001/XMLSchema"/>
    <ds:schemaRef ds:uri="d0e7c0ae-ce27-44f6-8fc1-f2b48b018f9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03BCCB-C2DF-474F-B134-69423D2D779D}">
  <ds:schemaRefs>
    <ds:schemaRef ds:uri="http://schemas.microsoft.com/sharepoint/v3/contenttype/forms"/>
  </ds:schemaRefs>
</ds:datastoreItem>
</file>

<file path=customXml/itemProps3.xml><?xml version="1.0" encoding="utf-8"?>
<ds:datastoreItem xmlns:ds="http://schemas.openxmlformats.org/officeDocument/2006/customXml" ds:itemID="{A72BB1DA-7A80-4E85-B95D-B70973A2A8A2}">
  <ds:schemaRefs>
    <ds:schemaRef ds:uri="http://www.w3.org/XML/1998/namespace"/>
    <ds:schemaRef ds:uri="http://purl.org/dc/elements/1.1/"/>
    <ds:schemaRef ds:uri="d0e7c0ae-ce27-44f6-8fc1-f2b48b018f9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7781</TotalTime>
  <Words>2463</Words>
  <Application>Microsoft Macintosh PowerPoint</Application>
  <PresentationFormat>On-screen Show (4:3)</PresentationFormat>
  <Paragraphs>310</Paragraphs>
  <Slides>13</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Verdana</vt:lpstr>
      <vt:lpstr>Wingdings 2</vt:lpstr>
      <vt:lpstr>Deloitte 16_9 onscreen</vt:lpstr>
      <vt:lpstr>think-cell Slide</vt:lpstr>
      <vt:lpstr>Practicum Kick-off</vt:lpstr>
      <vt:lpstr>Agenda</vt:lpstr>
      <vt:lpstr>The opioid epidemic impacts U.S. public health and creates high health care costs</vt:lpstr>
      <vt:lpstr>Deloitte developed several analyses, data and solution assets for life science and health care clients in response to the epidemic</vt:lpstr>
      <vt:lpstr>Sample Opioid Related Projects </vt:lpstr>
      <vt:lpstr>Project Goals and Expectations</vt:lpstr>
      <vt:lpstr>Important Dates and Suggested Timeline</vt:lpstr>
      <vt:lpstr>Questions?</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Gianino, Lauren</dc:creator>
  <cp:lastModifiedBy>Ikhlas Attarwala</cp:lastModifiedBy>
  <cp:revision>560</cp:revision>
  <cp:lastPrinted>2014-06-25T02:16:22Z</cp:lastPrinted>
  <dcterms:created xsi:type="dcterms:W3CDTF">2017-08-04T17:45:19Z</dcterms:created>
  <dcterms:modified xsi:type="dcterms:W3CDTF">2019-10-02T19:51:06Z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0x010100089F6B4BAABF6043B1FAA15EDF98A56D</vt:lpwstr>
  </property>
</Properties>
</file>