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verage" panose="02000503040000020003" pitchFamily="2" charset="77"/>
      <p:regular r:id="rId22"/>
    </p:embeddedFont>
    <p:embeddedFont>
      <p:font typeface="Oswald" pitchFamily="2"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2C4BAE-4A95-47D9-84AD-DFBA9236944D}">
  <a:tblStyle styleId="{112C4BAE-4A95-47D9-84AD-DFBA923694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p:restoredTop sz="94708"/>
  </p:normalViewPr>
  <p:slideViewPr>
    <p:cSldViewPr snapToGrid="0">
      <p:cViewPr varScale="1">
        <p:scale>
          <a:sx n="218" d="100"/>
          <a:sy n="218" d="100"/>
        </p:scale>
        <p:origin x="208" y="3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69c4ac7b8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69c4ac7b8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9c4ac7b8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9c4ac7b8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69c4ac7b8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69c4ac7b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9c4ac7b8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9c4ac7b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69c4ac7b8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69c4ac7b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69c4ac7b8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69c4ac7b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69c4ac7b8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69c4ac7b8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69c4ac7b8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69c4ac7b8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69c4ac7b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69c4ac7b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69c4ac7b8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69c4ac7b8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69c4ac7b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69c4ac7b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69c4ac7b8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69c4ac7b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69c4ac7b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69c4ac7b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FACS = Visually discern facial movement based on anatomical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9c4ac7b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9c4ac7b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FACS = Visually discern facial movement based on anatomical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9c4ac7b8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9c4ac7b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9c4ac7b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9c4ac7b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9c4ac7b8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9c4ac7b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69c4ac7b8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69c4ac7b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motion-database/RML_Emotion_Databas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Zi_k7H43Y-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youtube.com/watch?v=Zi_k7H43Y-M"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www.kasrl.org/fg98-1.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behance.net/gallery/10675283/Facial-Expression-Public-Databas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ohammadmahoor.com/affectne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ibug.doc.ic.ac.uk/resources/first-affect-wild-challeng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ibug.doc.ic.ac.uk/research/semaine-databas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ted.com/talks/joy_buolamwini_how_i_m_fighting_bias_in_algorithms#t-5738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motions.com/blog/facial-action-coding-syste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media-lab.ccny.cuny.edu/wordpress/YLTCCNYHomepage/Publications/FG3.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media-lab.ccny.cuny.edu/wordpress/YLTCCNYHomepage/Publications/FG3.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acial_expression_databas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record/1188976#.XL9GXetKiPQ"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Comprehensive Database for </a:t>
            </a:r>
            <a:r>
              <a:rPr lang="en">
                <a:solidFill>
                  <a:srgbClr val="F6B26B"/>
                </a:solidFill>
              </a:rPr>
              <a:t>Facial Expression Analysis</a:t>
            </a:r>
            <a:endParaRPr>
              <a:solidFill>
                <a:srgbClr val="F6B26B"/>
              </a:solidFill>
            </a:endParaRPr>
          </a:p>
        </p:txBody>
      </p:sp>
      <p:sp>
        <p:nvSpPr>
          <p:cNvPr id="60" name="Google Shape;60;p13"/>
          <p:cNvSpPr txBox="1">
            <a:spLocks noGrp="1"/>
          </p:cNvSpPr>
          <p:nvPr>
            <p:ph type="subTitle" idx="1"/>
          </p:nvPr>
        </p:nvSpPr>
        <p:spPr>
          <a:xfrm>
            <a:off x="335550" y="3174875"/>
            <a:ext cx="8472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Paper by Kanade, Cohn &amp; Tian (2000)</a:t>
            </a:r>
            <a:endParaRPr sz="1800"/>
          </a:p>
          <a:p>
            <a:pPr marL="0" lvl="0" indent="0" algn="ctr" rtl="0">
              <a:spcBef>
                <a:spcPts val="0"/>
              </a:spcBef>
              <a:spcAft>
                <a:spcPts val="0"/>
              </a:spcAft>
              <a:buNone/>
            </a:pPr>
            <a:endParaRPr sz="1000"/>
          </a:p>
          <a:p>
            <a:pPr marL="0" lvl="0" indent="0" algn="ctr" rtl="0">
              <a:spcBef>
                <a:spcPts val="0"/>
              </a:spcBef>
              <a:spcAft>
                <a:spcPts val="0"/>
              </a:spcAft>
              <a:buNone/>
            </a:pPr>
            <a:r>
              <a:rPr lang="en" sz="1800"/>
              <a:t>Presented by Ikhlas Idris Ismail Mohammad Ali Hibtullaji Abdul Ali Amarji Attarwala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24" name="Google Shape;1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RML Emotion Database</a:t>
            </a:r>
            <a:endParaRPr/>
          </a:p>
          <a:p>
            <a:pPr marL="914400" marR="0" lvl="1" indent="-317500" algn="l" rtl="0">
              <a:lnSpc>
                <a:spcPct val="115000"/>
              </a:lnSpc>
              <a:spcBef>
                <a:spcPts val="0"/>
              </a:spcBef>
              <a:spcAft>
                <a:spcPts val="0"/>
              </a:spcAft>
              <a:buSzPts val="1400"/>
              <a:buChar char="➢"/>
            </a:pPr>
            <a:r>
              <a:rPr lang="en"/>
              <a:t>Provided a list of emotional sentences and asked to repeat them as naturally as possible</a:t>
            </a:r>
            <a:endParaRPr/>
          </a:p>
        </p:txBody>
      </p:sp>
      <p:graphicFrame>
        <p:nvGraphicFramePr>
          <p:cNvPr id="125" name="Google Shape;125;p22"/>
          <p:cNvGraphicFramePr/>
          <p:nvPr/>
        </p:nvGraphicFramePr>
        <p:xfrm>
          <a:off x="952500" y="1909250"/>
          <a:ext cx="7239000" cy="2590620"/>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6 basic emotions </a:t>
                      </a:r>
                      <a:r>
                        <a:rPr lang="en">
                          <a:solidFill>
                            <a:srgbClr val="F6B26B"/>
                          </a:solidFill>
                          <a:latin typeface="Average"/>
                          <a:ea typeface="Average"/>
                          <a:cs typeface="Average"/>
                          <a:sym typeface="Average"/>
                        </a:rPr>
                        <a:t>expressed in 6 languages</a:t>
                      </a:r>
                      <a:r>
                        <a:rPr lang="en">
                          <a:solidFill>
                            <a:schemeClr val="accent3"/>
                          </a:solidFill>
                          <a:latin typeface="Average"/>
                          <a:ea typeface="Average"/>
                          <a:cs typeface="Average"/>
                          <a:sym typeface="Average"/>
                        </a:rPr>
                        <a:t>, 10 sentences per emotion</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8</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720</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30fps video clips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Emotion Labels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Deliberate (Posed)</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126" name="Google Shape;126;p22"/>
          <p:cNvSpPr txBox="1"/>
          <p:nvPr/>
        </p:nvSpPr>
        <p:spPr>
          <a:xfrm>
            <a:off x="0" y="4833300"/>
            <a:ext cx="47082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https://github.com/emotion-database/RML_Emotion_Database</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“Ice Cube Says Nice Things Angrily”</a:t>
            </a:r>
            <a:endParaRPr>
              <a:solidFill>
                <a:srgbClr val="F6B26B"/>
              </a:solidFill>
            </a:endParaRPr>
          </a:p>
        </p:txBody>
      </p:sp>
      <p:pic>
        <p:nvPicPr>
          <p:cNvPr id="132" name="Google Shape;132;p23" descr="Rapper and Actor Ice Cube is known for having a pretty intense demeanor. He's very good at delivering angry lines, so Jimmy was wondering if Ice Cube could say even the most adorable things in an angry way. It turns out he can.&#10;&#10;SUBSCRIBE to get the latest #KIMMEL: http://bit.ly/JKLSubscribe&#10;&#10;Watch the latest Mean Tweets: http://bit.ly/MeanTweets8&#10;&#10;Connect with Jimmy Kimmel Live Online:&#10;&#10;Visit the Jimmy Kimmel Live WEBSITE: http://bit.ly/JKLWebsite&#10;Like Jimmy Kimmel Live on FACEBOOK: http://bit.ly/JKLFacebook&#10;Follow Jimmy Kimmel Live on TWITTER: http://bit.ly/JKLTwitter&#10;Follow Jimmy Kimmel Live on INSTAGRAM: http://bit.ly/JKLInstagram&#10;&#10;About Jimmy Kimmel Live:&#10;&#10;Jimmy Kimmel serves as host and executive producer of Emmy nominated &quot;Jimmy Kimmel Live,&quot; ABC's late-night talk show.&#10;&#10;&quot;Jimmy Kimmel Live&quot; is well known for its huge viral video successes with 1.5 billion views on YouTube alone. Some of Kimmel's most popular comedy bits include - Mean Tweets, Lie Witness News, Jimmy's Twerk Fail Prank, Unnecessary Censorship, YouTube Challenge, The Baby Bachelor, Movie: The Movie, Handsome Men's Club, Jimmy Kimmel Lie Detective and music videos like &quot;I (Wanna) Channing All Over Your Tatum&quot; and a Blurred Lines parody with Robin Thicke, Pharrell, Jimmy and his security guard Guillermo.&#10;&#10;Now in its eleventh season, Kimmel's guests have included: Johnny Depp, Meryl Streep, Tom Cruise, Halle Berry, Harrison Ford, Jennifer Aniston, Will Ferrell, Katy Perry, Tom Hanks, Scarlett Johansson, Channing Tatum, George Clooney, Larry David, Charlize Theron, Mark Wahlberg, Kobe Bryant, Steve Carell, Hugh Jackman, Kristen Wiig, Jeff Bridges, Jennifer Garner, Ryan Gosling, Bryan Cranston, Jamie Foxx, Amy Poehler, Ben Affleck, Robert Downey Jr., Jake Gyllenhaal, Oprah, and unfortunately Matt Damon.&#10;&#10;Ice Cube Says Nice Things Angrily http://youtu.be/Zi_k7H43Y-M" title="Ice Cube Says Nice Things Angrily">
            <a:hlinkClick r:id="rId3"/>
          </p:cNvPr>
          <p:cNvPicPr preferRelativeResize="0"/>
          <p:nvPr/>
        </p:nvPicPr>
        <p:blipFill>
          <a:blip r:embed="rId4">
            <a:alphaModFix/>
          </a:blip>
          <a:stretch>
            <a:fillRect/>
          </a:stretch>
        </p:blipFill>
        <p:spPr>
          <a:xfrm>
            <a:off x="2286000" y="1295200"/>
            <a:ext cx="4572000" cy="3429000"/>
          </a:xfrm>
          <a:prstGeom prst="rect">
            <a:avLst/>
          </a:prstGeom>
          <a:noFill/>
          <a:ln>
            <a:noFill/>
          </a:ln>
        </p:spPr>
      </p:pic>
      <p:sp>
        <p:nvSpPr>
          <p:cNvPr id="133" name="Google Shape;133;p23"/>
          <p:cNvSpPr txBox="1"/>
          <p:nvPr/>
        </p:nvSpPr>
        <p:spPr>
          <a:xfrm>
            <a:off x="0" y="4815900"/>
            <a:ext cx="2081700" cy="3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5"/>
              </a:rPr>
              <a:t>Watch it here!</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39" name="Google Shape;13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F-M FACS 3.0 (AU and Tongue Movements for Nomenclature)</a:t>
            </a:r>
            <a:endParaRPr/>
          </a:p>
        </p:txBody>
      </p:sp>
      <p:graphicFrame>
        <p:nvGraphicFramePr>
          <p:cNvPr id="140" name="Google Shape;140;p24"/>
          <p:cNvGraphicFramePr/>
          <p:nvPr/>
        </p:nvGraphicFramePr>
        <p:xfrm>
          <a:off x="952500" y="1909250"/>
          <a:ext cx="7239000" cy="2590620"/>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6 basic + neutral + contempt, </a:t>
                      </a:r>
                      <a:r>
                        <a:rPr lang="en">
                          <a:solidFill>
                            <a:srgbClr val="F6B26B"/>
                          </a:solidFill>
                          <a:latin typeface="Average"/>
                          <a:ea typeface="Average"/>
                          <a:cs typeface="Average"/>
                          <a:sym typeface="Average"/>
                        </a:rPr>
                        <a:t>3D</a:t>
                      </a:r>
                      <a:r>
                        <a:rPr lang="en">
                          <a:solidFill>
                            <a:schemeClr val="accent3"/>
                          </a:solidFill>
                          <a:latin typeface="Average"/>
                          <a:ea typeface="Average"/>
                          <a:cs typeface="Average"/>
                          <a:sym typeface="Average"/>
                        </a:rPr>
                        <a:t> technology, 8 AU and 22 TM for </a:t>
                      </a:r>
                      <a:r>
                        <a:rPr lang="en">
                          <a:solidFill>
                            <a:srgbClr val="F6B26B"/>
                          </a:solidFill>
                          <a:latin typeface="Average"/>
                          <a:ea typeface="Average"/>
                          <a:cs typeface="Average"/>
                          <a:sym typeface="Average"/>
                        </a:rPr>
                        <a:t>nomenclature</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10</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4877</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Color at </a:t>
                      </a:r>
                      <a:r>
                        <a:rPr lang="en">
                          <a:solidFill>
                            <a:srgbClr val="F6B26B"/>
                          </a:solidFill>
                          <a:latin typeface="Average"/>
                          <a:ea typeface="Average"/>
                          <a:cs typeface="Average"/>
                          <a:sym typeface="Average"/>
                        </a:rPr>
                        <a:t>3D 4k</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 labels &amp; </a:t>
                      </a:r>
                      <a:r>
                        <a:rPr lang="en">
                          <a:solidFill>
                            <a:srgbClr val="F6B26B"/>
                          </a:solidFill>
                          <a:latin typeface="Average"/>
                          <a:ea typeface="Average"/>
                          <a:cs typeface="Average"/>
                          <a:sym typeface="Average"/>
                        </a:rPr>
                        <a:t>AU Intensity</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Deliberate (Posed) and Spontaneous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5"/>
                  </a:ext>
                </a:extLst>
              </a:tr>
            </a:tbl>
          </a:graphicData>
        </a:graphic>
      </p:graphicFrame>
      <p:pic>
        <p:nvPicPr>
          <p:cNvPr id="141" name="Google Shape;141;p24"/>
          <p:cNvPicPr preferRelativeResize="0"/>
          <p:nvPr/>
        </p:nvPicPr>
        <p:blipFill>
          <a:blip r:embed="rId3">
            <a:alphaModFix/>
          </a:blip>
          <a:stretch>
            <a:fillRect/>
          </a:stretch>
        </p:blipFill>
        <p:spPr>
          <a:xfrm>
            <a:off x="1954016" y="0"/>
            <a:ext cx="5235967" cy="51434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47" name="Google Shape;14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JAFFE (</a:t>
            </a:r>
            <a:r>
              <a:rPr lang="en">
                <a:solidFill>
                  <a:srgbClr val="F6B26B"/>
                </a:solidFill>
              </a:rPr>
              <a:t>Japanese Female</a:t>
            </a:r>
            <a:r>
              <a:rPr lang="en"/>
              <a:t> Facial Expressions) (1998)</a:t>
            </a:r>
            <a:endParaRPr/>
          </a:p>
        </p:txBody>
      </p:sp>
      <p:graphicFrame>
        <p:nvGraphicFramePr>
          <p:cNvPr id="148" name="Google Shape;148;p25"/>
          <p:cNvGraphicFramePr/>
          <p:nvPr/>
        </p:nvGraphicFramePr>
        <p:xfrm>
          <a:off x="952500" y="1909250"/>
          <a:ext cx="7239000" cy="2377260"/>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6 basic + neutral</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10</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213 static images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Gray at 256x256</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 labels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Deliberate (Posed)</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5"/>
                  </a:ext>
                </a:extLst>
              </a:tr>
            </a:tbl>
          </a:graphicData>
        </a:graphic>
      </p:graphicFrame>
      <p:pic>
        <p:nvPicPr>
          <p:cNvPr id="149" name="Google Shape;149;p25"/>
          <p:cNvPicPr preferRelativeResize="0"/>
          <p:nvPr/>
        </p:nvPicPr>
        <p:blipFill>
          <a:blip r:embed="rId3">
            <a:alphaModFix/>
          </a:blip>
          <a:stretch>
            <a:fillRect/>
          </a:stretch>
        </p:blipFill>
        <p:spPr>
          <a:xfrm>
            <a:off x="0" y="1956365"/>
            <a:ext cx="9144001" cy="2260170"/>
          </a:xfrm>
          <a:prstGeom prst="rect">
            <a:avLst/>
          </a:prstGeom>
          <a:noFill/>
          <a:ln>
            <a:noFill/>
          </a:ln>
        </p:spPr>
      </p:pic>
      <p:sp>
        <p:nvSpPr>
          <p:cNvPr id="150" name="Google Shape;150;p25"/>
          <p:cNvSpPr txBox="1"/>
          <p:nvPr/>
        </p:nvSpPr>
        <p:spPr>
          <a:xfrm>
            <a:off x="0" y="4833300"/>
            <a:ext cx="30000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4"/>
              </a:rPr>
              <a:t>http://www.kasrl.org/fg98-1.pdf</a:t>
            </a:r>
            <a:endParaRPr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56" name="Google Shape;15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Belfast Naturalistic (2003)</a:t>
            </a:r>
            <a:endParaRPr/>
          </a:p>
          <a:p>
            <a:pPr marL="914400" marR="0" lvl="1" indent="-317500" algn="l" rtl="0">
              <a:lnSpc>
                <a:spcPct val="115000"/>
              </a:lnSpc>
              <a:spcBef>
                <a:spcPts val="0"/>
              </a:spcBef>
              <a:spcAft>
                <a:spcPts val="0"/>
              </a:spcAft>
              <a:buSzPts val="1400"/>
              <a:buChar char="➢"/>
            </a:pPr>
            <a:r>
              <a:rPr lang="en"/>
              <a:t>A clip showing them in a state judged relatively emotional, and another judged relatively neutral</a:t>
            </a:r>
            <a:endParaRPr/>
          </a:p>
        </p:txBody>
      </p:sp>
      <p:graphicFrame>
        <p:nvGraphicFramePr>
          <p:cNvPr id="157" name="Google Shape;157;p26"/>
          <p:cNvGraphicFramePr/>
          <p:nvPr/>
        </p:nvGraphicFramePr>
        <p:xfrm>
          <a:off x="952500" y="1909250"/>
          <a:ext cx="7239000" cy="2639388"/>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lnSpc>
                          <a:spcPct val="115000"/>
                        </a:lnSpc>
                        <a:spcBef>
                          <a:spcPts val="0"/>
                        </a:spcBef>
                        <a:spcAft>
                          <a:spcPts val="0"/>
                        </a:spcAft>
                        <a:buNone/>
                      </a:pPr>
                      <a:r>
                        <a:rPr lang="en">
                          <a:solidFill>
                            <a:srgbClr val="F6B26B"/>
                          </a:solidFill>
                          <a:latin typeface="Average"/>
                          <a:ea typeface="Average"/>
                          <a:cs typeface="Average"/>
                          <a:sym typeface="Average"/>
                        </a:rPr>
                        <a:t>3 sets</a:t>
                      </a:r>
                      <a:r>
                        <a:rPr lang="en">
                          <a:solidFill>
                            <a:schemeClr val="accent3"/>
                          </a:solidFill>
                          <a:latin typeface="Average"/>
                          <a:ea typeface="Average"/>
                          <a:cs typeface="Average"/>
                          <a:sym typeface="Average"/>
                        </a:rPr>
                        <a:t> (disgust, fear, amusement / frustration, surprise / anger, sadness)</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60/82/114</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1400 video clips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Color</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n/a</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rgbClr val="F6B26B"/>
                          </a:solidFill>
                          <a:latin typeface="Average"/>
                          <a:ea typeface="Average"/>
                          <a:cs typeface="Average"/>
                          <a:sym typeface="Average"/>
                        </a:rPr>
                        <a:t>“Natural Emotion”</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158" name="Google Shape;158;p26"/>
          <p:cNvSpPr txBox="1"/>
          <p:nvPr/>
        </p:nvSpPr>
        <p:spPr>
          <a:xfrm>
            <a:off x="0" y="4833300"/>
            <a:ext cx="49875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https://www.behance.net/gallery/10675283/Facial-Expression-Public-Databases</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64" name="Google Shape;16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AffectNet (2017)</a:t>
            </a:r>
            <a:endParaRPr/>
          </a:p>
          <a:p>
            <a:pPr marL="914400" marR="0" lvl="1" indent="-317500" algn="l" rtl="0">
              <a:lnSpc>
                <a:spcPct val="115000"/>
              </a:lnSpc>
              <a:spcBef>
                <a:spcPts val="0"/>
              </a:spcBef>
              <a:spcAft>
                <a:spcPts val="0"/>
              </a:spcAft>
              <a:buSzPts val="1400"/>
              <a:buChar char="➢"/>
            </a:pPr>
            <a:r>
              <a:rPr lang="en"/>
              <a:t>Collected via the Internet querying 1250 emotion related keywords</a:t>
            </a:r>
            <a:endParaRPr/>
          </a:p>
        </p:txBody>
      </p:sp>
      <p:graphicFrame>
        <p:nvGraphicFramePr>
          <p:cNvPr id="165" name="Google Shape;165;p27"/>
          <p:cNvGraphicFramePr/>
          <p:nvPr/>
        </p:nvGraphicFramePr>
        <p:xfrm>
          <a:off x="952500" y="1909250"/>
          <a:ext cx="7239000" cy="2394024"/>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lnSpc>
                          <a:spcPct val="115000"/>
                        </a:lnSpc>
                        <a:spcBef>
                          <a:spcPts val="0"/>
                        </a:spcBef>
                        <a:spcAft>
                          <a:spcPts val="0"/>
                        </a:spcAft>
                        <a:buNone/>
                      </a:pPr>
                      <a:r>
                        <a:rPr lang="en">
                          <a:solidFill>
                            <a:schemeClr val="accent3"/>
                          </a:solidFill>
                          <a:latin typeface="Average"/>
                          <a:ea typeface="Average"/>
                          <a:cs typeface="Average"/>
                          <a:sym typeface="Average"/>
                        </a:rPr>
                        <a:t>6 basic + neutral + contempt</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rgbClr val="F6B26B"/>
                          </a:solidFill>
                          <a:latin typeface="Average"/>
                          <a:ea typeface="Average"/>
                          <a:cs typeface="Average"/>
                          <a:sym typeface="Average"/>
                        </a:rPr>
                        <a:t>~1 million</a:t>
                      </a:r>
                      <a:r>
                        <a:rPr lang="en">
                          <a:solidFill>
                            <a:schemeClr val="accent3"/>
                          </a:solidFill>
                          <a:latin typeface="Average"/>
                          <a:ea typeface="Average"/>
                          <a:cs typeface="Average"/>
                          <a:sym typeface="Average"/>
                        </a:rPr>
                        <a:t>, half were manually annotated</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Color</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Emotion Labels with </a:t>
                      </a:r>
                      <a:r>
                        <a:rPr lang="en">
                          <a:solidFill>
                            <a:srgbClr val="F6B26B"/>
                          </a:solidFill>
                          <a:latin typeface="Average"/>
                          <a:ea typeface="Average"/>
                          <a:cs typeface="Average"/>
                          <a:sym typeface="Average"/>
                        </a:rPr>
                        <a:t>Valence/Arousal</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rgbClr val="F6B26B"/>
                          </a:solidFill>
                          <a:latin typeface="Average"/>
                          <a:ea typeface="Average"/>
                          <a:cs typeface="Average"/>
                          <a:sym typeface="Average"/>
                        </a:rPr>
                        <a:t>“Wild Setting”</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166" name="Google Shape;166;p27"/>
          <p:cNvSpPr txBox="1"/>
          <p:nvPr/>
        </p:nvSpPr>
        <p:spPr>
          <a:xfrm>
            <a:off x="0" y="4833300"/>
            <a:ext cx="30000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http://mohammadmahoor.com/affectnet/</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72" name="Google Shape;17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AFF-Wild (2011-2012?)</a:t>
            </a:r>
            <a:endParaRPr/>
          </a:p>
          <a:p>
            <a:pPr marL="914400" marR="0" lvl="1" indent="-317500" algn="l" rtl="0">
              <a:lnSpc>
                <a:spcPct val="115000"/>
              </a:lnSpc>
              <a:spcBef>
                <a:spcPts val="0"/>
              </a:spcBef>
              <a:spcAft>
                <a:spcPts val="0"/>
              </a:spcAft>
              <a:buSzPts val="1400"/>
              <a:buChar char="➢"/>
            </a:pPr>
            <a:r>
              <a:rPr lang="en"/>
              <a:t>15 hours of video data for analysis of continuous emotion dimensions. Main source was Youtube</a:t>
            </a:r>
            <a:endParaRPr/>
          </a:p>
        </p:txBody>
      </p:sp>
      <p:graphicFrame>
        <p:nvGraphicFramePr>
          <p:cNvPr id="173" name="Google Shape;173;p28"/>
          <p:cNvGraphicFramePr/>
          <p:nvPr/>
        </p:nvGraphicFramePr>
        <p:xfrm>
          <a:off x="952500" y="1909250"/>
          <a:ext cx="7239000" cy="2394024"/>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200</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6B26B"/>
                          </a:solidFill>
                          <a:latin typeface="Average"/>
                          <a:ea typeface="Average"/>
                          <a:cs typeface="Average"/>
                          <a:sym typeface="Average"/>
                        </a:rPr>
                        <a:t>~1.25 million</a:t>
                      </a:r>
                      <a:r>
                        <a:rPr lang="en">
                          <a:solidFill>
                            <a:schemeClr val="accent3"/>
                          </a:solidFill>
                          <a:latin typeface="Average"/>
                          <a:ea typeface="Average"/>
                          <a:cs typeface="Average"/>
                          <a:sym typeface="Average"/>
                        </a:rPr>
                        <a:t> manually annotated</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Color</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6B26B"/>
                          </a:solidFill>
                          <a:latin typeface="Average"/>
                          <a:ea typeface="Average"/>
                          <a:cs typeface="Average"/>
                          <a:sym typeface="Average"/>
                        </a:rPr>
                        <a:t>Valence/Arousal</a:t>
                      </a:r>
                      <a:endParaRPr>
                        <a:solidFill>
                          <a:srgbClr val="F6B26B"/>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6B26B"/>
                          </a:solidFill>
                          <a:latin typeface="Average"/>
                          <a:ea typeface="Average"/>
                          <a:cs typeface="Average"/>
                          <a:sym typeface="Average"/>
                        </a:rPr>
                        <a:t>“Wild Setting”</a:t>
                      </a:r>
                      <a:endParaRPr>
                        <a:solidFill>
                          <a:srgbClr val="F6B26B"/>
                        </a:solidFill>
                        <a:latin typeface="Average"/>
                        <a:ea typeface="Average"/>
                        <a:cs typeface="Average"/>
                        <a:sym typeface="Average"/>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4" name="Google Shape;174;p28"/>
          <p:cNvSpPr txBox="1"/>
          <p:nvPr/>
        </p:nvSpPr>
        <p:spPr>
          <a:xfrm>
            <a:off x="0" y="4833300"/>
            <a:ext cx="32664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https://ibug.doc.ic.ac.uk/resources/first-affect-wild-challenge/</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SEMAINE Database (2012)</a:t>
            </a:r>
            <a:endParaRPr/>
          </a:p>
          <a:p>
            <a:pPr marL="914400" marR="0" lvl="0" indent="0" algn="l" rtl="0">
              <a:lnSpc>
                <a:spcPct val="115000"/>
              </a:lnSpc>
              <a:spcBef>
                <a:spcPts val="0"/>
              </a:spcBef>
              <a:spcAft>
                <a:spcPts val="0"/>
              </a:spcAft>
              <a:buNone/>
            </a:pPr>
            <a:endParaRPr sz="1400"/>
          </a:p>
          <a:p>
            <a:pPr marL="914400" marR="0" lvl="1" indent="-317500" algn="l" rtl="0">
              <a:lnSpc>
                <a:spcPct val="115000"/>
              </a:lnSpc>
              <a:spcBef>
                <a:spcPts val="0"/>
              </a:spcBef>
              <a:spcAft>
                <a:spcPts val="0"/>
              </a:spcAft>
              <a:buSzPts val="1400"/>
              <a:buChar char="➢"/>
            </a:pPr>
            <a:r>
              <a:rPr lang="en"/>
              <a:t>A major drive and future goal in HCI is to allow a human to speak to a machine </a:t>
            </a:r>
            <a:r>
              <a:rPr lang="en">
                <a:solidFill>
                  <a:srgbClr val="F6B26B"/>
                </a:solidFill>
              </a:rPr>
              <a:t>as if they were speaking to another person</a:t>
            </a:r>
            <a:endParaRPr>
              <a:solidFill>
                <a:srgbClr val="F6B26B"/>
              </a:solidFill>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t>There is a need to capture non-verbal cues that exist in human conversation</a:t>
            </a:r>
            <a:endParaRPr/>
          </a:p>
          <a:p>
            <a:pPr marL="1371600" marR="0" lvl="2" indent="-317500" algn="l" rtl="0">
              <a:lnSpc>
                <a:spcPct val="115000"/>
              </a:lnSpc>
              <a:spcBef>
                <a:spcPts val="0"/>
              </a:spcBef>
              <a:spcAft>
                <a:spcPts val="0"/>
              </a:spcAft>
              <a:buSzPts val="1400"/>
              <a:buChar char="■"/>
            </a:pPr>
            <a:r>
              <a:rPr lang="en"/>
              <a:t>e.g. turn-taking</a:t>
            </a:r>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t>DB consists of </a:t>
            </a:r>
            <a:r>
              <a:rPr lang="en">
                <a:solidFill>
                  <a:srgbClr val="F6B26B"/>
                </a:solidFill>
              </a:rPr>
              <a:t>conversations</a:t>
            </a:r>
            <a:r>
              <a:rPr lang="en"/>
              <a:t> between a human and a human operator who </a:t>
            </a:r>
            <a:r>
              <a:rPr lang="en">
                <a:solidFill>
                  <a:srgbClr val="F6B26B"/>
                </a:solidFill>
              </a:rPr>
              <a:t>pretends to be an artificially intelligent agent</a:t>
            </a:r>
            <a:r>
              <a:rPr lang="en"/>
              <a:t> with a prototypic emotional behavior. Each operator tries to pull the human into their respective emotional categories.</a:t>
            </a:r>
            <a:endParaRPr/>
          </a:p>
        </p:txBody>
      </p:sp>
      <p:sp>
        <p:nvSpPr>
          <p:cNvPr id="181" name="Google Shape;181;p29"/>
          <p:cNvSpPr txBox="1"/>
          <p:nvPr/>
        </p:nvSpPr>
        <p:spPr>
          <a:xfrm>
            <a:off x="0" y="4833300"/>
            <a:ext cx="30000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https://ibug.doc.ic.ac.uk/research/semaine-database/</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6B26B"/>
                </a:solidFill>
              </a:rPr>
              <a:t>Activity!</a:t>
            </a:r>
            <a:endParaRPr dirty="0">
              <a:solidFill>
                <a:srgbClr val="F6B26B"/>
              </a:solidFill>
            </a:endParaRPr>
          </a:p>
        </p:txBody>
      </p:sp>
      <p:sp>
        <p:nvSpPr>
          <p:cNvPr id="187" name="Google Shape;18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dirty="0" err="1"/>
              <a:t>Kanade</a:t>
            </a:r>
            <a:r>
              <a:rPr lang="en" dirty="0"/>
              <a:t> et. al devoted a section of their paper to discussing </a:t>
            </a:r>
            <a:r>
              <a:rPr lang="en" dirty="0">
                <a:solidFill>
                  <a:srgbClr val="F6B26B"/>
                </a:solidFill>
              </a:rPr>
              <a:t>deliberate (posed) vs spontaneous</a:t>
            </a:r>
            <a:r>
              <a:rPr lang="en" dirty="0"/>
              <a:t> expressions, but the majority of modern datasets today consist of posed expressions. Argue for &amp; against these typed datasets.</a:t>
            </a:r>
            <a:endParaRPr dirty="0"/>
          </a:p>
          <a:p>
            <a:pPr marL="457200" marR="0" lvl="0" indent="0" algn="l" rtl="0">
              <a:lnSpc>
                <a:spcPct val="115000"/>
              </a:lnSpc>
              <a:spcBef>
                <a:spcPts val="0"/>
              </a:spcBef>
              <a:spcAft>
                <a:spcPts val="0"/>
              </a:spcAft>
              <a:buNone/>
            </a:pPr>
            <a:endParaRPr dirty="0"/>
          </a:p>
          <a:p>
            <a:pPr marL="457200" marR="0" lvl="0" indent="-342900" algn="l" rtl="0">
              <a:lnSpc>
                <a:spcPct val="115000"/>
              </a:lnSpc>
              <a:spcBef>
                <a:spcPts val="0"/>
              </a:spcBef>
              <a:spcAft>
                <a:spcPts val="0"/>
              </a:spcAft>
              <a:buSzPts val="1800"/>
              <a:buChar char="❖"/>
            </a:pPr>
            <a:r>
              <a:rPr lang="en" dirty="0"/>
              <a:t>Each side makes 1 statement pro their type</a:t>
            </a:r>
            <a:endParaRPr dirty="0"/>
          </a:p>
          <a:p>
            <a:pPr marL="457200" marR="0" lvl="0" indent="-342900" algn="l" rtl="0">
              <a:lnSpc>
                <a:spcPct val="115000"/>
              </a:lnSpc>
              <a:spcBef>
                <a:spcPts val="0"/>
              </a:spcBef>
              <a:spcAft>
                <a:spcPts val="0"/>
              </a:spcAft>
              <a:buSzPts val="1800"/>
              <a:buChar char="❖"/>
            </a:pPr>
            <a:r>
              <a:rPr lang="en" dirty="0"/>
              <a:t>The other side argues against that point</a:t>
            </a:r>
            <a:endParaRPr dirty="0"/>
          </a:p>
          <a:p>
            <a:pPr marL="457200" marR="0" lvl="0" indent="0" algn="l" rtl="0">
              <a:lnSpc>
                <a:spcPct val="115000"/>
              </a:lnSpc>
              <a:spcBef>
                <a:spcPts val="0"/>
              </a:spcBef>
              <a:spcAft>
                <a:spcPts val="0"/>
              </a:spcAft>
              <a:buNone/>
            </a:pPr>
            <a:endParaRPr dirty="0"/>
          </a:p>
          <a:p>
            <a:pPr marL="457200" marR="0" lvl="0" indent="0" algn="l" rtl="0">
              <a:lnSpc>
                <a:spcPct val="115000"/>
              </a:lnSpc>
              <a:spcBef>
                <a:spcPts val="0"/>
              </a:spcBef>
              <a:spcAft>
                <a:spcPts val="0"/>
              </a:spcAft>
              <a:buNone/>
            </a:pPr>
            <a:endParaRPr dirty="0"/>
          </a:p>
          <a:p>
            <a:pPr marL="457200" marR="0" lvl="0" indent="-342900" algn="l" rtl="0">
              <a:lnSpc>
                <a:spcPct val="115000"/>
              </a:lnSpc>
              <a:spcBef>
                <a:spcPts val="0"/>
              </a:spcBef>
              <a:spcAft>
                <a:spcPts val="0"/>
              </a:spcAft>
              <a:buSzPts val="1800"/>
              <a:buChar char="❖"/>
            </a:pPr>
            <a:r>
              <a:rPr lang="en" dirty="0"/>
              <a:t>A controversial topic for another time: In the same facial expression dataset, would you include both normal and clinically-impaired participants, as </a:t>
            </a:r>
            <a:r>
              <a:rPr lang="en" dirty="0" err="1"/>
              <a:t>Kanade</a:t>
            </a:r>
            <a:r>
              <a:rPr lang="en" dirty="0"/>
              <a:t> mentions at the end of section 2.5?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That’s all folks!</a:t>
            </a:r>
            <a:endParaRPr>
              <a:solidFill>
                <a:srgbClr val="F6B26B"/>
              </a:solidFill>
            </a:endParaRPr>
          </a:p>
        </p:txBody>
      </p:sp>
      <p:sp>
        <p:nvSpPr>
          <p:cNvPr id="193" name="Google Shape;19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endParaRPr i="1"/>
          </a:p>
        </p:txBody>
      </p:sp>
      <p:pic>
        <p:nvPicPr>
          <p:cNvPr id="194" name="Google Shape;194;p31"/>
          <p:cNvPicPr preferRelativeResize="0"/>
          <p:nvPr/>
        </p:nvPicPr>
        <p:blipFill>
          <a:blip r:embed="rId3">
            <a:alphaModFix/>
          </a:blip>
          <a:stretch>
            <a:fillRect/>
          </a:stretch>
        </p:blipFill>
        <p:spPr>
          <a:xfrm>
            <a:off x="12" y="-781659"/>
            <a:ext cx="9144000" cy="67068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History prior &amp; paper review</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
              <a:t>Related work &amp; databases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
              <a:t>Activity!</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
              <a:t>Questions?</a:t>
            </a:r>
            <a:endParaRPr/>
          </a:p>
        </p:txBody>
      </p:sp>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Agenda</a:t>
            </a:r>
            <a:endParaRPr>
              <a:solidFill>
                <a:srgbClr val="F6B26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was development in facial</a:t>
            </a:r>
            <a:br>
              <a:rPr lang="en"/>
            </a:br>
            <a:r>
              <a:rPr lang="en"/>
              <a:t>feature tracking, but also...</a:t>
            </a:r>
            <a:endParaRPr/>
          </a:p>
        </p:txBody>
      </p:sp>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History Prior</a:t>
            </a:r>
            <a:endParaRPr>
              <a:solidFill>
                <a:srgbClr val="F6B26B"/>
              </a:solidFill>
            </a:endParaRPr>
          </a:p>
        </p:txBody>
      </p:sp>
      <p:pic>
        <p:nvPicPr>
          <p:cNvPr id="73" name="Google Shape;73;p15"/>
          <p:cNvPicPr preferRelativeResize="0"/>
          <p:nvPr/>
        </p:nvPicPr>
        <p:blipFill>
          <a:blip r:embed="rId3">
            <a:alphaModFix/>
          </a:blip>
          <a:stretch>
            <a:fillRect/>
          </a:stretch>
        </p:blipFill>
        <p:spPr>
          <a:xfrm>
            <a:off x="5153375" y="445025"/>
            <a:ext cx="3678926" cy="2759198"/>
          </a:xfrm>
          <a:prstGeom prst="rect">
            <a:avLst/>
          </a:prstGeom>
          <a:noFill/>
          <a:ln>
            <a:noFill/>
          </a:ln>
        </p:spPr>
      </p:pic>
      <p:sp>
        <p:nvSpPr>
          <p:cNvPr id="74" name="Google Shape;74;p15"/>
          <p:cNvSpPr txBox="1"/>
          <p:nvPr/>
        </p:nvSpPr>
        <p:spPr>
          <a:xfrm>
            <a:off x="5506637" y="3204225"/>
            <a:ext cx="2972400" cy="3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4"/>
              </a:rPr>
              <a:t>Joy Buolamwini's "How I'm Fighting Bias In Algorithms"</a:t>
            </a:r>
            <a:endParaRPr sz="900"/>
          </a:p>
        </p:txBody>
      </p:sp>
      <p:sp>
        <p:nvSpPr>
          <p:cNvPr id="75" name="Google Shape;75;p15"/>
          <p:cNvSpPr txBox="1"/>
          <p:nvPr/>
        </p:nvSpPr>
        <p:spPr>
          <a:xfrm>
            <a:off x="311700" y="2143500"/>
            <a:ext cx="4260300" cy="300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Lack of comprehensive database:</a:t>
            </a:r>
            <a:br>
              <a:rPr lang="en" sz="1800">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marL="914400" lvl="1" indent="-317500" algn="l"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Only </a:t>
            </a:r>
            <a:r>
              <a:rPr lang="en">
                <a:solidFill>
                  <a:srgbClr val="F6B26B"/>
                </a:solidFill>
                <a:latin typeface="Average"/>
                <a:ea typeface="Average"/>
                <a:cs typeface="Average"/>
                <a:sym typeface="Average"/>
              </a:rPr>
              <a:t>global expressions</a:t>
            </a:r>
            <a:r>
              <a:rPr lang="en">
                <a:solidFill>
                  <a:schemeClr val="accent3"/>
                </a:solidFill>
                <a:latin typeface="Average"/>
                <a:ea typeface="Average"/>
                <a:cs typeface="Average"/>
                <a:sym typeface="Average"/>
              </a:rPr>
              <a:t> considered</a:t>
            </a:r>
            <a:br>
              <a:rPr lang="en">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marL="914400" lvl="1" indent="-317500" algn="l" rtl="0">
              <a:lnSpc>
                <a:spcPct val="115000"/>
              </a:lnSpc>
              <a:spcBef>
                <a:spcPts val="0"/>
              </a:spcBef>
              <a:spcAft>
                <a:spcPts val="0"/>
              </a:spcAft>
              <a:buClr>
                <a:schemeClr val="accent3"/>
              </a:buClr>
              <a:buSzPts val="1400"/>
              <a:buFont typeface="Average"/>
              <a:buChar char="➢"/>
            </a:pPr>
            <a:r>
              <a:rPr lang="en">
                <a:solidFill>
                  <a:srgbClr val="F6B26B"/>
                </a:solidFill>
                <a:latin typeface="Average"/>
                <a:ea typeface="Average"/>
                <a:cs typeface="Average"/>
                <a:sym typeface="Average"/>
              </a:rPr>
              <a:t>Little diversity</a:t>
            </a:r>
            <a:r>
              <a:rPr lang="en">
                <a:solidFill>
                  <a:schemeClr val="accent3"/>
                </a:solidFill>
                <a:latin typeface="Average"/>
                <a:ea typeface="Average"/>
                <a:cs typeface="Average"/>
                <a:sym typeface="Average"/>
              </a:rPr>
              <a:t> between subjects (age/ethnicity)</a:t>
            </a:r>
            <a:br>
              <a:rPr lang="en">
                <a:solidFill>
                  <a:schemeClr val="accent3"/>
                </a:solidFill>
                <a:latin typeface="Average"/>
                <a:ea typeface="Average"/>
                <a:cs typeface="Average"/>
                <a:sym typeface="Average"/>
              </a:rPr>
            </a:br>
            <a:endParaRPr>
              <a:solidFill>
                <a:schemeClr val="accent3"/>
              </a:solidFill>
              <a:latin typeface="Average"/>
              <a:ea typeface="Average"/>
              <a:cs typeface="Average"/>
              <a:sym typeface="Average"/>
            </a:endParaRPr>
          </a:p>
          <a:p>
            <a:pPr marL="914400" lvl="1" indent="-317500" algn="l" rtl="0">
              <a:lnSpc>
                <a:spcPct val="115000"/>
              </a:lnSpc>
              <a:spcBef>
                <a:spcPts val="0"/>
              </a:spcBef>
              <a:spcAft>
                <a:spcPts val="0"/>
              </a:spcAft>
              <a:buClr>
                <a:schemeClr val="accent3"/>
              </a:buClr>
              <a:buSzPts val="1400"/>
              <a:buFont typeface="Average"/>
              <a:buChar char="➢"/>
            </a:pPr>
            <a:r>
              <a:rPr lang="en">
                <a:solidFill>
                  <a:srgbClr val="F6B26B"/>
                </a:solidFill>
                <a:latin typeface="Average"/>
                <a:ea typeface="Average"/>
                <a:cs typeface="Average"/>
                <a:sym typeface="Average"/>
              </a:rPr>
              <a:t>No common datasets</a:t>
            </a:r>
            <a:r>
              <a:rPr lang="en">
                <a:solidFill>
                  <a:schemeClr val="accent3"/>
                </a:solidFill>
                <a:latin typeface="Average"/>
                <a:ea typeface="Average"/>
                <a:cs typeface="Average"/>
                <a:sym typeface="Average"/>
              </a:rPr>
              <a:t> for comparative tests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par>
                                <p:cTn id="18" presetID="10" presetClass="entr" presetSubtype="0" fill="hold"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History Prior (cont…)</a:t>
            </a:r>
            <a:endParaRPr>
              <a:solidFill>
                <a:srgbClr val="F6B26B"/>
              </a:solidFill>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Problem space</a:t>
            </a:r>
            <a:br>
              <a:rPr lang="en"/>
            </a:br>
            <a:endParaRPr sz="1400"/>
          </a:p>
          <a:p>
            <a:pPr marL="914400" lvl="1" indent="-317500" algn="l" rtl="0">
              <a:spcBef>
                <a:spcPts val="0"/>
              </a:spcBef>
              <a:spcAft>
                <a:spcPts val="0"/>
              </a:spcAft>
              <a:buSzPts val="1400"/>
              <a:buChar char="➢"/>
            </a:pPr>
            <a:r>
              <a:rPr lang="en"/>
              <a:t>Covered a small set of expressions, and no fine/subtle changes</a:t>
            </a:r>
            <a:endParaRPr/>
          </a:p>
          <a:p>
            <a:pPr marL="1371600" lvl="2" indent="-317500" algn="l" rtl="0">
              <a:spcBef>
                <a:spcPts val="0"/>
              </a:spcBef>
              <a:spcAft>
                <a:spcPts val="0"/>
              </a:spcAft>
              <a:buSzPts val="1400"/>
              <a:buChar char="■"/>
            </a:pPr>
            <a:r>
              <a:rPr lang="en"/>
              <a:t>Solution: </a:t>
            </a:r>
            <a:r>
              <a:rPr lang="en">
                <a:solidFill>
                  <a:srgbClr val="F6B26B"/>
                </a:solidFill>
              </a:rPr>
              <a:t>FACS, taxonomizing facial movements</a:t>
            </a:r>
            <a:endParaRPr>
              <a:solidFill>
                <a:srgbClr val="F6B26B"/>
              </a:solidFill>
            </a:endParaRPr>
          </a:p>
          <a:p>
            <a:pPr marL="1371600" lvl="2" indent="-317500" algn="l" rtl="0">
              <a:spcBef>
                <a:spcPts val="0"/>
              </a:spcBef>
              <a:spcAft>
                <a:spcPts val="0"/>
              </a:spcAft>
              <a:buSzPts val="1400"/>
              <a:buChar char="■"/>
            </a:pPr>
            <a:r>
              <a:rPr lang="en"/>
              <a:t>Note the difference between:</a:t>
            </a:r>
            <a:endParaRPr/>
          </a:p>
          <a:p>
            <a:pPr marL="1828800" lvl="3" indent="-317500" algn="l" rtl="0">
              <a:spcBef>
                <a:spcPts val="0"/>
              </a:spcBef>
              <a:spcAft>
                <a:spcPts val="0"/>
              </a:spcAft>
              <a:buSzPts val="1400"/>
              <a:buChar char="●"/>
            </a:pPr>
            <a:r>
              <a:rPr lang="en"/>
              <a:t>FACS … vs … EMFACS</a:t>
            </a:r>
            <a:endParaRPr/>
          </a:p>
          <a:p>
            <a:pPr marL="2286000" lvl="4" indent="-317500" algn="l" rtl="0">
              <a:spcBef>
                <a:spcPts val="0"/>
              </a:spcBef>
              <a:spcAft>
                <a:spcPts val="0"/>
              </a:spcAft>
              <a:buSzPts val="1400"/>
              <a:buChar char="◆"/>
            </a:pPr>
            <a:r>
              <a:rPr lang="en"/>
              <a:t>ex. Fear = 1 + 2 + 4 + 5 + 7 + 20 + 26</a:t>
            </a:r>
            <a:endParaRPr/>
          </a:p>
          <a:p>
            <a:pPr marL="1828800" lvl="3" indent="-317500" algn="l" rtl="0">
              <a:spcBef>
                <a:spcPts val="0"/>
              </a:spcBef>
              <a:spcAft>
                <a:spcPts val="0"/>
              </a:spcAft>
              <a:buSzPts val="1400"/>
              <a:buChar char="●"/>
            </a:pPr>
            <a:r>
              <a:rPr lang="en"/>
              <a:t>FACS … vs … F.A.C.E.S</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en"/>
              <a:t>Previous claim of </a:t>
            </a:r>
            <a:r>
              <a:rPr lang="en">
                <a:solidFill>
                  <a:srgbClr val="F6B26B"/>
                </a:solidFill>
              </a:rPr>
              <a:t>expression transition</a:t>
            </a:r>
            <a:r>
              <a:rPr lang="en"/>
              <a:t> requiring neutral states</a:t>
            </a:r>
            <a:endParaRPr/>
          </a:p>
          <a:p>
            <a:pPr marL="1371600" lvl="2" indent="-317500" algn="l" rtl="0">
              <a:spcBef>
                <a:spcPts val="0"/>
              </a:spcBef>
              <a:spcAft>
                <a:spcPts val="0"/>
              </a:spcAft>
              <a:buSzPts val="1400"/>
              <a:buChar char="■"/>
            </a:pPr>
            <a:r>
              <a:rPr lang="en"/>
              <a:t>Required </a:t>
            </a:r>
            <a:r>
              <a:rPr lang="en">
                <a:solidFill>
                  <a:srgbClr val="F6B26B"/>
                </a:solidFill>
              </a:rPr>
              <a:t>dynamic combinations</a:t>
            </a:r>
            <a:r>
              <a:rPr lang="en"/>
              <a:t> of action units!!</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en"/>
              <a:t>Subjects asked to </a:t>
            </a:r>
            <a:r>
              <a:rPr lang="en" i="1"/>
              <a:t>pose</a:t>
            </a:r>
            <a:r>
              <a:rPr lang="en"/>
              <a:t> </a:t>
            </a:r>
            <a:r>
              <a:rPr lang="en">
                <a:solidFill>
                  <a:srgbClr val="F6B26B"/>
                </a:solidFill>
              </a:rPr>
              <a:t>(deliberate vs. spontaneous expressions)</a:t>
            </a:r>
            <a:endParaRPr>
              <a:solidFill>
                <a:srgbClr val="F6B26B"/>
              </a:solidFill>
            </a:endParaRPr>
          </a:p>
        </p:txBody>
      </p:sp>
      <p:sp>
        <p:nvSpPr>
          <p:cNvPr id="82" name="Google Shape;82;p16"/>
          <p:cNvSpPr txBox="1"/>
          <p:nvPr/>
        </p:nvSpPr>
        <p:spPr>
          <a:xfrm>
            <a:off x="12" y="4815900"/>
            <a:ext cx="2972400" cy="3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Facial Action Coding System</a:t>
            </a:r>
            <a:endParaRPr sz="900"/>
          </a:p>
        </p:txBody>
      </p:sp>
      <p:pic>
        <p:nvPicPr>
          <p:cNvPr id="83" name="Google Shape;83;p16"/>
          <p:cNvPicPr preferRelativeResize="0"/>
          <p:nvPr/>
        </p:nvPicPr>
        <p:blipFill>
          <a:blip r:embed="rId4">
            <a:alphaModFix/>
          </a:blip>
          <a:stretch>
            <a:fillRect/>
          </a:stretch>
        </p:blipFill>
        <p:spPr>
          <a:xfrm>
            <a:off x="6092800" y="2903150"/>
            <a:ext cx="2898801" cy="17871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History Prior (cont…)</a:t>
            </a:r>
            <a:endParaRPr>
              <a:solidFill>
                <a:srgbClr val="F6B26B"/>
              </a:solidFill>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Problem space</a:t>
            </a:r>
            <a:br>
              <a:rPr lang="en"/>
            </a:br>
            <a:endParaRPr sz="1400"/>
          </a:p>
          <a:p>
            <a:pPr marL="914400" lvl="1" indent="-317500" algn="l" rtl="0">
              <a:spcBef>
                <a:spcPts val="0"/>
              </a:spcBef>
              <a:spcAft>
                <a:spcPts val="0"/>
              </a:spcAft>
              <a:buSzPts val="1400"/>
              <a:buChar char="➢"/>
            </a:pPr>
            <a:r>
              <a:rPr lang="en">
                <a:solidFill>
                  <a:srgbClr val="F6B26B"/>
                </a:solidFill>
              </a:rPr>
              <a:t>Reliability</a:t>
            </a:r>
            <a:r>
              <a:rPr lang="en"/>
              <a:t> of labeling data</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en"/>
              <a:t>Head </a:t>
            </a:r>
            <a:r>
              <a:rPr lang="en">
                <a:solidFill>
                  <a:srgbClr val="F6B26B"/>
                </a:solidFill>
              </a:rPr>
              <a:t>orientation</a:t>
            </a:r>
            <a:r>
              <a:rPr lang="en"/>
              <a:t> &amp; scene/environment </a:t>
            </a:r>
            <a:r>
              <a:rPr lang="en">
                <a:solidFill>
                  <a:srgbClr val="F6B26B"/>
                </a:solidFill>
              </a:rPr>
              <a:t>complexity</a:t>
            </a:r>
            <a:endParaRPr>
              <a:solidFill>
                <a:srgbClr val="F6B26B"/>
              </a:solidFill>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en">
                <a:solidFill>
                  <a:srgbClr val="F6B26B"/>
                </a:solidFill>
              </a:rPr>
              <a:t>Image properties</a:t>
            </a:r>
            <a:endParaRPr>
              <a:solidFill>
                <a:srgbClr val="F6B26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CMU-Pittsburgh AU-Coded Face Expression Image Database</a:t>
            </a:r>
            <a:endParaRPr>
              <a:solidFill>
                <a:srgbClr val="F6B26B"/>
              </a:solidFill>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a:t>210 adults</a:t>
            </a:r>
            <a:endParaRPr/>
          </a:p>
          <a:p>
            <a:pPr marL="914400" lvl="1" indent="-317500" algn="l" rtl="0">
              <a:spcBef>
                <a:spcPts val="0"/>
              </a:spcBef>
              <a:spcAft>
                <a:spcPts val="0"/>
              </a:spcAft>
              <a:buSzPts val="1400"/>
              <a:buChar char="➢"/>
            </a:pPr>
            <a:r>
              <a:rPr lang="en"/>
              <a:t>18 &lt; age &lt; 50</a:t>
            </a:r>
            <a:endParaRPr/>
          </a:p>
          <a:p>
            <a:pPr marL="914400" marR="0" lvl="1" indent="-317500" algn="l" rtl="0">
              <a:lnSpc>
                <a:spcPct val="115000"/>
              </a:lnSpc>
              <a:spcBef>
                <a:spcPts val="0"/>
              </a:spcBef>
              <a:spcAft>
                <a:spcPts val="0"/>
              </a:spcAft>
              <a:buSzPts val="1400"/>
              <a:buChar char="➢"/>
            </a:pPr>
            <a:r>
              <a:rPr lang="en"/>
              <a:t>69%F, 31%M</a:t>
            </a:r>
            <a:endParaRPr/>
          </a:p>
          <a:p>
            <a:pPr marL="914400" marR="0" lvl="1" indent="-317500" algn="l" rtl="0">
              <a:lnSpc>
                <a:spcPct val="115000"/>
              </a:lnSpc>
              <a:spcBef>
                <a:spcPts val="0"/>
              </a:spcBef>
              <a:spcAft>
                <a:spcPts val="0"/>
              </a:spcAft>
              <a:buSzPts val="1400"/>
              <a:buChar char="➢"/>
            </a:pPr>
            <a:r>
              <a:rPr lang="en"/>
              <a:t>81% Euro-American </a:t>
            </a:r>
            <a:r>
              <a:rPr lang="en">
                <a:solidFill>
                  <a:srgbClr val="F6B26B"/>
                </a:solidFill>
              </a:rPr>
              <a:t>(diverse much?)</a:t>
            </a:r>
            <a:endParaRPr>
              <a:solidFill>
                <a:srgbClr val="F6B26B"/>
              </a:solidFill>
            </a:endParaRPr>
          </a:p>
          <a:p>
            <a:pPr marL="457200" marR="0" lvl="0" indent="0" algn="l" rtl="0">
              <a:lnSpc>
                <a:spcPct val="115000"/>
              </a:lnSpc>
              <a:spcBef>
                <a:spcPts val="0"/>
              </a:spcBef>
              <a:spcAft>
                <a:spcPts val="0"/>
              </a:spcAft>
              <a:buNone/>
            </a:pPr>
            <a:endParaRPr/>
          </a:p>
          <a:p>
            <a:pPr marL="457200" marR="0" lvl="0" indent="-342900" algn="l" rtl="0">
              <a:lnSpc>
                <a:spcPct val="115000"/>
              </a:lnSpc>
              <a:spcBef>
                <a:spcPts val="0"/>
              </a:spcBef>
              <a:spcAft>
                <a:spcPts val="0"/>
              </a:spcAft>
              <a:buSzPts val="1800"/>
              <a:buChar char="❖"/>
            </a:pPr>
            <a:r>
              <a:rPr lang="en"/>
              <a:t>Perform 23 facial displays, and 30% of subjects had an 30˚ oblique rotation.</a:t>
            </a:r>
            <a:endParaRPr/>
          </a:p>
          <a:p>
            <a:pPr marL="914400" marR="0" lvl="1" indent="-317500" algn="l" rtl="0">
              <a:lnSpc>
                <a:spcPct val="115000"/>
              </a:lnSpc>
              <a:spcBef>
                <a:spcPts val="0"/>
              </a:spcBef>
              <a:spcAft>
                <a:spcPts val="0"/>
              </a:spcAft>
              <a:buSzPts val="1400"/>
              <a:buChar char="➢"/>
            </a:pPr>
            <a:r>
              <a:rPr lang="en"/>
              <a:t>Thus, </a:t>
            </a:r>
            <a:r>
              <a:rPr lang="en">
                <a:solidFill>
                  <a:srgbClr val="F6B26B"/>
                </a:solidFill>
              </a:rPr>
              <a:t>lack of spontaneous expression</a:t>
            </a:r>
            <a:endParaRPr>
              <a:solidFill>
                <a:srgbClr val="F6B26B"/>
              </a:solidFill>
            </a:endParaRPr>
          </a:p>
          <a:p>
            <a:pPr marL="457200" marR="0" lvl="0" indent="0" algn="l" rtl="0">
              <a:lnSpc>
                <a:spcPct val="115000"/>
              </a:lnSpc>
              <a:spcBef>
                <a:spcPts val="0"/>
              </a:spcBef>
              <a:spcAft>
                <a:spcPts val="0"/>
              </a:spcAft>
              <a:buNone/>
            </a:pPr>
            <a:endParaRPr/>
          </a:p>
          <a:p>
            <a:pPr marL="457200" marR="0" lvl="0" indent="-342900" algn="l" rtl="0">
              <a:lnSpc>
                <a:spcPct val="115000"/>
              </a:lnSpc>
              <a:spcBef>
                <a:spcPts val="0"/>
              </a:spcBef>
              <a:spcAft>
                <a:spcPts val="0"/>
              </a:spcAft>
              <a:buSzPts val="1800"/>
              <a:buChar char="❖"/>
            </a:pPr>
            <a:r>
              <a:rPr lang="en"/>
              <a:t>Final: 1917 sequences of images/video feeds of 182 subjects</a:t>
            </a:r>
            <a:endParaRPr/>
          </a:p>
        </p:txBody>
      </p:sp>
      <p:sp>
        <p:nvSpPr>
          <p:cNvPr id="96" name="Google Shape;96;p18"/>
          <p:cNvSpPr txBox="1"/>
          <p:nvPr/>
        </p:nvSpPr>
        <p:spPr>
          <a:xfrm>
            <a:off x="0" y="4833300"/>
            <a:ext cx="45876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http://media-lab.ccny.cuny.edu/wordpress/YLTCCNYHomepage/Publications/FG3.pdf</a:t>
            </a:r>
            <a:endParaRPr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CMU-Pittsburgh AU-Coded Face Expression Image Database</a:t>
            </a:r>
            <a:endParaRPr>
              <a:solidFill>
                <a:srgbClr val="F6B26B"/>
              </a:solidFill>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Future work:</a:t>
            </a:r>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t>Audiovisual recordings of </a:t>
            </a:r>
            <a:r>
              <a:rPr lang="en">
                <a:solidFill>
                  <a:srgbClr val="F6B26B"/>
                </a:solidFill>
              </a:rPr>
              <a:t>emotion processes</a:t>
            </a:r>
            <a:r>
              <a:rPr lang="en"/>
              <a:t> in infants, children &amp; adults</a:t>
            </a:r>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t>Facial muscle movement based on </a:t>
            </a:r>
            <a:r>
              <a:rPr lang="en">
                <a:solidFill>
                  <a:srgbClr val="F6B26B"/>
                </a:solidFill>
              </a:rPr>
              <a:t>surgical operations</a:t>
            </a:r>
            <a:endParaRPr>
              <a:solidFill>
                <a:srgbClr val="F6B26B"/>
              </a:solidFill>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solidFill>
                  <a:srgbClr val="F6B26B"/>
                </a:solidFill>
              </a:rPr>
              <a:t>Multiple perspectives</a:t>
            </a:r>
            <a:r>
              <a:rPr lang="en"/>
              <a:t> (great for 3D modeling)</a:t>
            </a:r>
            <a:endParaRPr/>
          </a:p>
          <a:p>
            <a:pPr marL="457200" marR="0" lvl="0" indent="0" algn="l" rtl="0">
              <a:lnSpc>
                <a:spcPct val="115000"/>
              </a:lnSpc>
              <a:spcBef>
                <a:spcPts val="0"/>
              </a:spcBef>
              <a:spcAft>
                <a:spcPts val="0"/>
              </a:spcAft>
              <a:buNone/>
            </a:pPr>
            <a:endParaRPr/>
          </a:p>
          <a:p>
            <a:pPr marL="457200" marR="0" lvl="0" indent="-342900" algn="l" rtl="0">
              <a:lnSpc>
                <a:spcPct val="115000"/>
              </a:lnSpc>
              <a:spcBef>
                <a:spcPts val="0"/>
              </a:spcBef>
              <a:spcAft>
                <a:spcPts val="0"/>
              </a:spcAft>
              <a:buSzPts val="1800"/>
              <a:buChar char="❖"/>
            </a:pPr>
            <a:r>
              <a:rPr lang="en"/>
              <a:t>Final statement: “...we will further increase the generalizability of this database.”</a:t>
            </a:r>
            <a:endParaRPr/>
          </a:p>
        </p:txBody>
      </p:sp>
      <p:sp>
        <p:nvSpPr>
          <p:cNvPr id="103" name="Google Shape;103;p19"/>
          <p:cNvSpPr txBox="1"/>
          <p:nvPr/>
        </p:nvSpPr>
        <p:spPr>
          <a:xfrm>
            <a:off x="0" y="4833300"/>
            <a:ext cx="45876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http://media-lab.ccny.cuny.edu/wordpress/YLTCCNYHomepage/Publications/FG3.pdf</a:t>
            </a:r>
            <a:endParaRPr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What Facial Databases commonly contain:</a:t>
            </a:r>
            <a:endParaRPr/>
          </a:p>
          <a:p>
            <a:pPr marL="914400" marR="0" lvl="0" indent="0" algn="l" rtl="0">
              <a:lnSpc>
                <a:spcPct val="115000"/>
              </a:lnSpc>
              <a:spcBef>
                <a:spcPts val="0"/>
              </a:spcBef>
              <a:spcAft>
                <a:spcPts val="0"/>
              </a:spcAft>
              <a:buNone/>
            </a:pPr>
            <a:endParaRPr sz="1400">
              <a:solidFill>
                <a:srgbClr val="F6B26B"/>
              </a:solidFill>
            </a:endParaRPr>
          </a:p>
          <a:p>
            <a:pPr marL="914400" marR="0" lvl="1" indent="-317500" algn="l" rtl="0">
              <a:lnSpc>
                <a:spcPct val="115000"/>
              </a:lnSpc>
              <a:spcBef>
                <a:spcPts val="0"/>
              </a:spcBef>
              <a:spcAft>
                <a:spcPts val="0"/>
              </a:spcAft>
              <a:buSzPts val="1400"/>
              <a:buChar char="➢"/>
            </a:pPr>
            <a:r>
              <a:rPr lang="en">
                <a:solidFill>
                  <a:srgbClr val="F6B26B"/>
                </a:solidFill>
              </a:rPr>
              <a:t>Facial Expressions</a:t>
            </a:r>
            <a:r>
              <a:rPr lang="en"/>
              <a:t> or </a:t>
            </a:r>
            <a:r>
              <a:rPr lang="en">
                <a:solidFill>
                  <a:srgbClr val="F6B26B"/>
                </a:solidFill>
              </a:rPr>
              <a:t>Emotional Expressions</a:t>
            </a:r>
            <a:endParaRPr>
              <a:solidFill>
                <a:srgbClr val="F6B26B"/>
              </a:solidFill>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t># of </a:t>
            </a:r>
            <a:r>
              <a:rPr lang="en">
                <a:solidFill>
                  <a:srgbClr val="F6B26B"/>
                </a:solidFill>
              </a:rPr>
              <a:t>subjects</a:t>
            </a:r>
            <a:r>
              <a:rPr lang="en"/>
              <a:t> / # of </a:t>
            </a:r>
            <a:r>
              <a:rPr lang="en">
                <a:solidFill>
                  <a:srgbClr val="F6B26B"/>
                </a:solidFill>
              </a:rPr>
              <a:t>image/audio/video files</a:t>
            </a:r>
            <a:endParaRPr>
              <a:solidFill>
                <a:srgbClr val="F6B26B"/>
              </a:solidFill>
            </a:endParaRPr>
          </a:p>
          <a:p>
            <a:pPr marL="914400" marR="0" lvl="0" indent="0" algn="l" rtl="0">
              <a:lnSpc>
                <a:spcPct val="115000"/>
              </a:lnSpc>
              <a:spcBef>
                <a:spcPts val="0"/>
              </a:spcBef>
              <a:spcAft>
                <a:spcPts val="0"/>
              </a:spcAft>
              <a:buNone/>
            </a:pPr>
            <a:endParaRPr/>
          </a:p>
          <a:p>
            <a:pPr marL="914400" marR="0" lvl="1" indent="-317500" algn="l" rtl="0">
              <a:lnSpc>
                <a:spcPct val="115000"/>
              </a:lnSpc>
              <a:spcBef>
                <a:spcPts val="0"/>
              </a:spcBef>
              <a:spcAft>
                <a:spcPts val="0"/>
              </a:spcAft>
              <a:buSzPts val="1400"/>
              <a:buChar char="➢"/>
            </a:pPr>
            <a:r>
              <a:rPr lang="en"/>
              <a:t>Image Properties such as </a:t>
            </a:r>
            <a:r>
              <a:rPr lang="en">
                <a:solidFill>
                  <a:srgbClr val="F6B26B"/>
                </a:solidFill>
              </a:rPr>
              <a:t>gray/color</a:t>
            </a:r>
            <a:r>
              <a:rPr lang="en"/>
              <a:t> and </a:t>
            </a:r>
            <a:r>
              <a:rPr lang="en">
                <a:solidFill>
                  <a:srgbClr val="F6B26B"/>
                </a:solidFill>
              </a:rPr>
              <a:t>resolution/frame rate</a:t>
            </a:r>
            <a:endParaRPr>
              <a:solidFill>
                <a:srgbClr val="F6B26B"/>
              </a:solidFill>
            </a:endParaRPr>
          </a:p>
          <a:p>
            <a:pPr marL="914400" marR="0" lvl="0" indent="0" algn="l" rtl="0">
              <a:lnSpc>
                <a:spcPct val="115000"/>
              </a:lnSpc>
              <a:spcBef>
                <a:spcPts val="0"/>
              </a:spcBef>
              <a:spcAft>
                <a:spcPts val="0"/>
              </a:spcAft>
              <a:buNone/>
            </a:pPr>
            <a:endParaRPr/>
          </a:p>
          <a:p>
            <a:pPr marL="914400" lvl="1" indent="-317500" algn="l" rtl="0">
              <a:spcBef>
                <a:spcPts val="0"/>
              </a:spcBef>
              <a:spcAft>
                <a:spcPts val="0"/>
              </a:spcAft>
              <a:buSzPts val="1400"/>
              <a:buChar char="➢"/>
            </a:pPr>
            <a:r>
              <a:rPr lang="en"/>
              <a:t>Ground Truth! </a:t>
            </a:r>
            <a:r>
              <a:rPr lang="en">
                <a:solidFill>
                  <a:srgbClr val="F6B26B"/>
                </a:solidFill>
              </a:rPr>
              <a:t>(empirical evidence)</a:t>
            </a:r>
            <a:endParaRPr/>
          </a:p>
          <a:p>
            <a:pPr marL="1371600" marR="0" lvl="2" indent="-317500" algn="l" rtl="0">
              <a:lnSpc>
                <a:spcPct val="115000"/>
              </a:lnSpc>
              <a:spcBef>
                <a:spcPts val="0"/>
              </a:spcBef>
              <a:spcAft>
                <a:spcPts val="0"/>
              </a:spcAft>
              <a:buSzPts val="1400"/>
              <a:buChar char="■"/>
            </a:pPr>
            <a:r>
              <a:rPr lang="en"/>
              <a:t>e.g. Emotion Labels, AU Intensity, Valence/Arousal</a:t>
            </a:r>
            <a:endParaRPr>
              <a:solidFill>
                <a:srgbClr val="F6B26B"/>
              </a:solidFill>
            </a:endParaRPr>
          </a:p>
          <a:p>
            <a:pPr marL="914400" marR="0" lvl="0" indent="0" algn="l" rtl="0">
              <a:lnSpc>
                <a:spcPct val="115000"/>
              </a:lnSpc>
              <a:spcBef>
                <a:spcPts val="0"/>
              </a:spcBef>
              <a:spcAft>
                <a:spcPts val="0"/>
              </a:spcAft>
              <a:buNone/>
            </a:pPr>
            <a:endParaRPr>
              <a:solidFill>
                <a:srgbClr val="F6B26B"/>
              </a:solidFill>
            </a:endParaRPr>
          </a:p>
          <a:p>
            <a:pPr marL="914400" marR="0" lvl="1" indent="-317500" algn="l" rtl="0">
              <a:lnSpc>
                <a:spcPct val="115000"/>
              </a:lnSpc>
              <a:spcBef>
                <a:spcPts val="0"/>
              </a:spcBef>
              <a:spcAft>
                <a:spcPts val="0"/>
              </a:spcAft>
              <a:buSzPts val="1400"/>
              <a:buChar char="➢"/>
            </a:pPr>
            <a:r>
              <a:rPr lang="en">
                <a:solidFill>
                  <a:srgbClr val="F6B26B"/>
                </a:solidFill>
              </a:rPr>
              <a:t>Database type</a:t>
            </a:r>
            <a:r>
              <a:rPr lang="en"/>
              <a:t> (Posed vs Spontaneous vs Wild)</a:t>
            </a:r>
            <a:endParaRPr/>
          </a:p>
        </p:txBody>
      </p:sp>
      <p:sp>
        <p:nvSpPr>
          <p:cNvPr id="110" name="Google Shape;110;p20"/>
          <p:cNvSpPr txBox="1"/>
          <p:nvPr/>
        </p:nvSpPr>
        <p:spPr>
          <a:xfrm>
            <a:off x="5" y="4815900"/>
            <a:ext cx="1669800" cy="3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Facial Expression Databases</a:t>
            </a:r>
            <a:endParaRPr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par>
                                <p:cTn id="8" presetID="10"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6B26B"/>
                </a:solidFill>
              </a:rPr>
              <a:t>Other Databases</a:t>
            </a:r>
            <a:endParaRPr>
              <a:solidFill>
                <a:srgbClr val="F6B26B"/>
              </a:solidFill>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RAVDESS (Ryerson Audio-Visual DB of Emotional Speech &amp; Song):</a:t>
            </a:r>
            <a:endParaRPr/>
          </a:p>
          <a:p>
            <a:pPr marL="914400" marR="0" lvl="1" indent="-317500" algn="l" rtl="0">
              <a:lnSpc>
                <a:spcPct val="115000"/>
              </a:lnSpc>
              <a:spcBef>
                <a:spcPts val="0"/>
              </a:spcBef>
              <a:spcAft>
                <a:spcPts val="0"/>
              </a:spcAft>
              <a:buSzPts val="1400"/>
              <a:buChar char="➢"/>
            </a:pPr>
            <a:r>
              <a:rPr lang="en"/>
              <a:t>Vocalizing 2 lexically-matched statements at 2 intensities + a neutral intensity</a:t>
            </a:r>
            <a:endParaRPr/>
          </a:p>
        </p:txBody>
      </p:sp>
      <p:graphicFrame>
        <p:nvGraphicFramePr>
          <p:cNvPr id="117" name="Google Shape;117;p21"/>
          <p:cNvGraphicFramePr/>
          <p:nvPr/>
        </p:nvGraphicFramePr>
        <p:xfrm>
          <a:off x="952500" y="1909250"/>
          <a:ext cx="7239000" cy="2803980"/>
        </p:xfrm>
        <a:graphic>
          <a:graphicData uri="http://schemas.openxmlformats.org/drawingml/2006/table">
            <a:tbl>
              <a:tblPr>
                <a:noFill/>
                <a:tableStyleId>{112C4BAE-4A95-47D9-84AD-DFBA9236944D}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6 basic + neutral + calm in </a:t>
                      </a:r>
                      <a:r>
                        <a:rPr lang="en">
                          <a:solidFill>
                            <a:srgbClr val="F6B26B"/>
                          </a:solidFill>
                          <a:latin typeface="Average"/>
                          <a:ea typeface="Average"/>
                          <a:cs typeface="Average"/>
                          <a:sym typeface="Average"/>
                        </a:rPr>
                        <a:t>speech &amp; song</a:t>
                      </a:r>
                      <a:r>
                        <a:rPr lang="en">
                          <a:solidFill>
                            <a:schemeClr val="accent3"/>
                          </a:solidFill>
                          <a:latin typeface="Average"/>
                          <a:ea typeface="Average"/>
                          <a:cs typeface="Average"/>
                          <a:sym typeface="Average"/>
                        </a:rPr>
                        <a:t> with </a:t>
                      </a:r>
                      <a:r>
                        <a:rPr lang="en">
                          <a:solidFill>
                            <a:srgbClr val="F6B26B"/>
                          </a:solidFill>
                          <a:latin typeface="Average"/>
                          <a:ea typeface="Average"/>
                          <a:cs typeface="Average"/>
                          <a:sym typeface="Average"/>
                        </a:rPr>
                        <a:t>2 levels of emotional intensities</a:t>
                      </a:r>
                      <a:endParaRPr>
                        <a:solidFill>
                          <a:srgbClr val="F6B26B"/>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subjects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24</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of image/video files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7356</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Image properties</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Color at 1280x720p</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Ground Truth (empirical evidence)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Facial expression labels &amp; </a:t>
                      </a:r>
                      <a:r>
                        <a:rPr lang="en">
                          <a:solidFill>
                            <a:srgbClr val="F6B26B"/>
                          </a:solidFill>
                          <a:latin typeface="Average"/>
                          <a:ea typeface="Average"/>
                          <a:cs typeface="Average"/>
                          <a:sym typeface="Average"/>
                        </a:rPr>
                        <a:t>ratings</a:t>
                      </a:r>
                      <a:r>
                        <a:rPr lang="en">
                          <a:solidFill>
                            <a:schemeClr val="accent3"/>
                          </a:solidFill>
                          <a:latin typeface="Average"/>
                          <a:ea typeface="Average"/>
                          <a:cs typeface="Average"/>
                          <a:sym typeface="Average"/>
                        </a:rPr>
                        <a:t> by 318 human raters</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Database Type</a:t>
                      </a:r>
                      <a:endParaRPr>
                        <a:solidFill>
                          <a:schemeClr val="accent3"/>
                        </a:solidFill>
                        <a:latin typeface="Average"/>
                        <a:ea typeface="Average"/>
                        <a:cs typeface="Average"/>
                        <a:sym typeface="Average"/>
                      </a:endParaRPr>
                    </a:p>
                  </a:txBody>
                  <a:tcPr marL="91425" marR="91425" marT="91425" marB="91425" anchor="ctr"/>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Deliberate (Posed)</a:t>
                      </a:r>
                      <a:endParaRPr>
                        <a:solidFill>
                          <a:schemeClr val="accent3"/>
                        </a:solidFill>
                        <a:latin typeface="Average"/>
                        <a:ea typeface="Average"/>
                        <a:cs typeface="Average"/>
                        <a:sym typeface="Average"/>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118" name="Google Shape;118;p21"/>
          <p:cNvSpPr txBox="1"/>
          <p:nvPr/>
        </p:nvSpPr>
        <p:spPr>
          <a:xfrm>
            <a:off x="0" y="4833300"/>
            <a:ext cx="3000000" cy="3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u="sng">
                <a:solidFill>
                  <a:schemeClr val="hlink"/>
                </a:solidFill>
                <a:hlinkClick r:id="rId3"/>
              </a:rPr>
              <a:t>https://zenodo.org/record/1188976#.XL9GXetKiPQ</a:t>
            </a:r>
            <a:endParaRPr sz="9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Macintosh PowerPoint</Application>
  <PresentationFormat>On-screen Show (16:9)</PresentationFormat>
  <Paragraphs>208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Oswald</vt:lpstr>
      <vt:lpstr>Average</vt:lpstr>
      <vt:lpstr>Arial</vt:lpstr>
      <vt:lpstr>Slate</vt:lpstr>
      <vt:lpstr>Comprehensive Database for Facial Expression Analysis</vt:lpstr>
      <vt:lpstr>Agenda</vt:lpstr>
      <vt:lpstr>History Prior</vt:lpstr>
      <vt:lpstr>History Prior (cont…)</vt:lpstr>
      <vt:lpstr>History Prior (cont…)</vt:lpstr>
      <vt:lpstr>CMU-Pittsburgh AU-Coded Face Expression Image Database</vt:lpstr>
      <vt:lpstr>CMU-Pittsburgh AU-Coded Face Expression Image Database</vt:lpstr>
      <vt:lpstr>Other Databases</vt:lpstr>
      <vt:lpstr>Other Databases</vt:lpstr>
      <vt:lpstr>Other Databases</vt:lpstr>
      <vt:lpstr>“Ice Cube Says Nice Things Angrily”</vt:lpstr>
      <vt:lpstr>Other Databases</vt:lpstr>
      <vt:lpstr>Other Databases</vt:lpstr>
      <vt:lpstr>Other Databases</vt:lpstr>
      <vt:lpstr>Other Databases</vt:lpstr>
      <vt:lpstr>Other Databases</vt:lpstr>
      <vt:lpstr>Other Databases</vt:lpstr>
      <vt:lpstr>Activity!</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Database for Facial Expression Analysis</dc:title>
  <cp:lastModifiedBy>Ikhlas Attarwala</cp:lastModifiedBy>
  <cp:revision>1</cp:revision>
  <dcterms:modified xsi:type="dcterms:W3CDTF">2019-04-23T18:45:37Z</dcterms:modified>
</cp:coreProperties>
</file>