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63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64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437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718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90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81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45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59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24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42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46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63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07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73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92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46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5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B09A6A-DF08-4284-81DD-561B9478C98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53D1-891B-4A93-8448-A8D221849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886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B%D0%B5%D0%BD%D0%B8%D0%BD,_%D0%90%D0%BB%D0%B5%D0%BA%D1%81%D0%B5%D0%B9_%D0%9D%D0%B8%D0%BA%D0%BE%D0%BB%D0%B0%D0%B5%D0%B2%D0%B8%D1%87" TargetMode="External"/><Relationship Id="rId2" Type="http://schemas.openxmlformats.org/officeDocument/2006/relationships/hyperlink" Target="https://ru.wikipedia.org/wiki/%D0%A0%D0%BE%D1%81%D1%81%D0%B8%D0%B9%D1%81%D0%BA%D0%B0%D1%8F_%D0%BD%D0%B0%D1%86%D0%B8%D0%BE%D0%BD%D0%B0%D0%BB%D1%8C%D0%BD%D0%B0%D1%8F_%D0%B1%D0%B8%D0%B1%D0%BB%D0%B8%D0%BE%D1%82%D0%B5%D0%BA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hyperlink" Target="https://ru.wikipedia.org/wiki/1820_%D0%B3%D0%BE%D0%B4" TargetMode="External"/><Relationship Id="rId4" Type="http://schemas.openxmlformats.org/officeDocument/2006/relationships/hyperlink" Target="https://ru.wikipedia.org/wiki/9_%D0%B0%D0%BF%D1%80%D0%B5%D0%BB%D1%8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5432" y="1058779"/>
            <a:ext cx="10747408" cy="2430583"/>
          </a:xfrm>
        </p:spPr>
        <p:txBody>
          <a:bodyPr/>
          <a:lstStyle/>
          <a:p>
            <a:pPr algn="ctr"/>
            <a:r>
              <a:rPr lang="ru-RU" sz="4200" b="1" dirty="0" smtClean="0"/>
              <a:t>Биография и творчество </a:t>
            </a:r>
            <a:r>
              <a:rPr lang="en-US" sz="4200" b="1" dirty="0" smtClean="0"/>
              <a:t/>
            </a:r>
            <a:br>
              <a:rPr lang="en-US" sz="4200" b="1" dirty="0" smtClean="0"/>
            </a:br>
            <a:r>
              <a:rPr lang="ru-RU" sz="4200" b="1" dirty="0" err="1" smtClean="0"/>
              <a:t>Ива́н</a:t>
            </a:r>
            <a:r>
              <a:rPr lang="ru-RU" sz="4200" b="1" dirty="0" smtClean="0"/>
              <a:t> </a:t>
            </a:r>
            <a:r>
              <a:rPr lang="ru-RU" sz="4200" b="1" dirty="0" err="1"/>
              <a:t>Андре́евич</a:t>
            </a:r>
            <a:r>
              <a:rPr lang="ru-RU" sz="4200" b="1" dirty="0"/>
              <a:t> </a:t>
            </a:r>
            <a:r>
              <a:rPr lang="ru-RU" sz="4200" b="1" dirty="0" err="1"/>
              <a:t>Крыло́в</a:t>
            </a:r>
            <a:endParaRPr lang="ru-RU" sz="4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3489362"/>
            <a:ext cx="9563356" cy="1096899"/>
          </a:xfrm>
        </p:spPr>
        <p:txBody>
          <a:bodyPr>
            <a:normAutofit/>
          </a:bodyPr>
          <a:lstStyle/>
          <a:p>
            <a:pPr algn="ctr"/>
            <a:r>
              <a:rPr lang="ru-RU" sz="2400" dirty="0" err="1" smtClean="0"/>
              <a:t>Азизбек</a:t>
            </a:r>
            <a:r>
              <a:rPr lang="ru-RU" sz="2400" dirty="0" smtClean="0"/>
              <a:t> </a:t>
            </a:r>
            <a:r>
              <a:rPr lang="ru-RU" sz="2400" dirty="0" err="1" smtClean="0"/>
              <a:t>бердимуратов</a:t>
            </a:r>
            <a:endParaRPr lang="ru-RU" sz="2400" dirty="0" smtClean="0"/>
          </a:p>
          <a:p>
            <a:pPr algn="ctr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9721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44182" cy="1320800"/>
          </a:xfrm>
        </p:spPr>
        <p:txBody>
          <a:bodyPr>
            <a:noAutofit/>
          </a:bodyPr>
          <a:lstStyle/>
          <a:p>
            <a:r>
              <a:rPr lang="ru-RU" sz="3800" b="1" dirty="0"/>
              <a:t>«Главный баснописец своей земли»</a:t>
            </a:r>
            <a:br>
              <a:rPr lang="ru-RU" sz="3800" b="1" dirty="0"/>
            </a:br>
            <a:r>
              <a:rPr lang="ru-RU" sz="3800" dirty="0"/>
              <a:t/>
            </a:r>
            <a:br>
              <a:rPr lang="ru-RU" sz="3800" dirty="0"/>
            </a:br>
            <a:endParaRPr lang="ru-RU" sz="3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ru-RU" sz="3000" i="1" dirty="0"/>
              <a:t>«Конечно, ни один француз не осмелится кого бы то ни было поставить выше Лафонтена, но мы, кажется, можем предпочитать ему Крылова. Оба они вечно останутся любимцами своих </a:t>
            </a:r>
            <a:r>
              <a:rPr lang="ru-RU" sz="3000" i="1" dirty="0" err="1"/>
              <a:t>единоземцев</a:t>
            </a:r>
            <a:r>
              <a:rPr lang="ru-RU" sz="3000" i="1" dirty="0"/>
              <a:t>» </a:t>
            </a:r>
            <a:endParaRPr lang="en-US" sz="3000" i="1" dirty="0" smtClean="0"/>
          </a:p>
          <a:p>
            <a:pPr marL="3200400" lvl="7" indent="0">
              <a:buNone/>
            </a:pPr>
            <a:r>
              <a:rPr lang="en-US" sz="2600" i="1" dirty="0" smtClean="0"/>
              <a:t>				</a:t>
            </a:r>
            <a:r>
              <a:rPr lang="ru-RU" sz="2600" i="1" dirty="0" smtClean="0"/>
              <a:t>(</a:t>
            </a:r>
            <a:r>
              <a:rPr lang="ru-RU" sz="2600" i="1" u="sng" dirty="0"/>
              <a:t>Александр Пушкин</a:t>
            </a:r>
            <a:r>
              <a:rPr lang="ru-RU" sz="2600" i="1" dirty="0"/>
              <a:t>).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4492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791663"/>
            <a:ext cx="8596668" cy="1320800"/>
          </a:xfrm>
        </p:spPr>
        <p:txBody>
          <a:bodyPr>
            <a:normAutofit/>
          </a:bodyPr>
          <a:lstStyle/>
          <a:p>
            <a:r>
              <a:rPr lang="ru-RU" sz="5000" b="1" dirty="0"/>
              <a:t>Биография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87873"/>
            <a:ext cx="909230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i="1" dirty="0" smtClean="0"/>
              <a:t>Иван Андреевич Крылов родился в Москве в 1769 году, но еще ребенком покинул Первопрестольную. Во времена пугачевщины его отец, Андрей Прохорович Крылов, служил комендантом Яицкой крепости. Спасаясь от бунтовщиков, мальчик вместе с матерью выехал в Оренбург, однако город вскоре был осажден. Воспоминания баснописца об этих страшных событиях остались в записках Пушкина:</a:t>
            </a:r>
            <a:endParaRPr lang="ru-RU" sz="2500" i="1" dirty="0"/>
          </a:p>
        </p:txBody>
      </p:sp>
    </p:spTree>
    <p:extLst>
      <p:ext uri="{BB962C8B-B14F-4D97-AF65-F5344CB8AC3E}">
        <p14:creationId xmlns:p14="http://schemas.microsoft.com/office/powerpoint/2010/main" val="270072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</a:t>
            </a:r>
            <a:r>
              <a:rPr lang="ru-RU" b="1" dirty="0" smtClean="0"/>
              <a:t>ворчество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20" y="1711910"/>
            <a:ext cx="3047109" cy="3881437"/>
          </a:xfrm>
        </p:spPr>
      </p:pic>
      <p:sp>
        <p:nvSpPr>
          <p:cNvPr id="5" name="Прямоугольник 4"/>
          <p:cNvSpPr/>
          <p:nvPr/>
        </p:nvSpPr>
        <p:spPr>
          <a:xfrm>
            <a:off x="677334" y="171191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b="0" i="1" dirty="0" smtClean="0">
                <a:effectLst/>
                <a:latin typeface="Helvetica Neue"/>
              </a:rPr>
              <a:t>Переезд Ивана Андреевича Крылова в Санкт-Петербург совпал с появлением в городе общедоступного театра. Молодой человек, тянувшийся к искусству, сразу же побывал в открывшемся театре. Там он познакомился с некоторыми артистами и с этих пор жил интересами этого храма искусства. Серьёзно заниматься карьерой на новой казённой службе Крылову не хотелось, все его интересы были направлены совсем в другую сторону. Поэтому 18-летний юноша ушел в отставку и занялся литературной деятельностью.</a:t>
            </a:r>
            <a:endParaRPr lang="ru-RU" sz="1400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7334" y="397731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b="0" i="0" dirty="0" smtClean="0">
                <a:effectLst/>
                <a:latin typeface="Helvetica Neue"/>
              </a:rPr>
              <a:t>Первые басни Ивана Андреевича Крылова были напечатаны без подписи. Они появились в журнале «Утренние часы» в 1788 году. Три произведения, называвшиеся «Стыдливый игрок», «Судьба игроков», «Новопожалованный осёл», были почти не замечены читателями и не получили одобрения критиков. В них было много сарказма, едкости, но не мастерства.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0187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6827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Признание государства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21208" y="2283930"/>
            <a:ext cx="539496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В 1810 году он поступает помощником библиотекаря в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  <a:hlinkClick r:id="rId2" tooltip="Российская национальная библиотека"/>
              </a:rPr>
              <a:t>Императорскую публичную библиотеку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под начальство своего прежнего начальника и покровителя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  <a:hlinkClick r:id="rId3" tooltip="Оленин, Алексей Николаевич"/>
              </a:rPr>
              <a:t>А. Н. Оленина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тогда же ему назначается пенсия в 1500 рублей в год, которая впоследствии 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28 марта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 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  <a:hlinkClick r:id="rId4" tooltip="9 апреля"/>
              </a:rPr>
              <a:t>9 апреля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)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  <a:hlinkClick r:id="rId5" tooltip="1820 год"/>
              </a:rPr>
              <a:t>1820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 г.),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48" y="1343152"/>
            <a:ext cx="3362325" cy="474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48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163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Helvetica Neue</vt:lpstr>
      <vt:lpstr>Wingdings 3</vt:lpstr>
      <vt:lpstr>Ион</vt:lpstr>
      <vt:lpstr>Биография и творчество  Ива́н Андре́евич Крыло́в</vt:lpstr>
      <vt:lpstr>«Главный баснописец своей земли»  </vt:lpstr>
      <vt:lpstr>Биография</vt:lpstr>
      <vt:lpstr>Творчество</vt:lpstr>
      <vt:lpstr>Признание государства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Биография и творчество  Ива́н Андре́евич Крыло́в</dc:title>
  <dc:creator>Пользователь</dc:creator>
  <cp:lastModifiedBy>Пользователь</cp:lastModifiedBy>
  <cp:revision>5</cp:revision>
  <dcterms:created xsi:type="dcterms:W3CDTF">2022-05-25T11:47:17Z</dcterms:created>
  <dcterms:modified xsi:type="dcterms:W3CDTF">2022-05-25T14:14:15Z</dcterms:modified>
</cp:coreProperties>
</file>