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3D75-920F-4ABC-9BEF-0F76E495CBBD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B03E3-1890-4056-99C0-228418D217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3020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3D75-920F-4ABC-9BEF-0F76E495CBBD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B03E3-1890-4056-99C0-228418D217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2961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3D75-920F-4ABC-9BEF-0F76E495CBBD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B03E3-1890-4056-99C0-228418D217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0486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3D75-920F-4ABC-9BEF-0F76E495CBBD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B03E3-1890-4056-99C0-228418D2178E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2184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3D75-920F-4ABC-9BEF-0F76E495CBBD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B03E3-1890-4056-99C0-228418D217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7340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3D75-920F-4ABC-9BEF-0F76E495CBBD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B03E3-1890-4056-99C0-228418D217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5520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3D75-920F-4ABC-9BEF-0F76E495CBBD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B03E3-1890-4056-99C0-228418D217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5690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3D75-920F-4ABC-9BEF-0F76E495CBBD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B03E3-1890-4056-99C0-228418D217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63836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3D75-920F-4ABC-9BEF-0F76E495CBBD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B03E3-1890-4056-99C0-228418D217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7930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3D75-920F-4ABC-9BEF-0F76E495CBBD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B03E3-1890-4056-99C0-228418D217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0653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3D75-920F-4ABC-9BEF-0F76E495CBBD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B03E3-1890-4056-99C0-228418D217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584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3D75-920F-4ABC-9BEF-0F76E495CBBD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B03E3-1890-4056-99C0-228418D217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2163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3D75-920F-4ABC-9BEF-0F76E495CBBD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B03E3-1890-4056-99C0-228418D217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4585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3D75-920F-4ABC-9BEF-0F76E495CBBD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B03E3-1890-4056-99C0-228418D217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499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3D75-920F-4ABC-9BEF-0F76E495CBBD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B03E3-1890-4056-99C0-228418D217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4984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3D75-920F-4ABC-9BEF-0F76E495CBBD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B03E3-1890-4056-99C0-228418D217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7779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3D75-920F-4ABC-9BEF-0F76E495CBBD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B03E3-1890-4056-99C0-228418D217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2088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B3D75-920F-4ABC-9BEF-0F76E495CBBD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B03E3-1890-4056-99C0-228418D217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78686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rustih.ru/aleksandr-pushkin-unylaya-pora-ochej-ocharovan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Анализ стихотворения «Осень» Александра </a:t>
            </a:r>
            <a:r>
              <a:rPr lang="ru-RU" dirty="0" smtClean="0"/>
              <a:t>Пушкина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Sarbinaz</a:t>
            </a:r>
            <a:r>
              <a:rPr lang="en-US" dirty="0" smtClean="0"/>
              <a:t> </a:t>
            </a:r>
            <a:r>
              <a:rPr lang="en-US" dirty="0" err="1" smtClean="0"/>
              <a:t>Tilegenova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0764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8055" y="258120"/>
            <a:ext cx="6338941" cy="3695136"/>
          </a:xfrm>
        </p:spPr>
        <p:txBody>
          <a:bodyPr/>
          <a:lstStyle/>
          <a:p>
            <a:r>
              <a:rPr lang="ru-RU" dirty="0">
                <a:effectLst/>
              </a:rPr>
              <a:t>I</a:t>
            </a:r>
            <a:r>
              <a:rPr lang="ru-RU" dirty="0"/>
              <a:t/>
            </a:r>
            <a:br>
              <a:rPr lang="ru-RU" dirty="0"/>
            </a:br>
            <a:r>
              <a:rPr lang="ru-RU" dirty="0">
                <a:effectLst/>
              </a:rPr>
              <a:t>Октябрь уж наступил — уж роща </a:t>
            </a:r>
            <a:r>
              <a:rPr lang="ru-RU" dirty="0" err="1">
                <a:effectLst/>
              </a:rPr>
              <a:t>отряхает</a:t>
            </a:r>
            <a:r>
              <a:rPr lang="ru-RU" dirty="0"/>
              <a:t/>
            </a:r>
            <a:br>
              <a:rPr lang="ru-RU" dirty="0"/>
            </a:br>
            <a:r>
              <a:rPr lang="ru-RU" dirty="0">
                <a:effectLst/>
              </a:rPr>
              <a:t>Последние листы с нагих своих ветвей;</a:t>
            </a:r>
            <a:r>
              <a:rPr lang="ru-RU" dirty="0"/>
              <a:t/>
            </a:r>
            <a:br>
              <a:rPr lang="ru-RU" dirty="0"/>
            </a:br>
            <a:r>
              <a:rPr lang="ru-RU" dirty="0">
                <a:effectLst/>
              </a:rPr>
              <a:t>Дохнул осенний хлад — дорога промерзает.</a:t>
            </a:r>
            <a:r>
              <a:rPr lang="ru-RU" dirty="0"/>
              <a:t/>
            </a:r>
            <a:br>
              <a:rPr lang="ru-RU" dirty="0"/>
            </a:br>
            <a:r>
              <a:rPr lang="ru-RU" dirty="0">
                <a:effectLst/>
              </a:rPr>
              <a:t>Журча еще бежит за мельницу ручей,</a:t>
            </a:r>
            <a:r>
              <a:rPr lang="ru-RU" dirty="0"/>
              <a:t/>
            </a:r>
            <a:br>
              <a:rPr lang="ru-RU" dirty="0"/>
            </a:br>
            <a:r>
              <a:rPr lang="ru-RU" dirty="0">
                <a:effectLst/>
              </a:rPr>
              <a:t>Но пруд уже застыл; сосед мой поспешает</a:t>
            </a:r>
            <a:r>
              <a:rPr lang="ru-RU" dirty="0"/>
              <a:t/>
            </a:r>
            <a:br>
              <a:rPr lang="ru-RU" dirty="0"/>
            </a:br>
            <a:r>
              <a:rPr lang="ru-RU" dirty="0">
                <a:effectLst/>
              </a:rPr>
              <a:t>В отъезжие поля с охотою своей,</a:t>
            </a:r>
            <a:r>
              <a:rPr lang="ru-RU" dirty="0"/>
              <a:t/>
            </a:r>
            <a:br>
              <a:rPr lang="ru-RU" dirty="0"/>
            </a:br>
            <a:r>
              <a:rPr lang="ru-RU" dirty="0">
                <a:effectLst/>
              </a:rPr>
              <a:t>И страждут озими от бешеной забавы,</a:t>
            </a:r>
            <a:r>
              <a:rPr lang="ru-RU" dirty="0"/>
              <a:t/>
            </a:r>
            <a:br>
              <a:rPr lang="ru-RU" dirty="0"/>
            </a:br>
            <a:r>
              <a:rPr lang="ru-RU" dirty="0">
                <a:effectLst/>
              </a:rPr>
              <a:t>И будит лай собак уснувшие дубравы.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891784" y="3709107"/>
            <a:ext cx="603199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 smtClean="0">
                <a:effectLst/>
                <a:latin typeface="Roboto"/>
              </a:rPr>
              <a:t>II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b="0" i="0" dirty="0" smtClean="0">
                <a:effectLst/>
                <a:latin typeface="Roboto"/>
              </a:rPr>
              <a:t>Теперь моя пора: я не люблю весны;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b="0" i="0" dirty="0" smtClean="0">
                <a:effectLst/>
                <a:latin typeface="Roboto"/>
              </a:rPr>
              <a:t>Скучна мне оттепель; вонь, грязь — весной я болен;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b="0" i="0" dirty="0" smtClean="0">
                <a:effectLst/>
                <a:latin typeface="Roboto"/>
              </a:rPr>
              <a:t>Кровь бродит; чувства, ум </a:t>
            </a:r>
            <a:r>
              <a:rPr lang="ru-RU" b="0" i="0" dirty="0" err="1" smtClean="0">
                <a:effectLst/>
                <a:latin typeface="Roboto"/>
              </a:rPr>
              <a:t>тоскою</a:t>
            </a:r>
            <a:r>
              <a:rPr lang="ru-RU" b="0" i="0" dirty="0" smtClean="0">
                <a:effectLst/>
                <a:latin typeface="Roboto"/>
              </a:rPr>
              <a:t> стеснены.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b="0" i="0" dirty="0" smtClean="0">
                <a:effectLst/>
                <a:latin typeface="Roboto"/>
              </a:rPr>
              <a:t>Суровою зимой я более доволен,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b="0" i="0" dirty="0" smtClean="0">
                <a:effectLst/>
                <a:latin typeface="Roboto"/>
              </a:rPr>
              <a:t>Люблю ее снега; в присутствии луны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b="0" i="0" dirty="0" smtClean="0">
                <a:effectLst/>
                <a:latin typeface="Roboto"/>
              </a:rPr>
              <a:t>Как легкий бег саней с подругой быстр и волен,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b="0" i="0" dirty="0" smtClean="0">
                <a:effectLst/>
                <a:latin typeface="Roboto"/>
              </a:rPr>
              <a:t>Когда под соболем, согрета и свежа,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b="0" i="0" dirty="0" smtClean="0">
                <a:effectLst/>
                <a:latin typeface="Roboto"/>
              </a:rPr>
              <a:t>Она вам руку жмет, пылая и дрожа!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556" y="3953256"/>
            <a:ext cx="3010453" cy="221859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265" y="781296"/>
            <a:ext cx="2684215" cy="264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77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147" y="303840"/>
            <a:ext cx="5925917" cy="3701232"/>
          </a:xfrm>
        </p:spPr>
        <p:txBody>
          <a:bodyPr/>
          <a:lstStyle/>
          <a:p>
            <a:r>
              <a:rPr lang="ru-RU" dirty="0">
                <a:effectLst/>
              </a:rPr>
              <a:t>III</a:t>
            </a:r>
            <a:r>
              <a:rPr lang="ru-RU" dirty="0"/>
              <a:t/>
            </a:r>
            <a:br>
              <a:rPr lang="ru-RU" dirty="0"/>
            </a:br>
            <a:r>
              <a:rPr lang="ru-RU" dirty="0">
                <a:effectLst/>
              </a:rPr>
              <a:t>Как весело, обув железом острым ноги,</a:t>
            </a:r>
            <a:r>
              <a:rPr lang="ru-RU" dirty="0"/>
              <a:t/>
            </a:r>
            <a:br>
              <a:rPr lang="ru-RU" dirty="0"/>
            </a:br>
            <a:r>
              <a:rPr lang="ru-RU" dirty="0">
                <a:effectLst/>
              </a:rPr>
              <a:t>Скользить по зеркалу стоячих, ровных рек!</a:t>
            </a:r>
            <a:r>
              <a:rPr lang="ru-RU" dirty="0"/>
              <a:t/>
            </a:r>
            <a:br>
              <a:rPr lang="ru-RU" dirty="0"/>
            </a:br>
            <a:r>
              <a:rPr lang="ru-RU" dirty="0">
                <a:effectLst/>
              </a:rPr>
              <a:t>А зимних праздников блестящие тревоги?..</a:t>
            </a:r>
            <a:r>
              <a:rPr lang="ru-RU" dirty="0"/>
              <a:t/>
            </a:r>
            <a:br>
              <a:rPr lang="ru-RU" dirty="0"/>
            </a:br>
            <a:r>
              <a:rPr lang="ru-RU" dirty="0">
                <a:effectLst/>
              </a:rPr>
              <a:t>Но надо знать и честь; полгода снег да снег,</a:t>
            </a:r>
            <a:r>
              <a:rPr lang="ru-RU" dirty="0"/>
              <a:t/>
            </a:r>
            <a:br>
              <a:rPr lang="ru-RU" dirty="0"/>
            </a:br>
            <a:r>
              <a:rPr lang="ru-RU" dirty="0">
                <a:effectLst/>
              </a:rPr>
              <a:t>Ведь это наконец и жителю берлоги,</a:t>
            </a:r>
            <a:r>
              <a:rPr lang="ru-RU" dirty="0"/>
              <a:t/>
            </a:r>
            <a:br>
              <a:rPr lang="ru-RU" dirty="0"/>
            </a:br>
            <a:r>
              <a:rPr lang="ru-RU" dirty="0">
                <a:effectLst/>
              </a:rPr>
              <a:t>Медведю, надоест. Нельзя же целый век</a:t>
            </a:r>
            <a:r>
              <a:rPr lang="ru-RU" dirty="0"/>
              <a:t/>
            </a:r>
            <a:br>
              <a:rPr lang="ru-RU" dirty="0"/>
            </a:br>
            <a:r>
              <a:rPr lang="ru-RU" dirty="0">
                <a:effectLst/>
              </a:rPr>
              <a:t>Кататься нам в санях с </a:t>
            </a:r>
            <a:r>
              <a:rPr lang="ru-RU" dirty="0" err="1">
                <a:effectLst/>
              </a:rPr>
              <a:t>Армидами</a:t>
            </a:r>
            <a:r>
              <a:rPr lang="ru-RU" dirty="0">
                <a:effectLst/>
              </a:rPr>
              <a:t> младыми</a:t>
            </a:r>
            <a:r>
              <a:rPr lang="ru-RU" dirty="0"/>
              <a:t/>
            </a:r>
            <a:br>
              <a:rPr lang="ru-RU" dirty="0"/>
            </a:br>
            <a:r>
              <a:rPr lang="ru-RU" dirty="0">
                <a:effectLst/>
              </a:rPr>
              <a:t>Иль киснуть у печей за стеклами двойными.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6003955" y="2906832"/>
            <a:ext cx="5925917" cy="3701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effectLst/>
              </a:rPr>
              <a:t>IV</a:t>
            </a:r>
            <a:r>
              <a:rPr lang="ru-RU" dirty="0"/>
              <a:t/>
            </a:r>
            <a:br>
              <a:rPr lang="ru-RU" dirty="0"/>
            </a:br>
            <a:r>
              <a:rPr lang="ru-RU" dirty="0">
                <a:effectLst/>
              </a:rPr>
              <a:t>Ох, лето красное! любил бы я тебя,</a:t>
            </a:r>
            <a:r>
              <a:rPr lang="ru-RU" dirty="0"/>
              <a:t/>
            </a:r>
            <a:br>
              <a:rPr lang="ru-RU" dirty="0"/>
            </a:br>
            <a:r>
              <a:rPr lang="ru-RU" dirty="0">
                <a:effectLst/>
              </a:rPr>
              <a:t>Когда б не зной, да пыль, да комары, да мухи.</a:t>
            </a:r>
            <a:r>
              <a:rPr lang="ru-RU" dirty="0"/>
              <a:t/>
            </a:r>
            <a:br>
              <a:rPr lang="ru-RU" dirty="0"/>
            </a:br>
            <a:r>
              <a:rPr lang="ru-RU" dirty="0">
                <a:effectLst/>
              </a:rPr>
              <a:t>Ты, все душевные способности губя,</a:t>
            </a:r>
            <a:r>
              <a:rPr lang="ru-RU" dirty="0"/>
              <a:t/>
            </a:r>
            <a:br>
              <a:rPr lang="ru-RU" dirty="0"/>
            </a:br>
            <a:r>
              <a:rPr lang="ru-RU" dirty="0">
                <a:effectLst/>
              </a:rPr>
              <a:t>Нас мучишь; как поля, мы страждем от засухи;</a:t>
            </a:r>
            <a:r>
              <a:rPr lang="ru-RU" dirty="0"/>
              <a:t/>
            </a:r>
            <a:br>
              <a:rPr lang="ru-RU" dirty="0"/>
            </a:br>
            <a:r>
              <a:rPr lang="ru-RU" dirty="0">
                <a:effectLst/>
              </a:rPr>
              <a:t>Лишь как бы напоить, да освежить себя —</a:t>
            </a:r>
            <a:r>
              <a:rPr lang="ru-RU" dirty="0"/>
              <a:t/>
            </a:r>
            <a:br>
              <a:rPr lang="ru-RU" dirty="0"/>
            </a:br>
            <a:r>
              <a:rPr lang="ru-RU" dirty="0">
                <a:effectLst/>
              </a:rPr>
              <a:t>Иной в нас мысли нет, и жаль зимы старухи,</a:t>
            </a:r>
            <a:r>
              <a:rPr lang="ru-RU" dirty="0"/>
              <a:t/>
            </a:r>
            <a:br>
              <a:rPr lang="ru-RU" dirty="0"/>
            </a:br>
            <a:r>
              <a:rPr lang="ru-RU" dirty="0">
                <a:effectLst/>
              </a:rPr>
              <a:t>И, проводив ее блинами и вином,</a:t>
            </a:r>
            <a:r>
              <a:rPr lang="ru-RU" dirty="0"/>
              <a:t/>
            </a:r>
            <a:br>
              <a:rPr lang="ru-RU" dirty="0"/>
            </a:br>
            <a:r>
              <a:rPr lang="ru-RU" dirty="0">
                <a:effectLst/>
              </a:rPr>
              <a:t>Поминки ей творим мороженым и льдом.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0279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2315" y="267264"/>
            <a:ext cx="6529421" cy="3399480"/>
          </a:xfrm>
        </p:spPr>
        <p:txBody>
          <a:bodyPr>
            <a:normAutofit/>
          </a:bodyPr>
          <a:lstStyle/>
          <a:p>
            <a:r>
              <a:rPr lang="ru-RU" sz="1800" dirty="0">
                <a:effectLst/>
              </a:rPr>
              <a:t>V</a:t>
            </a:r>
            <a:r>
              <a:rPr lang="ru-RU" sz="1800" dirty="0"/>
              <a:t/>
            </a:r>
            <a:br>
              <a:rPr lang="ru-RU" sz="1800" dirty="0"/>
            </a:br>
            <a:r>
              <a:rPr lang="ru-RU" sz="1800" dirty="0">
                <a:effectLst/>
              </a:rPr>
              <a:t>Дни поздней осени бранят обыкновенно,</a:t>
            </a:r>
            <a:r>
              <a:rPr lang="ru-RU" sz="1800" dirty="0"/>
              <a:t/>
            </a:r>
            <a:br>
              <a:rPr lang="ru-RU" sz="1800" dirty="0"/>
            </a:br>
            <a:r>
              <a:rPr lang="ru-RU" sz="1800" dirty="0">
                <a:effectLst/>
              </a:rPr>
              <a:t>Но мне она мила, читатель дорогой,</a:t>
            </a:r>
            <a:r>
              <a:rPr lang="ru-RU" sz="1800" dirty="0"/>
              <a:t/>
            </a:r>
            <a:br>
              <a:rPr lang="ru-RU" sz="1800" dirty="0"/>
            </a:br>
            <a:r>
              <a:rPr lang="ru-RU" sz="1800" dirty="0">
                <a:effectLst/>
              </a:rPr>
              <a:t>Красою тихою, блистающей смиренно.</a:t>
            </a:r>
            <a:r>
              <a:rPr lang="ru-RU" sz="1800" dirty="0"/>
              <a:t/>
            </a:r>
            <a:br>
              <a:rPr lang="ru-RU" sz="1800" dirty="0"/>
            </a:br>
            <a:r>
              <a:rPr lang="ru-RU" sz="1800" dirty="0">
                <a:effectLst/>
              </a:rPr>
              <a:t>Так нелюбимое дитя в семье родной</a:t>
            </a:r>
            <a:r>
              <a:rPr lang="ru-RU" sz="1800" dirty="0"/>
              <a:t/>
            </a:r>
            <a:br>
              <a:rPr lang="ru-RU" sz="1800" dirty="0"/>
            </a:br>
            <a:r>
              <a:rPr lang="ru-RU" sz="1800" dirty="0">
                <a:effectLst/>
              </a:rPr>
              <a:t>К себе меня влечет. Сказать вам откровенно,</a:t>
            </a:r>
            <a:r>
              <a:rPr lang="ru-RU" sz="1800" dirty="0"/>
              <a:t/>
            </a:r>
            <a:br>
              <a:rPr lang="ru-RU" sz="1800" dirty="0"/>
            </a:br>
            <a:r>
              <a:rPr lang="ru-RU" sz="1800" dirty="0">
                <a:effectLst/>
              </a:rPr>
              <a:t>Из годовых времен я рад лишь ей одной,</a:t>
            </a:r>
            <a:r>
              <a:rPr lang="ru-RU" sz="1800" dirty="0"/>
              <a:t/>
            </a:r>
            <a:br>
              <a:rPr lang="ru-RU" sz="1800" dirty="0"/>
            </a:br>
            <a:r>
              <a:rPr lang="ru-RU" sz="1800" dirty="0">
                <a:effectLst/>
              </a:rPr>
              <a:t>В ней много доброго; любовник не тщеславный,</a:t>
            </a:r>
            <a:r>
              <a:rPr lang="ru-RU" sz="1800" dirty="0"/>
              <a:t/>
            </a:r>
            <a:br>
              <a:rPr lang="ru-RU" sz="1800" dirty="0"/>
            </a:br>
            <a:r>
              <a:rPr lang="ru-RU" sz="1800" dirty="0">
                <a:effectLst/>
              </a:rPr>
              <a:t>Я нечто в ней нашел мечтою своенравной.</a:t>
            </a:r>
            <a:endParaRPr lang="ru-RU" sz="1800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921659" y="3263448"/>
            <a:ext cx="6529421" cy="3399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>
                <a:effectLst/>
              </a:rPr>
              <a:t>VI</a:t>
            </a:r>
            <a:r>
              <a:rPr lang="ru-RU" sz="1800" dirty="0"/>
              <a:t/>
            </a:r>
            <a:br>
              <a:rPr lang="ru-RU" sz="1800" dirty="0"/>
            </a:br>
            <a:r>
              <a:rPr lang="ru-RU" sz="1800" dirty="0">
                <a:effectLst/>
              </a:rPr>
              <a:t>Как это объяснить? Мне нравится она,</a:t>
            </a:r>
            <a:r>
              <a:rPr lang="ru-RU" sz="1800" dirty="0"/>
              <a:t/>
            </a:r>
            <a:br>
              <a:rPr lang="ru-RU" sz="1800" dirty="0"/>
            </a:br>
            <a:r>
              <a:rPr lang="ru-RU" sz="1800" dirty="0">
                <a:effectLst/>
              </a:rPr>
              <a:t>Как, вероятно, вам чахоточная дева</a:t>
            </a:r>
            <a:r>
              <a:rPr lang="ru-RU" sz="1800" dirty="0"/>
              <a:t/>
            </a:r>
            <a:br>
              <a:rPr lang="ru-RU" sz="1800" dirty="0"/>
            </a:br>
            <a:r>
              <a:rPr lang="ru-RU" sz="1800" dirty="0">
                <a:effectLst/>
              </a:rPr>
              <a:t>Порою нравится. На смерть осуждена,</a:t>
            </a:r>
            <a:r>
              <a:rPr lang="ru-RU" sz="1800" dirty="0"/>
              <a:t/>
            </a:r>
            <a:br>
              <a:rPr lang="ru-RU" sz="1800" dirty="0"/>
            </a:br>
            <a:r>
              <a:rPr lang="ru-RU" sz="1800" dirty="0">
                <a:effectLst/>
              </a:rPr>
              <a:t>Бедняжка клонится без ропота, без гнева.</a:t>
            </a:r>
            <a:r>
              <a:rPr lang="ru-RU" sz="1800" dirty="0"/>
              <a:t/>
            </a:r>
            <a:br>
              <a:rPr lang="ru-RU" sz="1800" dirty="0"/>
            </a:br>
            <a:r>
              <a:rPr lang="ru-RU" sz="1800" dirty="0">
                <a:effectLst/>
              </a:rPr>
              <a:t>Улыбка на устах увянувших видна;</a:t>
            </a:r>
            <a:r>
              <a:rPr lang="ru-RU" sz="1800" dirty="0"/>
              <a:t/>
            </a:r>
            <a:br>
              <a:rPr lang="ru-RU" sz="1800" dirty="0"/>
            </a:br>
            <a:r>
              <a:rPr lang="ru-RU" sz="1800" dirty="0">
                <a:effectLst/>
              </a:rPr>
              <a:t>Могильной пропасти она не слышит зева;</a:t>
            </a:r>
            <a:r>
              <a:rPr lang="ru-RU" sz="1800" dirty="0"/>
              <a:t/>
            </a:r>
            <a:br>
              <a:rPr lang="ru-RU" sz="1800" dirty="0"/>
            </a:br>
            <a:r>
              <a:rPr lang="ru-RU" sz="1800" dirty="0">
                <a:effectLst/>
              </a:rPr>
              <a:t>Играет на лице еще багровый цвет.</a:t>
            </a:r>
            <a:r>
              <a:rPr lang="ru-RU" sz="1800" dirty="0"/>
              <a:t/>
            </a:r>
            <a:br>
              <a:rPr lang="ru-RU" sz="1800" dirty="0"/>
            </a:br>
            <a:r>
              <a:rPr lang="ru-RU" sz="1800" dirty="0">
                <a:effectLst/>
              </a:rPr>
              <a:t>Она жива еще сегодня, завтра нет.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604739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0" dirty="0">
                <a:effectLst/>
              </a:rPr>
              <a:t>Анализ стихотворения «Осень» Александра </a:t>
            </a:r>
            <a:r>
              <a:rPr lang="ru-RU" b="0" dirty="0" smtClean="0">
                <a:effectLst/>
              </a:rPr>
              <a:t>Пушкина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effectLst/>
              </a:rPr>
              <a:t>Широко известно, какое именно время года было самым любимым у Пушкина. Произведение «Осень» — одно из самых прекрасных стихотворений, посвященных осени, во всей русской литературе. Поэт написал его в 1833 г., во время пребывания в Болдино (т. н. «Болдинская осень»).</a:t>
            </a:r>
          </a:p>
          <a:p>
            <a:r>
              <a:rPr lang="ru-RU" dirty="0">
                <a:effectLst/>
              </a:rPr>
              <a:t>Пушкин выступает в роли талантливого художника, с большим мастерством рисующего картину осеннего пейзажа. Строки стихотворения проникнуты огромной нежностью и любовью к окружающей природе, находящейся в фазе увядания. Вступление представляет собой первый набросок к картине: опадающая листва, первые заморозки, выезды на псовую охоту.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7780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795" y="806760"/>
            <a:ext cx="10353762" cy="3695136"/>
          </a:xfrm>
        </p:spPr>
        <p:txBody>
          <a:bodyPr>
            <a:normAutofit fontScale="92500" lnSpcReduction="20000"/>
          </a:bodyPr>
          <a:lstStyle/>
          <a:p>
            <a:r>
              <a:rPr lang="ru-RU" dirty="0">
                <a:effectLst/>
              </a:rPr>
              <a:t>Далее Пушкин изображает остальные времена года. При этом он перечисляет их достоинства, но делает основной упор на недостатках. Описание весны, лета и зимы достаточно развернуто, автор прибегает к шутливым грубоватым замечаниям. Приметы весны – «вонь, грязь». Зима вроде бы насыщена многими радостными событиями (прогулки и забавы на природе), но продолжается невыносимо долго и надоест «и жителю берлоги». Все хорошо жарким летом, «да пыль, да комары, да мухи».</a:t>
            </a:r>
          </a:p>
          <a:p>
            <a:r>
              <a:rPr lang="ru-RU" dirty="0">
                <a:effectLst/>
              </a:rPr>
              <a:t>Сделав общий обзор, Пушкин в качестве противопоставления переходит к конкретному описанию прекрасной осенней поры. Поэт признается, что любит осень странной любовью, подобной чувству к «чахоточной деве». Именно за свой печальный вид, за увядающую красоту осенний пейзаж бесконечно мил поэту. Фраза, представляющая собой антитезу, — «</a:t>
            </a:r>
            <a:r>
              <a:rPr lang="ru-RU" dirty="0">
                <a:effectLst/>
                <a:hlinkClick r:id="rId2"/>
              </a:rPr>
              <a:t>Унылая пора! Очей очарованье!</a:t>
            </a:r>
            <a:r>
              <a:rPr lang="ru-RU" dirty="0">
                <a:effectLst/>
              </a:rPr>
              <a:t>» стала крылатой в характеристики осени.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56889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TM04033921[[fn=Дамаск]]</Template>
  <TotalTime>9</TotalTime>
  <Words>277</Words>
  <Application>Microsoft Office PowerPoint</Application>
  <PresentationFormat>Широкоэкранный</PresentationFormat>
  <Paragraphs>13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Bookman Old Style</vt:lpstr>
      <vt:lpstr>Roboto</vt:lpstr>
      <vt:lpstr>Rockwell</vt:lpstr>
      <vt:lpstr>Damask</vt:lpstr>
      <vt:lpstr>Анализ стихотворения «Осень» Александра Пушкина</vt:lpstr>
      <vt:lpstr>Презентация PowerPoint</vt:lpstr>
      <vt:lpstr>Презентация PowerPoint</vt:lpstr>
      <vt:lpstr>Презентация PowerPoint</vt:lpstr>
      <vt:lpstr>Анализ стихотворения «Осень» Александра Пушкина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стихотворения «Осень» Александра Пушкина</dc:title>
  <dc:creator>Пользователь</dc:creator>
  <cp:lastModifiedBy>Пользователь</cp:lastModifiedBy>
  <cp:revision>2</cp:revision>
  <dcterms:created xsi:type="dcterms:W3CDTF">2022-05-25T14:00:13Z</dcterms:created>
  <dcterms:modified xsi:type="dcterms:W3CDTF">2022-05-25T14:09:39Z</dcterms:modified>
</cp:coreProperties>
</file>