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1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9F8281-E5BB-42D8-9F5B-B3588AE5F8A0}" type="doc">
      <dgm:prSet loTypeId="urn:microsoft.com/office/officeart/2005/8/layout/venn1" loCatId="relationship" qsTypeId="urn:microsoft.com/office/officeart/2005/8/quickstyle/simple2" qsCatId="simple" csTypeId="urn:microsoft.com/office/officeart/2005/8/colors/colorful2" csCatId="colorful" phldr="1"/>
      <dgm:spPr/>
    </dgm:pt>
    <dgm:pt modelId="{F5A61AB7-BCC7-4610-A94B-4E5BB274DF58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3000" b="1" i="0" u="none" strike="noStrike" cap="none" normalizeH="0" baseline="0" dirty="0" smtClean="0">
              <a:ln/>
              <a:effectLst/>
              <a:latin typeface="Times New Roman" panose="02020603050405020304" pitchFamily="18" charset="0"/>
            </a:rPr>
            <a:t>ХОЧУ</a:t>
          </a:r>
        </a:p>
      </dgm:t>
    </dgm:pt>
    <dgm:pt modelId="{4B9CC533-0A33-43F3-A9FF-05716A441A3D}" type="parTrans" cxnId="{597E3FFD-274E-41F1-ADDA-86E66B2DA8F0}">
      <dgm:prSet/>
      <dgm:spPr/>
      <dgm:t>
        <a:bodyPr/>
        <a:lstStyle/>
        <a:p>
          <a:endParaRPr lang="ru-RU"/>
        </a:p>
      </dgm:t>
    </dgm:pt>
    <dgm:pt modelId="{0E5B5293-15BD-4F67-BA69-9EBAE4ECA033}" type="sibTrans" cxnId="{597E3FFD-274E-41F1-ADDA-86E66B2DA8F0}">
      <dgm:prSet/>
      <dgm:spPr/>
      <dgm:t>
        <a:bodyPr/>
        <a:lstStyle/>
        <a:p>
          <a:endParaRPr lang="ru-RU"/>
        </a:p>
      </dgm:t>
    </dgm:pt>
    <dgm:pt modelId="{07F248B0-0FA4-44BD-8290-B5B6F14D5416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ru-RU" altLang="ru-RU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D41655B2-FE0F-450C-A2DB-E09D3624AFAC}" type="parTrans" cxnId="{14AC4113-E06C-4F9D-9B96-1DE4FD7F6547}">
      <dgm:prSet/>
      <dgm:spPr/>
      <dgm:t>
        <a:bodyPr/>
        <a:lstStyle/>
        <a:p>
          <a:endParaRPr lang="ru-RU"/>
        </a:p>
      </dgm:t>
    </dgm:pt>
    <dgm:pt modelId="{C3158E6E-2A6C-4FA0-B1A5-6CCA2E741086}" type="sibTrans" cxnId="{14AC4113-E06C-4F9D-9B96-1DE4FD7F6547}">
      <dgm:prSet/>
      <dgm:spPr/>
      <dgm:t>
        <a:bodyPr/>
        <a:lstStyle/>
        <a:p>
          <a:endParaRPr lang="ru-RU"/>
        </a:p>
      </dgm:t>
    </dgm:pt>
    <dgm:pt modelId="{BB12EE15-B3F6-4DA2-A971-D550B919DCDB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ru-RU" altLang="ru-RU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A2F30A94-35D0-4B24-B7D8-A42D1F87B2F4}" type="parTrans" cxnId="{40E47440-21CA-4B5C-956C-5C6FF48A1AF6}">
      <dgm:prSet/>
      <dgm:spPr/>
      <dgm:t>
        <a:bodyPr/>
        <a:lstStyle/>
        <a:p>
          <a:endParaRPr lang="ru-RU"/>
        </a:p>
      </dgm:t>
    </dgm:pt>
    <dgm:pt modelId="{8E9E0070-7533-4092-B531-BBBCB57DD8F7}" type="sibTrans" cxnId="{40E47440-21CA-4B5C-956C-5C6FF48A1AF6}">
      <dgm:prSet/>
      <dgm:spPr/>
      <dgm:t>
        <a:bodyPr/>
        <a:lstStyle/>
        <a:p>
          <a:endParaRPr lang="ru-RU"/>
        </a:p>
      </dgm:t>
    </dgm:pt>
    <dgm:pt modelId="{98A9417E-0218-4FEA-8D63-CDD095195BAC}" type="pres">
      <dgm:prSet presAssocID="{509F8281-E5BB-42D8-9F5B-B3588AE5F8A0}" presName="compositeShape" presStyleCnt="0">
        <dgm:presLayoutVars>
          <dgm:chMax val="7"/>
          <dgm:dir/>
          <dgm:resizeHandles val="exact"/>
        </dgm:presLayoutVars>
      </dgm:prSet>
      <dgm:spPr/>
    </dgm:pt>
    <dgm:pt modelId="{50DB18A3-C09E-448A-9885-E314AB02DBFC}" type="pres">
      <dgm:prSet presAssocID="{F5A61AB7-BCC7-4610-A94B-4E5BB274DF58}" presName="circ1" presStyleLbl="vennNode1" presStyleIdx="0" presStyleCnt="3" custScaleX="98965" custScaleY="98762"/>
      <dgm:spPr/>
    </dgm:pt>
    <dgm:pt modelId="{689F33CF-EC6D-487D-B294-B60BCC9DA1C2}" type="pres">
      <dgm:prSet presAssocID="{F5A61AB7-BCC7-4610-A94B-4E5BB274DF5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72DC06A-55FC-4B25-88E8-6AA8BAABC837}" type="pres">
      <dgm:prSet presAssocID="{07F248B0-0FA4-44BD-8290-B5B6F14D5416}" presName="circ2" presStyleLbl="vennNode1" presStyleIdx="1" presStyleCnt="3" custLinFactNeighborX="4054" custLinFactNeighborY="136"/>
      <dgm:spPr/>
    </dgm:pt>
    <dgm:pt modelId="{3279A104-E75D-447F-83EC-EC934F8F3855}" type="pres">
      <dgm:prSet presAssocID="{07F248B0-0FA4-44BD-8290-B5B6F14D541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43A4B98-9148-4F7A-9137-4DEAF107B0BB}" type="pres">
      <dgm:prSet presAssocID="{BB12EE15-B3F6-4DA2-A971-D550B919DCDB}" presName="circ3" presStyleLbl="vennNode1" presStyleIdx="2" presStyleCnt="3"/>
      <dgm:spPr/>
    </dgm:pt>
    <dgm:pt modelId="{F4ABE28E-5173-4F67-B32F-7706F721B944}" type="pres">
      <dgm:prSet presAssocID="{BB12EE15-B3F6-4DA2-A971-D550B919DCDB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5D79D500-BE6C-4FEB-9159-EE54E89104B8}" type="presOf" srcId="{F5A61AB7-BCC7-4610-A94B-4E5BB274DF58}" destId="{50DB18A3-C09E-448A-9885-E314AB02DBFC}" srcOrd="0" destOrd="0" presId="urn:microsoft.com/office/officeart/2005/8/layout/venn1"/>
    <dgm:cxn modelId="{4FA38348-EF3D-4219-966D-94E999F45DC0}" type="presOf" srcId="{BB12EE15-B3F6-4DA2-A971-D550B919DCDB}" destId="{F4ABE28E-5173-4F67-B32F-7706F721B944}" srcOrd="1" destOrd="0" presId="urn:microsoft.com/office/officeart/2005/8/layout/venn1"/>
    <dgm:cxn modelId="{597E3FFD-274E-41F1-ADDA-86E66B2DA8F0}" srcId="{509F8281-E5BB-42D8-9F5B-B3588AE5F8A0}" destId="{F5A61AB7-BCC7-4610-A94B-4E5BB274DF58}" srcOrd="0" destOrd="0" parTransId="{4B9CC533-0A33-43F3-A9FF-05716A441A3D}" sibTransId="{0E5B5293-15BD-4F67-BA69-9EBAE4ECA033}"/>
    <dgm:cxn modelId="{08AEE1D3-D910-4821-AF40-A88D0020B0D8}" type="presOf" srcId="{07F248B0-0FA4-44BD-8290-B5B6F14D5416}" destId="{772DC06A-55FC-4B25-88E8-6AA8BAABC837}" srcOrd="0" destOrd="0" presId="urn:microsoft.com/office/officeart/2005/8/layout/venn1"/>
    <dgm:cxn modelId="{40E47440-21CA-4B5C-956C-5C6FF48A1AF6}" srcId="{509F8281-E5BB-42D8-9F5B-B3588AE5F8A0}" destId="{BB12EE15-B3F6-4DA2-A971-D550B919DCDB}" srcOrd="2" destOrd="0" parTransId="{A2F30A94-35D0-4B24-B7D8-A42D1F87B2F4}" sibTransId="{8E9E0070-7533-4092-B531-BBBCB57DD8F7}"/>
    <dgm:cxn modelId="{5CD5DD01-8849-4AFA-9FA8-5EE79ECAF4DB}" type="presOf" srcId="{BB12EE15-B3F6-4DA2-A971-D550B919DCDB}" destId="{043A4B98-9148-4F7A-9137-4DEAF107B0BB}" srcOrd="0" destOrd="0" presId="urn:microsoft.com/office/officeart/2005/8/layout/venn1"/>
    <dgm:cxn modelId="{2A5A4B92-C0F3-4625-B9DC-2A47891A08D3}" type="presOf" srcId="{509F8281-E5BB-42D8-9F5B-B3588AE5F8A0}" destId="{98A9417E-0218-4FEA-8D63-CDD095195BAC}" srcOrd="0" destOrd="0" presId="urn:microsoft.com/office/officeart/2005/8/layout/venn1"/>
    <dgm:cxn modelId="{8336CC95-802F-484F-95BA-1DFD94C0681B}" type="presOf" srcId="{07F248B0-0FA4-44BD-8290-B5B6F14D5416}" destId="{3279A104-E75D-447F-83EC-EC934F8F3855}" srcOrd="1" destOrd="0" presId="urn:microsoft.com/office/officeart/2005/8/layout/venn1"/>
    <dgm:cxn modelId="{14AC4113-E06C-4F9D-9B96-1DE4FD7F6547}" srcId="{509F8281-E5BB-42D8-9F5B-B3588AE5F8A0}" destId="{07F248B0-0FA4-44BD-8290-B5B6F14D5416}" srcOrd="1" destOrd="0" parTransId="{D41655B2-FE0F-450C-A2DB-E09D3624AFAC}" sibTransId="{C3158E6E-2A6C-4FA0-B1A5-6CCA2E741086}"/>
    <dgm:cxn modelId="{379032AE-60D3-4C53-8F0D-1435DCA2C03D}" type="presOf" srcId="{F5A61AB7-BCC7-4610-A94B-4E5BB274DF58}" destId="{689F33CF-EC6D-487D-B294-B60BCC9DA1C2}" srcOrd="1" destOrd="0" presId="urn:microsoft.com/office/officeart/2005/8/layout/venn1"/>
    <dgm:cxn modelId="{2F2FF5A0-CA6B-41D5-AF66-9D821ED52D33}" type="presParOf" srcId="{98A9417E-0218-4FEA-8D63-CDD095195BAC}" destId="{50DB18A3-C09E-448A-9885-E314AB02DBFC}" srcOrd="0" destOrd="0" presId="urn:microsoft.com/office/officeart/2005/8/layout/venn1"/>
    <dgm:cxn modelId="{0A73279F-3D1E-4294-B7F8-0BB1888383F7}" type="presParOf" srcId="{98A9417E-0218-4FEA-8D63-CDD095195BAC}" destId="{689F33CF-EC6D-487D-B294-B60BCC9DA1C2}" srcOrd="1" destOrd="0" presId="urn:microsoft.com/office/officeart/2005/8/layout/venn1"/>
    <dgm:cxn modelId="{E4041028-4A35-4834-A8F1-23E84BD52E0E}" type="presParOf" srcId="{98A9417E-0218-4FEA-8D63-CDD095195BAC}" destId="{772DC06A-55FC-4B25-88E8-6AA8BAABC837}" srcOrd="2" destOrd="0" presId="urn:microsoft.com/office/officeart/2005/8/layout/venn1"/>
    <dgm:cxn modelId="{080C8969-1ABA-429B-BDAA-E9ECD7E96A41}" type="presParOf" srcId="{98A9417E-0218-4FEA-8D63-CDD095195BAC}" destId="{3279A104-E75D-447F-83EC-EC934F8F3855}" srcOrd="3" destOrd="0" presId="urn:microsoft.com/office/officeart/2005/8/layout/venn1"/>
    <dgm:cxn modelId="{42D689A1-5A19-4D6A-ACB8-4546B1616E3F}" type="presParOf" srcId="{98A9417E-0218-4FEA-8D63-CDD095195BAC}" destId="{043A4B98-9148-4F7A-9137-4DEAF107B0BB}" srcOrd="4" destOrd="0" presId="urn:microsoft.com/office/officeart/2005/8/layout/venn1"/>
    <dgm:cxn modelId="{40772F67-BE94-4278-B24C-9F4E80510152}" type="presParOf" srcId="{98A9417E-0218-4FEA-8D63-CDD095195BAC}" destId="{F4ABE28E-5173-4F67-B32F-7706F721B944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DB18A3-C09E-448A-9885-E314AB02DBFC}">
      <dsp:nvSpPr>
        <dsp:cNvPr id="0" name=""/>
        <dsp:cNvSpPr/>
      </dsp:nvSpPr>
      <dsp:spPr>
        <a:xfrm>
          <a:off x="2699377" y="62752"/>
          <a:ext cx="2595356" cy="2590032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3000" b="1" i="0" u="none" strike="noStrike" kern="1200" cap="none" normalizeH="0" baseline="0" dirty="0" smtClean="0">
              <a:ln/>
              <a:effectLst/>
              <a:latin typeface="Times New Roman" panose="02020603050405020304" pitchFamily="18" charset="0"/>
            </a:rPr>
            <a:t>ХОЧУ</a:t>
          </a:r>
        </a:p>
      </dsp:txBody>
      <dsp:txXfrm>
        <a:off x="3045424" y="516007"/>
        <a:ext cx="1903261" cy="1165514"/>
      </dsp:txXfrm>
    </dsp:sp>
    <dsp:sp modelId="{772DC06A-55FC-4B25-88E8-6AA8BAABC837}">
      <dsp:nvSpPr>
        <dsp:cNvPr id="0" name=""/>
        <dsp:cNvSpPr/>
      </dsp:nvSpPr>
      <dsp:spPr>
        <a:xfrm>
          <a:off x="3738407" y="1689147"/>
          <a:ext cx="2622499" cy="2622499"/>
        </a:xfrm>
        <a:prstGeom prst="ellipse">
          <a:avLst/>
        </a:prstGeom>
        <a:solidFill>
          <a:schemeClr val="accent2">
            <a:alpha val="50000"/>
            <a:hueOff val="1106460"/>
            <a:satOff val="5101"/>
            <a:lumOff val="7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ru-RU" altLang="ru-RU" sz="6500" b="0" i="0" u="none" strike="noStrike" kern="1200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sp:txBody>
      <dsp:txXfrm>
        <a:off x="4540454" y="2366626"/>
        <a:ext cx="1573499" cy="1442374"/>
      </dsp:txXfrm>
    </dsp:sp>
    <dsp:sp modelId="{043A4B98-9148-4F7A-9137-4DEAF107B0BB}">
      <dsp:nvSpPr>
        <dsp:cNvPr id="0" name=""/>
        <dsp:cNvSpPr/>
      </dsp:nvSpPr>
      <dsp:spPr>
        <a:xfrm>
          <a:off x="1739520" y="1685580"/>
          <a:ext cx="2622499" cy="2622499"/>
        </a:xfrm>
        <a:prstGeom prst="ellipse">
          <a:avLst/>
        </a:prstGeom>
        <a:solidFill>
          <a:schemeClr val="accent2">
            <a:alpha val="50000"/>
            <a:hueOff val="2212920"/>
            <a:satOff val="10201"/>
            <a:lumOff val="15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ru-RU" altLang="ru-RU" sz="6500" b="0" i="0" u="none" strike="noStrike" kern="1200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sp:txBody>
      <dsp:txXfrm>
        <a:off x="1986472" y="2363059"/>
        <a:ext cx="1573499" cy="14423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CCBD-7FF2-4D93-BC7E-93A57FD108C6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4B1-ED7F-4FF9-A75D-D5801A144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5340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CCBD-7FF2-4D93-BC7E-93A57FD108C6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4B1-ED7F-4FF9-A75D-D5801A144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554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CCBD-7FF2-4D93-BC7E-93A57FD108C6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4B1-ED7F-4FF9-A75D-D5801A144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CCBD-7FF2-4D93-BC7E-93A57FD108C6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4B1-ED7F-4FF9-A75D-D5801A144F3C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6181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CCBD-7FF2-4D93-BC7E-93A57FD108C6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4B1-ED7F-4FF9-A75D-D5801A144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987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CCBD-7FF2-4D93-BC7E-93A57FD108C6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4B1-ED7F-4FF9-A75D-D5801A144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410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CCBD-7FF2-4D93-BC7E-93A57FD108C6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4B1-ED7F-4FF9-A75D-D5801A144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759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CCBD-7FF2-4D93-BC7E-93A57FD108C6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4B1-ED7F-4FF9-A75D-D5801A144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917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CCBD-7FF2-4D93-BC7E-93A57FD108C6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4B1-ED7F-4FF9-A75D-D5801A144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502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CCBD-7FF2-4D93-BC7E-93A57FD108C6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4B1-ED7F-4FF9-A75D-D5801A144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8535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CCBD-7FF2-4D93-BC7E-93A57FD108C6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4B1-ED7F-4FF9-A75D-D5801A144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23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CCBD-7FF2-4D93-BC7E-93A57FD108C6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4B1-ED7F-4FF9-A75D-D5801A144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29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CCBD-7FF2-4D93-BC7E-93A57FD108C6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4B1-ED7F-4FF9-A75D-D5801A144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6479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CCBD-7FF2-4D93-BC7E-93A57FD108C6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4B1-ED7F-4FF9-A75D-D5801A144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7947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CCBD-7FF2-4D93-BC7E-93A57FD108C6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4B1-ED7F-4FF9-A75D-D5801A144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582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CCBD-7FF2-4D93-BC7E-93A57FD108C6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4B1-ED7F-4FF9-A75D-D5801A144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060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CCBD-7FF2-4D93-BC7E-93A57FD108C6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4B1-ED7F-4FF9-A75D-D5801A144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010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7CCBD-7FF2-4D93-BC7E-93A57FD108C6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F04B1-ED7F-4FF9-A75D-D5801A144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4272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43748" y="542882"/>
            <a:ext cx="8724964" cy="2971801"/>
          </a:xfrm>
        </p:spPr>
        <p:txBody>
          <a:bodyPr/>
          <a:lstStyle/>
          <a:p>
            <a:r>
              <a:rPr lang="ru-RU" dirty="0" smtClean="0"/>
              <a:t>Личность и профессия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05830" y="3514683"/>
            <a:ext cx="6400800" cy="1947333"/>
          </a:xfrm>
        </p:spPr>
        <p:txBody>
          <a:bodyPr/>
          <a:lstStyle/>
          <a:p>
            <a:r>
              <a:rPr lang="en-US" dirty="0" err="1" smtClean="0"/>
              <a:t>Sarbinaz</a:t>
            </a:r>
            <a:r>
              <a:rPr lang="en-US" dirty="0" smtClean="0"/>
              <a:t> </a:t>
            </a:r>
            <a:r>
              <a:rPr lang="en-US" dirty="0" err="1" smtClean="0"/>
              <a:t>Tilegenova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6468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9787" y="490728"/>
            <a:ext cx="10353761" cy="1326321"/>
          </a:xfrm>
        </p:spPr>
        <p:txBody>
          <a:bodyPr/>
          <a:lstStyle/>
          <a:p>
            <a:r>
              <a:rPr lang="ru-RU" dirty="0">
                <a:latin typeface="Times New Roman" pitchFamily="18" charset="0"/>
              </a:rPr>
              <a:t>Условия выбора профессии</a:t>
            </a:r>
            <a:endParaRPr lang="ru-RU" dirty="0"/>
          </a:p>
        </p:txBody>
      </p:sp>
      <p:grpSp>
        <p:nvGrpSpPr>
          <p:cNvPr id="5" name="Diagram 14"/>
          <p:cNvGrpSpPr>
            <a:grpSpLocks noChangeAspect="1"/>
          </p:cNvGrpSpPr>
          <p:nvPr/>
        </p:nvGrpSpPr>
        <p:grpSpPr bwMode="auto">
          <a:xfrm>
            <a:off x="2029611" y="1709928"/>
            <a:ext cx="7994111" cy="4370832"/>
            <a:chOff x="267" y="718"/>
            <a:chExt cx="5182" cy="2833"/>
          </a:xfrm>
        </p:grpSpPr>
        <p:graphicFrame>
          <p:nvGraphicFramePr>
            <p:cNvPr id="8" name="Схема 7"/>
            <p:cNvGraphicFramePr/>
            <p:nvPr>
              <p:extLst>
                <p:ext uri="{D42A27DB-BD31-4B8C-83A1-F6EECF244321}">
                  <p14:modId xmlns:p14="http://schemas.microsoft.com/office/powerpoint/2010/main" val="1949710367"/>
                </p:ext>
              </p:extLst>
            </p:nvPr>
          </p:nvGraphicFramePr>
          <p:xfrm>
            <a:off x="267" y="718"/>
            <a:ext cx="5182" cy="2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6" name="Rectangle 32"/>
            <p:cNvSpPr>
              <a:spLocks noChangeArrowheads="1"/>
            </p:cNvSpPr>
            <p:nvPr/>
          </p:nvSpPr>
          <p:spPr bwMode="auto">
            <a:xfrm>
              <a:off x="3166" y="2535"/>
              <a:ext cx="1063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НАДО</a:t>
              </a:r>
            </a:p>
          </p:txBody>
        </p:sp>
        <p:sp>
          <p:nvSpPr>
            <p:cNvPr id="7" name="Rectangle 33"/>
            <p:cNvSpPr>
              <a:spLocks noChangeArrowheads="1"/>
            </p:cNvSpPr>
            <p:nvPr/>
          </p:nvSpPr>
          <p:spPr bwMode="auto">
            <a:xfrm>
              <a:off x="1698" y="2535"/>
              <a:ext cx="1063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МОГУ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9376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8884" y="637708"/>
            <a:ext cx="8916988" cy="1507067"/>
          </a:xfrm>
        </p:spPr>
        <p:txBody>
          <a:bodyPr>
            <a:normAutofit/>
          </a:bodyPr>
          <a:lstStyle/>
          <a:p>
            <a:r>
              <a:rPr lang="ru-RU" dirty="0"/>
              <a:t>Специалист: личность и профессия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8884" y="2000164"/>
            <a:ext cx="8916988" cy="3632540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effectLst/>
              </a:rPr>
              <a:t>Профессиональное становление личности – процесс сложный, противоречивый, неоднозначный, он начинается не в учреждении профессионального образования, а значительно раньше. Юный человек начинает задумываться, присматриваться и примериваться к будущей сфере деятельности под влиянием родителей, сверстников, школьных педагогов, значимых взрослых, средств массовой информации.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21590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0" dirty="0">
                <a:effectLst/>
              </a:rPr>
              <a:t>Реальные сценарии жизни отличаются большим разнообразием.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ffectLst/>
              </a:rPr>
              <a:t>Реальные сценарии жизни отличаются большим разнообразием. В зависимости от соотношения темпов различных видов развития А.А. </a:t>
            </a:r>
            <a:r>
              <a:rPr lang="ru-RU" dirty="0" err="1">
                <a:effectLst/>
              </a:rPr>
              <a:t>Бодаев</a:t>
            </a:r>
            <a:r>
              <a:rPr lang="ru-RU" dirty="0">
                <a:effectLst/>
              </a:rPr>
              <a:t> выделяет следующие сценарии развития взрослого человека</a:t>
            </a:r>
            <a:r>
              <a:rPr lang="ru-RU" dirty="0" smtClean="0">
                <a:effectLst/>
              </a:rPr>
              <a:t>.</a:t>
            </a:r>
            <a:endParaRPr lang="en-US" dirty="0" smtClean="0">
              <a:effectLst/>
            </a:endParaRPr>
          </a:p>
          <a:p>
            <a:r>
              <a:rPr lang="ru-RU" dirty="0">
                <a:effectLst/>
              </a:rPr>
              <a:t>1. Индивидное развитие значительно опережает личностное и профессиональное. Такое соотношение отражает слабовыраженное развитие человека как личности и как работника. Отсутствуют интересы, склонности и способности к какой-либо деятельности, профессиональная подготовленность не выражена, низкий уровень трудоспособности.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8848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355" y="742752"/>
            <a:ext cx="10353762" cy="5237424"/>
          </a:xfrm>
        </p:spPr>
        <p:txBody>
          <a:bodyPr>
            <a:normAutofit/>
          </a:bodyPr>
          <a:lstStyle/>
          <a:p>
            <a:r>
              <a:rPr lang="ru-RU" dirty="0">
                <a:effectLst/>
              </a:rPr>
              <a:t>2. Личностное развитие человека идет более интенсивно, чем индивидное и профессиональное. Это проявляется в бережном отношении к окружающей среде, людям, предметам материальной и духовной культуры, привязанности к семье и др. Физическое здоровье, профессиональные достижения находятся на втором плане.</a:t>
            </a:r>
          </a:p>
          <a:p>
            <a:r>
              <a:rPr lang="ru-RU" dirty="0">
                <a:effectLst/>
              </a:rPr>
              <a:t>3. Профессиональное развитие доминирует над двумя другими «ипостасями» человека. Приоритет профессиональных ценностей, тотальная погруженность в работу - особенности так называемых </a:t>
            </a:r>
            <a:r>
              <a:rPr lang="ru-RU" dirty="0" err="1">
                <a:effectLst/>
              </a:rPr>
              <a:t>трудоголиков</a:t>
            </a:r>
            <a:r>
              <a:rPr lang="ru-RU" dirty="0" smtClean="0">
                <a:effectLst/>
              </a:rPr>
              <a:t>.</a:t>
            </a:r>
            <a:endParaRPr lang="en-US" dirty="0" smtClean="0">
              <a:effectLst/>
            </a:endParaRPr>
          </a:p>
          <a:p>
            <a:r>
              <a:rPr lang="ru-RU" dirty="0">
                <a:effectLst/>
              </a:rPr>
              <a:t>4. Относительное соответствие темпов индивидного, личностного и профессионального развития. Эта оптимальное соотношение, обусловливающее реализацию, «выполнение» человеком себя.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99552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TM04033921[[fn=Дамаск]]</Template>
  <TotalTime>21</TotalTime>
  <Words>239</Words>
  <Application>Microsoft Office PowerPoint</Application>
  <PresentationFormat>Широкоэкранный</PresentationFormat>
  <Paragraphs>14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Bookman Old Style</vt:lpstr>
      <vt:lpstr>Rockwell</vt:lpstr>
      <vt:lpstr>Times New Roman</vt:lpstr>
      <vt:lpstr>Damask</vt:lpstr>
      <vt:lpstr>Личность и профессия</vt:lpstr>
      <vt:lpstr>Условия выбора профессии</vt:lpstr>
      <vt:lpstr>Специалист: личность и профессия </vt:lpstr>
      <vt:lpstr>Реальные сценарии жизни отличаются большим разнообразием.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Личность и профессия</dc:title>
  <dc:creator>Пользователь</dc:creator>
  <cp:lastModifiedBy>Пользователь</cp:lastModifiedBy>
  <cp:revision>4</cp:revision>
  <dcterms:created xsi:type="dcterms:W3CDTF">2022-05-25T12:30:41Z</dcterms:created>
  <dcterms:modified xsi:type="dcterms:W3CDTF">2022-05-25T12:52:20Z</dcterms:modified>
</cp:coreProperties>
</file>