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B5F1DB56-A8C1-4540-8266-7E3C6961E837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65CF80A-F0A6-43E9-96C6-7A5E32D0B7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1956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1DB56-A8C1-4540-8266-7E3C6961E837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F80A-F0A6-43E9-96C6-7A5E32D0B7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6394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1DB56-A8C1-4540-8266-7E3C6961E837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F80A-F0A6-43E9-96C6-7A5E32D0B7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4822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1DB56-A8C1-4540-8266-7E3C6961E837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F80A-F0A6-43E9-96C6-7A5E32D0B7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7273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5F1DB56-A8C1-4540-8266-7E3C6961E837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865CF80A-F0A6-43E9-96C6-7A5E32D0B7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59761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1DB56-A8C1-4540-8266-7E3C6961E837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F80A-F0A6-43E9-96C6-7A5E32D0B7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961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1DB56-A8C1-4540-8266-7E3C6961E837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F80A-F0A6-43E9-96C6-7A5E32D0B7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3994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1DB56-A8C1-4540-8266-7E3C6961E837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F80A-F0A6-43E9-96C6-7A5E32D0B7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0423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1DB56-A8C1-4540-8266-7E3C6961E837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F80A-F0A6-43E9-96C6-7A5E32D0B7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6341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1DB56-A8C1-4540-8266-7E3C6961E837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5CF80A-F0A6-43E9-96C6-7A5E32D0B782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59395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B5F1DB56-A8C1-4540-8266-7E3C6961E837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5CF80A-F0A6-43E9-96C6-7A5E32D0B782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88954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F1DB56-A8C1-4540-8266-7E3C6961E837}" type="datetimeFigureOut">
              <a:rPr lang="ru-RU" smtClean="0"/>
              <a:t>25.05.2022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65CF80A-F0A6-43E9-96C6-7A5E32D0B7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5142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Деловой этикет</a:t>
            </a:r>
            <a:r>
              <a:rPr lang="ru-RU" dirty="0"/>
              <a:t> 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61708" y="4087702"/>
            <a:ext cx="9070848" cy="457201"/>
          </a:xfrm>
        </p:spPr>
        <p:txBody>
          <a:bodyPr/>
          <a:lstStyle/>
          <a:p>
            <a:r>
              <a:rPr lang="en-US" dirty="0" err="1" smtClean="0"/>
              <a:t>Sarbinaz</a:t>
            </a:r>
            <a:r>
              <a:rPr lang="en-US" dirty="0" smtClean="0"/>
              <a:t> </a:t>
            </a:r>
            <a:r>
              <a:rPr lang="en-US" dirty="0" err="1" smtClean="0"/>
              <a:t>Tilegenova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5461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Деловой этикет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6800" y="2014194"/>
            <a:ext cx="10058400" cy="3931920"/>
          </a:xfrm>
        </p:spPr>
        <p:txBody>
          <a:bodyPr>
            <a:normAutofit/>
          </a:bodyPr>
          <a:lstStyle/>
          <a:p>
            <a:r>
              <a:rPr lang="en-US" sz="2400" dirty="0"/>
              <a:t>C</a:t>
            </a:r>
            <a:r>
              <a:rPr lang="ru-RU" sz="2400" dirty="0" err="1" smtClean="0"/>
              <a:t>овокупность</a:t>
            </a:r>
            <a:r>
              <a:rPr lang="ru-RU" sz="2400" dirty="0" smtClean="0"/>
              <a:t> </a:t>
            </a:r>
            <a:r>
              <a:rPr lang="ru-RU" sz="2400" dirty="0"/>
              <a:t>правил и норм, общепринятых в деловой сфере и международном экономическом сотрудничестве, которые регламентируют нормы делового общения (порядок встреч и проводов делегаций, подписи документов, деловой переписки, проведения мероприятий). Одной из составляющих делового этикета является деловой протокол. Деловой протокол основан на дипломатическом протоколе и является совокупностью правил, традиций и условностей, соблюдаемых официальными лицами и представителями бизнес-сферы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050442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Понятие делового </a:t>
            </a:r>
            <a:r>
              <a:rPr lang="ru-RU" dirty="0" smtClean="0"/>
              <a:t>этикета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Источниками этикета принято считать нормы морали (этика), мифологию и религию, культурные традиции, а также социальную </a:t>
            </a:r>
            <a:r>
              <a:rPr lang="ru-RU" dirty="0" smtClean="0"/>
              <a:t>иерархию. </a:t>
            </a:r>
            <a:r>
              <a:rPr lang="ru-RU" dirty="0"/>
              <a:t>В деловом этикете сочетаются некоторые правила воинского, светского и дипломатического </a:t>
            </a:r>
            <a:r>
              <a:rPr lang="ru-RU" dirty="0" smtClean="0"/>
              <a:t>этикета. </a:t>
            </a:r>
            <a:r>
              <a:rPr lang="ru-RU" dirty="0"/>
              <a:t>Примечательно, что, в отличие от правил светского этикета, в деловом этикете привилегии не отдаются, основываясь на возрасте и поле человека. На первом месте в деловом этикете стоит приоритет субординации. </a:t>
            </a:r>
            <a:endParaRPr lang="en-US" baseline="30000" dirty="0"/>
          </a:p>
          <a:p>
            <a:r>
              <a:rPr lang="ru-RU" dirty="0"/>
              <a:t>Среди прочего, деловой этикет может подразумевать такие пункты, как: неразглашение конфиденциальной информации, пунктуальность и точность в исполнении обязанностей, соблюдение субординации, доброжелательность в </a:t>
            </a:r>
            <a:r>
              <a:rPr lang="ru-RU" dirty="0" smtClean="0"/>
              <a:t>общении.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4568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ru-RU" dirty="0"/>
              <a:t>Задачи </a:t>
            </a:r>
            <a:r>
              <a:rPr lang="ru-RU" dirty="0" smtClean="0"/>
              <a:t>дисциплины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014194"/>
            <a:ext cx="4008120" cy="2816034"/>
          </a:xfrm>
        </p:spPr>
      </p:pic>
      <p:sp>
        <p:nvSpPr>
          <p:cNvPr id="5" name="Прямоугольник 4"/>
          <p:cNvSpPr/>
          <p:nvPr/>
        </p:nvSpPr>
        <p:spPr>
          <a:xfrm>
            <a:off x="5522976" y="1867890"/>
            <a:ext cx="630936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ru-RU" sz="2000" b="0" i="0" dirty="0" smtClean="0">
                <a:solidFill>
                  <a:srgbClr val="3D3D3D"/>
                </a:solidFill>
                <a:effectLst/>
                <a:latin typeface="Scada"/>
              </a:rPr>
              <a:t> Обучить студентов практическим навыкам деловой беседы, телефонных и прямых переговоров, совещаний; 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ru-RU" sz="2000" b="0" i="0" dirty="0" smtClean="0">
              <a:solidFill>
                <a:srgbClr val="3D3D3D"/>
              </a:solidFill>
              <a:effectLst/>
              <a:latin typeface="Scada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ru-RU" sz="2000" b="0" i="0" dirty="0" smtClean="0">
                <a:solidFill>
                  <a:srgbClr val="3D3D3D"/>
                </a:solidFill>
                <a:effectLst/>
                <a:latin typeface="Scada"/>
              </a:rPr>
              <a:t> Сформировать коммуникативную компетентность студентов;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ru-RU" sz="2000" b="0" i="0" dirty="0" smtClean="0">
              <a:solidFill>
                <a:srgbClr val="3D3D3D"/>
              </a:solidFill>
              <a:effectLst/>
              <a:latin typeface="Scada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ru-RU" sz="2000" b="0" i="0" dirty="0" smtClean="0">
                <a:solidFill>
                  <a:srgbClr val="3D3D3D"/>
                </a:solidFill>
                <a:effectLst/>
                <a:latin typeface="Scada"/>
              </a:rPr>
              <a:t> Обучить студентов правилам успешного внешнего взаимодействия с клиентами и партнерами, внутреннего взаимодействия с руководителями и коллегами.</a:t>
            </a:r>
            <a:endParaRPr lang="ru-RU" sz="2000" b="0" i="0" dirty="0">
              <a:solidFill>
                <a:srgbClr val="3D3D3D"/>
              </a:solidFill>
              <a:effectLst/>
              <a:latin typeface="Scada"/>
            </a:endParaRPr>
          </a:p>
        </p:txBody>
      </p:sp>
    </p:spTree>
    <p:extLst>
      <p:ext uri="{BB962C8B-B14F-4D97-AF65-F5344CB8AC3E}">
        <p14:creationId xmlns:p14="http://schemas.microsoft.com/office/powerpoint/2010/main" val="3080813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ru-RU" dirty="0"/>
              <a:t>Студент, изучивший дисциплину, должен </a:t>
            </a:r>
            <a:r>
              <a:rPr lang="ru-RU" dirty="0" smtClean="0"/>
              <a:t>знать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fontAlgn="base"/>
            <a:r>
              <a:rPr lang="ru-RU" dirty="0"/>
              <a:t>Исторические аспекты развития и становления норм делового этикета в мире и в </a:t>
            </a:r>
            <a:r>
              <a:rPr lang="ru-RU" dirty="0" err="1"/>
              <a:t>Росии</a:t>
            </a:r>
            <a:r>
              <a:rPr lang="ru-RU" dirty="0"/>
              <a:t>.</a:t>
            </a:r>
          </a:p>
          <a:p>
            <a:pPr fontAlgn="base"/>
            <a:r>
              <a:rPr lang="ru-RU" dirty="0"/>
              <a:t>Принципы и методы делового этикета.</a:t>
            </a:r>
          </a:p>
          <a:p>
            <a:pPr fontAlgn="base"/>
            <a:r>
              <a:rPr lang="ru-RU" dirty="0"/>
              <a:t>Правила делового общения, ведения телефонных и прямых переговоров, проведения совещаний.</a:t>
            </a:r>
          </a:p>
          <a:p>
            <a:pPr fontAlgn="base"/>
            <a:r>
              <a:rPr lang="ru-RU" dirty="0"/>
              <a:t>Факторы, влияющие на формирование благоприятного имиджа делового человека.</a:t>
            </a:r>
          </a:p>
          <a:p>
            <a:pPr fontAlgn="base"/>
            <a:r>
              <a:rPr lang="ru-RU" dirty="0"/>
              <a:t>Основные эстетические требования к внешнему виду делового человека.</a:t>
            </a:r>
          </a:p>
          <a:p>
            <a:pPr fontAlgn="base"/>
            <a:r>
              <a:rPr lang="ru-RU" dirty="0"/>
              <a:t>Правила и особенности деловой речевой культуры общения.</a:t>
            </a:r>
          </a:p>
          <a:p>
            <a:pPr fontAlgn="base"/>
            <a:r>
              <a:rPr lang="ru-RU" dirty="0"/>
              <a:t>Правила деловой переписки, виды деловой письменной документации, правила их составления.</a:t>
            </a:r>
          </a:p>
          <a:p>
            <a:pPr fontAlgn="base"/>
            <a:r>
              <a:rPr lang="ru-RU" dirty="0"/>
              <a:t>Вербальные и невербальные способы взаимодействия при общении.</a:t>
            </a:r>
          </a:p>
          <a:p>
            <a:pPr fontAlgn="base"/>
            <a:r>
              <a:rPr lang="ru-RU" dirty="0"/>
              <a:t>Психологические приемы для создания эффективных деловых взаимоотношений.</a:t>
            </a:r>
          </a:p>
          <a:p>
            <a:pPr fontAlgn="base"/>
            <a:r>
              <a:rPr lang="ru-RU" dirty="0"/>
              <a:t>Современные методики и способы эффективного воздействия на людей.</a:t>
            </a:r>
          </a:p>
          <a:p>
            <a:pPr fontAlgn="base"/>
            <a:r>
              <a:rPr lang="ru-RU" dirty="0"/>
              <a:t>Методы управления конфликтными ситуациями, а также способы их разрешения.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829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TM03457510[[fn=Савон]]</Template>
  <TotalTime>5</TotalTime>
  <Words>302</Words>
  <Application>Microsoft Office PowerPoint</Application>
  <PresentationFormat>Широкоэкранный</PresentationFormat>
  <Paragraphs>25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Garamond</vt:lpstr>
      <vt:lpstr>Scada</vt:lpstr>
      <vt:lpstr>Savon</vt:lpstr>
      <vt:lpstr>Деловой этикет </vt:lpstr>
      <vt:lpstr>Деловой этикет</vt:lpstr>
      <vt:lpstr>Понятие делового этикета</vt:lpstr>
      <vt:lpstr>Задачи дисциплины</vt:lpstr>
      <vt:lpstr>Студент, изучивший дисциплину, должен знать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Деловой этикет </dc:title>
  <dc:creator>Пользователь</dc:creator>
  <cp:lastModifiedBy>Пользователь</cp:lastModifiedBy>
  <cp:revision>1</cp:revision>
  <dcterms:created xsi:type="dcterms:W3CDTF">2022-05-25T13:27:57Z</dcterms:created>
  <dcterms:modified xsi:type="dcterms:W3CDTF">2022-05-25T13:33:43Z</dcterms:modified>
</cp:coreProperties>
</file>