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65" r:id="rId3"/>
    <p:sldId id="262" r:id="rId4"/>
    <p:sldId id="266" r:id="rId5"/>
    <p:sldId id="257" r:id="rId6"/>
    <p:sldId id="263" r:id="rId7"/>
    <p:sldId id="258" r:id="rId8"/>
    <p:sldId id="284" r:id="rId9"/>
    <p:sldId id="268" r:id="rId10"/>
    <p:sldId id="270" r:id="rId11"/>
    <p:sldId id="269" r:id="rId12"/>
    <p:sldId id="271" r:id="rId13"/>
    <p:sldId id="272" r:id="rId14"/>
    <p:sldId id="280" r:id="rId15"/>
    <p:sldId id="274" r:id="rId16"/>
    <p:sldId id="261" r:id="rId17"/>
    <p:sldId id="260" r:id="rId18"/>
    <p:sldId id="275" r:id="rId19"/>
    <p:sldId id="281" r:id="rId20"/>
    <p:sldId id="276" r:id="rId21"/>
    <p:sldId id="277" r:id="rId22"/>
    <p:sldId id="278" r:id="rId23"/>
    <p:sldId id="282" r:id="rId24"/>
    <p:sldId id="283"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857B2-8C3B-4F56-85BB-936D2F3FD8D1}"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80C66-0248-4B71-8C5E-3AAA171E3EAF}" type="slidenum">
              <a:rPr lang="en-US" smtClean="0"/>
              <a:t>‹#›</a:t>
            </a:fld>
            <a:endParaRPr lang="en-US"/>
          </a:p>
        </p:txBody>
      </p:sp>
    </p:spTree>
    <p:extLst>
      <p:ext uri="{BB962C8B-B14F-4D97-AF65-F5344CB8AC3E}">
        <p14:creationId xmlns:p14="http://schemas.microsoft.com/office/powerpoint/2010/main" val="2812081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a:t>
            </a:fld>
            <a:endParaRPr lang="en-US"/>
          </a:p>
        </p:txBody>
      </p:sp>
    </p:spTree>
    <p:extLst>
      <p:ext uri="{BB962C8B-B14F-4D97-AF65-F5344CB8AC3E}">
        <p14:creationId xmlns:p14="http://schemas.microsoft.com/office/powerpoint/2010/main" val="3371491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10</a:t>
            </a:fld>
            <a:endParaRPr lang="en-US"/>
          </a:p>
        </p:txBody>
      </p:sp>
    </p:spTree>
    <p:extLst>
      <p:ext uri="{BB962C8B-B14F-4D97-AF65-F5344CB8AC3E}">
        <p14:creationId xmlns:p14="http://schemas.microsoft.com/office/powerpoint/2010/main" val="270647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11</a:t>
            </a:fld>
            <a:endParaRPr lang="en-US"/>
          </a:p>
        </p:txBody>
      </p:sp>
    </p:spTree>
    <p:extLst>
      <p:ext uri="{BB962C8B-B14F-4D97-AF65-F5344CB8AC3E}">
        <p14:creationId xmlns:p14="http://schemas.microsoft.com/office/powerpoint/2010/main" val="314572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12</a:t>
            </a:fld>
            <a:endParaRPr lang="en-US"/>
          </a:p>
        </p:txBody>
      </p:sp>
    </p:spTree>
    <p:extLst>
      <p:ext uri="{BB962C8B-B14F-4D97-AF65-F5344CB8AC3E}">
        <p14:creationId xmlns:p14="http://schemas.microsoft.com/office/powerpoint/2010/main" val="3008911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13</a:t>
            </a:fld>
            <a:endParaRPr lang="en-US"/>
          </a:p>
        </p:txBody>
      </p:sp>
    </p:spTree>
    <p:extLst>
      <p:ext uri="{BB962C8B-B14F-4D97-AF65-F5344CB8AC3E}">
        <p14:creationId xmlns:p14="http://schemas.microsoft.com/office/powerpoint/2010/main" val="1559442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14</a:t>
            </a:fld>
            <a:endParaRPr lang="en-US"/>
          </a:p>
        </p:txBody>
      </p:sp>
    </p:spTree>
    <p:extLst>
      <p:ext uri="{BB962C8B-B14F-4D97-AF65-F5344CB8AC3E}">
        <p14:creationId xmlns:p14="http://schemas.microsoft.com/office/powerpoint/2010/main" val="255426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15</a:t>
            </a:fld>
            <a:endParaRPr lang="en-US"/>
          </a:p>
        </p:txBody>
      </p:sp>
    </p:spTree>
    <p:extLst>
      <p:ext uri="{BB962C8B-B14F-4D97-AF65-F5344CB8AC3E}">
        <p14:creationId xmlns:p14="http://schemas.microsoft.com/office/powerpoint/2010/main" val="1736133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16</a:t>
            </a:fld>
            <a:endParaRPr lang="en-US"/>
          </a:p>
        </p:txBody>
      </p:sp>
    </p:spTree>
    <p:extLst>
      <p:ext uri="{BB962C8B-B14F-4D97-AF65-F5344CB8AC3E}">
        <p14:creationId xmlns:p14="http://schemas.microsoft.com/office/powerpoint/2010/main" val="601870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17</a:t>
            </a:fld>
            <a:endParaRPr lang="en-US"/>
          </a:p>
        </p:txBody>
      </p:sp>
    </p:spTree>
    <p:extLst>
      <p:ext uri="{BB962C8B-B14F-4D97-AF65-F5344CB8AC3E}">
        <p14:creationId xmlns:p14="http://schemas.microsoft.com/office/powerpoint/2010/main" val="1241875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18</a:t>
            </a:fld>
            <a:endParaRPr lang="en-US"/>
          </a:p>
        </p:txBody>
      </p:sp>
    </p:spTree>
    <p:extLst>
      <p:ext uri="{BB962C8B-B14F-4D97-AF65-F5344CB8AC3E}">
        <p14:creationId xmlns:p14="http://schemas.microsoft.com/office/powerpoint/2010/main" val="647861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19</a:t>
            </a:fld>
            <a:endParaRPr lang="en-US"/>
          </a:p>
        </p:txBody>
      </p:sp>
    </p:spTree>
    <p:extLst>
      <p:ext uri="{BB962C8B-B14F-4D97-AF65-F5344CB8AC3E}">
        <p14:creationId xmlns:p14="http://schemas.microsoft.com/office/powerpoint/2010/main" val="127170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2</a:t>
            </a:fld>
            <a:endParaRPr lang="en-US"/>
          </a:p>
        </p:txBody>
      </p:sp>
    </p:spTree>
    <p:extLst>
      <p:ext uri="{BB962C8B-B14F-4D97-AF65-F5344CB8AC3E}">
        <p14:creationId xmlns:p14="http://schemas.microsoft.com/office/powerpoint/2010/main" val="1423936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20</a:t>
            </a:fld>
            <a:endParaRPr lang="en-US"/>
          </a:p>
        </p:txBody>
      </p:sp>
    </p:spTree>
    <p:extLst>
      <p:ext uri="{BB962C8B-B14F-4D97-AF65-F5344CB8AC3E}">
        <p14:creationId xmlns:p14="http://schemas.microsoft.com/office/powerpoint/2010/main" val="290197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21</a:t>
            </a:fld>
            <a:endParaRPr lang="en-US"/>
          </a:p>
        </p:txBody>
      </p:sp>
    </p:spTree>
    <p:extLst>
      <p:ext uri="{BB962C8B-B14F-4D97-AF65-F5344CB8AC3E}">
        <p14:creationId xmlns:p14="http://schemas.microsoft.com/office/powerpoint/2010/main" val="2690119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22</a:t>
            </a:fld>
            <a:endParaRPr lang="en-US"/>
          </a:p>
        </p:txBody>
      </p:sp>
    </p:spTree>
    <p:extLst>
      <p:ext uri="{BB962C8B-B14F-4D97-AF65-F5344CB8AC3E}">
        <p14:creationId xmlns:p14="http://schemas.microsoft.com/office/powerpoint/2010/main" val="987770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23</a:t>
            </a:fld>
            <a:endParaRPr lang="en-US"/>
          </a:p>
        </p:txBody>
      </p:sp>
    </p:spTree>
    <p:extLst>
      <p:ext uri="{BB962C8B-B14F-4D97-AF65-F5344CB8AC3E}">
        <p14:creationId xmlns:p14="http://schemas.microsoft.com/office/powerpoint/2010/main" val="3398319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24</a:t>
            </a:fld>
            <a:endParaRPr lang="en-US"/>
          </a:p>
        </p:txBody>
      </p:sp>
    </p:spTree>
    <p:extLst>
      <p:ext uri="{BB962C8B-B14F-4D97-AF65-F5344CB8AC3E}">
        <p14:creationId xmlns:p14="http://schemas.microsoft.com/office/powerpoint/2010/main" val="103395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3</a:t>
            </a:fld>
            <a:endParaRPr lang="en-US"/>
          </a:p>
        </p:txBody>
      </p:sp>
    </p:spTree>
    <p:extLst>
      <p:ext uri="{BB962C8B-B14F-4D97-AF65-F5344CB8AC3E}">
        <p14:creationId xmlns:p14="http://schemas.microsoft.com/office/powerpoint/2010/main" val="418647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4</a:t>
            </a:fld>
            <a:endParaRPr lang="en-US"/>
          </a:p>
        </p:txBody>
      </p:sp>
    </p:spTree>
    <p:extLst>
      <p:ext uri="{BB962C8B-B14F-4D97-AF65-F5344CB8AC3E}">
        <p14:creationId xmlns:p14="http://schemas.microsoft.com/office/powerpoint/2010/main" val="233027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5</a:t>
            </a:fld>
            <a:endParaRPr lang="en-US"/>
          </a:p>
        </p:txBody>
      </p:sp>
    </p:spTree>
    <p:extLst>
      <p:ext uri="{BB962C8B-B14F-4D97-AF65-F5344CB8AC3E}">
        <p14:creationId xmlns:p14="http://schemas.microsoft.com/office/powerpoint/2010/main" val="95355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6</a:t>
            </a:fld>
            <a:endParaRPr lang="en-US"/>
          </a:p>
        </p:txBody>
      </p:sp>
    </p:spTree>
    <p:extLst>
      <p:ext uri="{BB962C8B-B14F-4D97-AF65-F5344CB8AC3E}">
        <p14:creationId xmlns:p14="http://schemas.microsoft.com/office/powerpoint/2010/main" val="2607603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7</a:t>
            </a:fld>
            <a:endParaRPr lang="en-US"/>
          </a:p>
        </p:txBody>
      </p:sp>
    </p:spTree>
    <p:extLst>
      <p:ext uri="{BB962C8B-B14F-4D97-AF65-F5344CB8AC3E}">
        <p14:creationId xmlns:p14="http://schemas.microsoft.com/office/powerpoint/2010/main" val="171159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8</a:t>
            </a:fld>
            <a:endParaRPr lang="en-US"/>
          </a:p>
        </p:txBody>
      </p:sp>
    </p:spTree>
    <p:extLst>
      <p:ext uri="{BB962C8B-B14F-4D97-AF65-F5344CB8AC3E}">
        <p14:creationId xmlns:p14="http://schemas.microsoft.com/office/powerpoint/2010/main" val="183738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580C66-0248-4B71-8C5E-3AAA171E3EAF}" type="slidenum">
              <a:rPr lang="en-US" smtClean="0"/>
              <a:t>9</a:t>
            </a:fld>
            <a:endParaRPr lang="en-US"/>
          </a:p>
        </p:txBody>
      </p:sp>
    </p:spTree>
    <p:extLst>
      <p:ext uri="{BB962C8B-B14F-4D97-AF65-F5344CB8AC3E}">
        <p14:creationId xmlns:p14="http://schemas.microsoft.com/office/powerpoint/2010/main" val="3726461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24CF3E1-FA92-48DB-9972-ED41092CB85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177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11ACA3-CC58-4A08-9351-293280480AEE}"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F3E1-FA92-48DB-9972-ED41092CB854}" type="slidenum">
              <a:rPr lang="en-US" smtClean="0"/>
              <a:t>‹#›</a:t>
            </a:fld>
            <a:endParaRPr lang="en-US"/>
          </a:p>
        </p:txBody>
      </p:sp>
    </p:spTree>
    <p:extLst>
      <p:ext uri="{BB962C8B-B14F-4D97-AF65-F5344CB8AC3E}">
        <p14:creationId xmlns:p14="http://schemas.microsoft.com/office/powerpoint/2010/main" val="24969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95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64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spTree>
    <p:extLst>
      <p:ext uri="{BB962C8B-B14F-4D97-AF65-F5344CB8AC3E}">
        <p14:creationId xmlns:p14="http://schemas.microsoft.com/office/powerpoint/2010/main" val="421460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925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02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179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21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spTree>
    <p:extLst>
      <p:ext uri="{BB962C8B-B14F-4D97-AF65-F5344CB8AC3E}">
        <p14:creationId xmlns:p14="http://schemas.microsoft.com/office/powerpoint/2010/main" val="2204122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11ACA3-CC58-4A08-9351-293280480AEE}"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F3E1-FA92-48DB-9972-ED41092CB85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30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11ACA3-CC58-4A08-9351-293280480AEE}"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F3E1-FA92-48DB-9972-ED41092CB854}" type="slidenum">
              <a:rPr lang="en-US" smtClean="0"/>
              <a:t>‹#›</a:t>
            </a:fld>
            <a:endParaRPr lang="en-US"/>
          </a:p>
        </p:txBody>
      </p:sp>
    </p:spTree>
    <p:extLst>
      <p:ext uri="{BB962C8B-B14F-4D97-AF65-F5344CB8AC3E}">
        <p14:creationId xmlns:p14="http://schemas.microsoft.com/office/powerpoint/2010/main" val="21937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11ACA3-CC58-4A08-9351-293280480AEE}"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CF3E1-FA92-48DB-9972-ED41092CB85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22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11ACA3-CC58-4A08-9351-293280480AEE}"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CF3E1-FA92-48DB-9972-ED41092CB85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1ACA3-CC58-4A08-9351-293280480AEE}"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CF3E1-FA92-48DB-9972-ED41092CB854}" type="slidenum">
              <a:rPr lang="en-US" smtClean="0"/>
              <a:t>‹#›</a:t>
            </a:fld>
            <a:endParaRPr lang="en-US"/>
          </a:p>
        </p:txBody>
      </p:sp>
    </p:spTree>
    <p:extLst>
      <p:ext uri="{BB962C8B-B14F-4D97-AF65-F5344CB8AC3E}">
        <p14:creationId xmlns:p14="http://schemas.microsoft.com/office/powerpoint/2010/main" val="227332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11ACA3-CC58-4A08-9351-293280480AEE}"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F3E1-FA92-48DB-9972-ED41092CB85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51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11ACA3-CC58-4A08-9351-293280480AEE}"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F3E1-FA92-48DB-9972-ED41092CB854}" type="slidenum">
              <a:rPr lang="en-US" smtClean="0"/>
              <a:t>‹#›</a:t>
            </a:fld>
            <a:endParaRPr lang="en-US"/>
          </a:p>
        </p:txBody>
      </p:sp>
    </p:spTree>
    <p:extLst>
      <p:ext uri="{BB962C8B-B14F-4D97-AF65-F5344CB8AC3E}">
        <p14:creationId xmlns:p14="http://schemas.microsoft.com/office/powerpoint/2010/main" val="195822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11ACA3-CC58-4A08-9351-293280480AEE}" type="datetimeFigureOut">
              <a:rPr lang="en-US" smtClean="0"/>
              <a:t>8/24/2022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F3E1-FA92-48DB-9972-ED41092CB854}" type="slidenum">
              <a:rPr lang="en-US" smtClean="0"/>
              <a:t>‹#›</a:t>
            </a:fld>
            <a:endParaRPr lang="en-US"/>
          </a:p>
        </p:txBody>
      </p:sp>
    </p:spTree>
    <p:extLst>
      <p:ext uri="{BB962C8B-B14F-4D97-AF65-F5344CB8AC3E}">
        <p14:creationId xmlns:p14="http://schemas.microsoft.com/office/powerpoint/2010/main" val="1230391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1.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6.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7.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Superconducting Qubits</a:t>
            </a:r>
            <a:endParaRPr lang="en-US" dirty="0"/>
          </a:p>
        </p:txBody>
      </p:sp>
      <p:sp>
        <p:nvSpPr>
          <p:cNvPr id="3" name="Subtitle 2"/>
          <p:cNvSpPr>
            <a:spLocks noGrp="1"/>
          </p:cNvSpPr>
          <p:nvPr>
            <p:ph type="subTitle" idx="1"/>
          </p:nvPr>
        </p:nvSpPr>
        <p:spPr/>
        <p:txBody>
          <a:bodyPr/>
          <a:lstStyle/>
          <a:p>
            <a:r>
              <a:rPr lang="en-US" dirty="0" smtClean="0"/>
              <a:t>Presented by Ini </a:t>
            </a:r>
            <a:r>
              <a:rPr lang="en-US" dirty="0" err="1" smtClean="0"/>
              <a:t>Ekpenyong</a:t>
            </a:r>
            <a:r>
              <a:rPr lang="en-US" dirty="0" smtClean="0"/>
              <a:t> </a:t>
            </a:r>
            <a:r>
              <a:rPr lang="en-US" dirty="0" err="1" smtClean="0"/>
              <a:t>Ukut</a:t>
            </a:r>
            <a:r>
              <a:rPr lang="en-US" dirty="0" smtClean="0"/>
              <a:t> </a:t>
            </a:r>
            <a:r>
              <a:rPr lang="en-US" dirty="0" smtClean="0"/>
              <a:t>and M Ikhsan Arif </a:t>
            </a:r>
            <a:endParaRPr lang="en-US" dirty="0"/>
          </a:p>
        </p:txBody>
      </p:sp>
    </p:spTree>
    <p:custDataLst>
      <p:tags r:id="rId1"/>
    </p:custDataLst>
    <p:extLst>
      <p:ext uri="{BB962C8B-B14F-4D97-AF65-F5344CB8AC3E}">
        <p14:creationId xmlns:p14="http://schemas.microsoft.com/office/powerpoint/2010/main" val="2713822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Overview of qubit in the cloud</a:t>
            </a:r>
            <a:endParaRPr lang="en-US" dirty="0"/>
          </a:p>
        </p:txBody>
      </p:sp>
      <p:sp>
        <p:nvSpPr>
          <p:cNvPr id="3" name="Content Placeholder 2"/>
          <p:cNvSpPr>
            <a:spLocks noGrp="1"/>
          </p:cNvSpPr>
          <p:nvPr>
            <p:ph idx="1"/>
          </p:nvPr>
        </p:nvSpPr>
        <p:spPr/>
        <p:txBody>
          <a:bodyPr/>
          <a:lstStyle/>
          <a:p>
            <a:r>
              <a:rPr lang="en-US" dirty="0" smtClean="0"/>
              <a:t>When we logged into our computer to learn, design, and run the algorithm in the system in the cloud, we are working on already created qubits from artificially created atoms. So, we will present in the next slide the workflow of the processes involved in the manipulation of qubits in the processor to give different gates on the Bloch sphere.</a:t>
            </a:r>
          </a:p>
        </p:txBody>
      </p:sp>
    </p:spTree>
    <p:custDataLst>
      <p:tags r:id="rId1"/>
    </p:custDataLst>
    <p:extLst>
      <p:ext uri="{BB962C8B-B14F-4D97-AF65-F5344CB8AC3E}">
        <p14:creationId xmlns:p14="http://schemas.microsoft.com/office/powerpoint/2010/main" val="2618500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a:t>
            </a:r>
            <a:r>
              <a:rPr lang="en-US" dirty="0" smtClean="0"/>
              <a:t>picture of qubits</a:t>
            </a:r>
            <a:endParaRPr lang="en-US" dirty="0"/>
          </a:p>
        </p:txBody>
      </p:sp>
      <p:pic>
        <p:nvPicPr>
          <p:cNvPr id="4" name="Content Placeholder 3" descr="Laptop Computer Business · Free vector graphic on Pixabay"/>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95098" y="2474814"/>
            <a:ext cx="2042970" cy="1377181"/>
          </a:xfrm>
        </p:spPr>
      </p:pic>
      <p:pic>
        <p:nvPicPr>
          <p:cNvPr id="5" name="Picture 4" descr="J-Material Lab. Hokkaido Univ. :: Faciliti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1577" y="2479518"/>
            <a:ext cx="2140217" cy="1495095"/>
          </a:xfrm>
          <a:prstGeom prst="rect">
            <a:avLst/>
          </a:prstGeom>
        </p:spPr>
      </p:pic>
      <p:pic>
        <p:nvPicPr>
          <p:cNvPr id="6" name="Picture 5" descr="IBM Q Dilution Refrigerator | Photo taken at 2018 ASCE (Cred… | Flick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86163" y="2518299"/>
            <a:ext cx="2229438" cy="1281239"/>
          </a:xfrm>
          <a:prstGeom prst="rect">
            <a:avLst/>
          </a:prstGeom>
        </p:spPr>
      </p:pic>
      <p:pic>
        <p:nvPicPr>
          <p:cNvPr id="7" name="Picture 6" descr="Quantum Processor Designed To Factor The Number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06686" y="4488375"/>
            <a:ext cx="1989912" cy="1649408"/>
          </a:xfrm>
          <a:prstGeom prst="rect">
            <a:avLst/>
          </a:prstGeom>
        </p:spPr>
      </p:pic>
      <p:pic>
        <p:nvPicPr>
          <p:cNvPr id="8" name="Picture 7" descr="Nivel 8. Uniones Josephson. Dos es más que 1+1 | Blog de piratas de la ..."/>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2017" y="4355510"/>
            <a:ext cx="2216279" cy="1820035"/>
          </a:xfrm>
          <a:prstGeom prst="rect">
            <a:avLst/>
          </a:prstGeom>
        </p:spPr>
      </p:pic>
      <p:pic>
        <p:nvPicPr>
          <p:cNvPr id="9" name="Picture 8" descr="File:Bloch-sphere-diagram.svg - Wikipedia"/>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7562" y="4576311"/>
            <a:ext cx="1683858" cy="1513050"/>
          </a:xfrm>
          <a:prstGeom prst="rect">
            <a:avLst/>
          </a:prstGeom>
        </p:spPr>
      </p:pic>
      <p:grpSp>
        <p:nvGrpSpPr>
          <p:cNvPr id="14" name="Group 13"/>
          <p:cNvGrpSpPr/>
          <p:nvPr/>
        </p:nvGrpSpPr>
        <p:grpSpPr>
          <a:xfrm>
            <a:off x="2589466" y="2979683"/>
            <a:ext cx="1332411" cy="216013"/>
            <a:chOff x="2076994" y="2129246"/>
            <a:chExt cx="1332411" cy="216013"/>
          </a:xfrm>
        </p:grpSpPr>
        <p:cxnSp>
          <p:nvCxnSpPr>
            <p:cNvPr id="11" name="Straight Arrow Connector 10"/>
            <p:cNvCxnSpPr/>
            <p:nvPr/>
          </p:nvCxnSpPr>
          <p:spPr>
            <a:xfrm>
              <a:off x="2076994" y="2129246"/>
              <a:ext cx="13324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076995" y="2345259"/>
              <a:ext cx="13324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72773" y="3065791"/>
            <a:ext cx="1332411" cy="216013"/>
            <a:chOff x="2076994" y="2129246"/>
            <a:chExt cx="1332411" cy="216013"/>
          </a:xfrm>
        </p:grpSpPr>
        <p:cxnSp>
          <p:nvCxnSpPr>
            <p:cNvPr id="16" name="Straight Arrow Connector 15"/>
            <p:cNvCxnSpPr/>
            <p:nvPr/>
          </p:nvCxnSpPr>
          <p:spPr>
            <a:xfrm>
              <a:off x="2076994" y="2129246"/>
              <a:ext cx="13324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076995" y="2345259"/>
              <a:ext cx="13324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7156481" y="5313079"/>
            <a:ext cx="1332411" cy="216013"/>
            <a:chOff x="2076994" y="2129246"/>
            <a:chExt cx="1332411" cy="216013"/>
          </a:xfrm>
        </p:grpSpPr>
        <p:cxnSp>
          <p:nvCxnSpPr>
            <p:cNvPr id="19" name="Straight Arrow Connector 18"/>
            <p:cNvCxnSpPr/>
            <p:nvPr/>
          </p:nvCxnSpPr>
          <p:spPr>
            <a:xfrm>
              <a:off x="2076994" y="2129246"/>
              <a:ext cx="13324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076995" y="2345259"/>
              <a:ext cx="13324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5400000">
            <a:off x="10230374" y="3623990"/>
            <a:ext cx="1332411" cy="216013"/>
            <a:chOff x="2076994" y="2129246"/>
            <a:chExt cx="1332411" cy="216013"/>
          </a:xfrm>
        </p:grpSpPr>
        <p:cxnSp>
          <p:nvCxnSpPr>
            <p:cNvPr id="22" name="Straight Arrow Connector 21"/>
            <p:cNvCxnSpPr/>
            <p:nvPr/>
          </p:nvCxnSpPr>
          <p:spPr>
            <a:xfrm>
              <a:off x="2076994" y="2129246"/>
              <a:ext cx="13324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76995" y="2345259"/>
              <a:ext cx="13324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2785513" y="5313079"/>
            <a:ext cx="1332411" cy="216013"/>
            <a:chOff x="2076994" y="2129246"/>
            <a:chExt cx="1332411" cy="216013"/>
          </a:xfrm>
        </p:grpSpPr>
        <p:cxnSp>
          <p:nvCxnSpPr>
            <p:cNvPr id="25" name="Straight Arrow Connector 24"/>
            <p:cNvCxnSpPr/>
            <p:nvPr/>
          </p:nvCxnSpPr>
          <p:spPr>
            <a:xfrm>
              <a:off x="2076994" y="2129246"/>
              <a:ext cx="13324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076995" y="2345259"/>
              <a:ext cx="13324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90569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Classical circuits</a:t>
            </a:r>
            <a:endParaRPr lang="en-US" dirty="0"/>
          </a:p>
        </p:txBody>
      </p:sp>
      <p:sp>
        <p:nvSpPr>
          <p:cNvPr id="3" name="Content Placeholder 2"/>
          <p:cNvSpPr>
            <a:spLocks noGrp="1"/>
          </p:cNvSpPr>
          <p:nvPr>
            <p:ph idx="1"/>
          </p:nvPr>
        </p:nvSpPr>
        <p:spPr/>
        <p:txBody>
          <a:bodyPr/>
          <a:lstStyle/>
          <a:p>
            <a:r>
              <a:rPr lang="en-US" dirty="0" smtClean="0"/>
              <a:t>For us to proceed to the quantum World, we first need to understand what is happening in the classical world by explaining what it constitutes. Below  classical LC circuit explains </a:t>
            </a:r>
          </a:p>
          <a:p>
            <a:endParaRPr lang="en-US" dirty="0"/>
          </a:p>
          <a:p>
            <a:endParaRPr lang="en-US" dirty="0" smtClean="0"/>
          </a:p>
          <a:p>
            <a:endParaRPr lang="en-US" dirty="0"/>
          </a:p>
        </p:txBody>
      </p:sp>
      <p:pic>
        <p:nvPicPr>
          <p:cNvPr id="4" name="Picture 3" descr="Nivel 8. Uniones Josephson. Dos es más que 1+1 | Blog de piratas de la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9" y="3810469"/>
            <a:ext cx="2730138" cy="1802708"/>
          </a:xfrm>
          <a:prstGeom prst="rect">
            <a:avLst/>
          </a:prstGeom>
        </p:spPr>
      </p:pic>
      <p:pic>
        <p:nvPicPr>
          <p:cNvPr id="5" name="Picture 4" descr="What Is An Electron - Universe Today"/>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7623" y="3810468"/>
            <a:ext cx="2103118" cy="1741249"/>
          </a:xfrm>
          <a:prstGeom prst="rect">
            <a:avLst/>
          </a:prstGeom>
        </p:spPr>
      </p:pic>
    </p:spTree>
    <p:custDataLst>
      <p:tags r:id="rId1"/>
    </p:custDataLst>
    <p:extLst>
      <p:ext uri="{BB962C8B-B14F-4D97-AF65-F5344CB8AC3E}">
        <p14:creationId xmlns:p14="http://schemas.microsoft.com/office/powerpoint/2010/main" val="2046922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Explanation of a classical circuit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smtClean="0"/>
                  <a:t>In the circuit in the previous slide, we have a capacitor and a variable inductor. The electromagnetic energy moves back and forth between the positive and negative charges of the capacitor. If we couple this circuit to the input and output of the transmission line and subject it to forces and control it</a:t>
                </a:r>
                <a:r>
                  <a:rPr lang="en-US" dirty="0"/>
                  <a:t>,</a:t>
                </a:r>
                <a:r>
                  <a:rPr lang="en-US" dirty="0" smtClean="0"/>
                  <a:t> and the microwave is at a particular say between  5-10 GHz frequency </a:t>
                </a:r>
                <a14:m>
                  <m:oMath xmlns:m="http://schemas.openxmlformats.org/officeDocument/2006/math">
                    <m:r>
                      <a:rPr lang="en-US" i="1" dirty="0" smtClean="0">
                        <a:latin typeface="Cambria Math" panose="02040503050406030204" pitchFamily="18" charset="0"/>
                        <a:ea typeface="Cambria Math" panose="02040503050406030204" pitchFamily="18" charset="0"/>
                      </a:rPr>
                      <m:t>𝜔</m:t>
                    </m:r>
                  </m:oMath>
                </a14:m>
                <a:r>
                  <a:rPr lang="en-US" baseline="-25000" dirty="0" smtClean="0"/>
                  <a:t>0,</a:t>
                </a:r>
                <a:r>
                  <a:rPr lang="en-US" dirty="0" smtClean="0"/>
                  <a:t> if the atom starts at the ground state, the microwave energy will transfer photon from the ground state to the first excited state and if the atom is still exposed to the light, the first excited states will be moved to the next energy level and so forth. This circuit setup will output even spacing of the energy level called harmonic.</a:t>
                </a:r>
                <a:r>
                  <a:rPr lang="en-US" dirty="0"/>
                  <a:t> </a:t>
                </a:r>
                <a:r>
                  <a:rPr lang="en-US" dirty="0" smtClean="0"/>
                  <a:t>What we need is to have the ability to isolate and control the first two energy levels such that we can have uneven spacing between them. That brings the introduction of the Josephson junction to the circuit since it is a non-linear circuit component</a:t>
                </a:r>
                <a:r>
                  <a:rPr lang="en-US" dirty="0" smtClean="0">
                    <a:solidFill>
                      <a:srgbClr val="FFC000"/>
                    </a:solidFill>
                  </a:rPr>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62" t="-2752" r="-82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17354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Evenly spaced harmonic oscillator</a:t>
            </a:r>
            <a:endParaRPr lang="en-US" dirty="0"/>
          </a:p>
        </p:txBody>
      </p:sp>
      <p:pic>
        <p:nvPicPr>
          <p:cNvPr id="4" name="Content Placeholder 3" descr="Screen Clipping"/>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50183" y="2690336"/>
            <a:ext cx="2821342" cy="3083447"/>
          </a:xfrm>
          <a:prstGeom prst="rect">
            <a:avLst/>
          </a:prstGeom>
        </p:spPr>
      </p:pic>
      <p:sp>
        <p:nvSpPr>
          <p:cNvPr id="5" name="Rectangle 4"/>
          <p:cNvSpPr/>
          <p:nvPr/>
        </p:nvSpPr>
        <p:spPr>
          <a:xfrm>
            <a:off x="5993673" y="2690336"/>
            <a:ext cx="4900750" cy="2308324"/>
          </a:xfrm>
          <a:prstGeom prst="rect">
            <a:avLst/>
          </a:prstGeom>
        </p:spPr>
        <p:txBody>
          <a:bodyPr wrap="square">
            <a:spAutoFit/>
          </a:bodyPr>
          <a:lstStyle/>
          <a:p>
            <a:pPr lvl="4"/>
            <a:r>
              <a:rPr lang="en-ID" dirty="0"/>
              <a:t>(source: Rasmussen, S. &amp; Christensen, K. &amp; Pedersen, S. &amp; </a:t>
            </a:r>
            <a:r>
              <a:rPr lang="en-ID" dirty="0" err="1"/>
              <a:t>Kristensen</a:t>
            </a:r>
            <a:r>
              <a:rPr lang="en-ID" dirty="0"/>
              <a:t>, L. &amp; </a:t>
            </a:r>
            <a:r>
              <a:rPr lang="en-ID" dirty="0" err="1"/>
              <a:t>Bækkegaard</a:t>
            </a:r>
            <a:r>
              <a:rPr lang="en-ID" dirty="0"/>
              <a:t>, T. &amp; Loft, N. &amp; </a:t>
            </a:r>
            <a:r>
              <a:rPr lang="en-ID" dirty="0" err="1"/>
              <a:t>Zinner</a:t>
            </a:r>
            <a:r>
              <a:rPr lang="en-ID" dirty="0"/>
              <a:t>, N.. (2021). The superconducting circuit companion -- an introduction with worked examples.)</a:t>
            </a:r>
          </a:p>
        </p:txBody>
      </p:sp>
    </p:spTree>
    <p:custDataLst>
      <p:tags r:id="rId1"/>
    </p:custDataLst>
    <p:extLst>
      <p:ext uri="{BB962C8B-B14F-4D97-AF65-F5344CB8AC3E}">
        <p14:creationId xmlns:p14="http://schemas.microsoft.com/office/powerpoint/2010/main" val="3180186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Explanation of classical </a:t>
            </a:r>
            <a:r>
              <a:rPr lang="en-US" dirty="0" smtClean="0"/>
              <a:t>circuit with Josephson tunnel junction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us to achieve non-linearity, a tunable inductor is introduced into the circuit such that its inductance will change as a function of how much energy is stored in it and that will open up the potential and allow us to isolate the atom of the qubits in the lowest two energy levels. If we do that we can have a multi-level system  and confine </a:t>
            </a:r>
            <a:r>
              <a:rPr lang="en-US" dirty="0"/>
              <a:t>all dynamics to the two lowest quantum </a:t>
            </a:r>
            <a:r>
              <a:rPr lang="en-US" dirty="0" smtClean="0"/>
              <a:t>levels</a:t>
            </a:r>
            <a:r>
              <a:rPr lang="en-US" dirty="0"/>
              <a:t> </a:t>
            </a:r>
            <a:r>
              <a:rPr lang="en-US" dirty="0" smtClean="0"/>
              <a:t>that will then give us the needed qubits. </a:t>
            </a:r>
            <a:r>
              <a:rPr lang="en-US" dirty="0"/>
              <a:t>The inductive energy for the junction is not quadratic, but a cosine function of the generalized flux through </a:t>
            </a:r>
            <a:r>
              <a:rPr lang="en-US" dirty="0" smtClean="0"/>
              <a:t>it. Josephson </a:t>
            </a:r>
            <a:r>
              <a:rPr lang="en-US" dirty="0"/>
              <a:t>junction qubit circuit, where the linear inductor has been replaced by a non-linear Josephson junction of energy </a:t>
            </a:r>
            <a:r>
              <a:rPr lang="en-US" dirty="0" smtClean="0"/>
              <a:t>EJ. The </a:t>
            </a:r>
            <a:r>
              <a:rPr lang="en-US" dirty="0"/>
              <a:t>Josephson junction changes the harmonic potential (blue dashed) into a sinusoidal potential (orange solid), yielding non-equidistant energy levels.</a:t>
            </a:r>
          </a:p>
          <a:p>
            <a:endParaRPr lang="en-US" dirty="0"/>
          </a:p>
          <a:p>
            <a:endParaRPr lang="en-US" dirty="0"/>
          </a:p>
        </p:txBody>
      </p:sp>
    </p:spTree>
    <p:custDataLst>
      <p:tags r:id="rId1"/>
    </p:custDataLst>
    <p:extLst>
      <p:ext uri="{BB962C8B-B14F-4D97-AF65-F5344CB8AC3E}">
        <p14:creationId xmlns:p14="http://schemas.microsoft.com/office/powerpoint/2010/main" val="2401763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Superconducting circuitry with Josephson junction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r>
              <a:rPr lang="en-ID" dirty="0"/>
              <a:t>(source: Rasmussen, S. &amp; Christensen, K. &amp; Pedersen, S. &amp; </a:t>
            </a:r>
            <a:r>
              <a:rPr lang="en-ID" dirty="0" err="1"/>
              <a:t>Kristensen</a:t>
            </a:r>
            <a:r>
              <a:rPr lang="en-ID" dirty="0"/>
              <a:t>, L. &amp; </a:t>
            </a:r>
            <a:r>
              <a:rPr lang="en-ID" dirty="0" err="1"/>
              <a:t>Bækkegaard</a:t>
            </a:r>
            <a:r>
              <a:rPr lang="en-ID" dirty="0"/>
              <a:t>, T. &amp; Loft, N. &amp; </a:t>
            </a:r>
            <a:r>
              <a:rPr lang="en-ID" dirty="0" err="1"/>
              <a:t>Zinner</a:t>
            </a:r>
            <a:r>
              <a:rPr lang="en-ID" dirty="0"/>
              <a:t>, N.. (2021). The superconducting circuit companion -- an introduction with worked examples.)</a:t>
            </a:r>
          </a:p>
          <a:p>
            <a:endParaRPr lang="en-US"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367" y="2442754"/>
            <a:ext cx="1955489" cy="2201683"/>
          </a:xfrm>
          <a:prstGeom prst="rect">
            <a:avLst/>
          </a:prstGeom>
        </p:spPr>
      </p:pic>
    </p:spTree>
    <p:custDataLst>
      <p:tags r:id="rId1"/>
    </p:custDataLst>
    <p:extLst>
      <p:ext uri="{BB962C8B-B14F-4D97-AF65-F5344CB8AC3E}">
        <p14:creationId xmlns:p14="http://schemas.microsoft.com/office/powerpoint/2010/main" val="4063303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of different components in the circuit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r>
              <a:rPr lang="en-US" dirty="0" smtClean="0"/>
              <a:t>The capacitor and inductor are coupled to build qubit circuits, where its energy state is manipulated to create a superposition of |0&gt; and |1</a:t>
            </a:r>
            <a:r>
              <a:rPr lang="en-US" dirty="0"/>
              <a:t>&gt;</a:t>
            </a:r>
            <a:endParaRPr lang="en-US" dirty="0" smtClean="0"/>
          </a:p>
          <a:p>
            <a:r>
              <a:rPr lang="en-US" dirty="0" smtClean="0"/>
              <a:t>A Josephson junction in the circuit is made up of a superconducting electrode, and other superconducting electrodes to allow copper pairs to tunnel across a thin insulating barrier and behaves as a nonlinear element which in turn produces quantum mechanical energy levels that are unevenly spaced. Here, we notice a deviation from the normal harmonic oscillator that has evenly spaced energy levels, which is good for our system because it permits the isolation of two energy levels to provide the computational basis for  &lt;0| and </a:t>
            </a:r>
            <a:r>
              <a:rPr lang="en-US" dirty="0"/>
              <a:t>&lt;</a:t>
            </a:r>
            <a:r>
              <a:rPr lang="en-US" dirty="0" smtClean="0"/>
              <a:t>1| for a qubit.</a:t>
            </a:r>
            <a:endParaRPr lang="en-US" dirty="0"/>
          </a:p>
          <a:p>
            <a:pPr marL="0" indent="0">
              <a:buNone/>
            </a:pPr>
            <a:endParaRPr lang="en-US" dirty="0" smtClean="0"/>
          </a:p>
          <a:p>
            <a:endParaRPr lang="en-US" dirty="0" smtClean="0"/>
          </a:p>
          <a:p>
            <a:endParaRPr lang="en-US" dirty="0"/>
          </a:p>
          <a:p>
            <a:pPr marL="0" indent="0">
              <a:buNone/>
            </a:pPr>
            <a:endParaRPr lang="en-US" dirty="0" smtClean="0"/>
          </a:p>
          <a:p>
            <a:pPr marL="0" indent="0">
              <a:buNone/>
            </a:pPr>
            <a:endParaRPr lang="en-US" dirty="0"/>
          </a:p>
        </p:txBody>
      </p:sp>
    </p:spTree>
    <p:custDataLst>
      <p:tags r:id="rId1"/>
    </p:custDataLst>
    <p:extLst>
      <p:ext uri="{BB962C8B-B14F-4D97-AF65-F5344CB8AC3E}">
        <p14:creationId xmlns:p14="http://schemas.microsoft.com/office/powerpoint/2010/main" val="3816987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Transmon</a:t>
            </a:r>
            <a:r>
              <a:rPr lang="en-US" dirty="0" smtClean="0"/>
              <a:t> Qubit</a:t>
            </a:r>
            <a:endParaRPr lang="en-US" dirty="0"/>
          </a:p>
        </p:txBody>
      </p:sp>
      <p:sp>
        <p:nvSpPr>
          <p:cNvPr id="3" name="Content Placeholder 2"/>
          <p:cNvSpPr>
            <a:spLocks noGrp="1"/>
          </p:cNvSpPr>
          <p:nvPr>
            <p:ph idx="1"/>
          </p:nvPr>
        </p:nvSpPr>
        <p:spPr/>
        <p:txBody>
          <a:bodyPr>
            <a:normAutofit fontScale="70000" lnSpcReduction="20000"/>
          </a:bodyPr>
          <a:lstStyle/>
          <a:p>
            <a:r>
              <a:rPr lang="en-US" dirty="0"/>
              <a:t>Superconducting qubits differ in two important ways from truly quantum two-level systems such as the spin of an electron or the spin of certain </a:t>
            </a:r>
            <a:r>
              <a:rPr lang="en-US" dirty="0" smtClean="0"/>
              <a:t>nuclei. First, they are multi-level systems. Second, these qubits are fabricated circuits. A sample is shown in below.</a:t>
            </a:r>
          </a:p>
          <a:p>
            <a:endParaRPr lang="en-US" dirty="0" smtClean="0">
              <a:solidFill>
                <a:srgbClr val="FF0000"/>
              </a:solidFill>
            </a:endParaRP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 </a:t>
            </a:r>
            <a:r>
              <a:rPr lang="en-US" dirty="0"/>
              <a:t>device consisting of four </a:t>
            </a:r>
            <a:r>
              <a:rPr lang="en-US" dirty="0" err="1"/>
              <a:t>transmon</a:t>
            </a:r>
            <a:r>
              <a:rPr lang="en-US" dirty="0"/>
              <a:t> qubits, four quantum busses, and four readout resonators fabricated at IBM and </a:t>
            </a:r>
            <a:r>
              <a:rPr lang="en-US" dirty="0" smtClean="0"/>
              <a:t>appears </a:t>
            </a:r>
            <a:r>
              <a:rPr lang="en-US" dirty="0"/>
              <a:t>in the paper "Building logical qubits in a superconducting quantum computing system" by Jay M. Gambetta, Jerry M. </a:t>
            </a:r>
            <a:r>
              <a:rPr lang="en-US" dirty="0" smtClean="0"/>
              <a:t>Chow, </a:t>
            </a:r>
            <a:r>
              <a:rPr lang="en-US" dirty="0"/>
              <a:t>and Matthias Steffen. (</a:t>
            </a:r>
            <a:r>
              <a:rPr lang="en-US" dirty="0" err="1"/>
              <a:t>npj</a:t>
            </a:r>
            <a:r>
              <a:rPr lang="en-US" dirty="0"/>
              <a:t> Quantum Information (2017) 3:2 ; doi:10.1038/s41534-016-0004-0)</a:t>
            </a:r>
            <a:endParaRPr lang="en-US" dirty="0">
              <a:solidFill>
                <a:srgbClr val="FF0000"/>
              </a:solidFill>
            </a:endParaRPr>
          </a:p>
          <a:p>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477" y="3213463"/>
            <a:ext cx="2734786" cy="1474118"/>
          </a:xfrm>
          <a:prstGeom prst="rect">
            <a:avLst/>
          </a:prstGeom>
        </p:spPr>
      </p:pic>
    </p:spTree>
    <p:custDataLst>
      <p:tags r:id="rId1"/>
    </p:custDataLst>
    <p:extLst>
      <p:ext uri="{BB962C8B-B14F-4D97-AF65-F5344CB8AC3E}">
        <p14:creationId xmlns:p14="http://schemas.microsoft.com/office/powerpoint/2010/main" val="1606786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Transmon</a:t>
            </a:r>
            <a:r>
              <a:rPr lang="en-US" dirty="0" smtClean="0"/>
              <a:t> Qubits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A diagram or picture and video  are needed here(Video 38” and above)</a:t>
            </a:r>
          </a:p>
          <a:p>
            <a:r>
              <a:rPr lang="en-US" dirty="0"/>
              <a:t>When an electric field is applied across them it creates a displacement between the two islands. On the right, you have a net positive charge and a net negative charge of say 10 </a:t>
            </a:r>
            <a:r>
              <a:rPr lang="en-US" baseline="30000" dirty="0"/>
              <a:t>-12 </a:t>
            </a:r>
            <a:r>
              <a:rPr lang="en-US" dirty="0"/>
              <a:t>mobile electrons on the left. Since the temperature is low, the electrons will condense into a superconducting pair called cooper pairs and they moved without dissipation</a:t>
            </a:r>
          </a:p>
          <a:p>
            <a:r>
              <a:rPr lang="en-US" dirty="0"/>
              <a:t>Let the charges on the different islands be </a:t>
            </a:r>
            <a:r>
              <a:rPr lang="en-US" dirty="0" smtClean="0"/>
              <a:t>+Q(t</a:t>
            </a:r>
            <a:r>
              <a:rPr lang="en-US" dirty="0"/>
              <a:t>) and </a:t>
            </a:r>
            <a:r>
              <a:rPr lang="en-US" dirty="0" smtClean="0"/>
              <a:t>-Q(t</a:t>
            </a:r>
            <a:r>
              <a:rPr lang="en-US" dirty="0"/>
              <a:t>). The charge will generate an electric field E(</a:t>
            </a:r>
            <a:r>
              <a:rPr lang="en-US" dirty="0" err="1"/>
              <a:t>r,t</a:t>
            </a:r>
            <a:r>
              <a:rPr lang="en-US" dirty="0"/>
              <a:t>).</a:t>
            </a:r>
          </a:p>
          <a:p>
            <a:endParaRPr lang="en-US" dirty="0"/>
          </a:p>
        </p:txBody>
      </p:sp>
    </p:spTree>
    <p:custDataLst>
      <p:tags r:id="rId1"/>
    </p:custDataLst>
    <p:extLst>
      <p:ext uri="{BB962C8B-B14F-4D97-AF65-F5344CB8AC3E}">
        <p14:creationId xmlns:p14="http://schemas.microsoft.com/office/powerpoint/2010/main" val="1396273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Superconducting </a:t>
            </a:r>
            <a:r>
              <a:rPr lang="en-US" dirty="0" smtClean="0"/>
              <a:t>Qubits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Definition of some terms</a:t>
            </a:r>
          </a:p>
          <a:p>
            <a:r>
              <a:rPr lang="en-US" dirty="0" smtClean="0"/>
              <a:t>Periodic table of superconducting elements</a:t>
            </a:r>
          </a:p>
          <a:p>
            <a:r>
              <a:rPr lang="en-US" dirty="0" smtClean="0"/>
              <a:t>Building artificial atoms</a:t>
            </a:r>
          </a:p>
          <a:p>
            <a:r>
              <a:rPr lang="en-US" dirty="0" smtClean="0"/>
              <a:t>Quantum processor</a:t>
            </a:r>
          </a:p>
          <a:p>
            <a:r>
              <a:rPr lang="en-US" dirty="0" smtClean="0"/>
              <a:t>Measurement</a:t>
            </a:r>
          </a:p>
          <a:p>
            <a:r>
              <a:rPr lang="en-US" dirty="0" smtClean="0"/>
              <a:t>Dilution refrigerator</a:t>
            </a:r>
          </a:p>
          <a:p>
            <a:r>
              <a:rPr lang="en-US" dirty="0" smtClean="0"/>
              <a:t>Towards quantum computing</a:t>
            </a:r>
          </a:p>
          <a:p>
            <a:pPr marL="0" indent="0">
              <a:buNone/>
            </a:pPr>
            <a:endParaRPr lang="en-US" dirty="0" smtClean="0">
              <a:solidFill>
                <a:srgbClr val="FFC000"/>
              </a:solidFill>
            </a:endParaRPr>
          </a:p>
          <a:p>
            <a:pPr marL="0" indent="0">
              <a:buNone/>
            </a:pPr>
            <a:endParaRPr lang="en-US" dirty="0" smtClean="0">
              <a:solidFill>
                <a:srgbClr val="FFC000"/>
              </a:solidFill>
            </a:endParaRPr>
          </a:p>
          <a:p>
            <a:endParaRPr lang="en-US" dirty="0" smtClean="0"/>
          </a:p>
          <a:p>
            <a:endParaRPr lang="en-US" dirty="0"/>
          </a:p>
        </p:txBody>
      </p:sp>
    </p:spTree>
    <p:custDataLst>
      <p:tags r:id="rId1"/>
    </p:custDataLst>
    <p:extLst>
      <p:ext uri="{BB962C8B-B14F-4D97-AF65-F5344CB8AC3E}">
        <p14:creationId xmlns:p14="http://schemas.microsoft.com/office/powerpoint/2010/main" val="1792915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Transmon</a:t>
            </a:r>
            <a:r>
              <a:rPr lang="en-US" dirty="0"/>
              <a:t> Qubit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An electric field will then be defined by the equation ……….</a:t>
                </a:r>
              </a:p>
              <a:p>
                <a:r>
                  <a:rPr lang="en-US" dirty="0" smtClean="0"/>
                  <a:t>Being that the frequency within is low, the wavelength will be large compared to the dimension of the metal pads of about 100micros across. We can model them as a capacitor from Maxwell’s equation where </a:t>
                </a:r>
                <a14:m>
                  <m:oMath xmlns:m="http://schemas.openxmlformats.org/officeDocument/2006/math">
                    <m:r>
                      <a:rPr lang="en-ID" b="0" i="1" smtClean="0">
                        <a:latin typeface="Cambria Math" panose="02040503050406030204" pitchFamily="18" charset="0"/>
                      </a:rPr>
                      <m:t>𝑄</m:t>
                    </m:r>
                    <m:d>
                      <m:dPr>
                        <m:ctrlPr>
                          <a:rPr lang="en-ID" b="0" i="1" smtClean="0">
                            <a:latin typeface="Cambria Math" panose="02040503050406030204" pitchFamily="18" charset="0"/>
                          </a:rPr>
                        </m:ctrlPr>
                      </m:dPr>
                      <m:e>
                        <m:r>
                          <a:rPr lang="en-ID" b="0" i="1" smtClean="0">
                            <a:latin typeface="Cambria Math" panose="02040503050406030204" pitchFamily="18" charset="0"/>
                          </a:rPr>
                          <m:t>𝑡</m:t>
                        </m:r>
                      </m:e>
                    </m:d>
                    <m:r>
                      <a:rPr lang="en-ID" b="0" i="1" smtClean="0">
                        <a:latin typeface="Cambria Math" panose="02040503050406030204" pitchFamily="18" charset="0"/>
                      </a:rPr>
                      <m:t>=</m:t>
                    </m:r>
                    <m:r>
                      <a:rPr lang="en-ID" b="0" i="1" smtClean="0">
                        <a:latin typeface="Cambria Math" panose="02040503050406030204" pitchFamily="18" charset="0"/>
                      </a:rPr>
                      <m:t>𝐶𝑣</m:t>
                    </m:r>
                    <m:r>
                      <a:rPr lang="en-ID" b="0" i="1" smtClean="0">
                        <a:latin typeface="Cambria Math" panose="02040503050406030204" pitchFamily="18" charset="0"/>
                      </a:rPr>
                      <m:t>(</m:t>
                    </m:r>
                    <m:r>
                      <a:rPr lang="en-ID" b="0" i="1" smtClean="0">
                        <a:latin typeface="Cambria Math" panose="02040503050406030204" pitchFamily="18" charset="0"/>
                      </a:rPr>
                      <m:t>𝑡</m:t>
                    </m:r>
                    <m:r>
                      <a:rPr lang="en-ID" b="0" i="1" smtClean="0">
                        <a:latin typeface="Cambria Math" panose="02040503050406030204" pitchFamily="18" charset="0"/>
                      </a:rPr>
                      <m:t>)</m:t>
                    </m:r>
                  </m:oMath>
                </a14:m>
                <a:r>
                  <a:rPr lang="en-US" dirty="0" smtClean="0"/>
                  <a:t>. </a:t>
                </a:r>
                <a:r>
                  <a:rPr lang="en-US" dirty="0" smtClean="0"/>
                  <a:t> Where </a:t>
                </a:r>
                <a14:m>
                  <m:oMath xmlns:m="http://schemas.openxmlformats.org/officeDocument/2006/math">
                    <m:r>
                      <a:rPr lang="en-ID" i="1">
                        <a:latin typeface="Cambria Math" panose="02040503050406030204" pitchFamily="18" charset="0"/>
                      </a:rPr>
                      <m:t>𝐶</m:t>
                    </m:r>
                  </m:oMath>
                </a14:m>
                <a:r>
                  <a:rPr lang="en-US" dirty="0" smtClean="0"/>
                  <a:t> is </a:t>
                </a:r>
                <a:r>
                  <a:rPr lang="en-US" dirty="0" smtClean="0"/>
                  <a:t>the capacitance</a:t>
                </a:r>
                <a:r>
                  <a:rPr lang="en-US" dirty="0" smtClean="0"/>
                  <a:t>.</a:t>
                </a:r>
              </a:p>
              <a:p>
                <a:pPr marL="0" indent="0">
                  <a:buNone/>
                </a:pPr>
                <a:r>
                  <a:rPr lang="en-US" dirty="0" smtClean="0"/>
                  <a:t>When a charge moves from one island to another it creates current (i), it leaves behind </a:t>
                </a:r>
                <a:r>
                  <a:rPr lang="en-US" dirty="0" smtClean="0"/>
                  <a:t>the depletion  </a:t>
                </a:r>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ID" b="0" i="1" smtClean="0">
                              <a:latin typeface="Cambria Math" panose="02040503050406030204" pitchFamily="18" charset="0"/>
                            </a:rPr>
                          </m:ctrlPr>
                        </m:fPr>
                        <m:num>
                          <m:r>
                            <a:rPr lang="en-ID" b="0" i="1" smtClean="0">
                              <a:latin typeface="Cambria Math" panose="02040503050406030204" pitchFamily="18" charset="0"/>
                            </a:rPr>
                            <m:t>𝑑𝑄</m:t>
                          </m:r>
                        </m:num>
                        <m:den>
                          <m:r>
                            <a:rPr lang="en-ID" b="0" i="1" smtClean="0">
                              <a:latin typeface="Cambria Math" panose="02040503050406030204" pitchFamily="18" charset="0"/>
                            </a:rPr>
                            <m:t>𝑑𝑡</m:t>
                          </m:r>
                        </m:den>
                      </m:f>
                      <m:r>
                        <a:rPr lang="en-ID" b="0" i="1" smtClean="0">
                          <a:latin typeface="Cambria Math" panose="02040503050406030204" pitchFamily="18" charset="0"/>
                        </a:rPr>
                        <m:t>=</m:t>
                      </m:r>
                      <m:r>
                        <a:rPr lang="en-ID" b="0" i="1" smtClean="0">
                          <a:latin typeface="Cambria Math" panose="02040503050406030204" pitchFamily="18" charset="0"/>
                        </a:rPr>
                        <m:t>𝑖</m:t>
                      </m:r>
                      <m:d>
                        <m:dPr>
                          <m:ctrlPr>
                            <a:rPr lang="en-ID" b="0" i="1" smtClean="0">
                              <a:latin typeface="Cambria Math" panose="02040503050406030204" pitchFamily="18" charset="0"/>
                            </a:rPr>
                          </m:ctrlPr>
                        </m:dPr>
                        <m:e>
                          <m:r>
                            <a:rPr lang="en-ID" b="0" i="1" smtClean="0">
                              <a:latin typeface="Cambria Math" panose="02040503050406030204" pitchFamily="18" charset="0"/>
                            </a:rPr>
                            <m:t>𝑡</m:t>
                          </m:r>
                        </m:e>
                      </m:d>
                      <m:r>
                        <a:rPr lang="en-ID" b="0" i="0" smtClean="0">
                          <a:latin typeface="Cambria Math" panose="02040503050406030204" pitchFamily="18" charset="0"/>
                        </a:rPr>
                        <m:t>.</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53" t="-3303" r="-63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00471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Transmon</a:t>
            </a:r>
            <a:r>
              <a:rPr lang="en-US" dirty="0"/>
              <a:t> Qubit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marL="0" indent="0">
                  <a:buNone/>
                </a:pPr>
                <a:r>
                  <a:rPr lang="en-US" dirty="0" smtClean="0"/>
                  <a:t>This will in turn create electromagnetic fields and magnetic fields will then creates magnetic flux denoted by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Φ</m:t>
                    </m:r>
                    <m:d>
                      <m:dPr>
                        <m:ctrlPr>
                          <a:rPr lang="en-ID" i="1" dirty="0">
                            <a:latin typeface="Cambria Math" panose="02040503050406030204" pitchFamily="18" charset="0"/>
                            <a:ea typeface="Cambria Math" panose="02040503050406030204" pitchFamily="18" charset="0"/>
                          </a:rPr>
                        </m:ctrlPr>
                      </m:dPr>
                      <m:e>
                        <m:r>
                          <a:rPr lang="en-ID" i="1" dirty="0">
                            <a:latin typeface="Cambria Math" panose="02040503050406030204" pitchFamily="18" charset="0"/>
                            <a:ea typeface="Cambria Math" panose="02040503050406030204" pitchFamily="18" charset="0"/>
                          </a:rPr>
                          <m:t>𝑡</m:t>
                        </m:r>
                      </m:e>
                    </m:d>
                  </m:oMath>
                </a14:m>
                <a:r>
                  <a:rPr lang="en-US" dirty="0" smtClean="0">
                    <a:solidFill>
                      <a:srgbClr val="FFC000"/>
                    </a:solidFill>
                  </a:rPr>
                  <a:t> </a:t>
                </a:r>
                <a:r>
                  <a:rPr lang="en-US" dirty="0" smtClean="0"/>
                  <a:t>related to the voltage across the pads by</a:t>
                </a:r>
              </a:p>
              <a:p>
                <a:pPr marL="0" indent="0">
                  <a:buNone/>
                </a:pPr>
                <a14:m>
                  <m:oMathPara xmlns:m="http://schemas.openxmlformats.org/officeDocument/2006/math">
                    <m:oMathParaPr>
                      <m:jc m:val="centerGroup"/>
                    </m:oMathParaPr>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Φ</m:t>
                      </m:r>
                      <m:d>
                        <m:dPr>
                          <m:ctrlPr>
                            <a:rPr lang="en-ID" b="0" i="1" dirty="0" smtClean="0">
                              <a:latin typeface="Cambria Math" panose="02040503050406030204" pitchFamily="18" charset="0"/>
                              <a:ea typeface="Cambria Math" panose="02040503050406030204" pitchFamily="18" charset="0"/>
                            </a:rPr>
                          </m:ctrlPr>
                        </m:dPr>
                        <m:e>
                          <m:r>
                            <a:rPr lang="en-ID" b="0" i="1" dirty="0" smtClean="0">
                              <a:latin typeface="Cambria Math" panose="02040503050406030204" pitchFamily="18" charset="0"/>
                              <a:ea typeface="Cambria Math" panose="02040503050406030204" pitchFamily="18" charset="0"/>
                            </a:rPr>
                            <m:t>𝑡</m:t>
                          </m:r>
                        </m:e>
                      </m:d>
                      <m:r>
                        <a:rPr lang="en-ID" b="0" i="1" dirty="0" smtClean="0">
                          <a:latin typeface="Cambria Math" panose="02040503050406030204" pitchFamily="18" charset="0"/>
                          <a:ea typeface="Cambria Math" panose="02040503050406030204" pitchFamily="18" charset="0"/>
                        </a:rPr>
                        <m:t>=</m:t>
                      </m:r>
                      <m:nary>
                        <m:naryPr>
                          <m:ctrlPr>
                            <a:rPr lang="en-ID" b="0" i="1" dirty="0" smtClean="0">
                              <a:latin typeface="Cambria Math" panose="02040503050406030204" pitchFamily="18" charset="0"/>
                              <a:ea typeface="Cambria Math" panose="02040503050406030204" pitchFamily="18" charset="0"/>
                            </a:rPr>
                          </m:ctrlPr>
                        </m:naryPr>
                        <m:sub>
                          <m:r>
                            <m:rPr>
                              <m:brk m:alnAt="23"/>
                            </m:rPr>
                            <a:rPr lang="en-ID" b="0" i="1" dirty="0" smtClean="0">
                              <a:latin typeface="Cambria Math" panose="02040503050406030204" pitchFamily="18" charset="0"/>
                              <a:ea typeface="Cambria Math" panose="02040503050406030204" pitchFamily="18" charset="0"/>
                            </a:rPr>
                            <m:t>−∞</m:t>
                          </m:r>
                        </m:sub>
                        <m:sup>
                          <m:r>
                            <a:rPr lang="en-ID" b="0" i="1" dirty="0" smtClean="0">
                              <a:latin typeface="Cambria Math" panose="02040503050406030204" pitchFamily="18" charset="0"/>
                              <a:ea typeface="Cambria Math" panose="02040503050406030204" pitchFamily="18" charset="0"/>
                            </a:rPr>
                            <m:t>𝑡</m:t>
                          </m:r>
                        </m:sup>
                        <m:e>
                          <m:r>
                            <a:rPr lang="en-ID" b="0" i="1" dirty="0" smtClean="0">
                              <a:latin typeface="Cambria Math" panose="02040503050406030204" pitchFamily="18" charset="0"/>
                              <a:ea typeface="Cambria Math" panose="02040503050406030204" pitchFamily="18" charset="0"/>
                            </a:rPr>
                            <m:t>𝑣</m:t>
                          </m:r>
                          <m:d>
                            <m:dPr>
                              <m:ctrlPr>
                                <a:rPr lang="en-ID" b="0" i="1" dirty="0" smtClean="0">
                                  <a:latin typeface="Cambria Math" panose="02040503050406030204" pitchFamily="18" charset="0"/>
                                  <a:ea typeface="Cambria Math" panose="02040503050406030204" pitchFamily="18" charset="0"/>
                                </a:rPr>
                              </m:ctrlPr>
                            </m:dPr>
                            <m:e>
                              <m:r>
                                <a:rPr lang="en-ID" b="0" i="1" dirty="0" smtClean="0">
                                  <a:latin typeface="Cambria Math" panose="02040503050406030204" pitchFamily="18" charset="0"/>
                                  <a:ea typeface="Cambria Math" panose="02040503050406030204" pitchFamily="18" charset="0"/>
                                </a:rPr>
                                <m:t>𝑡</m:t>
                              </m:r>
                              <m:r>
                                <a:rPr lang="en-ID" b="0" i="1" dirty="0" smtClean="0">
                                  <a:latin typeface="Cambria Math" panose="02040503050406030204" pitchFamily="18" charset="0"/>
                                  <a:ea typeface="Cambria Math" panose="02040503050406030204" pitchFamily="18" charset="0"/>
                                </a:rPr>
                                <m:t>′</m:t>
                              </m:r>
                            </m:e>
                          </m:d>
                          <m:r>
                            <a:rPr lang="en-ID" b="0" i="1" dirty="0" smtClean="0">
                              <a:latin typeface="Cambria Math" panose="02040503050406030204" pitchFamily="18" charset="0"/>
                              <a:ea typeface="Cambria Math" panose="02040503050406030204" pitchFamily="18" charset="0"/>
                            </a:rPr>
                            <m:t>𝑑𝑡</m:t>
                          </m:r>
                          <m:r>
                            <a:rPr lang="en-ID" b="0" i="1" dirty="0" smtClean="0">
                              <a:latin typeface="Cambria Math" panose="02040503050406030204" pitchFamily="18" charset="0"/>
                              <a:ea typeface="Cambria Math" panose="02040503050406030204" pitchFamily="18" charset="0"/>
                            </a:rPr>
                            <m:t>′</m:t>
                          </m:r>
                        </m:e>
                      </m:nary>
                    </m:oMath>
                  </m:oMathPara>
                </a14:m>
                <a:endParaRPr lang="en-US" dirty="0" smtClean="0"/>
              </a:p>
              <a:p>
                <a:pPr marL="0" indent="0">
                  <a:buNone/>
                </a:pPr>
                <a:r>
                  <a:rPr lang="en-US" dirty="0" smtClean="0"/>
                  <a:t>Similarly</a:t>
                </a:r>
                <a:r>
                  <a:rPr lang="en-US" dirty="0" smtClean="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ID" b="0" i="1" smtClean="0">
                              <a:latin typeface="Cambria Math" panose="02040503050406030204" pitchFamily="18" charset="0"/>
                            </a:rPr>
                            <m:t>𝑑</m:t>
                          </m:r>
                          <m:r>
                            <m:rPr>
                              <m:sty m:val="p"/>
                            </m:rPr>
                            <a:rPr lang="el-GR" i="1" dirty="0">
                              <a:latin typeface="Cambria Math" panose="02040503050406030204" pitchFamily="18" charset="0"/>
                              <a:ea typeface="Cambria Math" panose="02040503050406030204" pitchFamily="18" charset="0"/>
                            </a:rPr>
                            <m:t>Φ</m:t>
                          </m:r>
                          <m:d>
                            <m:dPr>
                              <m:ctrlPr>
                                <a:rPr lang="en-ID" i="1" dirty="0">
                                  <a:latin typeface="Cambria Math" panose="02040503050406030204" pitchFamily="18" charset="0"/>
                                  <a:ea typeface="Cambria Math" panose="02040503050406030204" pitchFamily="18" charset="0"/>
                                </a:rPr>
                              </m:ctrlPr>
                            </m:dPr>
                            <m:e>
                              <m:r>
                                <a:rPr lang="en-ID" i="1" dirty="0">
                                  <a:latin typeface="Cambria Math" panose="02040503050406030204" pitchFamily="18" charset="0"/>
                                  <a:ea typeface="Cambria Math" panose="02040503050406030204" pitchFamily="18" charset="0"/>
                                </a:rPr>
                                <m:t>𝑡</m:t>
                              </m:r>
                            </m:e>
                          </m:d>
                        </m:num>
                        <m:den>
                          <m:r>
                            <a:rPr lang="en-ID" b="0" i="1" smtClean="0">
                              <a:latin typeface="Cambria Math" panose="02040503050406030204" pitchFamily="18" charset="0"/>
                            </a:rPr>
                            <m:t>𝑑𝑡</m:t>
                          </m:r>
                        </m:den>
                      </m:f>
                      <m:r>
                        <a:rPr lang="en-ID" b="0" i="1" smtClean="0">
                          <a:latin typeface="Cambria Math" panose="02040503050406030204" pitchFamily="18" charset="0"/>
                        </a:rPr>
                        <m:t>=</m:t>
                      </m:r>
                      <m:r>
                        <a:rPr lang="en-ID" b="0" i="1" smtClean="0">
                          <a:latin typeface="Cambria Math" panose="02040503050406030204" pitchFamily="18" charset="0"/>
                        </a:rPr>
                        <m:t>𝑣</m:t>
                      </m:r>
                      <m:d>
                        <m:dPr>
                          <m:ctrlPr>
                            <a:rPr lang="en-ID" b="0" i="1" smtClean="0">
                              <a:latin typeface="Cambria Math" panose="02040503050406030204" pitchFamily="18" charset="0"/>
                            </a:rPr>
                          </m:ctrlPr>
                        </m:dPr>
                        <m:e>
                          <m:r>
                            <a:rPr lang="en-ID" b="0" i="1" smtClean="0">
                              <a:latin typeface="Cambria Math" panose="02040503050406030204" pitchFamily="18" charset="0"/>
                            </a:rPr>
                            <m:t>𝑡</m:t>
                          </m:r>
                        </m:e>
                      </m:d>
                    </m:oMath>
                  </m:oMathPara>
                </a14:m>
                <a:endParaRPr lang="en-ID" b="0" dirty="0" smtClean="0"/>
              </a:p>
              <a:p>
                <a:pPr marL="0" indent="0">
                  <a:buNone/>
                </a:pPr>
                <a:r>
                  <a:rPr lang="en-US" dirty="0" smtClean="0"/>
                  <a:t>The </a:t>
                </a:r>
                <a:r>
                  <a:rPr lang="en-US" dirty="0" smtClean="0"/>
                  <a:t>rate of change of the magnetic flux depends on the rate of change of voltage across the two </a:t>
                </a:r>
                <a:r>
                  <a:rPr lang="en-US" dirty="0" smtClean="0"/>
                  <a:t>metal plates. The initial </a:t>
                </a:r>
                <a:r>
                  <a:rPr lang="en-US" dirty="0" smtClean="0"/>
                  <a:t>condition is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Φ</m:t>
                    </m:r>
                    <m:d>
                      <m:dPr>
                        <m:ctrlPr>
                          <a:rPr lang="en-ID" b="0" i="1" dirty="0" smtClean="0">
                            <a:latin typeface="Cambria Math" panose="02040503050406030204" pitchFamily="18" charset="0"/>
                            <a:ea typeface="Cambria Math" panose="02040503050406030204" pitchFamily="18" charset="0"/>
                          </a:rPr>
                        </m:ctrlPr>
                      </m:dPr>
                      <m:e>
                        <m:r>
                          <m:rPr>
                            <m:brk m:alnAt="23"/>
                          </m:rPr>
                          <a:rPr lang="en-ID" i="1" dirty="0">
                            <a:latin typeface="Cambria Math" panose="02040503050406030204" pitchFamily="18" charset="0"/>
                            <a:ea typeface="Cambria Math" panose="02040503050406030204" pitchFamily="18" charset="0"/>
                          </a:rPr>
                          <m:t>−</m:t>
                        </m:r>
                        <m:r>
                          <a:rPr lang="en-ID" i="1" dirty="0">
                            <a:latin typeface="Cambria Math" panose="02040503050406030204" pitchFamily="18" charset="0"/>
                            <a:ea typeface="Cambria Math" panose="02040503050406030204" pitchFamily="18" charset="0"/>
                          </a:rPr>
                          <m:t>∞</m:t>
                        </m:r>
                      </m:e>
                    </m:d>
                    <m:r>
                      <a:rPr lang="en-ID" b="0" i="1" dirty="0" smtClean="0">
                        <a:latin typeface="Cambria Math" panose="02040503050406030204" pitchFamily="18" charset="0"/>
                        <a:ea typeface="Cambria Math" panose="02040503050406030204" pitchFamily="18" charset="0"/>
                      </a:rPr>
                      <m:t>=0</m:t>
                    </m:r>
                  </m:oMath>
                </a14:m>
                <a:r>
                  <a:rPr lang="en-US" dirty="0" smtClean="0"/>
                  <a:t>.</a:t>
                </a:r>
                <a:endParaRPr lang="en-US" dirty="0" smtClean="0"/>
              </a:p>
              <a:p>
                <a:pPr marL="0" indent="0">
                  <a:buNone/>
                </a:pPr>
                <a:r>
                  <a:rPr lang="en-US" dirty="0" smtClean="0"/>
                  <a:t>Also, the bridge in the circuit constitutes an inductor with this relationship</a:t>
                </a:r>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el-GR" i="1" dirty="0">
                          <a:latin typeface="Cambria Math" panose="02040503050406030204" pitchFamily="18" charset="0"/>
                          <a:ea typeface="Cambria Math" panose="02040503050406030204" pitchFamily="18" charset="0"/>
                        </a:rPr>
                        <m:t>Φ</m:t>
                      </m:r>
                      <m:d>
                        <m:dPr>
                          <m:ctrlPr>
                            <a:rPr lang="en-ID" i="1" dirty="0">
                              <a:latin typeface="Cambria Math" panose="02040503050406030204" pitchFamily="18" charset="0"/>
                              <a:ea typeface="Cambria Math" panose="02040503050406030204" pitchFamily="18" charset="0"/>
                            </a:rPr>
                          </m:ctrlPr>
                        </m:dPr>
                        <m:e>
                          <m:r>
                            <a:rPr lang="en-ID" b="0" i="1" dirty="0" smtClean="0">
                              <a:latin typeface="Cambria Math" panose="02040503050406030204" pitchFamily="18" charset="0"/>
                              <a:ea typeface="Cambria Math" panose="02040503050406030204" pitchFamily="18" charset="0"/>
                            </a:rPr>
                            <m:t>𝑡</m:t>
                          </m:r>
                        </m:e>
                      </m:d>
                      <m:r>
                        <a:rPr lang="en-ID" i="1" dirty="0">
                          <a:latin typeface="Cambria Math" panose="02040503050406030204" pitchFamily="18" charset="0"/>
                          <a:ea typeface="Cambria Math" panose="02040503050406030204" pitchFamily="18" charset="0"/>
                        </a:rPr>
                        <m:t>=</m:t>
                      </m:r>
                      <m:r>
                        <a:rPr lang="en-ID" b="0" i="1" dirty="0" smtClean="0">
                          <a:latin typeface="Cambria Math" panose="02040503050406030204" pitchFamily="18" charset="0"/>
                          <a:ea typeface="Cambria Math" panose="02040503050406030204" pitchFamily="18" charset="0"/>
                        </a:rPr>
                        <m:t>𝐿𝑖</m:t>
                      </m:r>
                      <m:d>
                        <m:dPr>
                          <m:ctrlPr>
                            <a:rPr lang="en-ID" b="0" i="1" dirty="0" smtClean="0">
                              <a:latin typeface="Cambria Math" panose="02040503050406030204" pitchFamily="18" charset="0"/>
                              <a:ea typeface="Cambria Math" panose="02040503050406030204" pitchFamily="18" charset="0"/>
                            </a:rPr>
                          </m:ctrlPr>
                        </m:dPr>
                        <m:e>
                          <m:r>
                            <a:rPr lang="en-ID" b="0" i="1" dirty="0" smtClean="0">
                              <a:latin typeface="Cambria Math" panose="02040503050406030204" pitchFamily="18" charset="0"/>
                              <a:ea typeface="Cambria Math" panose="02040503050406030204" pitchFamily="18" charset="0"/>
                            </a:rPr>
                            <m:t>𝑡</m:t>
                          </m:r>
                        </m:e>
                      </m:d>
                      <m:r>
                        <a:rPr lang="en-ID" b="0" i="1" dirty="0"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254" t="-1468" r="-38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78563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Transmon</a:t>
            </a:r>
            <a:r>
              <a:rPr lang="en-US" dirty="0" smtClean="0"/>
              <a:t> qubit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One key concept about quantum is that energy is quantized, hence we can write the universal equation of energy stored within the components such as the capacitor or the inductor and the instantaneous power flowing to the component.</a:t>
                </a:r>
              </a:p>
              <a:p>
                <a:pPr marL="0" indent="0">
                  <a:buNone/>
                </a:pPr>
                <a14:m>
                  <m:oMathPara xmlns:m="http://schemas.openxmlformats.org/officeDocument/2006/math">
                    <m:oMathParaPr>
                      <m:jc m:val="centerGroup"/>
                    </m:oMathParaPr>
                    <m:oMath xmlns:m="http://schemas.openxmlformats.org/officeDocument/2006/math">
                      <m:f>
                        <m:fPr>
                          <m:ctrlPr>
                            <a:rPr lang="en-ID" b="0" i="1" smtClean="0">
                              <a:latin typeface="Cambria Math" panose="02040503050406030204" pitchFamily="18" charset="0"/>
                            </a:rPr>
                          </m:ctrlPr>
                        </m:fPr>
                        <m:num>
                          <m:r>
                            <a:rPr lang="en-ID" b="0" i="1" smtClean="0">
                              <a:latin typeface="Cambria Math" panose="02040503050406030204" pitchFamily="18" charset="0"/>
                            </a:rPr>
                            <m:t>𝑑𝐸</m:t>
                          </m:r>
                        </m:num>
                        <m:den>
                          <m:r>
                            <a:rPr lang="en-ID" b="0" i="1" smtClean="0">
                              <a:latin typeface="Cambria Math" panose="02040503050406030204" pitchFamily="18" charset="0"/>
                            </a:rPr>
                            <m:t>𝑑𝑡</m:t>
                          </m:r>
                        </m:den>
                      </m:f>
                      <m:r>
                        <a:rPr lang="en-ID" b="0" i="1" smtClean="0">
                          <a:latin typeface="Cambria Math" panose="02040503050406030204" pitchFamily="18" charset="0"/>
                        </a:rPr>
                        <m:t>=</m:t>
                      </m:r>
                      <m:r>
                        <a:rPr lang="en-ID" b="0" i="1" smtClean="0">
                          <a:latin typeface="Cambria Math" panose="02040503050406030204" pitchFamily="18" charset="0"/>
                        </a:rPr>
                        <m:t>𝑃</m:t>
                      </m:r>
                      <m:d>
                        <m:dPr>
                          <m:ctrlPr>
                            <a:rPr lang="en-ID" b="0" i="1" smtClean="0">
                              <a:latin typeface="Cambria Math" panose="02040503050406030204" pitchFamily="18" charset="0"/>
                            </a:rPr>
                          </m:ctrlPr>
                        </m:dPr>
                        <m:e>
                          <m:r>
                            <a:rPr lang="en-ID" b="0" i="1" smtClean="0">
                              <a:latin typeface="Cambria Math" panose="02040503050406030204" pitchFamily="18" charset="0"/>
                            </a:rPr>
                            <m:t>𝑡</m:t>
                          </m:r>
                        </m:e>
                      </m:d>
                      <m:r>
                        <a:rPr lang="en-ID" b="0" i="1" smtClean="0">
                          <a:latin typeface="Cambria Math" panose="02040503050406030204" pitchFamily="18" charset="0"/>
                        </a:rPr>
                        <m:t>=</m:t>
                      </m:r>
                      <m:r>
                        <a:rPr lang="en-ID" b="0" i="1" smtClean="0">
                          <a:latin typeface="Cambria Math" panose="02040503050406030204" pitchFamily="18" charset="0"/>
                        </a:rPr>
                        <m:t>𝑣</m:t>
                      </m:r>
                      <m:d>
                        <m:dPr>
                          <m:ctrlPr>
                            <a:rPr lang="en-ID" b="0" i="1" smtClean="0">
                              <a:latin typeface="Cambria Math" panose="02040503050406030204" pitchFamily="18" charset="0"/>
                            </a:rPr>
                          </m:ctrlPr>
                        </m:dPr>
                        <m:e>
                          <m:r>
                            <a:rPr lang="en-ID" b="0" i="1" smtClean="0">
                              <a:latin typeface="Cambria Math" panose="02040503050406030204" pitchFamily="18" charset="0"/>
                            </a:rPr>
                            <m:t>𝑡</m:t>
                          </m:r>
                        </m:e>
                      </m:d>
                      <m:r>
                        <a:rPr lang="en-ID" b="0" i="1" smtClean="0">
                          <a:latin typeface="Cambria Math" panose="02040503050406030204" pitchFamily="18" charset="0"/>
                        </a:rPr>
                        <m:t>𝑖</m:t>
                      </m:r>
                      <m:d>
                        <m:dPr>
                          <m:ctrlPr>
                            <a:rPr lang="en-ID" b="0" i="1" smtClean="0">
                              <a:latin typeface="Cambria Math" panose="02040503050406030204" pitchFamily="18" charset="0"/>
                            </a:rPr>
                          </m:ctrlPr>
                        </m:dPr>
                        <m:e>
                          <m:r>
                            <a:rPr lang="en-ID" b="0" i="1" smtClean="0">
                              <a:latin typeface="Cambria Math" panose="02040503050406030204" pitchFamily="18" charset="0"/>
                            </a:rPr>
                            <m:t>𝑡</m:t>
                          </m:r>
                        </m:e>
                      </m:d>
                      <m:r>
                        <a:rPr lang="en-ID" b="0" i="0" smtClean="0">
                          <a:latin typeface="Cambria Math" panose="02040503050406030204" pitchFamily="18" charset="0"/>
                        </a:rPr>
                        <m:t>.</m:t>
                      </m:r>
                    </m:oMath>
                  </m:oMathPara>
                </a14:m>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endParaRPr lang="en-US"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144" t="-2936" r="-76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80444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D" dirty="0"/>
              <a:t>Qubit measurement with circuit</a:t>
            </a:r>
            <a:endParaRPr lang="en-US" dirty="0"/>
          </a:p>
        </p:txBody>
      </p:sp>
      <p:sp>
        <p:nvSpPr>
          <p:cNvPr id="3" name="Content Placeholder 2"/>
          <p:cNvSpPr>
            <a:spLocks noGrp="1"/>
          </p:cNvSpPr>
          <p:nvPr>
            <p:ph idx="1"/>
          </p:nvPr>
        </p:nvSpPr>
        <p:spPr/>
        <p:txBody>
          <a:bodyPr>
            <a:normAutofit lnSpcReduction="10000"/>
          </a:bodyPr>
          <a:lstStyle/>
          <a:p>
            <a:r>
              <a:rPr lang="en-US" dirty="0"/>
              <a:t>To implement many types of quantum information processing operations, several spatially separated qubits need to interact with each other to produce entanglement.</a:t>
            </a:r>
          </a:p>
          <a:p>
            <a:r>
              <a:rPr lang="en-US" dirty="0"/>
              <a:t>Circuit QED systems address this by coupling qubits to transmission line structures. Often, these transmission lines will be resonators that can be used as a quantum “bus” to connect different qubits to each other or as part of a measurement chain to read out the quantum states of the qubits.</a:t>
            </a:r>
            <a:br>
              <a:rPr lang="en-US" dirty="0"/>
            </a:br>
            <a:r>
              <a:rPr lang="en-US" dirty="0"/>
              <a:t/>
            </a:r>
            <a:br>
              <a:rPr lang="en-US" dirty="0"/>
            </a:br>
            <a:endParaRPr lang="en-US" dirty="0"/>
          </a:p>
          <a:p>
            <a:endParaRPr lang="en-US" dirty="0"/>
          </a:p>
        </p:txBody>
      </p:sp>
    </p:spTree>
    <p:custDataLst>
      <p:tags r:id="rId1"/>
    </p:custDataLst>
    <p:extLst>
      <p:ext uri="{BB962C8B-B14F-4D97-AF65-F5344CB8AC3E}">
        <p14:creationId xmlns:p14="http://schemas.microsoft.com/office/powerpoint/2010/main" val="2703929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PRING_QUIZ_SHAPE0"/>
          <p:cNvSpPr/>
          <p:nvPr/>
        </p:nvSpPr>
        <p:spPr>
          <a:xfrm>
            <a:off x="0" y="0"/>
            <a:ext cx="12192000" cy="6858000"/>
          </a:xfrm>
          <a:prstGeom prst="rect">
            <a:avLst/>
          </a:prstGeom>
          <a:solidFill>
            <a:srgbClr val="FFFFFF"/>
          </a:solidFill>
          <a:ln w="15875" cap="flat" cmpd="sng" algn="ctr">
            <a:noFill/>
            <a:prstDash val="solid"/>
          </a:ln>
          <a:effectLst>
            <a:innerShdw>
              <a:scrgbClr r="0" g="0" b="0">
                <a:alpha val="0"/>
              </a:scrgbClr>
            </a:innerShdw>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SPRING_QUIZ_SHAPE1"/>
          <p:cNvPicPr>
            <a:picLocks/>
          </p:cNvPicPr>
          <p:nvPr/>
        </p:nvPicPr>
        <p:blipFill>
          <a:blip r:embed="rId4">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21"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22" name="ISPRING_QUIZ_SHAPE3"/>
          <p:cNvPicPr>
            <a:picLocks/>
          </p:cNvPicPr>
          <p:nvPr/>
        </p:nvPicPr>
        <p:blipFill>
          <a:blip r:embed="rId5">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23"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4016577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There are different technologies for creating qubits by exploring the quantum properties of natural atoms and manipulating artificial atoms for qubits. Such as Trapped ions, superconducting qubits, neutral atoms, topological qubits, diamond vacancies, and quantum dots. In this presentation, we will focus on superconducting qubits, though noisy, but easier to manipulate and scale if it is cooled at 15millikelvin and below. Before we dive into superconducting qubits, let us have a brief history of quantum </a:t>
            </a:r>
            <a:r>
              <a:rPr lang="en-US" dirty="0"/>
              <a:t>revolutions. </a:t>
            </a:r>
          </a:p>
          <a:p>
            <a:endParaRPr lang="en-US" dirty="0" smtClean="0"/>
          </a:p>
          <a:p>
            <a:endParaRPr lang="en-US" dirty="0"/>
          </a:p>
        </p:txBody>
      </p:sp>
    </p:spTree>
    <p:custDataLst>
      <p:tags r:id="rId1"/>
    </p:custDataLst>
    <p:extLst>
      <p:ext uri="{BB962C8B-B14F-4D97-AF65-F5344CB8AC3E}">
        <p14:creationId xmlns:p14="http://schemas.microsoft.com/office/powerpoint/2010/main" val="3401965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revolution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Based on the understanding of quantum physics </a:t>
            </a:r>
            <a:r>
              <a:rPr lang="en-US" dirty="0" smtClean="0"/>
              <a:t>that led </a:t>
            </a:r>
            <a:r>
              <a:rPr lang="en-US" dirty="0"/>
              <a:t>to the first revolution, where transistors and lasers were invented, </a:t>
            </a:r>
            <a:r>
              <a:rPr lang="en-US" dirty="0" smtClean="0"/>
              <a:t>being the </a:t>
            </a:r>
            <a:r>
              <a:rPr lang="en-US" dirty="0"/>
              <a:t>building blocks of computers, the devices were built to follow the rules of quantum mechanics and basically is what forms today’s Information Technology.</a:t>
            </a:r>
          </a:p>
          <a:p>
            <a:pPr marL="0" indent="0">
              <a:buNone/>
            </a:pPr>
            <a:r>
              <a:rPr lang="en-US" dirty="0"/>
              <a:t>Now in the second revolution, we can control individual quantum systems and exploit their properties such as superposition and entangling of qubits to do something useful. </a:t>
            </a:r>
            <a:r>
              <a:rPr lang="en-US" dirty="0" smtClean="0"/>
              <a:t>The second </a:t>
            </a:r>
            <a:r>
              <a:rPr lang="en-US" dirty="0"/>
              <a:t>revolution </a:t>
            </a:r>
            <a:r>
              <a:rPr lang="en-US" dirty="0" smtClean="0"/>
              <a:t>comprises four technological pillars namely, </a:t>
            </a:r>
            <a:r>
              <a:rPr lang="en-US" dirty="0"/>
              <a:t>quantum computing, quantum simulation, quantum sensing, and quantum communication. These are </a:t>
            </a:r>
            <a:r>
              <a:rPr lang="en-US" dirty="0" smtClean="0"/>
              <a:t>the technological inventions and creativity </a:t>
            </a:r>
            <a:r>
              <a:rPr lang="en-US" dirty="0"/>
              <a:t>you can do if you have control of an individual quantum system.</a:t>
            </a:r>
          </a:p>
          <a:p>
            <a:endParaRPr lang="en-US" dirty="0"/>
          </a:p>
        </p:txBody>
      </p:sp>
    </p:spTree>
    <p:custDataLst>
      <p:tags r:id="rId1"/>
    </p:custDataLst>
    <p:extLst>
      <p:ext uri="{BB962C8B-B14F-4D97-AF65-F5344CB8AC3E}">
        <p14:creationId xmlns:p14="http://schemas.microsoft.com/office/powerpoint/2010/main" val="495782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 of terms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p>
          <a:p>
            <a:r>
              <a:rPr lang="en-US" dirty="0" smtClean="0"/>
              <a:t>Before diving into superconducting qubits, it will be pertinent for us to understand some words that will be appearing more often in this presentation;</a:t>
            </a:r>
          </a:p>
          <a:p>
            <a:r>
              <a:rPr lang="en-US" dirty="0" smtClean="0"/>
              <a:t>(A)Superconductors: These are substances that offer no resistance to the flow of electricity when current is applied. </a:t>
            </a:r>
          </a:p>
          <a:p>
            <a:r>
              <a:rPr lang="en-US" dirty="0" smtClean="0"/>
              <a:t>(B)Qubits: These are quantum bits</a:t>
            </a:r>
            <a:r>
              <a:rPr lang="en-US" dirty="0"/>
              <a:t> </a:t>
            </a:r>
            <a:r>
              <a:rPr lang="en-US" dirty="0" smtClean="0"/>
              <a:t>that represent two values at the same time: |0&gt; and |1&gt;, the smallest units of data in a  quantum computer and communication and  when we encode information in a quantum system we call it a qubit.</a:t>
            </a:r>
          </a:p>
          <a:p>
            <a:r>
              <a:rPr lang="en-US" dirty="0" smtClean="0"/>
              <a:t>©Superposition: This is when we have |0&gt; and |1&gt; is represented at the same time. </a:t>
            </a:r>
            <a:r>
              <a:rPr lang="en-US" dirty="0"/>
              <a:t>I</a:t>
            </a:r>
            <a:r>
              <a:rPr lang="en-US" dirty="0" smtClean="0"/>
              <a:t>f we have two qubits, it will be represented by four numbers; |00&gt;, |01&gt;, |10&gt;, and  |11&gt;. Generally, a register of N qubits can be represented by 2</a:t>
            </a:r>
            <a:r>
              <a:rPr lang="en-US" baseline="30000" dirty="0" smtClean="0"/>
              <a:t>N</a:t>
            </a:r>
            <a:r>
              <a:rPr lang="en-US" dirty="0" smtClean="0"/>
              <a:t> different states simultaneously.</a:t>
            </a:r>
          </a:p>
          <a:p>
            <a:r>
              <a:rPr lang="en-US" dirty="0" smtClean="0"/>
              <a:t>(D)Entanglement: When two qubits in superposition are correlated with one another, meaning the state of one, whether it’s |0&gt; or |1&gt;depends on the state of another.</a:t>
            </a:r>
          </a:p>
          <a:p>
            <a:endParaRPr lang="en-US" dirty="0"/>
          </a:p>
        </p:txBody>
      </p:sp>
    </p:spTree>
    <p:custDataLst>
      <p:tags r:id="rId1"/>
    </p:custDataLst>
    <p:extLst>
      <p:ext uri="{BB962C8B-B14F-4D97-AF65-F5344CB8AC3E}">
        <p14:creationId xmlns:p14="http://schemas.microsoft.com/office/powerpoint/2010/main" val="4145478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table of superconductive elements</a:t>
            </a:r>
            <a:endParaRPr lang="en-US" dirty="0"/>
          </a:p>
        </p:txBody>
      </p:sp>
      <p:pic>
        <p:nvPicPr>
          <p:cNvPr id="4" name="Content Placeholder 3"/>
          <p:cNvPicPr>
            <a:picLocks noGrp="1" noChangeAspect="1"/>
          </p:cNvPicPr>
          <p:nvPr>
            <p:ph idx="1"/>
          </p:nvPr>
        </p:nvPicPr>
        <p:blipFill>
          <a:blip r:embed="rId4"/>
          <a:stretch>
            <a:fillRect/>
          </a:stretch>
        </p:blipFill>
        <p:spPr>
          <a:xfrm>
            <a:off x="3036083" y="2557463"/>
            <a:ext cx="6119833" cy="3317875"/>
          </a:xfrm>
          <a:prstGeom prst="rect">
            <a:avLst/>
          </a:prstGeom>
        </p:spPr>
      </p:pic>
    </p:spTree>
    <p:custDataLst>
      <p:tags r:id="rId1"/>
    </p:custDataLst>
    <p:extLst>
      <p:ext uri="{BB962C8B-B14F-4D97-AF65-F5344CB8AC3E}">
        <p14:creationId xmlns:p14="http://schemas.microsoft.com/office/powerpoint/2010/main" val="2939739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Explanation of superconducting elements in the periodic table</a:t>
            </a:r>
            <a:endParaRPr lang="en-US" dirty="0"/>
          </a:p>
        </p:txBody>
      </p:sp>
      <p:sp>
        <p:nvSpPr>
          <p:cNvPr id="3" name="Content Placeholder 2"/>
          <p:cNvSpPr>
            <a:spLocks noGrp="1"/>
          </p:cNvSpPr>
          <p:nvPr>
            <p:ph idx="1"/>
          </p:nvPr>
        </p:nvSpPr>
        <p:spPr/>
        <p:txBody>
          <a:bodyPr>
            <a:normAutofit lnSpcReduction="10000"/>
          </a:bodyPr>
          <a:lstStyle/>
          <a:p>
            <a:r>
              <a:rPr lang="en-US" dirty="0" smtClean="0"/>
              <a:t>The blue elements  in the periodic table become superconducting at some temperature</a:t>
            </a:r>
          </a:p>
          <a:p>
            <a:r>
              <a:rPr lang="en-US" dirty="0" smtClean="0"/>
              <a:t>The green elements become superconducting if you apply a </a:t>
            </a:r>
            <a:r>
              <a:rPr lang="en-US" dirty="0" smtClean="0"/>
              <a:t>pressure</a:t>
            </a:r>
            <a:endParaRPr lang="en-US" dirty="0"/>
          </a:p>
          <a:p>
            <a:r>
              <a:rPr lang="en-US" dirty="0" smtClean="0"/>
              <a:t>In real life atoms are given to us freely by nature, we cannot easily alter their properties. Natural atoms are reliable, but they are not able to adapt to different functions and activities. Hence, we chose a technology that can adapt to the natural properties of atoms while also suitable for the construction of qubits.</a:t>
            </a:r>
            <a:endParaRPr lang="en-US" dirty="0" smtClean="0">
              <a:solidFill>
                <a:srgbClr val="FF0000"/>
              </a:solidFill>
            </a:endParaRPr>
          </a:p>
          <a:p>
            <a:pPr marL="0" indent="0">
              <a:buNone/>
            </a:pPr>
            <a:endParaRPr lang="en-US" dirty="0"/>
          </a:p>
        </p:txBody>
      </p:sp>
    </p:spTree>
    <p:custDataLst>
      <p:tags r:id="rId1"/>
    </p:custDataLst>
    <p:extLst>
      <p:ext uri="{BB962C8B-B14F-4D97-AF65-F5344CB8AC3E}">
        <p14:creationId xmlns:p14="http://schemas.microsoft.com/office/powerpoint/2010/main" val="225915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artificial atom</a:t>
            </a:r>
          </a:p>
        </p:txBody>
      </p:sp>
      <p:sp>
        <p:nvSpPr>
          <p:cNvPr id="3" name="Content Placeholder 2"/>
          <p:cNvSpPr>
            <a:spLocks noGrp="1"/>
          </p:cNvSpPr>
          <p:nvPr>
            <p:ph idx="1"/>
          </p:nvPr>
        </p:nvSpPr>
        <p:spPr/>
        <p:txBody>
          <a:bodyPr>
            <a:normAutofit lnSpcReduction="10000"/>
          </a:bodyPr>
          <a:lstStyle/>
          <a:p>
            <a:r>
              <a:rPr lang="en-US" dirty="0"/>
              <a:t>In building artificial atoms there are certain criteria that must be met, as proposed by Physicist Prof </a:t>
            </a:r>
            <a:r>
              <a:rPr lang="en-US" dirty="0" err="1"/>
              <a:t>DiVincenzo</a:t>
            </a:r>
            <a:r>
              <a:rPr lang="en-US" dirty="0"/>
              <a:t> in 2000. These criteria are as follows:</a:t>
            </a:r>
          </a:p>
          <a:p>
            <a:r>
              <a:rPr lang="en-US" dirty="0"/>
              <a:t>(1) Initialization of the qubit to a simple state: The state must be prepared repeatedly with an acceptable error margin.</a:t>
            </a:r>
          </a:p>
          <a:p>
            <a:r>
              <a:rPr lang="en-US" dirty="0"/>
              <a:t>(2) Scalable Physical System with Well Characterized Qubit: We should be able to control more than one qubit and also know the total energy(potential and kinetic energy) in the system when the qubit is in a certain configuration.</a:t>
            </a:r>
          </a:p>
          <a:p>
            <a:endParaRPr lang="en-US" dirty="0"/>
          </a:p>
        </p:txBody>
      </p:sp>
    </p:spTree>
    <p:custDataLst>
      <p:tags r:id="rId1"/>
    </p:custDataLst>
    <p:extLst>
      <p:ext uri="{BB962C8B-B14F-4D97-AF65-F5344CB8AC3E}">
        <p14:creationId xmlns:p14="http://schemas.microsoft.com/office/powerpoint/2010/main" val="1184015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a:t>Building artificial atom</a:t>
            </a:r>
          </a:p>
        </p:txBody>
      </p:sp>
      <p:sp>
        <p:nvSpPr>
          <p:cNvPr id="3" name="Content Placeholder 2"/>
          <p:cNvSpPr>
            <a:spLocks noGrp="1"/>
          </p:cNvSpPr>
          <p:nvPr>
            <p:ph idx="1"/>
          </p:nvPr>
        </p:nvSpPr>
        <p:spPr/>
        <p:txBody>
          <a:bodyPr>
            <a:normAutofit fontScale="92500"/>
          </a:bodyPr>
          <a:lstStyle/>
          <a:p>
            <a:r>
              <a:rPr lang="en-US" dirty="0"/>
              <a:t>(3) Long relevant coherence time: Qubit will lose its properties when interacting with the environment. So it must have a longer relevant coherence time during operation</a:t>
            </a:r>
            <a:r>
              <a:rPr lang="en-US" dirty="0" smtClean="0"/>
              <a:t>.</a:t>
            </a:r>
          </a:p>
          <a:p>
            <a:r>
              <a:rPr lang="en-US" dirty="0" smtClean="0"/>
              <a:t>(</a:t>
            </a:r>
            <a:r>
              <a:rPr lang="en-US" dirty="0"/>
              <a:t>4) Universal set of gates: Just like in classical computing where a set of gates can be combined to create other gates, so we want the same property in quantum computing to create another set of gates that can be used for many applications</a:t>
            </a:r>
            <a:r>
              <a:rPr lang="en-US" dirty="0" smtClean="0"/>
              <a:t>.</a:t>
            </a:r>
            <a:endParaRPr lang="en-US" dirty="0" smtClean="0"/>
          </a:p>
          <a:p>
            <a:r>
              <a:rPr lang="en-US" dirty="0" smtClean="0"/>
              <a:t>(</a:t>
            </a:r>
            <a:r>
              <a:rPr lang="en-US" dirty="0" smtClean="0"/>
              <a:t>5) Measurement of an individual qubit: After computation, we should be  able to measure the qubit</a:t>
            </a:r>
          </a:p>
          <a:p>
            <a:endParaRPr lang="en-US" dirty="0" smtClean="0"/>
          </a:p>
          <a:p>
            <a:pPr marL="0" indent="0">
              <a:buNone/>
            </a:pPr>
            <a:endParaRPr lang="en-US" dirty="0" smtClean="0"/>
          </a:p>
          <a:p>
            <a:pPr marL="0" indent="0">
              <a:buNone/>
            </a:pPr>
            <a:endParaRPr lang="en-US" dirty="0"/>
          </a:p>
        </p:txBody>
      </p:sp>
    </p:spTree>
    <p:custDataLst>
      <p:tags r:id="rId1"/>
    </p:custDataLst>
    <p:extLst>
      <p:ext uri="{BB962C8B-B14F-4D97-AF65-F5344CB8AC3E}">
        <p14:creationId xmlns:p14="http://schemas.microsoft.com/office/powerpoint/2010/main" val="4228170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663437F4-DB7B-465D-8D13-0C73AC579BE7}"/>
  <p:tag name="ISPRING_RESOURCE_FOLDER" val="C:\Users\IkhsanArif\Downloads\Superconducting Qubits\"/>
  <p:tag name="ISPRING_PRESENTATION_PATH" val="C:\Users\IkhsanArif\Downloads\Superconducting Qubits.pptx"/>
  <p:tag name="ISPRING_PROJECT_VERSION" val="9.3"/>
  <p:tag name="ISPRING_PROJECT_FOLDER_UPDATED" val="1"/>
  <p:tag name="ISPRING_SCREEN_RECS_UPDATED" val="C:\Users\IkhsanArif\Downloads\Superconducting Qubits\"/>
  <p:tag name="ISPRING_PRESENTATION_TITLE" val="Superconducting Qubits"/>
  <p:tag name="ISPRING_FIRST_PUBLISH" val="1"/>
  <p:tag name="FLASHSPRING_ZOOM_TAG" val="66"/>
  <p:tag name="ISPRING_PRESENTATION_INFO_2" val="&lt;?xml version=&quot;1.0&quot; encoding=&quot;UTF-8&quot; standalone=&quot;no&quot; ?&gt;&#10;&lt;presentation2&gt;&#10;&#10;  &lt;slides&gt;&#10;    &lt;slide id=&quot;{4E34BC3C-50F7-4E34-AA3D-D61FC95C73EE}&quot; pptId=&quot;256&quot;/&gt;&#10;    &lt;slide id=&quot;{71044E3D-1B09-4BFD-AFC7-0AAE0D72F9FF}&quot; pptId=&quot;265&quot;/&gt;&#10;    &lt;slide id=&quot;{A812D1CE-9B2E-4C21-9CED-95D853BEB39F}&quot; pptId=&quot;262&quot;/&gt;&#10;    &lt;slide id=&quot;{F9CFD3BA-17DC-48D9-A934-B56B91E157B6}&quot; pptId=&quot;266&quot;/&gt;&#10;    &lt;slide id=&quot;{BC934D57-5936-42F6-B8B9-4D4471FD763E}&quot; pptId=&quot;257&quot;/&gt;&#10;    &lt;slide id=&quot;{3E0C4B6E-5939-4B29-ADF2-F009DC18A3D8}&quot; pptId=&quot;263&quot;/&gt;&#10;    &lt;slide id=&quot;{79530DA6-0F85-4500-A214-DDB3E1CB6EB2}&quot; pptId=&quot;258&quot;/&gt;&#10;    &lt;slide id=&quot;{5D6EA59E-6D02-49D7-AD30-65942EE7F907}&quot; pptId=&quot;284&quot;/&gt;&#10;    &lt;slide id=&quot;{33F0C8BD-5D56-4380-B2F5-CD87E56EA926}&quot; pptId=&quot;268&quot;/&gt;&#10;    &lt;slide id=&quot;{353087AE-0416-4FFE-BA52-F9CCC6ADD0D7}&quot; pptId=&quot;270&quot;/&gt;&#10;    &lt;slide id=&quot;{464E661C-35B2-4C01-90ED-29A85F043C37}&quot; pptId=&quot;269&quot;/&gt;&#10;    &lt;slide id=&quot;{0ED02FC0-11C9-4C52-9C09-E66221F3A179}&quot; pptId=&quot;271&quot;/&gt;&#10;    &lt;slide id=&quot;{3F894175-EBFE-4D65-9DF4-8CDCD2D633FA}&quot; pptId=&quot;272&quot;/&gt;&#10;    &lt;slide id=&quot;{D024DC35-EDDC-4266-8325-C61BEFC79E51}&quot; pptId=&quot;280&quot;/&gt;&#10;    &lt;slide id=&quot;{F0ADA4D9-4C86-47A8-8351-47B8B199547D}&quot; pptId=&quot;274&quot;/&gt;&#10;    &lt;slide id=&quot;{F43368CD-5584-4B78-9FD2-B59FE74392AD}&quot; pptId=&quot;261&quot;/&gt;&#10;    &lt;slide id=&quot;{97390ADD-EEA8-4C89-84D2-1D595ADD37E7}&quot; pptId=&quot;260&quot;/&gt;&#10;    &lt;slide id=&quot;{09D6F965-9436-4CC8-9DF4-A8623D927D28}&quot; pptId=&quot;275&quot;/&gt;&#10;    &lt;slide id=&quot;{10669F87-BA29-4E6F-8352-C373133CF552}&quot; pptId=&quot;281&quot;/&gt;&#10;    &lt;slide id=&quot;{7DDB603C-8A12-43D8-ADC1-1DDE52E157F2}&quot; pptId=&quot;276&quot;/&gt;&#10;    &lt;slide id=&quot;{F2265638-18BE-424A-B8A5-A9BC9CC039A5}&quot; pptId=&quot;277&quot;/&gt;&#10;    &lt;slide id=&quot;{99A766A3-13D6-4252-9E55-65711F7D9D6F}&quot; pptId=&quot;278&quot;/&gt;&#10;    &lt;slide id=&quot;{45FC1DB1-C2F3-4E96-B462-1D18FF2FD744}&quot; pptId=&quot;282&quot;/&gt;&#10;    &lt;slide id=&quot;{DDBB0A88-4AE8-4C78-A58E-4F9E33EFE2D9}&quot; pptId=&quot;283&quot;/&gt;&#10;  &lt;/slides&gt;&#10;&#10;  &lt;narration&gt;&#10;    &lt;audioTracks&gt;&#10;      &lt;audioTrack muted=&quot;false&quot; name=&quot;Audio 1&quot; resource=&quot;8320d686&quot; slideId=&quot;{464E661C-35B2-4C01-90ED-29A85F043C37}&quot; startTime=&quot;0&quot; stepIndex=&quot;0&quot; volume=&quot;1&quot;&gt;&#10;        &lt;audio channels=&quot;1&quot; format=&quot;s16&quot; sampleRate=&quot;44100&quot;/&gt;&#10;      &lt;/audioTrack&gt;&#10;    &lt;/audioTracks&gt;&#10;    &lt;videoTracks/&gt;&#10;  &lt;/narration&gt;&#10;&#10;&lt;/presentation2&gt;&#10;"/>
</p:tagLst>
</file>

<file path=ppt/tags/tag10.xml><?xml version="1.0" encoding="utf-8"?>
<p:tagLst xmlns:a="http://schemas.openxmlformats.org/drawingml/2006/main" xmlns:r="http://schemas.openxmlformats.org/officeDocument/2006/relationships" xmlns:p="http://schemas.openxmlformats.org/presentationml/2006/main">
  <p:tag name="GENSWF_SLIDE_UID" val="{2D72A243-265C-42EB-8F4C-0947BC08AFBF}:268"/>
  <p:tag name="GENSWF_ADVANCE_TIME" val="5.000"/>
  <p:tag name="ISPRING_CUSTOM_TIMING_USED" val="1"/>
  <p:tag name="ISPRING_SLIDE_ID_2" val="{33F0C8BD-5D56-4380-B2F5-CD87E56EA926}"/>
</p:tagLst>
</file>

<file path=ppt/tags/tag11.xml><?xml version="1.0" encoding="utf-8"?>
<p:tagLst xmlns:a="http://schemas.openxmlformats.org/drawingml/2006/main" xmlns:r="http://schemas.openxmlformats.org/officeDocument/2006/relationships" xmlns:p="http://schemas.openxmlformats.org/presentationml/2006/main">
  <p:tag name="GENSWF_SLIDE_UID" val="{B58CE7E3-D358-467E-98EB-35C5CF37028D}:270"/>
  <p:tag name="GENSWF_ADVANCE_TIME" val="5.000"/>
  <p:tag name="ISPRING_CUSTOM_TIMING_USED" val="1"/>
  <p:tag name="ISPRING_SLIDE_ID_2" val="{353087AE-0416-4FFE-BA52-F9CCC6ADD0D7}"/>
</p:tagLst>
</file>

<file path=ppt/tags/tag12.xml><?xml version="1.0" encoding="utf-8"?>
<p:tagLst xmlns:a="http://schemas.openxmlformats.org/drawingml/2006/main" xmlns:r="http://schemas.openxmlformats.org/officeDocument/2006/relationships" xmlns:p="http://schemas.openxmlformats.org/presentationml/2006/main">
  <p:tag name="ISPRING_SLIDE_HAS_SCREEN_REC" val="1"/>
  <p:tag name="GENSWF_SLIDE_UID" val="{FDD91395-D095-4403-98E6-4282B3B39DE7}:269"/>
  <p:tag name="ISPRING_CUSTOM_TIMING_USED" val="1"/>
  <p:tag name="ISPRING_SLIDE_ID_2" val="{464E661C-35B2-4C01-90ED-29A85F043C37}"/>
  <p:tag name="GENSWF_ADVANCE_TIME" val="51.068"/>
</p:tagLst>
</file>

<file path=ppt/tags/tag13.xml><?xml version="1.0" encoding="utf-8"?>
<p:tagLst xmlns:a="http://schemas.openxmlformats.org/drawingml/2006/main" xmlns:r="http://schemas.openxmlformats.org/officeDocument/2006/relationships" xmlns:p="http://schemas.openxmlformats.org/presentationml/2006/main">
  <p:tag name="GENSWF_SLIDE_UID" val="{C910499A-D099-4C09-8E67-DA8B57EA183D}:271"/>
  <p:tag name="GENSWF_ADVANCE_TIME" val="5.000"/>
  <p:tag name="ISPRING_CUSTOM_TIMING_USED" val="1"/>
  <p:tag name="ISPRING_SLIDE_ID_2" val="{0ED02FC0-11C9-4C52-9C09-E66221F3A179}"/>
</p:tagLst>
</file>

<file path=ppt/tags/tag14.xml><?xml version="1.0" encoding="utf-8"?>
<p:tagLst xmlns:a="http://schemas.openxmlformats.org/drawingml/2006/main" xmlns:r="http://schemas.openxmlformats.org/officeDocument/2006/relationships" xmlns:p="http://schemas.openxmlformats.org/presentationml/2006/main">
  <p:tag name="GENSWF_SLIDE_UID" val="{549AE4E7-A235-4E65-A20D-1A1C697A8DA0}:272"/>
  <p:tag name="GENSWF_ADVANCE_TIME" val="5.000"/>
  <p:tag name="ISPRING_CUSTOM_TIMING_USED" val="1"/>
  <p:tag name="ISPRING_SLIDE_ID_2" val="{3F894175-EBFE-4D65-9DF4-8CDCD2D633FA}"/>
</p:tagLst>
</file>

<file path=ppt/tags/tag15.xml><?xml version="1.0" encoding="utf-8"?>
<p:tagLst xmlns:a="http://schemas.openxmlformats.org/drawingml/2006/main" xmlns:r="http://schemas.openxmlformats.org/officeDocument/2006/relationships" xmlns:p="http://schemas.openxmlformats.org/presentationml/2006/main">
  <p:tag name="GENSWF_SLIDE_UID" val="{C5C80A97-B95F-43CD-87EF-3221C3680ECA}:280"/>
  <p:tag name="GENSWF_ADVANCE_TIME" val="5.000"/>
  <p:tag name="ISPRING_CUSTOM_TIMING_USED" val="1"/>
  <p:tag name="ISPRING_SLIDE_ID_2" val="{D024DC35-EDDC-4266-8325-C61BEFC79E51}"/>
</p:tagLst>
</file>

<file path=ppt/tags/tag16.xml><?xml version="1.0" encoding="utf-8"?>
<p:tagLst xmlns:a="http://schemas.openxmlformats.org/drawingml/2006/main" xmlns:r="http://schemas.openxmlformats.org/officeDocument/2006/relationships" xmlns:p="http://schemas.openxmlformats.org/presentationml/2006/main">
  <p:tag name="GENSWF_SLIDE_UID" val="{701F21EA-C955-4CD8-9B1F-FD8D4130E9CA}:274"/>
  <p:tag name="GENSWF_ADVANCE_TIME" val="5.000"/>
  <p:tag name="ISPRING_CUSTOM_TIMING_USED" val="1"/>
  <p:tag name="ISPRING_SLIDE_ID_2" val="{F0ADA4D9-4C86-47A8-8351-47B8B199547D}"/>
</p:tagLst>
</file>

<file path=ppt/tags/tag17.xml><?xml version="1.0" encoding="utf-8"?>
<p:tagLst xmlns:a="http://schemas.openxmlformats.org/drawingml/2006/main" xmlns:r="http://schemas.openxmlformats.org/officeDocument/2006/relationships" xmlns:p="http://schemas.openxmlformats.org/presentationml/2006/main">
  <p:tag name="GENSWF_SLIDE_UID" val="{6E79D03A-B659-402F-AD32-0CCB6982CE99}:261"/>
  <p:tag name="GENSWF_ADVANCE_TIME" val="5.000"/>
  <p:tag name="ISPRING_CUSTOM_TIMING_USED" val="1"/>
  <p:tag name="ISPRING_SLIDE_ID_2" val="{F43368CD-5584-4B78-9FD2-B59FE74392AD}"/>
</p:tagLst>
</file>

<file path=ppt/tags/tag18.xml><?xml version="1.0" encoding="utf-8"?>
<p:tagLst xmlns:a="http://schemas.openxmlformats.org/drawingml/2006/main" xmlns:r="http://schemas.openxmlformats.org/officeDocument/2006/relationships" xmlns:p="http://schemas.openxmlformats.org/presentationml/2006/main">
  <p:tag name="GENSWF_SLIDE_UID" val="{BB1D66B6-7CD3-40C7-B4D0-2B6BB82DFD67}:260"/>
  <p:tag name="GENSWF_ADVANCE_TIME" val="5.000"/>
  <p:tag name="ISPRING_CUSTOM_TIMING_USED" val="1"/>
  <p:tag name="ISPRING_SLIDE_ID_2" val="{97390ADD-EEA8-4C89-84D2-1D595ADD37E7}"/>
</p:tagLst>
</file>

<file path=ppt/tags/tag19.xml><?xml version="1.0" encoding="utf-8"?>
<p:tagLst xmlns:a="http://schemas.openxmlformats.org/drawingml/2006/main" xmlns:r="http://schemas.openxmlformats.org/officeDocument/2006/relationships" xmlns:p="http://schemas.openxmlformats.org/presentationml/2006/main">
  <p:tag name="GENSWF_SLIDE_UID" val="{D6002E69-3B0D-46DC-9303-121F391B23C1}:275"/>
  <p:tag name="GENSWF_ADVANCE_TIME" val="5.000"/>
  <p:tag name="ISPRING_CUSTOM_TIMING_USED" val="1"/>
  <p:tag name="ISPRING_SLIDE_ID_2" val="{09D6F965-9436-4CC8-9DF4-A8623D927D28}"/>
</p:tagLst>
</file>

<file path=ppt/tags/tag2.xml><?xml version="1.0" encoding="utf-8"?>
<p:tagLst xmlns:a="http://schemas.openxmlformats.org/drawingml/2006/main" xmlns:r="http://schemas.openxmlformats.org/officeDocument/2006/relationships" xmlns:p="http://schemas.openxmlformats.org/presentationml/2006/main">
  <p:tag name="GENSWF_SLIDE_UID" val="{8AAB422D-95B2-4298-9BA7-A2662C42204D}:256"/>
  <p:tag name="GENSWF_ADVANCE_TIME" val="5.000"/>
  <p:tag name="ISPRING_CUSTOM_TIMING_USED" val="1"/>
  <p:tag name="ISPRING_SLIDE_ID_2" val="{4E34BC3C-50F7-4E34-AA3D-D61FC95C73EE}"/>
</p:tagLst>
</file>

<file path=ppt/tags/tag20.xml><?xml version="1.0" encoding="utf-8"?>
<p:tagLst xmlns:a="http://schemas.openxmlformats.org/drawingml/2006/main" xmlns:r="http://schemas.openxmlformats.org/officeDocument/2006/relationships" xmlns:p="http://schemas.openxmlformats.org/presentationml/2006/main">
  <p:tag name="GENSWF_SLIDE_UID" val="{61D9CC29-D78A-481F-A433-FC51F737B03D}:281"/>
  <p:tag name="GENSWF_ADVANCE_TIME" val="5.000"/>
  <p:tag name="ISPRING_CUSTOM_TIMING_USED" val="1"/>
  <p:tag name="ISPRING_SLIDE_ID_2" val="{10669F87-BA29-4E6F-8352-C373133CF552}"/>
</p:tagLst>
</file>

<file path=ppt/tags/tag21.xml><?xml version="1.0" encoding="utf-8"?>
<p:tagLst xmlns:a="http://schemas.openxmlformats.org/drawingml/2006/main" xmlns:r="http://schemas.openxmlformats.org/officeDocument/2006/relationships" xmlns:p="http://schemas.openxmlformats.org/presentationml/2006/main">
  <p:tag name="GENSWF_SLIDE_UID" val="{094036A4-EDA1-4C41-BF49-9BB477A98D87}:276"/>
  <p:tag name="GENSWF_ADVANCE_TIME" val="5.000"/>
  <p:tag name="ISPRING_CUSTOM_TIMING_USED" val="1"/>
  <p:tag name="ISPRING_SLIDE_ID_2" val="{7DDB603C-8A12-43D8-ADC1-1DDE52E157F2}"/>
</p:tagLst>
</file>

<file path=ppt/tags/tag22.xml><?xml version="1.0" encoding="utf-8"?>
<p:tagLst xmlns:a="http://schemas.openxmlformats.org/drawingml/2006/main" xmlns:r="http://schemas.openxmlformats.org/officeDocument/2006/relationships" xmlns:p="http://schemas.openxmlformats.org/presentationml/2006/main">
  <p:tag name="GENSWF_SLIDE_UID" val="{D44D6639-F6BA-4F19-A1DB-46501BF00243}:277"/>
  <p:tag name="GENSWF_ADVANCE_TIME" val="5.000"/>
  <p:tag name="ISPRING_CUSTOM_TIMING_USED" val="1"/>
  <p:tag name="ISPRING_SLIDE_ID_2" val="{F2265638-18BE-424A-B8A5-A9BC9CC039A5}"/>
</p:tagLst>
</file>

<file path=ppt/tags/tag23.xml><?xml version="1.0" encoding="utf-8"?>
<p:tagLst xmlns:a="http://schemas.openxmlformats.org/drawingml/2006/main" xmlns:r="http://schemas.openxmlformats.org/officeDocument/2006/relationships" xmlns:p="http://schemas.openxmlformats.org/presentationml/2006/main">
  <p:tag name="GENSWF_SLIDE_UID" val="{62F6C372-9087-49BD-9570-343CC07B491D}:278"/>
  <p:tag name="GENSWF_ADVANCE_TIME" val="5.000"/>
  <p:tag name="ISPRING_CUSTOM_TIMING_USED" val="1"/>
  <p:tag name="ISPRING_SLIDE_ID_2" val="{99A766A3-13D6-4252-9E55-65711F7D9D6F}"/>
</p:tagLst>
</file>

<file path=ppt/tags/tag24.xml><?xml version="1.0" encoding="utf-8"?>
<p:tagLst xmlns:a="http://schemas.openxmlformats.org/drawingml/2006/main" xmlns:r="http://schemas.openxmlformats.org/officeDocument/2006/relationships" xmlns:p="http://schemas.openxmlformats.org/presentationml/2006/main">
  <p:tag name="GENSWF_SLIDE_UID" val="{52AFD821-6824-4CB7-B17B-247DC81B9721}:282"/>
  <p:tag name="GENSWF_ADVANCE_TIME" val="5.000"/>
  <p:tag name="ISPRING_CUSTOM_TIMING_USED" val="1"/>
  <p:tag name="ISPRING_SLIDE_ID_2" val="{45FC1DB1-C2F3-4E96-B462-1D18FF2FD744}"/>
</p:tagLst>
</file>

<file path=ppt/tags/tag25.xml><?xml version="1.0" encoding="utf-8"?>
<p:tagLst xmlns:a="http://schemas.openxmlformats.org/drawingml/2006/main" xmlns:r="http://schemas.openxmlformats.org/officeDocument/2006/relationships" xmlns:p="http://schemas.openxmlformats.org/presentationml/2006/main">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IkhsanArif\Downloads\Superconducting Qubits\quiz\quiz1.quiz"/>
  <p:tag name="ISPRING_QUIZ_RELATIVE_PATH" val="Superconducting Qubits\quiz\quiz1.quiz"/>
  <p:tag name="GENSWF_SLIDE_UID" val="{2A25CFB0-3230-4ABE-B9A2-A0214CFB3AD4}:283"/>
  <p:tag name="GENSWF_ADVANCE_TIME" val="5.000"/>
  <p:tag name="ISPRING_CUSTOM_TIMING_USED" val="1"/>
  <p:tag name="ISPRING_SLIDE_ID_2" val="{DDBB0A88-4AE8-4C78-A58E-4F9E33EFE2D9}"/>
</p:tagLst>
</file>

<file path=ppt/tags/tag3.xml><?xml version="1.0" encoding="utf-8"?>
<p:tagLst xmlns:a="http://schemas.openxmlformats.org/drawingml/2006/main" xmlns:r="http://schemas.openxmlformats.org/officeDocument/2006/relationships" xmlns:p="http://schemas.openxmlformats.org/presentationml/2006/main">
  <p:tag name="GENSWF_SLIDE_UID" val="{CB3DA8CA-5EEC-468B-8D99-480C30CF53DE}:265"/>
  <p:tag name="GENSWF_ADVANCE_TIME" val="5.000"/>
  <p:tag name="ISPRING_CUSTOM_TIMING_USED" val="1"/>
  <p:tag name="ISPRING_SLIDE_ID_2" val="{71044E3D-1B09-4BFD-AFC7-0AAE0D72F9FF}"/>
</p:tagLst>
</file>

<file path=ppt/tags/tag4.xml><?xml version="1.0" encoding="utf-8"?>
<p:tagLst xmlns:a="http://schemas.openxmlformats.org/drawingml/2006/main" xmlns:r="http://schemas.openxmlformats.org/officeDocument/2006/relationships" xmlns:p="http://schemas.openxmlformats.org/presentationml/2006/main">
  <p:tag name="GENSWF_SLIDE_UID" val="{F8633571-3A4C-4D2A-83F3-A5934E371474}:262"/>
  <p:tag name="GENSWF_ADVANCE_TIME" val="5.000"/>
  <p:tag name="ISPRING_CUSTOM_TIMING_USED" val="1"/>
  <p:tag name="ISPRING_SLIDE_ID_2" val="{A812D1CE-9B2E-4C21-9CED-95D853BEB39F}"/>
</p:tagLst>
</file>

<file path=ppt/tags/tag5.xml><?xml version="1.0" encoding="utf-8"?>
<p:tagLst xmlns:a="http://schemas.openxmlformats.org/drawingml/2006/main" xmlns:r="http://schemas.openxmlformats.org/officeDocument/2006/relationships" xmlns:p="http://schemas.openxmlformats.org/presentationml/2006/main">
  <p:tag name="GENSWF_SLIDE_UID" val="{44889022-E222-4417-8BC4-D757CA165FF9}:266"/>
  <p:tag name="GENSWF_ADVANCE_TIME" val="5.000"/>
  <p:tag name="ISPRING_CUSTOM_TIMING_USED" val="1"/>
  <p:tag name="ISPRING_SLIDE_ID_2" val="{F9CFD3BA-17DC-48D9-A934-B56B91E157B6}"/>
</p:tagLst>
</file>

<file path=ppt/tags/tag6.xml><?xml version="1.0" encoding="utf-8"?>
<p:tagLst xmlns:a="http://schemas.openxmlformats.org/drawingml/2006/main" xmlns:r="http://schemas.openxmlformats.org/officeDocument/2006/relationships" xmlns:p="http://schemas.openxmlformats.org/presentationml/2006/main">
  <p:tag name="GENSWF_SLIDE_UID" val="{F0CE7C1C-67A1-48FF-B17B-CCA5EFF5F544}:257"/>
  <p:tag name="GENSWF_ADVANCE_TIME" val="5.000"/>
  <p:tag name="ISPRING_CUSTOM_TIMING_USED" val="1"/>
  <p:tag name="ISPRING_SLIDE_ID_2" val="{BC934D57-5936-42F6-B8B9-4D4471FD763E}"/>
</p:tagLst>
</file>

<file path=ppt/tags/tag7.xml><?xml version="1.0" encoding="utf-8"?>
<p:tagLst xmlns:a="http://schemas.openxmlformats.org/drawingml/2006/main" xmlns:r="http://schemas.openxmlformats.org/officeDocument/2006/relationships" xmlns:p="http://schemas.openxmlformats.org/presentationml/2006/main">
  <p:tag name="GENSWF_SLIDE_UID" val="{AC5AC68D-EB51-491C-A75C-097512D3BA0E}:263"/>
  <p:tag name="GENSWF_ADVANCE_TIME" val="5.000"/>
  <p:tag name="ISPRING_CUSTOM_TIMING_USED" val="1"/>
  <p:tag name="ISPRING_SLIDE_ID_2" val="{3E0C4B6E-5939-4B29-ADF2-F009DC18A3D8}"/>
</p:tagLst>
</file>

<file path=ppt/tags/tag8.xml><?xml version="1.0" encoding="utf-8"?>
<p:tagLst xmlns:a="http://schemas.openxmlformats.org/drawingml/2006/main" xmlns:r="http://schemas.openxmlformats.org/officeDocument/2006/relationships" xmlns:p="http://schemas.openxmlformats.org/presentationml/2006/main">
  <p:tag name="GENSWF_SLIDE_UID" val="{0C9D4081-1E26-49C0-BD89-3FE32436BC4D}:258"/>
  <p:tag name="GENSWF_ADVANCE_TIME" val="5.000"/>
  <p:tag name="ISPRING_CUSTOM_TIMING_USED" val="1"/>
  <p:tag name="ISPRING_SLIDE_ID_2" val="{79530DA6-0F85-4500-A214-DDB3E1CB6EB2}"/>
</p:tagLst>
</file>

<file path=ppt/tags/tag9.xml><?xml version="1.0" encoding="utf-8"?>
<p:tagLst xmlns:a="http://schemas.openxmlformats.org/drawingml/2006/main" xmlns:r="http://schemas.openxmlformats.org/officeDocument/2006/relationships" xmlns:p="http://schemas.openxmlformats.org/presentationml/2006/main">
  <p:tag name="GENSWF_SLIDE_UID" val="{27AC25E2-2709-4EBE-9055-01CE696D1C29}:284"/>
  <p:tag name="GENSWF_ADVANCE_TIME" val="5.000"/>
  <p:tag name="ISPRING_CUSTOM_TIMING_USED" val="1"/>
  <p:tag name="ISPRING_SLIDE_ID_2" val="{5D6EA59E-6D02-49D7-AD30-65942EE7F907}"/>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4465</TotalTime>
  <Words>1887</Words>
  <Application>Microsoft Office PowerPoint</Application>
  <PresentationFormat>Widescreen</PresentationFormat>
  <Paragraphs>129</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Garamond</vt:lpstr>
      <vt:lpstr>Segoe UI</vt:lpstr>
      <vt:lpstr>Segoe UI Semibold</vt:lpstr>
      <vt:lpstr>Organic</vt:lpstr>
      <vt:lpstr>Superconducting Qubits</vt:lpstr>
      <vt:lpstr>Superconducting Qubits </vt:lpstr>
      <vt:lpstr>Introduction</vt:lpstr>
      <vt:lpstr>Quantum revolution</vt:lpstr>
      <vt:lpstr>Definition of terms</vt:lpstr>
      <vt:lpstr>Periodic table of superconductive elements</vt:lpstr>
      <vt:lpstr> Explanation of superconducting elements in the periodic table</vt:lpstr>
      <vt:lpstr>Building artificial atom</vt:lpstr>
      <vt:lpstr> Building artificial atom</vt:lpstr>
      <vt:lpstr> Overview of qubit in the cloud</vt:lpstr>
      <vt:lpstr>Big picture of qubits</vt:lpstr>
      <vt:lpstr>Classical circuits</vt:lpstr>
      <vt:lpstr>Explanation of a classical circuit</vt:lpstr>
      <vt:lpstr> Evenly spaced harmonic oscillator</vt:lpstr>
      <vt:lpstr>Explanation of classical circuit with Josephson tunnel junction</vt:lpstr>
      <vt:lpstr>        Superconducting circuitry with Josephson junction</vt:lpstr>
      <vt:lpstr>Functions of different components in the circuit</vt:lpstr>
      <vt:lpstr>Transmon Qubit</vt:lpstr>
      <vt:lpstr>Transmon Qubits</vt:lpstr>
      <vt:lpstr>Transmon Qubit</vt:lpstr>
      <vt:lpstr>Transmon Qubit</vt:lpstr>
      <vt:lpstr>Transmon qubit</vt:lpstr>
      <vt:lpstr>Qubit measurement with circuit</vt:lpstr>
      <vt:lpstr>PowerPoint Presentation</vt:lpstr>
    </vt:vector>
  </TitlesOfParts>
  <Company>HEINEKEN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Superconducting Qubits</dc:title>
  <dc:creator>Ini Ukut</dc:creator>
  <cp:lastModifiedBy>ikhsan arif</cp:lastModifiedBy>
  <cp:revision>268</cp:revision>
  <dcterms:created xsi:type="dcterms:W3CDTF">2022-08-10T04:41:43Z</dcterms:created>
  <dcterms:modified xsi:type="dcterms:W3CDTF">2022-08-24T01:47:13Z</dcterms:modified>
</cp:coreProperties>
</file>