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4"/>
    <p:sldMasterId id="2147483952" r:id="rId5"/>
  </p:sldMasterIdLst>
  <p:notesMasterIdLst>
    <p:notesMasterId r:id="rId40"/>
  </p:notesMasterIdLst>
  <p:sldIdLst>
    <p:sldId id="257" r:id="rId6"/>
    <p:sldId id="338" r:id="rId7"/>
    <p:sldId id="340" r:id="rId8"/>
    <p:sldId id="339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37" r:id="rId27"/>
    <p:sldId id="291" r:id="rId28"/>
    <p:sldId id="310" r:id="rId29"/>
    <p:sldId id="333" r:id="rId30"/>
    <p:sldId id="312" r:id="rId31"/>
    <p:sldId id="314" r:id="rId32"/>
    <p:sldId id="318" r:id="rId33"/>
    <p:sldId id="327" r:id="rId34"/>
    <p:sldId id="328" r:id="rId35"/>
    <p:sldId id="330" r:id="rId36"/>
    <p:sldId id="359" r:id="rId37"/>
    <p:sldId id="358" r:id="rId38"/>
    <p:sldId id="309" r:id="rId3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05" autoAdjust="0"/>
  </p:normalViewPr>
  <p:slideViewPr>
    <p:cSldViewPr>
      <p:cViewPr varScale="1">
        <p:scale>
          <a:sx n="72" d="100"/>
          <a:sy n="72" d="100"/>
        </p:scale>
        <p:origin x="176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18196B1F-A28F-4EDC-8A7E-B322661DD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02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kka.io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c.apache.org/httpcomponents-client-ga/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26A505-800A-4B8B-AF38-A9F7A937D92D}" type="slidenum">
              <a:rPr lang="en-US" smtClean="0">
                <a:ea typeface="ＭＳ Ｐゴシック" pitchFamily="34" charset="-128"/>
              </a:rPr>
              <a:pPr/>
              <a:t>1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40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10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14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11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72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12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4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13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42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14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20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15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66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16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041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17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6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18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43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8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2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2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20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117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21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29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22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94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23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most famous performance tool </a:t>
            </a:r>
          </a:p>
        </p:txBody>
      </p:sp>
    </p:spTree>
    <p:extLst>
      <p:ext uri="{BB962C8B-B14F-4D97-AF65-F5344CB8AC3E}">
        <p14:creationId xmlns:p14="http://schemas.microsoft.com/office/powerpoint/2010/main" val="36567058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24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pPr eaLnBrk="1" hangingPunct="1"/>
            <a:r>
              <a:rPr lang="en-US" sz="1200" b="1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JMeter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is GUI oriented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Opening, editing and saving a JMX file must be made with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JMeter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Graphical interface. </a:t>
            </a:r>
          </a:p>
          <a:p>
            <a:pPr eaLnBrk="1" hangingPunct="1"/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Do not attempt to modify the JMX yourself, even if the XML is human readable, it’s really not sustainable.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36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25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pPr eaLnBrk="1" hangingPunct="1"/>
            <a:r>
              <a:rPr lang="en-US" sz="1200" b="1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JMeter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is GUI oriented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Opening, editing and saving a JMX file must be made with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JMeter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Graphical interface. </a:t>
            </a:r>
          </a:p>
          <a:p>
            <a:pPr eaLnBrk="1" hangingPunct="1"/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Do not attempt to modify the JMX yourself, even if the XML is human readable, it’s really not sustainable.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422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26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554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27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JMeter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uses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One Thread = One User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Paradigm. It means that each simulated virtual user inside the load generator equals to a single thread. Wait times are simulated by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Thread.sleep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The user waits for the server response when sending a request. This is sometimes called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Synchronous processing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Gatling uses a more advanced engine based on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Akka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Akka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is a distributed framework based on the actor model. It allows fully asynchronous computing.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Actors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are small entities communicating with other actors through messaging. It can simulate multiple virtual users with a single Thread. Gatling also makes use of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4"/>
              </a:rPr>
              <a:t>Async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4"/>
              </a:rPr>
              <a:t> HTTP Client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28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78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29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71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3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54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30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203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31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434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32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595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33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016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4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53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5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92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6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52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7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79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8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60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93EBA-DDB4-43D6-9949-3AA407AA10E1}" type="slidenum">
              <a:rPr lang="en-US" smtClean="0">
                <a:ea typeface="ＭＳ Ｐゴシック" pitchFamily="34" charset="-128"/>
              </a:rPr>
              <a:pPr/>
              <a:t>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7587" cy="36210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8" y="4563904"/>
            <a:ext cx="5408507" cy="4327208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9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2open_logo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425" y="333375"/>
            <a:ext cx="2286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6440404" y="6365875"/>
            <a:ext cx="24384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00" dirty="0">
                <a:solidFill>
                  <a:srgbClr val="35566A"/>
                </a:solidFill>
              </a:rPr>
              <a:t>© 2012 E2open, Inc. All rights reserved.</a:t>
            </a:r>
          </a:p>
        </p:txBody>
      </p:sp>
      <p:pic>
        <p:nvPicPr>
          <p:cNvPr id="6" name="Picture 13" descr="E2_PPT_maste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313" y="800100"/>
            <a:ext cx="8459787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1313" y="3989388"/>
            <a:ext cx="7772400" cy="1039812"/>
          </a:xfrm>
        </p:spPr>
        <p:txBody>
          <a:bodyPr anchor="t"/>
          <a:lstStyle>
            <a:lvl1pPr>
              <a:lnSpc>
                <a:spcPct val="90000"/>
              </a:lnSpc>
              <a:defRPr sz="3200">
                <a:solidFill>
                  <a:srgbClr val="35566A"/>
                </a:solidFill>
                <a:latin typeface="Calibri Bold" pitchFamily="1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1313" y="4953000"/>
            <a:ext cx="5830887" cy="990600"/>
          </a:xfrm>
        </p:spPr>
        <p:txBody>
          <a:bodyPr/>
          <a:lstStyle>
            <a:lvl1pPr marL="0" indent="0">
              <a:buFont typeface="Times" pitchFamily="18" charset="0"/>
              <a:buNone/>
              <a:defRPr>
                <a:solidFill>
                  <a:srgbClr val="2A8FB4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E2open Confidential / </a:t>
            </a:r>
            <a:fld id="{C1BECAA2-F4A0-4747-AD44-207C9AC72F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228600"/>
            <a:ext cx="1947863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9595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E2open Confidential / </a:t>
            </a:r>
            <a:fld id="{BF8ED0A3-E289-4CCE-9EE5-288355802C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 Title - No Content - No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873458"/>
            <a:ext cx="9144000" cy="4219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ヒラギノ角ゴ Pro W3" pitchFamily="1" charset="-128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5791200"/>
            <a:ext cx="9144000" cy="1066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Calibri" pitchFamily="34" charset="0"/>
              <a:ea typeface="ヒラギノ角ゴ Pro W3" pitchFamily="1" charset="-128"/>
            </a:endParaRPr>
          </a:p>
        </p:txBody>
      </p:sp>
      <p:pic>
        <p:nvPicPr>
          <p:cNvPr id="5" name="Picture 8" descr="C:\Documents and Settings\kzeigler\Local Settings\Temporary Internet Files\Content.Outlook\3WH9BPDG\RGB_Horiz_466x69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6276975"/>
            <a:ext cx="18653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304800"/>
            <a:ext cx="7772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E2open Confidential / </a:t>
            </a:r>
            <a:fld id="{7DB89C4C-0ED0-4EFB-9C6B-0CF77A87DF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62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5791200"/>
            <a:ext cx="9144000" cy="1066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Calibri" pitchFamily="34" charset="0"/>
              <a:ea typeface="ヒラギノ角ゴ Pro W3" pitchFamily="1" charset="-128"/>
            </a:endParaRPr>
          </a:p>
        </p:txBody>
      </p:sp>
      <p:pic>
        <p:nvPicPr>
          <p:cNvPr id="5" name="Picture 8" descr="C:\Documents and Settings\kzeigler\Local Settings\Temporary Internet Files\Content.Outlook\3WH9BPDG\RGB_Horiz_466x69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6276975"/>
            <a:ext cx="18653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466850"/>
            <a:ext cx="7772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E2open Confidential / </a:t>
            </a:r>
            <a:fld id="{C76FD8BE-F05A-458A-83C8-764B0A240F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875" y="190500"/>
            <a:ext cx="77089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3550" y="1228725"/>
            <a:ext cx="8128000" cy="49434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 userDrawn="1">
            <p:ph type="sldNum" sz="quarter" idx="10"/>
          </p:nvPr>
        </p:nvSpPr>
        <p:spPr>
          <a:xfrm>
            <a:off x="5867400" y="6324600"/>
            <a:ext cx="3048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E2open Confidential / </a:t>
            </a:r>
            <a:fld id="{69342B65-76B9-4473-8A60-F6587D05E1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388" y="66675"/>
            <a:ext cx="812165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74763"/>
            <a:ext cx="3810000" cy="4535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74763"/>
            <a:ext cx="3810000" cy="219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7913"/>
            <a:ext cx="3810000" cy="219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 userDrawn="1">
            <p:ph type="sldNum" sz="quarter" idx="10"/>
          </p:nvPr>
        </p:nvSpPr>
        <p:spPr>
          <a:xfrm>
            <a:off x="5867400" y="6324600"/>
            <a:ext cx="3048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E2open Confidential / </a:t>
            </a:r>
            <a:fld id="{69342B65-76B9-4473-8A60-F6587D05E1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nimated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lob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-76200"/>
            <a:ext cx="9144000" cy="6934200"/>
          </a:xfrm>
          <a:prstGeom prst="rect">
            <a:avLst/>
          </a:prstGeom>
        </p:spPr>
      </p:pic>
      <p:pic>
        <p:nvPicPr>
          <p:cNvPr id="8" name="Picture 7" descr="curveed_lines.png"/>
          <p:cNvPicPr>
            <a:picLocks noChangeAspect="1"/>
          </p:cNvPicPr>
          <p:nvPr/>
        </p:nvPicPr>
        <p:blipFill>
          <a:blip r:embed="rId3" cstate="print"/>
          <a:srcRect r="5833" b="4444"/>
          <a:stretch>
            <a:fillRect/>
          </a:stretch>
        </p:blipFill>
        <p:spPr>
          <a:xfrm>
            <a:off x="240470" y="-3372"/>
            <a:ext cx="9015523" cy="6861372"/>
          </a:xfrm>
          <a:prstGeom prst="rect">
            <a:avLst/>
          </a:prstGeom>
        </p:spPr>
      </p:pic>
      <p:pic>
        <p:nvPicPr>
          <p:cNvPr id="9" name="Picture 8" descr="E2open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929" y="6084277"/>
            <a:ext cx="2571748" cy="4714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685800" y="2667000"/>
            <a:ext cx="7772400" cy="1470025"/>
          </a:xfrm>
        </p:spPr>
        <p:txBody>
          <a:bodyPr>
            <a:normAutofit/>
          </a:bodyPr>
          <a:lstStyle>
            <a:lvl1pPr algn="l">
              <a:defRPr sz="3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43400"/>
            <a:ext cx="6400800" cy="1371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697268" y="1800636"/>
            <a:ext cx="728756" cy="72875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15337" y="1917437"/>
            <a:ext cx="495300" cy="49530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/>
          <p:cNvGrpSpPr/>
          <p:nvPr/>
        </p:nvGrpSpPr>
        <p:grpSpPr>
          <a:xfrm>
            <a:off x="6664613" y="1713724"/>
            <a:ext cx="285750" cy="285750"/>
            <a:chOff x="6664613" y="1713724"/>
            <a:chExt cx="285750" cy="285750"/>
          </a:xfrm>
        </p:grpSpPr>
        <p:sp>
          <p:nvSpPr>
            <p:cNvPr id="15" name="Oval 14"/>
            <p:cNvSpPr/>
            <p:nvPr userDrawn="1"/>
          </p:nvSpPr>
          <p:spPr>
            <a:xfrm>
              <a:off x="6664613" y="1713724"/>
              <a:ext cx="285750" cy="285750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6724891" y="1778076"/>
              <a:ext cx="161130" cy="161130"/>
            </a:xfrm>
            <a:prstGeom prst="ellipse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/>
          <p:cNvSpPr/>
          <p:nvPr/>
        </p:nvSpPr>
        <p:spPr>
          <a:xfrm>
            <a:off x="7256642" y="1541136"/>
            <a:ext cx="202189" cy="20218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1" idx="5"/>
            <a:endCxn id="68" idx="1"/>
          </p:cNvCxnSpPr>
          <p:nvPr/>
        </p:nvCxnSpPr>
        <p:spPr>
          <a:xfrm>
            <a:off x="1141820" y="503273"/>
            <a:ext cx="390369" cy="26848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46550" y="960116"/>
            <a:ext cx="535928" cy="864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6" idx="4"/>
          </p:cNvCxnSpPr>
          <p:nvPr/>
        </p:nvCxnSpPr>
        <p:spPr>
          <a:xfrm>
            <a:off x="2600355" y="1431583"/>
            <a:ext cx="130175" cy="508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2925433" y="654316"/>
            <a:ext cx="479760" cy="24252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068382" y="2158469"/>
            <a:ext cx="202189" cy="20218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2" idx="6"/>
          </p:cNvCxnSpPr>
          <p:nvPr/>
        </p:nvCxnSpPr>
        <p:spPr>
          <a:xfrm flipV="1">
            <a:off x="3677676" y="906344"/>
            <a:ext cx="748348" cy="5580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3" idx="2"/>
          </p:cNvCxnSpPr>
          <p:nvPr/>
        </p:nvCxnSpPr>
        <p:spPr>
          <a:xfrm>
            <a:off x="2925550" y="2101347"/>
            <a:ext cx="771718" cy="6366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3" idx="7"/>
          </p:cNvCxnSpPr>
          <p:nvPr/>
        </p:nvCxnSpPr>
        <p:spPr>
          <a:xfrm flipV="1">
            <a:off x="3399708" y="1060500"/>
            <a:ext cx="1092947" cy="8325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693952" y="1122368"/>
            <a:ext cx="67685" cy="88289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426024" y="2208664"/>
            <a:ext cx="133305" cy="1424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2" idx="6"/>
          </p:cNvCxnSpPr>
          <p:nvPr/>
        </p:nvCxnSpPr>
        <p:spPr>
          <a:xfrm>
            <a:off x="4887907" y="2184927"/>
            <a:ext cx="180475" cy="674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661737" y="1410400"/>
            <a:ext cx="182907" cy="1637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4" idx="6"/>
          </p:cNvCxnSpPr>
          <p:nvPr/>
        </p:nvCxnSpPr>
        <p:spPr>
          <a:xfrm flipV="1">
            <a:off x="6440050" y="1837549"/>
            <a:ext cx="215038" cy="20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966774" y="1682411"/>
            <a:ext cx="326231" cy="147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528571" y="2005259"/>
            <a:ext cx="359336" cy="35933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85653" y="2063217"/>
            <a:ext cx="247650" cy="2476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/>
          <p:cNvGrpSpPr/>
          <p:nvPr/>
        </p:nvGrpSpPr>
        <p:grpSpPr>
          <a:xfrm>
            <a:off x="5711294" y="1473373"/>
            <a:ext cx="728756" cy="728756"/>
            <a:chOff x="5711294" y="1473373"/>
            <a:chExt cx="728756" cy="728756"/>
          </a:xfrm>
        </p:grpSpPr>
        <p:sp>
          <p:nvSpPr>
            <p:cNvPr id="34" name="Oval 33"/>
            <p:cNvSpPr/>
            <p:nvPr userDrawn="1"/>
          </p:nvSpPr>
          <p:spPr>
            <a:xfrm>
              <a:off x="5711294" y="1473373"/>
              <a:ext cx="728756" cy="72875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 userDrawn="1"/>
          </p:nvSpPr>
          <p:spPr>
            <a:xfrm>
              <a:off x="5769425" y="1530396"/>
              <a:ext cx="618645" cy="618645"/>
            </a:xfrm>
            <a:prstGeom prst="ellipse">
              <a:avLst/>
            </a:prstGeom>
            <a:solidFill>
              <a:srgbClr val="0070C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 userDrawn="1"/>
          </p:nvSpPr>
          <p:spPr>
            <a:xfrm>
              <a:off x="5829691" y="1592400"/>
              <a:ext cx="495300" cy="4953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4384360" y="456690"/>
            <a:ext cx="666750" cy="666750"/>
            <a:chOff x="4384360" y="456690"/>
            <a:chExt cx="666750" cy="666750"/>
          </a:xfrm>
        </p:grpSpPr>
        <p:sp>
          <p:nvSpPr>
            <p:cNvPr id="37" name="Oval 36"/>
            <p:cNvSpPr/>
            <p:nvPr userDrawn="1"/>
          </p:nvSpPr>
          <p:spPr>
            <a:xfrm>
              <a:off x="4384360" y="456690"/>
              <a:ext cx="666750" cy="6667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 userDrawn="1"/>
          </p:nvSpPr>
          <p:spPr>
            <a:xfrm>
              <a:off x="4549460" y="627346"/>
              <a:ext cx="336550" cy="3365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 userDrawn="1"/>
          </p:nvSpPr>
          <p:spPr>
            <a:xfrm>
              <a:off x="4470085" y="545590"/>
              <a:ext cx="495300" cy="4953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951483" y="668321"/>
            <a:ext cx="495300" cy="495300"/>
            <a:chOff x="4951483" y="668321"/>
            <a:chExt cx="495300" cy="495300"/>
          </a:xfrm>
        </p:grpSpPr>
        <p:sp>
          <p:nvSpPr>
            <p:cNvPr id="40" name="Oval 39"/>
            <p:cNvSpPr/>
            <p:nvPr userDrawn="1"/>
          </p:nvSpPr>
          <p:spPr>
            <a:xfrm>
              <a:off x="5007478" y="720389"/>
              <a:ext cx="383310" cy="383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 userDrawn="1"/>
          </p:nvSpPr>
          <p:spPr>
            <a:xfrm>
              <a:off x="4951483" y="668321"/>
              <a:ext cx="495300" cy="4953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5058919" y="774633"/>
              <a:ext cx="280428" cy="28042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200619" y="852200"/>
            <a:ext cx="611839" cy="611839"/>
            <a:chOff x="5200619" y="852200"/>
            <a:chExt cx="611839" cy="611839"/>
          </a:xfrm>
        </p:grpSpPr>
        <p:sp>
          <p:nvSpPr>
            <p:cNvPr id="43" name="Oval 42"/>
            <p:cNvSpPr/>
            <p:nvPr userDrawn="1"/>
          </p:nvSpPr>
          <p:spPr>
            <a:xfrm>
              <a:off x="5200619" y="852200"/>
              <a:ext cx="611839" cy="61183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 userDrawn="1"/>
          </p:nvSpPr>
          <p:spPr>
            <a:xfrm>
              <a:off x="5269814" y="918688"/>
              <a:ext cx="473448" cy="47344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329492" y="978186"/>
              <a:ext cx="352132" cy="352132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2266980" y="764833"/>
            <a:ext cx="666750" cy="666750"/>
            <a:chOff x="2266980" y="764833"/>
            <a:chExt cx="666750" cy="666750"/>
          </a:xfrm>
        </p:grpSpPr>
        <p:sp>
          <p:nvSpPr>
            <p:cNvPr id="46" name="Oval 45"/>
            <p:cNvSpPr/>
            <p:nvPr userDrawn="1"/>
          </p:nvSpPr>
          <p:spPr>
            <a:xfrm>
              <a:off x="2266980" y="764833"/>
              <a:ext cx="666750" cy="6667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 userDrawn="1"/>
          </p:nvSpPr>
          <p:spPr>
            <a:xfrm>
              <a:off x="2432080" y="935489"/>
              <a:ext cx="336550" cy="3365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 userDrawn="1"/>
          </p:nvSpPr>
          <p:spPr>
            <a:xfrm>
              <a:off x="2352705" y="853733"/>
              <a:ext cx="495300" cy="4953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2871567" y="875207"/>
            <a:ext cx="495300" cy="495300"/>
            <a:chOff x="2871567" y="875207"/>
            <a:chExt cx="495300" cy="495300"/>
          </a:xfrm>
        </p:grpSpPr>
        <p:sp>
          <p:nvSpPr>
            <p:cNvPr id="49" name="Oval 48"/>
            <p:cNvSpPr/>
            <p:nvPr userDrawn="1"/>
          </p:nvSpPr>
          <p:spPr>
            <a:xfrm>
              <a:off x="2927562" y="927275"/>
              <a:ext cx="383310" cy="383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 userDrawn="1"/>
          </p:nvSpPr>
          <p:spPr>
            <a:xfrm>
              <a:off x="2871567" y="875207"/>
              <a:ext cx="495300" cy="4953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 userDrawn="1"/>
          </p:nvSpPr>
          <p:spPr>
            <a:xfrm>
              <a:off x="2979003" y="981519"/>
              <a:ext cx="280428" cy="28042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391926" y="819275"/>
            <a:ext cx="285750" cy="285750"/>
            <a:chOff x="3391926" y="819275"/>
            <a:chExt cx="285750" cy="285750"/>
          </a:xfrm>
        </p:grpSpPr>
        <p:sp>
          <p:nvSpPr>
            <p:cNvPr id="52" name="Oval 51"/>
            <p:cNvSpPr/>
            <p:nvPr userDrawn="1"/>
          </p:nvSpPr>
          <p:spPr>
            <a:xfrm>
              <a:off x="3391926" y="819275"/>
              <a:ext cx="285750" cy="285750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3440026" y="867694"/>
              <a:ext cx="184150" cy="184150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518422" y="276605"/>
            <a:ext cx="463550" cy="463550"/>
            <a:chOff x="2518422" y="276605"/>
            <a:chExt cx="463550" cy="463550"/>
          </a:xfrm>
        </p:grpSpPr>
        <p:sp>
          <p:nvSpPr>
            <p:cNvPr id="54" name="Oval 53"/>
            <p:cNvSpPr/>
            <p:nvPr userDrawn="1"/>
          </p:nvSpPr>
          <p:spPr>
            <a:xfrm>
              <a:off x="2559698" y="316980"/>
              <a:ext cx="381000" cy="381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2518422" y="276605"/>
              <a:ext cx="463550" cy="463550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120389" y="1093007"/>
            <a:ext cx="611839" cy="611839"/>
            <a:chOff x="3120389" y="1093007"/>
            <a:chExt cx="611839" cy="611839"/>
          </a:xfrm>
        </p:grpSpPr>
        <p:sp>
          <p:nvSpPr>
            <p:cNvPr id="56" name="Oval 55"/>
            <p:cNvSpPr/>
            <p:nvPr userDrawn="1"/>
          </p:nvSpPr>
          <p:spPr>
            <a:xfrm>
              <a:off x="3189584" y="1159495"/>
              <a:ext cx="473448" cy="47344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 userDrawn="1"/>
          </p:nvSpPr>
          <p:spPr>
            <a:xfrm>
              <a:off x="3246194" y="1222061"/>
              <a:ext cx="352132" cy="352132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 userDrawn="1"/>
          </p:nvSpPr>
          <p:spPr>
            <a:xfrm>
              <a:off x="3120389" y="1093007"/>
              <a:ext cx="611839" cy="611839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Oval 58"/>
          <p:cNvSpPr/>
          <p:nvPr/>
        </p:nvSpPr>
        <p:spPr>
          <a:xfrm>
            <a:off x="3543235" y="1560101"/>
            <a:ext cx="247650" cy="2476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578160" y="1598201"/>
            <a:ext cx="177800" cy="177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567686" y="1916613"/>
            <a:ext cx="359336" cy="35933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26143" y="1975258"/>
            <a:ext cx="247650" cy="2476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188326" y="1856808"/>
            <a:ext cx="247650" cy="2476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1377261" y="1272039"/>
            <a:ext cx="924644" cy="46239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196574" y="1664058"/>
            <a:ext cx="247650" cy="2476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671912" y="1418453"/>
            <a:ext cx="247650" cy="2476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704455" y="1454171"/>
            <a:ext cx="177800" cy="177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1490342" y="729908"/>
            <a:ext cx="285750" cy="285750"/>
            <a:chOff x="1490342" y="729908"/>
            <a:chExt cx="285750" cy="285750"/>
          </a:xfrm>
        </p:grpSpPr>
        <p:sp>
          <p:nvSpPr>
            <p:cNvPr id="68" name="Oval 67"/>
            <p:cNvSpPr/>
            <p:nvPr userDrawn="1"/>
          </p:nvSpPr>
          <p:spPr>
            <a:xfrm>
              <a:off x="1490342" y="729908"/>
              <a:ext cx="285750" cy="285750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 userDrawn="1"/>
          </p:nvSpPr>
          <p:spPr>
            <a:xfrm>
              <a:off x="1538761" y="783089"/>
              <a:ext cx="184150" cy="184150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Oval 69"/>
          <p:cNvSpPr/>
          <p:nvPr/>
        </p:nvSpPr>
        <p:spPr>
          <a:xfrm>
            <a:off x="787430" y="152058"/>
            <a:ext cx="381000" cy="381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46155" y="107608"/>
            <a:ext cx="463550" cy="463550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>
            <a:stCxn id="131" idx="5"/>
            <a:endCxn id="128" idx="1"/>
          </p:cNvCxnSpPr>
          <p:nvPr/>
        </p:nvCxnSpPr>
        <p:spPr>
          <a:xfrm>
            <a:off x="7385187" y="322269"/>
            <a:ext cx="317956" cy="2186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877740" y="694368"/>
            <a:ext cx="436513" cy="7039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06" idx="4"/>
          </p:cNvCxnSpPr>
          <p:nvPr/>
        </p:nvCxnSpPr>
        <p:spPr>
          <a:xfrm>
            <a:off x="8573164" y="1078378"/>
            <a:ext cx="106028" cy="41376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8837940" y="445294"/>
            <a:ext cx="306060" cy="15139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838035" y="1623900"/>
            <a:ext cx="305965" cy="2666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8301630" y="535310"/>
            <a:ext cx="543068" cy="543068"/>
            <a:chOff x="8301630" y="535310"/>
            <a:chExt cx="543068" cy="543068"/>
          </a:xfrm>
        </p:grpSpPr>
        <p:sp>
          <p:nvSpPr>
            <p:cNvPr id="106" name="Oval 105"/>
            <p:cNvSpPr/>
            <p:nvPr userDrawn="1"/>
          </p:nvSpPr>
          <p:spPr>
            <a:xfrm>
              <a:off x="8301630" y="535310"/>
              <a:ext cx="543068" cy="5430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 userDrawn="1"/>
          </p:nvSpPr>
          <p:spPr>
            <a:xfrm>
              <a:off x="8436104" y="674309"/>
              <a:ext cx="274120" cy="2741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 userDrawn="1"/>
          </p:nvSpPr>
          <p:spPr>
            <a:xfrm>
              <a:off x="8371453" y="607719"/>
              <a:ext cx="403422" cy="403422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Oval 108"/>
          <p:cNvSpPr/>
          <p:nvPr/>
        </p:nvSpPr>
        <p:spPr>
          <a:xfrm>
            <a:off x="8839674" y="667619"/>
            <a:ext cx="312206" cy="31220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8794066" y="625209"/>
            <a:ext cx="403422" cy="403422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8881572" y="711800"/>
            <a:ext cx="228409" cy="22840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40049" y="170533"/>
            <a:ext cx="310324" cy="31032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8506429" y="137648"/>
            <a:ext cx="377561" cy="377561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8546555" y="1473435"/>
            <a:ext cx="292679" cy="29267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8594168" y="1521201"/>
            <a:ext cx="201711" cy="2017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/>
          <p:cNvCxnSpPr/>
          <p:nvPr/>
        </p:nvCxnSpPr>
        <p:spPr>
          <a:xfrm flipH="1">
            <a:off x="7576954" y="948429"/>
            <a:ext cx="753122" cy="37662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7429784" y="1267728"/>
            <a:ext cx="201711" cy="2017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/>
          <p:cNvGrpSpPr/>
          <p:nvPr/>
        </p:nvGrpSpPr>
        <p:grpSpPr>
          <a:xfrm>
            <a:off x="7816947" y="1067683"/>
            <a:ext cx="201711" cy="201711"/>
            <a:chOff x="7816947" y="1067683"/>
            <a:chExt cx="201711" cy="201711"/>
          </a:xfrm>
        </p:grpSpPr>
        <p:sp>
          <p:nvSpPr>
            <p:cNvPr id="126" name="Oval 125"/>
            <p:cNvSpPr/>
            <p:nvPr userDrawn="1"/>
          </p:nvSpPr>
          <p:spPr>
            <a:xfrm>
              <a:off x="7816947" y="1067683"/>
              <a:ext cx="201711" cy="20171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 userDrawn="1"/>
          </p:nvSpPr>
          <p:spPr>
            <a:xfrm>
              <a:off x="7843453" y="1096776"/>
              <a:ext cx="144818" cy="14481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Oval 127"/>
          <p:cNvSpPr/>
          <p:nvPr/>
        </p:nvSpPr>
        <p:spPr>
          <a:xfrm>
            <a:off x="7669058" y="506863"/>
            <a:ext cx="232743" cy="232743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7708496" y="550179"/>
            <a:ext cx="149990" cy="14999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7096536" y="36205"/>
            <a:ext cx="310324" cy="31032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7062918" y="0"/>
            <a:ext cx="377561" cy="377561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0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500"/>
                            </p:stCondLst>
                            <p:childTnLst>
                              <p:par>
                                <p:cTn id="1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0" grpId="0" animBg="1"/>
      <p:bldP spid="114" grpId="0" animBg="1"/>
      <p:bldP spid="115" grpId="0" animBg="1"/>
      <p:bldP spid="125" grpId="0" animBg="1"/>
    </p:bld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tic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lob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6200"/>
            <a:ext cx="9144000" cy="6934200"/>
          </a:xfrm>
          <a:prstGeom prst="rect">
            <a:avLst/>
          </a:prstGeom>
        </p:spPr>
      </p:pic>
      <p:pic>
        <p:nvPicPr>
          <p:cNvPr id="8" name="Picture 7" descr="curveed_lines.png"/>
          <p:cNvPicPr>
            <a:picLocks noChangeAspect="1"/>
          </p:cNvPicPr>
          <p:nvPr/>
        </p:nvPicPr>
        <p:blipFill>
          <a:blip r:embed="rId3" cstate="print"/>
          <a:srcRect r="5833" b="4444"/>
          <a:stretch>
            <a:fillRect/>
          </a:stretch>
        </p:blipFill>
        <p:spPr>
          <a:xfrm>
            <a:off x="304800" y="-3372"/>
            <a:ext cx="9015523" cy="6861372"/>
          </a:xfrm>
          <a:prstGeom prst="rect">
            <a:avLst/>
          </a:prstGeom>
        </p:spPr>
      </p:pic>
      <p:pic>
        <p:nvPicPr>
          <p:cNvPr id="9" name="Picture 8" descr="E2open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929" y="6084277"/>
            <a:ext cx="2571748" cy="4714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685800" y="2667000"/>
            <a:ext cx="7772400" cy="1470025"/>
          </a:xfrm>
        </p:spPr>
        <p:txBody>
          <a:bodyPr>
            <a:normAutofit/>
          </a:bodyPr>
          <a:lstStyle>
            <a:lvl1pPr algn="l">
              <a:defRPr sz="3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43400"/>
            <a:ext cx="6400800" cy="1371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4" name="Group 11"/>
          <p:cNvGrpSpPr/>
          <p:nvPr/>
        </p:nvGrpSpPr>
        <p:grpSpPr>
          <a:xfrm>
            <a:off x="746155" y="107608"/>
            <a:ext cx="6712676" cy="2421784"/>
            <a:chOff x="1447369" y="3620608"/>
            <a:chExt cx="6712676" cy="2421784"/>
          </a:xfrm>
        </p:grpSpPr>
        <p:sp>
          <p:nvSpPr>
            <p:cNvPr id="13" name="Oval 12"/>
            <p:cNvSpPr/>
            <p:nvPr userDrawn="1"/>
          </p:nvSpPr>
          <p:spPr>
            <a:xfrm>
              <a:off x="4398482" y="5313636"/>
              <a:ext cx="728756" cy="72875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4516551" y="5430437"/>
              <a:ext cx="495300" cy="4953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65827" y="5226724"/>
              <a:ext cx="285750" cy="285750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426105" y="5291076"/>
              <a:ext cx="161130" cy="161130"/>
            </a:xfrm>
            <a:prstGeom prst="ellipse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7957856" y="5054136"/>
              <a:ext cx="202189" cy="20218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71" idx="5"/>
              <a:endCxn id="68" idx="1"/>
            </p:cNvCxnSpPr>
            <p:nvPr userDrawn="1"/>
          </p:nvCxnSpPr>
          <p:spPr>
            <a:xfrm>
              <a:off x="1843034" y="4016273"/>
              <a:ext cx="390369" cy="26848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2447764" y="4473116"/>
              <a:ext cx="535928" cy="86431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46" idx="4"/>
            </p:cNvCxnSpPr>
            <p:nvPr userDrawn="1"/>
          </p:nvCxnSpPr>
          <p:spPr>
            <a:xfrm>
              <a:off x="3301569" y="4944583"/>
              <a:ext cx="130175" cy="50800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H="1" flipV="1">
              <a:off x="3626647" y="4167316"/>
              <a:ext cx="479760" cy="24252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 userDrawn="1"/>
          </p:nvSpPr>
          <p:spPr>
            <a:xfrm>
              <a:off x="5769596" y="5671469"/>
              <a:ext cx="202189" cy="20218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52" idx="6"/>
            </p:cNvCxnSpPr>
            <p:nvPr userDrawn="1"/>
          </p:nvCxnSpPr>
          <p:spPr>
            <a:xfrm flipV="1">
              <a:off x="4378890" y="4419344"/>
              <a:ext cx="748348" cy="5580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3" idx="2"/>
            </p:cNvCxnSpPr>
            <p:nvPr userDrawn="1"/>
          </p:nvCxnSpPr>
          <p:spPr>
            <a:xfrm>
              <a:off x="3626764" y="5614347"/>
              <a:ext cx="771718" cy="6366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63" idx="7"/>
            </p:cNvCxnSpPr>
            <p:nvPr userDrawn="1"/>
          </p:nvCxnSpPr>
          <p:spPr>
            <a:xfrm flipV="1">
              <a:off x="4100922" y="4573500"/>
              <a:ext cx="1092947" cy="832575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flipV="1">
              <a:off x="5395166" y="4635368"/>
              <a:ext cx="67685" cy="882891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5127238" y="5721664"/>
              <a:ext cx="133305" cy="1424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2" idx="6"/>
            </p:cNvCxnSpPr>
            <p:nvPr userDrawn="1"/>
          </p:nvCxnSpPr>
          <p:spPr>
            <a:xfrm>
              <a:off x="5589121" y="5697927"/>
              <a:ext cx="180475" cy="6749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6362951" y="4923400"/>
              <a:ext cx="182907" cy="16379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4" idx="6"/>
            </p:cNvCxnSpPr>
            <p:nvPr userDrawn="1"/>
          </p:nvCxnSpPr>
          <p:spPr>
            <a:xfrm flipV="1">
              <a:off x="7141264" y="5350549"/>
              <a:ext cx="215038" cy="2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flipV="1">
              <a:off x="7667988" y="5195411"/>
              <a:ext cx="326231" cy="147635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 userDrawn="1"/>
          </p:nvSpPr>
          <p:spPr>
            <a:xfrm>
              <a:off x="5229785" y="5518259"/>
              <a:ext cx="359336" cy="35933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 userDrawn="1"/>
          </p:nvSpPr>
          <p:spPr>
            <a:xfrm>
              <a:off x="5286867" y="5576217"/>
              <a:ext cx="247650" cy="2476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 userDrawn="1"/>
          </p:nvSpPr>
          <p:spPr>
            <a:xfrm>
              <a:off x="6412508" y="4986373"/>
              <a:ext cx="728756" cy="72875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 userDrawn="1"/>
          </p:nvSpPr>
          <p:spPr>
            <a:xfrm>
              <a:off x="6470639" y="5043396"/>
              <a:ext cx="618645" cy="618645"/>
            </a:xfrm>
            <a:prstGeom prst="ellipse">
              <a:avLst/>
            </a:prstGeom>
            <a:solidFill>
              <a:srgbClr val="0070C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 userDrawn="1"/>
          </p:nvSpPr>
          <p:spPr>
            <a:xfrm>
              <a:off x="6530905" y="5105400"/>
              <a:ext cx="495300" cy="4953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 userDrawn="1"/>
          </p:nvSpPr>
          <p:spPr>
            <a:xfrm>
              <a:off x="5085574" y="3969690"/>
              <a:ext cx="666750" cy="6667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 userDrawn="1"/>
          </p:nvSpPr>
          <p:spPr>
            <a:xfrm>
              <a:off x="5250674" y="4140346"/>
              <a:ext cx="336550" cy="3365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 userDrawn="1"/>
          </p:nvSpPr>
          <p:spPr>
            <a:xfrm>
              <a:off x="5171299" y="4058590"/>
              <a:ext cx="495300" cy="4953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 userDrawn="1"/>
          </p:nvSpPr>
          <p:spPr>
            <a:xfrm>
              <a:off x="5708692" y="4233389"/>
              <a:ext cx="383310" cy="383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 userDrawn="1"/>
          </p:nvSpPr>
          <p:spPr>
            <a:xfrm>
              <a:off x="5652697" y="4181321"/>
              <a:ext cx="495300" cy="4953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5760133" y="4287633"/>
              <a:ext cx="280428" cy="28042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 userDrawn="1"/>
          </p:nvSpPr>
          <p:spPr>
            <a:xfrm>
              <a:off x="5901833" y="4365200"/>
              <a:ext cx="611839" cy="61183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 userDrawn="1"/>
          </p:nvSpPr>
          <p:spPr>
            <a:xfrm>
              <a:off x="5971028" y="4431688"/>
              <a:ext cx="473448" cy="47344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6030706" y="4491186"/>
              <a:ext cx="352132" cy="352132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2968194" y="4277833"/>
              <a:ext cx="666750" cy="6667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 userDrawn="1"/>
          </p:nvSpPr>
          <p:spPr>
            <a:xfrm>
              <a:off x="3133294" y="4448489"/>
              <a:ext cx="336550" cy="3365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 userDrawn="1"/>
          </p:nvSpPr>
          <p:spPr>
            <a:xfrm>
              <a:off x="3053919" y="4366733"/>
              <a:ext cx="495300" cy="4953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 userDrawn="1"/>
          </p:nvSpPr>
          <p:spPr>
            <a:xfrm>
              <a:off x="3628776" y="4440275"/>
              <a:ext cx="383310" cy="383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 userDrawn="1"/>
          </p:nvSpPr>
          <p:spPr>
            <a:xfrm>
              <a:off x="3572781" y="4388207"/>
              <a:ext cx="495300" cy="4953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 userDrawn="1"/>
          </p:nvSpPr>
          <p:spPr>
            <a:xfrm>
              <a:off x="3680217" y="4494519"/>
              <a:ext cx="280428" cy="28042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 userDrawn="1"/>
          </p:nvSpPr>
          <p:spPr>
            <a:xfrm>
              <a:off x="4093140" y="4332275"/>
              <a:ext cx="285750" cy="285750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141240" y="4380694"/>
              <a:ext cx="184150" cy="184150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 userDrawn="1"/>
          </p:nvSpPr>
          <p:spPr>
            <a:xfrm>
              <a:off x="3260912" y="3829980"/>
              <a:ext cx="381000" cy="381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3219636" y="3789605"/>
              <a:ext cx="463550" cy="463550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3890798" y="4672495"/>
              <a:ext cx="473448" cy="47344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 userDrawn="1"/>
          </p:nvSpPr>
          <p:spPr>
            <a:xfrm>
              <a:off x="3947408" y="4735061"/>
              <a:ext cx="352132" cy="352132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 userDrawn="1"/>
          </p:nvSpPr>
          <p:spPr>
            <a:xfrm>
              <a:off x="3821603" y="4606007"/>
              <a:ext cx="611839" cy="611839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 userDrawn="1"/>
          </p:nvSpPr>
          <p:spPr>
            <a:xfrm>
              <a:off x="4244449" y="5073101"/>
              <a:ext cx="247650" cy="2476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 userDrawn="1"/>
          </p:nvSpPr>
          <p:spPr>
            <a:xfrm>
              <a:off x="4279374" y="5111201"/>
              <a:ext cx="177800" cy="177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 userDrawn="1"/>
          </p:nvSpPr>
          <p:spPr>
            <a:xfrm>
              <a:off x="3268900" y="5429613"/>
              <a:ext cx="359336" cy="35933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 userDrawn="1"/>
          </p:nvSpPr>
          <p:spPr>
            <a:xfrm>
              <a:off x="3327357" y="5488258"/>
              <a:ext cx="247650" cy="2476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 userDrawn="1"/>
          </p:nvSpPr>
          <p:spPr>
            <a:xfrm>
              <a:off x="3889540" y="5369808"/>
              <a:ext cx="247650" cy="2476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 userDrawn="1"/>
          </p:nvCxnSpPr>
          <p:spPr>
            <a:xfrm flipH="1">
              <a:off x="2078475" y="4785039"/>
              <a:ext cx="924644" cy="46239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 userDrawn="1"/>
          </p:nvSpPr>
          <p:spPr>
            <a:xfrm>
              <a:off x="1897788" y="5177058"/>
              <a:ext cx="247650" cy="2476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 userDrawn="1"/>
          </p:nvSpPr>
          <p:spPr>
            <a:xfrm>
              <a:off x="2373126" y="4931453"/>
              <a:ext cx="247650" cy="2476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 userDrawn="1"/>
          </p:nvSpPr>
          <p:spPr>
            <a:xfrm>
              <a:off x="2405669" y="4967171"/>
              <a:ext cx="177800" cy="177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 userDrawn="1"/>
          </p:nvSpPr>
          <p:spPr>
            <a:xfrm>
              <a:off x="2191556" y="4242908"/>
              <a:ext cx="285750" cy="285750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 userDrawn="1"/>
          </p:nvSpPr>
          <p:spPr>
            <a:xfrm>
              <a:off x="2239975" y="4296089"/>
              <a:ext cx="184150" cy="184150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 userDrawn="1"/>
          </p:nvSpPr>
          <p:spPr>
            <a:xfrm>
              <a:off x="1488644" y="3665058"/>
              <a:ext cx="381000" cy="381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 userDrawn="1"/>
          </p:nvSpPr>
          <p:spPr>
            <a:xfrm>
              <a:off x="1447369" y="3620608"/>
              <a:ext cx="463550" cy="463550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>
            <a:stCxn id="131" idx="5"/>
            <a:endCxn id="128" idx="1"/>
          </p:cNvCxnSpPr>
          <p:nvPr/>
        </p:nvCxnSpPr>
        <p:spPr>
          <a:xfrm>
            <a:off x="7385187" y="322269"/>
            <a:ext cx="317956" cy="2186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877740" y="694368"/>
            <a:ext cx="436513" cy="7039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06" idx="4"/>
          </p:cNvCxnSpPr>
          <p:nvPr/>
        </p:nvCxnSpPr>
        <p:spPr>
          <a:xfrm>
            <a:off x="8573164" y="1078378"/>
            <a:ext cx="106028" cy="41376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8837940" y="445294"/>
            <a:ext cx="306060" cy="15139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838035" y="1623900"/>
            <a:ext cx="305965" cy="2666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8301630" y="535310"/>
            <a:ext cx="543068" cy="543068"/>
            <a:chOff x="8301630" y="535310"/>
            <a:chExt cx="543068" cy="543068"/>
          </a:xfrm>
        </p:grpSpPr>
        <p:sp>
          <p:nvSpPr>
            <p:cNvPr id="106" name="Oval 105"/>
            <p:cNvSpPr/>
            <p:nvPr userDrawn="1"/>
          </p:nvSpPr>
          <p:spPr>
            <a:xfrm>
              <a:off x="8301630" y="535310"/>
              <a:ext cx="543068" cy="5430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 userDrawn="1"/>
          </p:nvSpPr>
          <p:spPr>
            <a:xfrm>
              <a:off x="8436104" y="674309"/>
              <a:ext cx="274120" cy="2741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 userDrawn="1"/>
          </p:nvSpPr>
          <p:spPr>
            <a:xfrm>
              <a:off x="8371453" y="607719"/>
              <a:ext cx="403422" cy="403422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Oval 108"/>
          <p:cNvSpPr/>
          <p:nvPr/>
        </p:nvSpPr>
        <p:spPr>
          <a:xfrm>
            <a:off x="8839674" y="667619"/>
            <a:ext cx="312206" cy="31220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8794066" y="625209"/>
            <a:ext cx="403422" cy="403422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8881572" y="711800"/>
            <a:ext cx="228409" cy="22840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40049" y="170533"/>
            <a:ext cx="310324" cy="31032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8506429" y="137648"/>
            <a:ext cx="377561" cy="377561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8546555" y="1473435"/>
            <a:ext cx="292679" cy="29267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8594168" y="1521201"/>
            <a:ext cx="201711" cy="2017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/>
          <p:cNvCxnSpPr/>
          <p:nvPr/>
        </p:nvCxnSpPr>
        <p:spPr>
          <a:xfrm flipH="1">
            <a:off x="7576954" y="948429"/>
            <a:ext cx="753122" cy="37662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7429784" y="1267728"/>
            <a:ext cx="201711" cy="2017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7816947" y="1067683"/>
            <a:ext cx="201711" cy="2017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7843453" y="1096776"/>
            <a:ext cx="144818" cy="1448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7669058" y="506863"/>
            <a:ext cx="232743" cy="232743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7708496" y="550179"/>
            <a:ext cx="149990" cy="14999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7096536" y="36205"/>
            <a:ext cx="310324" cy="31032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7062918" y="0"/>
            <a:ext cx="377561" cy="377561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2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E2open Confidential / </a:t>
            </a:r>
            <a:fld id="{A87A4CC6-7074-4195-9904-465FF01091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 - Clea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00800" y="4572000"/>
            <a:ext cx="27432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17193" y="5029200"/>
            <a:ext cx="2169607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urved_lines_for_p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-38745"/>
            <a:ext cx="5029200" cy="685800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 bwMode="gray">
          <a:xfrm>
            <a:off x="0" y="-43158"/>
            <a:ext cx="9146697" cy="1262358"/>
          </a:xfrm>
          <a:custGeom>
            <a:avLst/>
            <a:gdLst>
              <a:gd name="connsiteX0" fmla="*/ 0 w 9144000"/>
              <a:gd name="connsiteY0" fmla="*/ 0 h 685800"/>
              <a:gd name="connsiteX1" fmla="*/ 9144000 w 9144000"/>
              <a:gd name="connsiteY1" fmla="*/ 0 h 685800"/>
              <a:gd name="connsiteX2" fmla="*/ 9144000 w 9144000"/>
              <a:gd name="connsiteY2" fmla="*/ 685800 h 685800"/>
              <a:gd name="connsiteX3" fmla="*/ 0 w 9144000"/>
              <a:gd name="connsiteY3" fmla="*/ 685800 h 685800"/>
              <a:gd name="connsiteX4" fmla="*/ 0 w 9144000"/>
              <a:gd name="connsiteY4" fmla="*/ 0 h 685800"/>
              <a:gd name="connsiteX0" fmla="*/ 0 w 9144000"/>
              <a:gd name="connsiteY0" fmla="*/ 0 h 1262358"/>
              <a:gd name="connsiteX1" fmla="*/ 9144000 w 9144000"/>
              <a:gd name="connsiteY1" fmla="*/ 0 h 1262358"/>
              <a:gd name="connsiteX2" fmla="*/ 9144000 w 9144000"/>
              <a:gd name="connsiteY2" fmla="*/ 685800 h 1262358"/>
              <a:gd name="connsiteX3" fmla="*/ 0 w 9144000"/>
              <a:gd name="connsiteY3" fmla="*/ 1262358 h 1262358"/>
              <a:gd name="connsiteX4" fmla="*/ 0 w 9144000"/>
              <a:gd name="connsiteY4" fmla="*/ 0 h 1262358"/>
              <a:gd name="connsiteX0" fmla="*/ 0 w 9144000"/>
              <a:gd name="connsiteY0" fmla="*/ 0 h 1262358"/>
              <a:gd name="connsiteX1" fmla="*/ 9144000 w 9144000"/>
              <a:gd name="connsiteY1" fmla="*/ 0 h 1262358"/>
              <a:gd name="connsiteX2" fmla="*/ 9135908 w 9144000"/>
              <a:gd name="connsiteY2" fmla="*/ 742444 h 1262358"/>
              <a:gd name="connsiteX3" fmla="*/ 0 w 9144000"/>
              <a:gd name="connsiteY3" fmla="*/ 1262358 h 1262358"/>
              <a:gd name="connsiteX4" fmla="*/ 0 w 9144000"/>
              <a:gd name="connsiteY4" fmla="*/ 0 h 1262358"/>
              <a:gd name="connsiteX0" fmla="*/ 0 w 9146697"/>
              <a:gd name="connsiteY0" fmla="*/ 0 h 1262358"/>
              <a:gd name="connsiteX1" fmla="*/ 9144000 w 9146697"/>
              <a:gd name="connsiteY1" fmla="*/ 0 h 1262358"/>
              <a:gd name="connsiteX2" fmla="*/ 9144000 w 9146697"/>
              <a:gd name="connsiteY2" fmla="*/ 762000 h 1262358"/>
              <a:gd name="connsiteX3" fmla="*/ 0 w 9146697"/>
              <a:gd name="connsiteY3" fmla="*/ 1262358 h 1262358"/>
              <a:gd name="connsiteX4" fmla="*/ 0 w 9146697"/>
              <a:gd name="connsiteY4" fmla="*/ 0 h 1262358"/>
              <a:gd name="connsiteX0" fmla="*/ 0 w 9146697"/>
              <a:gd name="connsiteY0" fmla="*/ 0 h 1262358"/>
              <a:gd name="connsiteX1" fmla="*/ 9144000 w 9146697"/>
              <a:gd name="connsiteY1" fmla="*/ 8092 h 1262358"/>
              <a:gd name="connsiteX2" fmla="*/ 9144000 w 9146697"/>
              <a:gd name="connsiteY2" fmla="*/ 762000 h 1262358"/>
              <a:gd name="connsiteX3" fmla="*/ 0 w 9146697"/>
              <a:gd name="connsiteY3" fmla="*/ 1262358 h 1262358"/>
              <a:gd name="connsiteX4" fmla="*/ 0 w 9146697"/>
              <a:gd name="connsiteY4" fmla="*/ 0 h 12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6697" h="1262358">
                <a:moveTo>
                  <a:pt x="0" y="0"/>
                </a:moveTo>
                <a:lnTo>
                  <a:pt x="9144000" y="8092"/>
                </a:lnTo>
                <a:cubicBezTo>
                  <a:pt x="9141303" y="255573"/>
                  <a:pt x="9146697" y="514519"/>
                  <a:pt x="9144000" y="762000"/>
                </a:cubicBezTo>
                <a:lnTo>
                  <a:pt x="0" y="126235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97524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white">
          <a:xfrm>
            <a:off x="0" y="-76200"/>
            <a:ext cx="9144000" cy="69342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 descr="globe_section.png"/>
          <p:cNvPicPr>
            <a:picLocks noChangeAspect="1"/>
          </p:cNvPicPr>
          <p:nvPr/>
        </p:nvPicPr>
        <p:blipFill>
          <a:blip r:embed="rId2" cstate="print"/>
          <a:srcRect t="10667" r="5000"/>
          <a:stretch>
            <a:fillRect/>
          </a:stretch>
        </p:blipFill>
        <p:spPr bwMode="invGray">
          <a:xfrm>
            <a:off x="457200" y="0"/>
            <a:ext cx="8686800" cy="510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85800" y="3505200"/>
            <a:ext cx="7772400" cy="1362075"/>
          </a:xfrm>
        </p:spPr>
        <p:txBody>
          <a:bodyPr anchor="t">
            <a:normAutofit/>
          </a:bodyPr>
          <a:lstStyle>
            <a:lvl1pPr algn="ctr">
              <a:defRPr sz="32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8" name="Picture 17" descr="E2open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929" y="6084277"/>
            <a:ext cx="2571748" cy="47148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68085" y="226319"/>
            <a:ext cx="4339542" cy="1565611"/>
            <a:chOff x="1447369" y="3620608"/>
            <a:chExt cx="6712676" cy="2421786"/>
          </a:xfrm>
        </p:grpSpPr>
        <p:sp>
          <p:nvSpPr>
            <p:cNvPr id="9" name="Oval 8"/>
            <p:cNvSpPr/>
            <p:nvPr userDrawn="1"/>
          </p:nvSpPr>
          <p:spPr>
            <a:xfrm>
              <a:off x="4398482" y="5313637"/>
              <a:ext cx="728756" cy="728757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516551" y="5430437"/>
              <a:ext cx="495300" cy="4953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7365827" y="5226724"/>
              <a:ext cx="285750" cy="285750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426105" y="5291076"/>
              <a:ext cx="161130" cy="161130"/>
            </a:xfrm>
            <a:prstGeom prst="ellipse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7957856" y="5054136"/>
              <a:ext cx="202189" cy="20218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72" idx="5"/>
              <a:endCxn id="69" idx="1"/>
            </p:cNvCxnSpPr>
            <p:nvPr userDrawn="1"/>
          </p:nvCxnSpPr>
          <p:spPr>
            <a:xfrm>
              <a:off x="1843034" y="4016273"/>
              <a:ext cx="390369" cy="2684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447764" y="4473116"/>
              <a:ext cx="535928" cy="86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7" idx="4"/>
            </p:cNvCxnSpPr>
            <p:nvPr userDrawn="1"/>
          </p:nvCxnSpPr>
          <p:spPr>
            <a:xfrm>
              <a:off x="3301569" y="4944583"/>
              <a:ext cx="130175" cy="50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H="1" flipV="1">
              <a:off x="3626647" y="4167316"/>
              <a:ext cx="479760" cy="2425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 userDrawn="1"/>
          </p:nvSpPr>
          <p:spPr>
            <a:xfrm>
              <a:off x="5769596" y="5671469"/>
              <a:ext cx="202189" cy="20218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53" idx="6"/>
            </p:cNvCxnSpPr>
            <p:nvPr userDrawn="1"/>
          </p:nvCxnSpPr>
          <p:spPr>
            <a:xfrm flipV="1">
              <a:off x="4378890" y="4419344"/>
              <a:ext cx="748348" cy="558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9" idx="2"/>
            </p:cNvCxnSpPr>
            <p:nvPr userDrawn="1"/>
          </p:nvCxnSpPr>
          <p:spPr>
            <a:xfrm>
              <a:off x="3626764" y="5614349"/>
              <a:ext cx="771717" cy="636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64" idx="7"/>
            </p:cNvCxnSpPr>
            <p:nvPr userDrawn="1"/>
          </p:nvCxnSpPr>
          <p:spPr>
            <a:xfrm flipV="1">
              <a:off x="4100922" y="4573500"/>
              <a:ext cx="1092947" cy="8325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5395166" y="4635368"/>
              <a:ext cx="67685" cy="8828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5127238" y="5721664"/>
              <a:ext cx="133305" cy="142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3" idx="6"/>
            </p:cNvCxnSpPr>
            <p:nvPr userDrawn="1"/>
          </p:nvCxnSpPr>
          <p:spPr>
            <a:xfrm>
              <a:off x="5589121" y="5697927"/>
              <a:ext cx="180475" cy="674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6362951" y="4923400"/>
              <a:ext cx="182907" cy="1637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5" idx="6"/>
            </p:cNvCxnSpPr>
            <p:nvPr userDrawn="1"/>
          </p:nvCxnSpPr>
          <p:spPr>
            <a:xfrm flipV="1">
              <a:off x="7141264" y="5350549"/>
              <a:ext cx="215038" cy="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flipV="1">
              <a:off x="7667988" y="5195411"/>
              <a:ext cx="326231" cy="1476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 userDrawn="1"/>
          </p:nvSpPr>
          <p:spPr>
            <a:xfrm>
              <a:off x="5229785" y="5518259"/>
              <a:ext cx="359336" cy="35933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 userDrawn="1"/>
          </p:nvSpPr>
          <p:spPr>
            <a:xfrm>
              <a:off x="5286867" y="5576217"/>
              <a:ext cx="247650" cy="2476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 userDrawn="1"/>
          </p:nvSpPr>
          <p:spPr>
            <a:xfrm>
              <a:off x="6412508" y="4986373"/>
              <a:ext cx="728756" cy="728756"/>
            </a:xfrm>
            <a:prstGeom prst="ellipse">
              <a:avLst/>
            </a:prstGeom>
            <a:solidFill>
              <a:schemeClr val="bg1">
                <a:alpha val="36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 userDrawn="1"/>
          </p:nvSpPr>
          <p:spPr>
            <a:xfrm>
              <a:off x="6470639" y="5043396"/>
              <a:ext cx="618645" cy="618645"/>
            </a:xfrm>
            <a:prstGeom prst="ellipse">
              <a:avLst/>
            </a:prstGeom>
            <a:solidFill>
              <a:srgbClr val="0070C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 userDrawn="1"/>
          </p:nvSpPr>
          <p:spPr>
            <a:xfrm>
              <a:off x="6530905" y="5105400"/>
              <a:ext cx="495300" cy="4953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 userDrawn="1"/>
          </p:nvSpPr>
          <p:spPr>
            <a:xfrm>
              <a:off x="5085574" y="3969690"/>
              <a:ext cx="666750" cy="666750"/>
            </a:xfrm>
            <a:prstGeom prst="ellipse">
              <a:avLst/>
            </a:prstGeom>
            <a:solidFill>
              <a:schemeClr val="bg1">
                <a:alpha val="83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 userDrawn="1"/>
          </p:nvSpPr>
          <p:spPr>
            <a:xfrm>
              <a:off x="5250674" y="4140346"/>
              <a:ext cx="336550" cy="3365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 userDrawn="1"/>
          </p:nvSpPr>
          <p:spPr>
            <a:xfrm>
              <a:off x="5171299" y="4058590"/>
              <a:ext cx="495300" cy="4953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 userDrawn="1"/>
          </p:nvSpPr>
          <p:spPr>
            <a:xfrm>
              <a:off x="5708692" y="4233389"/>
              <a:ext cx="383310" cy="383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5652697" y="4181321"/>
              <a:ext cx="495300" cy="4953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 userDrawn="1"/>
          </p:nvSpPr>
          <p:spPr>
            <a:xfrm>
              <a:off x="5760133" y="4287633"/>
              <a:ext cx="280428" cy="28042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 userDrawn="1"/>
          </p:nvSpPr>
          <p:spPr>
            <a:xfrm>
              <a:off x="5901833" y="4365200"/>
              <a:ext cx="611839" cy="611839"/>
            </a:xfrm>
            <a:prstGeom prst="ellipse">
              <a:avLst/>
            </a:prstGeom>
            <a:solidFill>
              <a:schemeClr val="bg1">
                <a:alpha val="82000"/>
              </a:schemeClr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71028" y="4431688"/>
              <a:ext cx="473448" cy="47344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6030706" y="4491186"/>
              <a:ext cx="352132" cy="352132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 userDrawn="1"/>
          </p:nvSpPr>
          <p:spPr>
            <a:xfrm>
              <a:off x="2968194" y="4277833"/>
              <a:ext cx="666750" cy="666750"/>
            </a:xfrm>
            <a:prstGeom prst="ellipse">
              <a:avLst/>
            </a:prstGeom>
            <a:solidFill>
              <a:schemeClr val="bg1">
                <a:alpha val="78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 userDrawn="1"/>
          </p:nvSpPr>
          <p:spPr>
            <a:xfrm>
              <a:off x="3133294" y="4448489"/>
              <a:ext cx="336550" cy="3365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 userDrawn="1"/>
          </p:nvSpPr>
          <p:spPr>
            <a:xfrm>
              <a:off x="3053919" y="4366733"/>
              <a:ext cx="495300" cy="4953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 userDrawn="1"/>
          </p:nvSpPr>
          <p:spPr>
            <a:xfrm>
              <a:off x="3628776" y="4440275"/>
              <a:ext cx="383310" cy="383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 userDrawn="1"/>
          </p:nvSpPr>
          <p:spPr>
            <a:xfrm>
              <a:off x="3572781" y="4388207"/>
              <a:ext cx="495300" cy="4953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 userDrawn="1"/>
          </p:nvSpPr>
          <p:spPr>
            <a:xfrm>
              <a:off x="3680217" y="4494519"/>
              <a:ext cx="280428" cy="28042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093140" y="4332275"/>
              <a:ext cx="285750" cy="285750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 userDrawn="1"/>
          </p:nvSpPr>
          <p:spPr>
            <a:xfrm>
              <a:off x="4141240" y="4380694"/>
              <a:ext cx="184150" cy="184150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3260912" y="3829980"/>
              <a:ext cx="381000" cy="381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3219636" y="3789605"/>
              <a:ext cx="463550" cy="463550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 userDrawn="1"/>
          </p:nvSpPr>
          <p:spPr>
            <a:xfrm>
              <a:off x="3890798" y="4672495"/>
              <a:ext cx="473448" cy="47344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 userDrawn="1"/>
          </p:nvSpPr>
          <p:spPr>
            <a:xfrm>
              <a:off x="3947408" y="4735061"/>
              <a:ext cx="352132" cy="352132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 userDrawn="1"/>
          </p:nvSpPr>
          <p:spPr>
            <a:xfrm>
              <a:off x="3821603" y="4606007"/>
              <a:ext cx="611839" cy="611839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 userDrawn="1"/>
          </p:nvSpPr>
          <p:spPr>
            <a:xfrm>
              <a:off x="4244449" y="5073101"/>
              <a:ext cx="247650" cy="2476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 userDrawn="1"/>
          </p:nvSpPr>
          <p:spPr>
            <a:xfrm>
              <a:off x="4279374" y="5111201"/>
              <a:ext cx="177800" cy="177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 userDrawn="1"/>
          </p:nvSpPr>
          <p:spPr>
            <a:xfrm>
              <a:off x="3268900" y="5429613"/>
              <a:ext cx="359336" cy="35933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 userDrawn="1"/>
          </p:nvSpPr>
          <p:spPr>
            <a:xfrm>
              <a:off x="3327357" y="5488258"/>
              <a:ext cx="247650" cy="2476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 userDrawn="1"/>
          </p:nvSpPr>
          <p:spPr>
            <a:xfrm>
              <a:off x="3889540" y="5369808"/>
              <a:ext cx="247650" cy="2476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 userDrawn="1"/>
          </p:nvCxnSpPr>
          <p:spPr>
            <a:xfrm flipH="1">
              <a:off x="2078475" y="4785039"/>
              <a:ext cx="924644" cy="462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 userDrawn="1"/>
          </p:nvSpPr>
          <p:spPr>
            <a:xfrm>
              <a:off x="1897788" y="5177058"/>
              <a:ext cx="247650" cy="2476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 userDrawn="1"/>
          </p:nvSpPr>
          <p:spPr>
            <a:xfrm>
              <a:off x="2373126" y="4931453"/>
              <a:ext cx="247650" cy="2476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 userDrawn="1"/>
          </p:nvSpPr>
          <p:spPr>
            <a:xfrm>
              <a:off x="2405669" y="4967171"/>
              <a:ext cx="177800" cy="177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 userDrawn="1"/>
          </p:nvSpPr>
          <p:spPr>
            <a:xfrm>
              <a:off x="2191556" y="4242908"/>
              <a:ext cx="285750" cy="285750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 userDrawn="1"/>
          </p:nvSpPr>
          <p:spPr>
            <a:xfrm>
              <a:off x="2239975" y="4296089"/>
              <a:ext cx="184150" cy="184150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 userDrawn="1"/>
          </p:nvSpPr>
          <p:spPr>
            <a:xfrm>
              <a:off x="1488644" y="3665058"/>
              <a:ext cx="381000" cy="381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 userDrawn="1"/>
          </p:nvSpPr>
          <p:spPr>
            <a:xfrm>
              <a:off x="1447369" y="3620608"/>
              <a:ext cx="463550" cy="463550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/>
          <p:cNvGrpSpPr/>
          <p:nvPr/>
        </p:nvGrpSpPr>
        <p:grpSpPr>
          <a:xfrm rot="10543955">
            <a:off x="4628238" y="277981"/>
            <a:ext cx="4339542" cy="1565611"/>
            <a:chOff x="1447369" y="3620608"/>
            <a:chExt cx="6712676" cy="2421786"/>
          </a:xfrm>
        </p:grpSpPr>
        <p:sp>
          <p:nvSpPr>
            <p:cNvPr id="194" name="Oval 193"/>
            <p:cNvSpPr/>
            <p:nvPr userDrawn="1"/>
          </p:nvSpPr>
          <p:spPr>
            <a:xfrm>
              <a:off x="4398482" y="5313637"/>
              <a:ext cx="728756" cy="728757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 userDrawn="1"/>
          </p:nvSpPr>
          <p:spPr>
            <a:xfrm>
              <a:off x="4516551" y="5430437"/>
              <a:ext cx="495300" cy="4953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 userDrawn="1"/>
          </p:nvSpPr>
          <p:spPr>
            <a:xfrm>
              <a:off x="7365827" y="5226724"/>
              <a:ext cx="285750" cy="285750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 userDrawn="1"/>
          </p:nvSpPr>
          <p:spPr>
            <a:xfrm>
              <a:off x="7426105" y="5291076"/>
              <a:ext cx="161130" cy="161130"/>
            </a:xfrm>
            <a:prstGeom prst="ellipse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 userDrawn="1"/>
          </p:nvSpPr>
          <p:spPr>
            <a:xfrm>
              <a:off x="7957856" y="5054136"/>
              <a:ext cx="202189" cy="20218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/>
            <p:cNvCxnSpPr>
              <a:stCxn id="252" idx="5"/>
              <a:endCxn id="249" idx="1"/>
            </p:cNvCxnSpPr>
            <p:nvPr userDrawn="1"/>
          </p:nvCxnSpPr>
          <p:spPr>
            <a:xfrm>
              <a:off x="1843034" y="4016273"/>
              <a:ext cx="390369" cy="2684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>
              <a:off x="2447764" y="4473116"/>
              <a:ext cx="535928" cy="86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227" idx="4"/>
            </p:cNvCxnSpPr>
            <p:nvPr userDrawn="1"/>
          </p:nvCxnSpPr>
          <p:spPr>
            <a:xfrm>
              <a:off x="3301569" y="4944583"/>
              <a:ext cx="130175" cy="50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 flipH="1" flipV="1">
              <a:off x="3626647" y="4167316"/>
              <a:ext cx="479760" cy="2425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Oval 202"/>
            <p:cNvSpPr/>
            <p:nvPr userDrawn="1"/>
          </p:nvSpPr>
          <p:spPr>
            <a:xfrm>
              <a:off x="5769596" y="5671469"/>
              <a:ext cx="202189" cy="20218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Connector 203"/>
            <p:cNvCxnSpPr>
              <a:stCxn id="233" idx="6"/>
            </p:cNvCxnSpPr>
            <p:nvPr userDrawn="1"/>
          </p:nvCxnSpPr>
          <p:spPr>
            <a:xfrm flipV="1">
              <a:off x="4378890" y="4419344"/>
              <a:ext cx="748348" cy="558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endCxn id="194" idx="2"/>
            </p:cNvCxnSpPr>
            <p:nvPr userDrawn="1"/>
          </p:nvCxnSpPr>
          <p:spPr>
            <a:xfrm>
              <a:off x="3626764" y="5614349"/>
              <a:ext cx="771717" cy="636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244" idx="7"/>
            </p:cNvCxnSpPr>
            <p:nvPr userDrawn="1"/>
          </p:nvCxnSpPr>
          <p:spPr>
            <a:xfrm flipV="1">
              <a:off x="4100922" y="4573500"/>
              <a:ext cx="1092947" cy="8325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flipV="1">
              <a:off x="5395166" y="4635368"/>
              <a:ext cx="67685" cy="8828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flipV="1">
              <a:off x="5127238" y="5721664"/>
              <a:ext cx="133305" cy="142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13" idx="6"/>
            </p:cNvCxnSpPr>
            <p:nvPr userDrawn="1"/>
          </p:nvCxnSpPr>
          <p:spPr>
            <a:xfrm>
              <a:off x="5589121" y="5697927"/>
              <a:ext cx="180475" cy="674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>
              <a:off x="6362951" y="4923400"/>
              <a:ext cx="182907" cy="1637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15" idx="6"/>
            </p:cNvCxnSpPr>
            <p:nvPr userDrawn="1"/>
          </p:nvCxnSpPr>
          <p:spPr>
            <a:xfrm flipV="1">
              <a:off x="7141264" y="5350549"/>
              <a:ext cx="215038" cy="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flipV="1">
              <a:off x="7667988" y="5195411"/>
              <a:ext cx="326231" cy="1476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/>
            <p:cNvSpPr/>
            <p:nvPr userDrawn="1"/>
          </p:nvSpPr>
          <p:spPr>
            <a:xfrm>
              <a:off x="5229785" y="5518259"/>
              <a:ext cx="359336" cy="35933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 userDrawn="1"/>
          </p:nvSpPr>
          <p:spPr>
            <a:xfrm>
              <a:off x="5286867" y="5576217"/>
              <a:ext cx="247650" cy="2476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 userDrawn="1"/>
          </p:nvSpPr>
          <p:spPr>
            <a:xfrm>
              <a:off x="6412508" y="4986373"/>
              <a:ext cx="728756" cy="728756"/>
            </a:xfrm>
            <a:prstGeom prst="ellipse">
              <a:avLst/>
            </a:prstGeom>
            <a:solidFill>
              <a:schemeClr val="bg1">
                <a:alpha val="36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 userDrawn="1"/>
          </p:nvSpPr>
          <p:spPr>
            <a:xfrm>
              <a:off x="6470639" y="5043396"/>
              <a:ext cx="618645" cy="618645"/>
            </a:xfrm>
            <a:prstGeom prst="ellipse">
              <a:avLst/>
            </a:prstGeom>
            <a:solidFill>
              <a:srgbClr val="0070C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 userDrawn="1"/>
          </p:nvSpPr>
          <p:spPr>
            <a:xfrm>
              <a:off x="6530905" y="5105400"/>
              <a:ext cx="495300" cy="4953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 userDrawn="1"/>
          </p:nvSpPr>
          <p:spPr>
            <a:xfrm>
              <a:off x="5085574" y="3969690"/>
              <a:ext cx="666750" cy="666750"/>
            </a:xfrm>
            <a:prstGeom prst="ellipse">
              <a:avLst/>
            </a:prstGeom>
            <a:solidFill>
              <a:schemeClr val="bg1">
                <a:alpha val="83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 userDrawn="1"/>
          </p:nvSpPr>
          <p:spPr>
            <a:xfrm>
              <a:off x="5250674" y="4140346"/>
              <a:ext cx="336550" cy="3365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 userDrawn="1"/>
          </p:nvSpPr>
          <p:spPr>
            <a:xfrm>
              <a:off x="5171299" y="4058590"/>
              <a:ext cx="495300" cy="4953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 userDrawn="1"/>
          </p:nvSpPr>
          <p:spPr>
            <a:xfrm>
              <a:off x="5708692" y="4233389"/>
              <a:ext cx="383310" cy="383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 userDrawn="1"/>
          </p:nvSpPr>
          <p:spPr>
            <a:xfrm>
              <a:off x="5652697" y="4181321"/>
              <a:ext cx="495300" cy="4953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/>
            <p:nvPr userDrawn="1"/>
          </p:nvSpPr>
          <p:spPr>
            <a:xfrm>
              <a:off x="5760133" y="4287633"/>
              <a:ext cx="280428" cy="28042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 userDrawn="1"/>
          </p:nvSpPr>
          <p:spPr>
            <a:xfrm>
              <a:off x="5901833" y="4365200"/>
              <a:ext cx="611839" cy="611839"/>
            </a:xfrm>
            <a:prstGeom prst="ellipse">
              <a:avLst/>
            </a:prstGeom>
            <a:solidFill>
              <a:schemeClr val="bg1">
                <a:alpha val="82000"/>
              </a:schemeClr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 userDrawn="1"/>
          </p:nvSpPr>
          <p:spPr>
            <a:xfrm>
              <a:off x="5971028" y="4431688"/>
              <a:ext cx="473448" cy="47344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 userDrawn="1"/>
          </p:nvSpPr>
          <p:spPr>
            <a:xfrm>
              <a:off x="6030706" y="4491186"/>
              <a:ext cx="352132" cy="352132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 userDrawn="1"/>
          </p:nvSpPr>
          <p:spPr>
            <a:xfrm>
              <a:off x="2968194" y="4277833"/>
              <a:ext cx="666750" cy="666750"/>
            </a:xfrm>
            <a:prstGeom prst="ellipse">
              <a:avLst/>
            </a:prstGeom>
            <a:solidFill>
              <a:schemeClr val="bg1">
                <a:alpha val="78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 userDrawn="1"/>
          </p:nvSpPr>
          <p:spPr>
            <a:xfrm>
              <a:off x="3133294" y="4448489"/>
              <a:ext cx="336550" cy="3365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/>
            <p:nvPr userDrawn="1"/>
          </p:nvSpPr>
          <p:spPr>
            <a:xfrm>
              <a:off x="3053919" y="4366733"/>
              <a:ext cx="495300" cy="4953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 userDrawn="1"/>
          </p:nvSpPr>
          <p:spPr>
            <a:xfrm>
              <a:off x="3628776" y="4440275"/>
              <a:ext cx="383310" cy="383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 userDrawn="1"/>
          </p:nvSpPr>
          <p:spPr>
            <a:xfrm>
              <a:off x="3572781" y="4388207"/>
              <a:ext cx="495300" cy="4953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 userDrawn="1"/>
          </p:nvSpPr>
          <p:spPr>
            <a:xfrm>
              <a:off x="3680217" y="4494519"/>
              <a:ext cx="280428" cy="28042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 userDrawn="1"/>
          </p:nvSpPr>
          <p:spPr>
            <a:xfrm>
              <a:off x="4093140" y="4332275"/>
              <a:ext cx="285750" cy="285750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 userDrawn="1"/>
          </p:nvSpPr>
          <p:spPr>
            <a:xfrm>
              <a:off x="4141240" y="4380694"/>
              <a:ext cx="184150" cy="184150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 userDrawn="1"/>
          </p:nvSpPr>
          <p:spPr>
            <a:xfrm>
              <a:off x="3260912" y="3829980"/>
              <a:ext cx="381000" cy="381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 userDrawn="1"/>
          </p:nvSpPr>
          <p:spPr>
            <a:xfrm>
              <a:off x="3219636" y="3789605"/>
              <a:ext cx="463550" cy="463550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 userDrawn="1"/>
          </p:nvSpPr>
          <p:spPr>
            <a:xfrm>
              <a:off x="3890798" y="4672495"/>
              <a:ext cx="473448" cy="47344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 userDrawn="1"/>
          </p:nvSpPr>
          <p:spPr>
            <a:xfrm>
              <a:off x="3947408" y="4735061"/>
              <a:ext cx="352132" cy="352132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 userDrawn="1"/>
          </p:nvSpPr>
          <p:spPr>
            <a:xfrm>
              <a:off x="3821603" y="4606007"/>
              <a:ext cx="611839" cy="611839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 userDrawn="1"/>
          </p:nvSpPr>
          <p:spPr>
            <a:xfrm>
              <a:off x="4244449" y="5073101"/>
              <a:ext cx="247650" cy="2476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 userDrawn="1"/>
          </p:nvSpPr>
          <p:spPr>
            <a:xfrm>
              <a:off x="4279374" y="5111201"/>
              <a:ext cx="177800" cy="177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 userDrawn="1"/>
          </p:nvSpPr>
          <p:spPr>
            <a:xfrm>
              <a:off x="3268900" y="5429613"/>
              <a:ext cx="359336" cy="35933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 userDrawn="1"/>
          </p:nvSpPr>
          <p:spPr>
            <a:xfrm>
              <a:off x="3327357" y="5488258"/>
              <a:ext cx="247650" cy="2476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 userDrawn="1"/>
          </p:nvSpPr>
          <p:spPr>
            <a:xfrm>
              <a:off x="3889540" y="5369808"/>
              <a:ext cx="247650" cy="2476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5" name="Straight Connector 244"/>
            <p:cNvCxnSpPr/>
            <p:nvPr userDrawn="1"/>
          </p:nvCxnSpPr>
          <p:spPr>
            <a:xfrm flipH="1">
              <a:off x="2078475" y="4785039"/>
              <a:ext cx="924644" cy="462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Oval 245"/>
            <p:cNvSpPr/>
            <p:nvPr userDrawn="1"/>
          </p:nvSpPr>
          <p:spPr>
            <a:xfrm>
              <a:off x="1897788" y="5177058"/>
              <a:ext cx="247650" cy="2476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 userDrawn="1"/>
          </p:nvSpPr>
          <p:spPr>
            <a:xfrm>
              <a:off x="2373126" y="4931453"/>
              <a:ext cx="247650" cy="2476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 userDrawn="1"/>
          </p:nvSpPr>
          <p:spPr>
            <a:xfrm>
              <a:off x="2405669" y="4967171"/>
              <a:ext cx="177800" cy="177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 userDrawn="1"/>
          </p:nvSpPr>
          <p:spPr>
            <a:xfrm>
              <a:off x="2191556" y="4242908"/>
              <a:ext cx="285750" cy="285750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 userDrawn="1"/>
          </p:nvSpPr>
          <p:spPr>
            <a:xfrm>
              <a:off x="2239975" y="4296089"/>
              <a:ext cx="184150" cy="184150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 userDrawn="1"/>
          </p:nvSpPr>
          <p:spPr>
            <a:xfrm>
              <a:off x="1488644" y="3665058"/>
              <a:ext cx="381000" cy="381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 userDrawn="1"/>
          </p:nvSpPr>
          <p:spPr>
            <a:xfrm>
              <a:off x="1447369" y="3620608"/>
              <a:ext cx="463550" cy="463550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E2open Confidential / </a:t>
            </a:r>
            <a:fld id="{B8E49F94-A4A8-4DD0-8EC1-1722B0F70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E2open Confidential / </a:t>
            </a:r>
            <a:fld id="{2302D622-947E-4484-8713-287CB5BD4A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E2open Confidential / </a:t>
            </a:r>
            <a:fld id="{09F63FAF-15C5-42B3-BEE9-3611BFD9C3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E2open Confidential / </a:t>
            </a:r>
            <a:fld id="{69342B65-76B9-4473-8A60-F6587D05E1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E2open Confidential / </a:t>
            </a:r>
            <a:fld id="{056E169C-A577-42A3-9687-F3811B98C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E2open Confidential / </a:t>
            </a:r>
            <a:fld id="{0425CF34-1335-44C8-8245-25CACE444A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E2open Confidential / </a:t>
            </a:r>
            <a:fld id="{A5EDDA43-0196-4021-8918-5A1DADBB8C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E2_PPT_slide_7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41313" y="50800"/>
            <a:ext cx="8459787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63246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5566A"/>
                </a:solidFill>
              </a:defRPr>
            </a:lvl1pPr>
          </a:lstStyle>
          <a:p>
            <a:pPr>
              <a:defRPr/>
            </a:pPr>
            <a:r>
              <a:rPr lang="en-US"/>
              <a:t>E2open Confidential / </a:t>
            </a:r>
            <a:fld id="{C76FD8BE-F05A-458A-83C8-764B0A240F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16" descr="e2open_logo_rgb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04800" y="6437313"/>
            <a:ext cx="18288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9613" y="228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pitchFamily="34" charset="0"/>
          <a:ea typeface="ヒラギノ角ゴ Pro W3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pitchFamily="34" charset="0"/>
          <a:ea typeface="ヒラギノ角ゴ Pro W3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pitchFamily="34" charset="0"/>
          <a:ea typeface="ヒラギノ角ゴ Pro W3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pitchFamily="34" charset="0"/>
          <a:ea typeface="ヒラギノ角ゴ Pro W3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pitchFamily="34" charset="0"/>
          <a:ea typeface="ヒラギノ角ゴ Pro W3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pitchFamily="34" charset="0"/>
          <a:ea typeface="ヒラギノ角ゴ Pro W3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pitchFamily="34" charset="0"/>
          <a:ea typeface="ヒラギノ角ゴ Pro W3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pitchFamily="34" charset="0"/>
          <a:ea typeface="ヒラギノ角ゴ Pro W3" pitchFamily="1" charset="-128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•"/>
        <a:defRPr sz="2200">
          <a:solidFill>
            <a:srgbClr val="35566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 sz="2000">
          <a:solidFill>
            <a:srgbClr val="35566A"/>
          </a:solidFill>
          <a:latin typeface="+mn-lt"/>
          <a:ea typeface="+mn-ea"/>
        </a:defRPr>
      </a:lvl2pPr>
      <a:lvl3pPr marL="108585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1800">
          <a:solidFill>
            <a:srgbClr val="35566A"/>
          </a:solidFill>
          <a:latin typeface="+mn-lt"/>
          <a:ea typeface="+mn-ea"/>
        </a:defRPr>
      </a:lvl3pPr>
      <a:lvl4pPr marL="142875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35566A"/>
          </a:solidFill>
          <a:latin typeface="+mn-lt"/>
          <a:ea typeface="+mn-ea"/>
        </a:defRPr>
      </a:lvl4pPr>
      <a:lvl5pPr marL="177165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5566A"/>
          </a:solidFill>
          <a:latin typeface="+mn-lt"/>
          <a:ea typeface="+mn-ea"/>
        </a:defRPr>
      </a:lvl5pPr>
      <a:lvl6pPr marL="222885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5566A"/>
          </a:solidFill>
          <a:latin typeface="+mn-lt"/>
          <a:ea typeface="+mn-ea"/>
        </a:defRPr>
      </a:lvl6pPr>
      <a:lvl7pPr marL="268605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5566A"/>
          </a:solidFill>
          <a:latin typeface="+mn-lt"/>
          <a:ea typeface="+mn-ea"/>
        </a:defRPr>
      </a:lvl7pPr>
      <a:lvl8pPr marL="314325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5566A"/>
          </a:solidFill>
          <a:latin typeface="+mn-lt"/>
          <a:ea typeface="+mn-ea"/>
        </a:defRPr>
      </a:lvl8pPr>
      <a:lvl9pPr marL="360045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5566A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-43158"/>
            <a:ext cx="9146697" cy="1262358"/>
          </a:xfrm>
          <a:custGeom>
            <a:avLst/>
            <a:gdLst>
              <a:gd name="connsiteX0" fmla="*/ 0 w 9144000"/>
              <a:gd name="connsiteY0" fmla="*/ 0 h 685800"/>
              <a:gd name="connsiteX1" fmla="*/ 9144000 w 9144000"/>
              <a:gd name="connsiteY1" fmla="*/ 0 h 685800"/>
              <a:gd name="connsiteX2" fmla="*/ 9144000 w 9144000"/>
              <a:gd name="connsiteY2" fmla="*/ 685800 h 685800"/>
              <a:gd name="connsiteX3" fmla="*/ 0 w 9144000"/>
              <a:gd name="connsiteY3" fmla="*/ 685800 h 685800"/>
              <a:gd name="connsiteX4" fmla="*/ 0 w 9144000"/>
              <a:gd name="connsiteY4" fmla="*/ 0 h 685800"/>
              <a:gd name="connsiteX0" fmla="*/ 0 w 9144000"/>
              <a:gd name="connsiteY0" fmla="*/ 0 h 1262358"/>
              <a:gd name="connsiteX1" fmla="*/ 9144000 w 9144000"/>
              <a:gd name="connsiteY1" fmla="*/ 0 h 1262358"/>
              <a:gd name="connsiteX2" fmla="*/ 9144000 w 9144000"/>
              <a:gd name="connsiteY2" fmla="*/ 685800 h 1262358"/>
              <a:gd name="connsiteX3" fmla="*/ 0 w 9144000"/>
              <a:gd name="connsiteY3" fmla="*/ 1262358 h 1262358"/>
              <a:gd name="connsiteX4" fmla="*/ 0 w 9144000"/>
              <a:gd name="connsiteY4" fmla="*/ 0 h 1262358"/>
              <a:gd name="connsiteX0" fmla="*/ 0 w 9144000"/>
              <a:gd name="connsiteY0" fmla="*/ 0 h 1262358"/>
              <a:gd name="connsiteX1" fmla="*/ 9144000 w 9144000"/>
              <a:gd name="connsiteY1" fmla="*/ 0 h 1262358"/>
              <a:gd name="connsiteX2" fmla="*/ 9135908 w 9144000"/>
              <a:gd name="connsiteY2" fmla="*/ 742444 h 1262358"/>
              <a:gd name="connsiteX3" fmla="*/ 0 w 9144000"/>
              <a:gd name="connsiteY3" fmla="*/ 1262358 h 1262358"/>
              <a:gd name="connsiteX4" fmla="*/ 0 w 9144000"/>
              <a:gd name="connsiteY4" fmla="*/ 0 h 1262358"/>
              <a:gd name="connsiteX0" fmla="*/ 0 w 9146697"/>
              <a:gd name="connsiteY0" fmla="*/ 0 h 1262358"/>
              <a:gd name="connsiteX1" fmla="*/ 9144000 w 9146697"/>
              <a:gd name="connsiteY1" fmla="*/ 0 h 1262358"/>
              <a:gd name="connsiteX2" fmla="*/ 9144000 w 9146697"/>
              <a:gd name="connsiteY2" fmla="*/ 762000 h 1262358"/>
              <a:gd name="connsiteX3" fmla="*/ 0 w 9146697"/>
              <a:gd name="connsiteY3" fmla="*/ 1262358 h 1262358"/>
              <a:gd name="connsiteX4" fmla="*/ 0 w 9146697"/>
              <a:gd name="connsiteY4" fmla="*/ 0 h 1262358"/>
              <a:gd name="connsiteX0" fmla="*/ 0 w 9146697"/>
              <a:gd name="connsiteY0" fmla="*/ 0 h 1262358"/>
              <a:gd name="connsiteX1" fmla="*/ 9144000 w 9146697"/>
              <a:gd name="connsiteY1" fmla="*/ 8092 h 1262358"/>
              <a:gd name="connsiteX2" fmla="*/ 9144000 w 9146697"/>
              <a:gd name="connsiteY2" fmla="*/ 762000 h 1262358"/>
              <a:gd name="connsiteX3" fmla="*/ 0 w 9146697"/>
              <a:gd name="connsiteY3" fmla="*/ 1262358 h 1262358"/>
              <a:gd name="connsiteX4" fmla="*/ 0 w 9146697"/>
              <a:gd name="connsiteY4" fmla="*/ 0 h 12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6697" h="1262358">
                <a:moveTo>
                  <a:pt x="0" y="0"/>
                </a:moveTo>
                <a:lnTo>
                  <a:pt x="9144000" y="8092"/>
                </a:lnTo>
                <a:cubicBezTo>
                  <a:pt x="9141303" y="255573"/>
                  <a:pt x="9146697" y="514519"/>
                  <a:pt x="9144000" y="762000"/>
                </a:cubicBezTo>
                <a:lnTo>
                  <a:pt x="0" y="126235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urved_lines_for_page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14800" y="-38745"/>
            <a:ext cx="5029200" cy="6858000"/>
          </a:xfrm>
          <a:prstGeom prst="rect">
            <a:avLst/>
          </a:prstGeom>
        </p:spPr>
      </p:pic>
      <p:pic>
        <p:nvPicPr>
          <p:cNvPr id="11" name="Picture 10" descr="E2open_log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7200" y="6400800"/>
            <a:ext cx="1324839" cy="24288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0" name="Straight Connector 49"/>
          <p:cNvCxnSpPr>
            <a:stCxn id="79" idx="6"/>
          </p:cNvCxnSpPr>
          <p:nvPr/>
        </p:nvCxnSpPr>
        <p:spPr>
          <a:xfrm>
            <a:off x="8383790" y="6855997"/>
            <a:ext cx="128889" cy="73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90" idx="7"/>
          </p:cNvCxnSpPr>
          <p:nvPr/>
        </p:nvCxnSpPr>
        <p:spPr>
          <a:xfrm>
            <a:off x="7628213" y="6472475"/>
            <a:ext cx="301142" cy="45653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7398733" y="4596514"/>
            <a:ext cx="1745267" cy="2261486"/>
            <a:chOff x="7170833" y="4194029"/>
            <a:chExt cx="2001078" cy="2592962"/>
          </a:xfrm>
        </p:grpSpPr>
        <p:cxnSp>
          <p:nvCxnSpPr>
            <p:cNvPr id="45" name="Straight Connector 44"/>
            <p:cNvCxnSpPr>
              <a:endCxn id="95" idx="1"/>
            </p:cNvCxnSpPr>
            <p:nvPr userDrawn="1"/>
          </p:nvCxnSpPr>
          <p:spPr>
            <a:xfrm rot="6017194">
              <a:off x="8842485" y="4405375"/>
              <a:ext cx="390369" cy="26848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6017194">
              <a:off x="8288784" y="5097696"/>
              <a:ext cx="535928" cy="86431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3" idx="4"/>
            </p:cNvCxnSpPr>
            <p:nvPr userDrawn="1"/>
          </p:nvCxnSpPr>
          <p:spPr>
            <a:xfrm rot="6017194">
              <a:off x="7704137" y="5405547"/>
              <a:ext cx="130175" cy="50800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6017194" flipH="1" flipV="1">
              <a:off x="8335461" y="6192622"/>
              <a:ext cx="479760" cy="24252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 userDrawn="1"/>
          </p:nvSpPr>
          <p:spPr>
            <a:xfrm rot="6017194">
              <a:off x="8025407" y="5367019"/>
              <a:ext cx="666750" cy="6667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 userDrawn="1"/>
          </p:nvSpPr>
          <p:spPr>
            <a:xfrm rot="6017194">
              <a:off x="8185040" y="5531127"/>
              <a:ext cx="336550" cy="3365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 userDrawn="1"/>
          </p:nvSpPr>
          <p:spPr>
            <a:xfrm rot="6017194">
              <a:off x="8108008" y="5452177"/>
              <a:ext cx="495300" cy="4953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 userDrawn="1"/>
          </p:nvSpPr>
          <p:spPr>
            <a:xfrm rot="6017194">
              <a:off x="8054084" y="6015561"/>
              <a:ext cx="383310" cy="383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 userDrawn="1"/>
          </p:nvSpPr>
          <p:spPr>
            <a:xfrm rot="6017194">
              <a:off x="7994225" y="5958865"/>
              <a:ext cx="495300" cy="4953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 userDrawn="1"/>
          </p:nvSpPr>
          <p:spPr>
            <a:xfrm rot="6017194">
              <a:off x="8102767" y="6066501"/>
              <a:ext cx="280428" cy="28042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 userDrawn="1"/>
          </p:nvSpPr>
          <p:spPr>
            <a:xfrm rot="6017194">
              <a:off x="8182913" y="6501241"/>
              <a:ext cx="285750" cy="285750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 userDrawn="1"/>
          </p:nvSpPr>
          <p:spPr>
            <a:xfrm rot="6017194">
              <a:off x="8236537" y="6549810"/>
              <a:ext cx="184150" cy="184150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 userDrawn="1"/>
          </p:nvSpPr>
          <p:spPr>
            <a:xfrm rot="6017194">
              <a:off x="8722757" y="5762816"/>
              <a:ext cx="381000" cy="381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 userDrawn="1"/>
          </p:nvSpPr>
          <p:spPr>
            <a:xfrm rot="6017194">
              <a:off x="8680597" y="5721379"/>
              <a:ext cx="463550" cy="463550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 userDrawn="1"/>
          </p:nvSpPr>
          <p:spPr>
            <a:xfrm rot="6017194">
              <a:off x="7681345" y="6223131"/>
              <a:ext cx="473448" cy="47344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 userDrawn="1"/>
          </p:nvSpPr>
          <p:spPr>
            <a:xfrm rot="6017194">
              <a:off x="7740849" y="6279465"/>
              <a:ext cx="352132" cy="352132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 userDrawn="1"/>
          </p:nvSpPr>
          <p:spPr>
            <a:xfrm rot="6017194">
              <a:off x="7609486" y="6153452"/>
              <a:ext cx="611839" cy="611839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 userDrawn="1"/>
          </p:nvSpPr>
          <p:spPr>
            <a:xfrm rot="6017194">
              <a:off x="7468170" y="6521536"/>
              <a:ext cx="247650" cy="2476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 userDrawn="1"/>
          </p:nvSpPr>
          <p:spPr>
            <a:xfrm rot="6017194">
              <a:off x="7499971" y="6555894"/>
              <a:ext cx="177800" cy="177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 userDrawn="1"/>
          </p:nvSpPr>
          <p:spPr>
            <a:xfrm rot="6017194">
              <a:off x="7170833" y="5487135"/>
              <a:ext cx="359336" cy="35933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 userDrawn="1"/>
          </p:nvSpPr>
          <p:spPr>
            <a:xfrm rot="6017194">
              <a:off x="7223452" y="5545049"/>
              <a:ext cx="247650" cy="2476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 userDrawn="1"/>
          </p:nvSpPr>
          <p:spPr>
            <a:xfrm rot="6017194">
              <a:off x="7239609" y="6119348"/>
              <a:ext cx="247650" cy="2476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/>
            <p:cNvCxnSpPr/>
            <p:nvPr userDrawn="1"/>
          </p:nvCxnSpPr>
          <p:spPr>
            <a:xfrm rot="6017194" flipH="1">
              <a:off x="7633793" y="4648325"/>
              <a:ext cx="924644" cy="46239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 userDrawn="1"/>
          </p:nvSpPr>
          <p:spPr>
            <a:xfrm rot="6017194">
              <a:off x="7784931" y="4194029"/>
              <a:ext cx="247650" cy="2476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 userDrawn="1"/>
          </p:nvSpPr>
          <p:spPr>
            <a:xfrm rot="6017194">
              <a:off x="7941706" y="4705585"/>
              <a:ext cx="247650" cy="2476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 userDrawn="1"/>
          </p:nvSpPr>
          <p:spPr>
            <a:xfrm rot="6017194">
              <a:off x="7976276" y="4738025"/>
              <a:ext cx="177800" cy="177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 userDrawn="1"/>
          </p:nvSpPr>
          <p:spPr>
            <a:xfrm rot="6017194">
              <a:off x="8610412" y="4646180"/>
              <a:ext cx="285750" cy="285750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 userDrawn="1"/>
          </p:nvSpPr>
          <p:spPr>
            <a:xfrm rot="6017194">
              <a:off x="8659294" y="4694212"/>
              <a:ext cx="184150" cy="184150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 Placeholder 40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49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Footer Placeholder 3"/>
          <p:cNvSpPr txBox="1">
            <a:spLocks noGrp="1"/>
          </p:cNvSpPr>
          <p:nvPr/>
        </p:nvSpPr>
        <p:spPr bwMode="gray">
          <a:xfrm>
            <a:off x="3214302" y="6640407"/>
            <a:ext cx="32004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sz="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E2OPEN</a:t>
            </a:r>
            <a:r>
              <a:rPr lang="en-US" sz="800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CONFIDENTIAL | </a:t>
            </a:r>
            <a:r>
              <a:rPr lang="en-US" sz="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© Copyright 12 March 2013 E2open,</a:t>
            </a:r>
            <a:r>
              <a:rPr lang="en-US" sz="800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Inc.</a:t>
            </a:r>
            <a:endParaRPr lang="en-US" sz="800" dirty="0">
              <a:solidFill>
                <a:schemeClr val="accent6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Slide Number Placeholder 4"/>
          <p:cNvSpPr txBox="1">
            <a:spLocks noGrp="1"/>
          </p:cNvSpPr>
          <p:nvPr/>
        </p:nvSpPr>
        <p:spPr bwMode="gray">
          <a:xfrm>
            <a:off x="8645919" y="6553796"/>
            <a:ext cx="381000" cy="20981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 eaLnBrk="1" hangingPunct="1"/>
            <a:fld id="{6B87F707-7BA5-4994-A781-C7B69744A021}" type="slidenum">
              <a:rPr lang="en-US" sz="1200" b="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pPr algn="r" eaLnBrk="1" hangingPunct="1"/>
              <a:t>‹#›</a:t>
            </a:fld>
            <a:endParaRPr lang="en-US" sz="1200" b="0" dirty="0">
              <a:solidFill>
                <a:schemeClr val="accent6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700" b="1" kern="120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Cutting-Edge Technology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8077200" cy="1905000"/>
          </a:xfrm>
        </p:spPr>
        <p:txBody>
          <a:bodyPr/>
          <a:lstStyle/>
          <a:p>
            <a:r>
              <a:rPr lang="en-US" dirty="0"/>
              <a:t>14.10.2016</a:t>
            </a:r>
          </a:p>
          <a:p>
            <a:r>
              <a:rPr lang="en-US" dirty="0"/>
              <a:t>Mario Tema Platform </a:t>
            </a:r>
          </a:p>
          <a:p>
            <a:r>
              <a:rPr lang="en-US" dirty="0"/>
              <a:t>Djelloul Senior Software Quality Engineer E2PR 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Technologies overview</a:t>
            </a:r>
            <a:endParaRPr lang="en-US" dirty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j-lt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9154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de-DE" dirty="0"/>
              <a:t>Spring AOP </a:t>
            </a:r>
          </a:p>
          <a:p>
            <a:pPr marL="342900" indent="-342900" algn="ctr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SSE </a:t>
            </a:r>
          </a:p>
          <a:p>
            <a:pPr marL="342900" indent="-342900">
              <a:buFontTx/>
              <a:buChar char="-"/>
            </a:pPr>
            <a:r>
              <a:rPr lang="de-DE" dirty="0"/>
              <a:t>Java 1.8 </a:t>
            </a:r>
          </a:p>
          <a:p>
            <a:pPr marL="342900" indent="-342900">
              <a:buFontTx/>
              <a:buChar char="-"/>
            </a:pPr>
            <a:r>
              <a:rPr lang="de-DE" dirty="0"/>
              <a:t>Camel Route </a:t>
            </a:r>
          </a:p>
          <a:p>
            <a:pPr marL="342900" indent="-342900">
              <a:buFontTx/>
              <a:buChar char="-"/>
            </a:pPr>
            <a:r>
              <a:rPr lang="de-DE" dirty="0"/>
              <a:t>JunitTest , IT ,  Spock Framework , Code coverage </a:t>
            </a:r>
          </a:p>
          <a:p>
            <a:pPr marL="342900" indent="-342900">
              <a:buFontTx/>
              <a:buChar char="-"/>
            </a:pPr>
            <a:r>
              <a:rPr lang="de-DE" dirty="0"/>
              <a:t>Lambok</a:t>
            </a:r>
          </a:p>
          <a:p>
            <a:pPr marL="342900" indent="-342900">
              <a:buFontTx/>
              <a:buChar char="-"/>
            </a:pPr>
            <a:r>
              <a:rPr lang="de-DE" dirty="0"/>
              <a:t>Node JS , React JS, Flux-Pattern (Facebook)</a:t>
            </a:r>
          </a:p>
          <a:p>
            <a:pPr marL="342900" indent="-342900">
              <a:buFontTx/>
              <a:buChar char="-"/>
            </a:pPr>
            <a:r>
              <a:rPr lang="de-DE" dirty="0"/>
              <a:t>Typescript 2.0 , NPM, Grunt, Webpack,</a:t>
            </a:r>
          </a:p>
          <a:p>
            <a:pPr marL="342900" indent="-342900">
              <a:buFontTx/>
              <a:buChar char="-"/>
            </a:pPr>
            <a:r>
              <a:rPr lang="de-DE" dirty="0"/>
              <a:t>Git</a:t>
            </a:r>
          </a:p>
          <a:p>
            <a:pPr marL="342900" indent="-342900">
              <a:buFontTx/>
              <a:buChar char="-"/>
            </a:pPr>
            <a:r>
              <a:rPr lang="de-DE" dirty="0"/>
              <a:t>Sonarqube </a:t>
            </a:r>
          </a:p>
          <a:p>
            <a:pPr marL="342900" indent="-342900">
              <a:buFontTx/>
              <a:buChar char="-"/>
            </a:pPr>
            <a:r>
              <a:rPr lang="de-DE" dirty="0"/>
              <a:t>Performance test Gatling  , Serenity-BDD</a:t>
            </a:r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 algn="ctr">
              <a:buFontTx/>
              <a:buChar char="-"/>
            </a:pPr>
            <a:endParaRPr lang="de-DE" sz="2400" dirty="0"/>
          </a:p>
          <a:p>
            <a:pPr algn="ctr"/>
            <a:endParaRPr lang="de-DE" sz="2400" dirty="0"/>
          </a:p>
          <a:p>
            <a:pPr algn="ctr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9491340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Technologies overview</a:t>
            </a:r>
            <a:endParaRPr lang="en-US" dirty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j-lt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9154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de-DE" dirty="0"/>
              <a:t>SSE</a:t>
            </a:r>
          </a:p>
          <a:p>
            <a:pPr marL="342900" indent="-342900" algn="ctr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Java 1.8 </a:t>
            </a:r>
          </a:p>
          <a:p>
            <a:pPr marL="342900" indent="-342900">
              <a:buFontTx/>
              <a:buChar char="-"/>
            </a:pPr>
            <a:r>
              <a:rPr lang="de-DE" dirty="0"/>
              <a:t>Camel Route </a:t>
            </a:r>
          </a:p>
          <a:p>
            <a:pPr marL="342900" indent="-342900">
              <a:buFontTx/>
              <a:buChar char="-"/>
            </a:pPr>
            <a:r>
              <a:rPr lang="de-DE" dirty="0"/>
              <a:t>JunitTest , IT ,  Spock Framework , Code coverage </a:t>
            </a:r>
          </a:p>
          <a:p>
            <a:pPr marL="342900" indent="-342900">
              <a:buFontTx/>
              <a:buChar char="-"/>
            </a:pPr>
            <a:r>
              <a:rPr lang="de-DE" dirty="0"/>
              <a:t>Lambok</a:t>
            </a:r>
          </a:p>
          <a:p>
            <a:pPr marL="342900" indent="-342900">
              <a:buFontTx/>
              <a:buChar char="-"/>
            </a:pPr>
            <a:r>
              <a:rPr lang="de-DE" dirty="0"/>
              <a:t>Node JS , React JS, Flux-Pattern (Facebook)</a:t>
            </a:r>
          </a:p>
          <a:p>
            <a:pPr marL="342900" indent="-342900">
              <a:buFontTx/>
              <a:buChar char="-"/>
            </a:pPr>
            <a:r>
              <a:rPr lang="de-DE" dirty="0"/>
              <a:t>Typescript 2.0 , NPM, Grunt, Webpack,</a:t>
            </a:r>
          </a:p>
          <a:p>
            <a:pPr marL="342900" indent="-342900">
              <a:buFontTx/>
              <a:buChar char="-"/>
            </a:pPr>
            <a:r>
              <a:rPr lang="de-DE" dirty="0"/>
              <a:t>Git</a:t>
            </a:r>
          </a:p>
          <a:p>
            <a:pPr marL="342900" indent="-342900">
              <a:buFontTx/>
              <a:buChar char="-"/>
            </a:pPr>
            <a:r>
              <a:rPr lang="de-DE" dirty="0"/>
              <a:t>Sonarqube </a:t>
            </a:r>
          </a:p>
          <a:p>
            <a:pPr marL="342900" indent="-342900">
              <a:buFontTx/>
              <a:buChar char="-"/>
            </a:pPr>
            <a:r>
              <a:rPr lang="de-DE" dirty="0"/>
              <a:t>Performance test Gatling  , Serenity-BDD</a:t>
            </a:r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 algn="ctr">
              <a:buFontTx/>
              <a:buChar char="-"/>
            </a:pPr>
            <a:endParaRPr lang="de-DE" sz="2400" dirty="0"/>
          </a:p>
          <a:p>
            <a:pPr algn="ctr"/>
            <a:endParaRPr lang="de-DE" sz="2400" dirty="0"/>
          </a:p>
          <a:p>
            <a:pPr algn="ctr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926618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Technologies overview</a:t>
            </a:r>
            <a:endParaRPr lang="en-US" dirty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j-lt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9154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de-DE" dirty="0"/>
              <a:t>Java 1.8</a:t>
            </a:r>
          </a:p>
          <a:p>
            <a:pPr marL="342900" indent="-342900" algn="ctr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Camel Route </a:t>
            </a:r>
          </a:p>
          <a:p>
            <a:pPr marL="342900" indent="-342900">
              <a:buFontTx/>
              <a:buChar char="-"/>
            </a:pPr>
            <a:r>
              <a:rPr lang="de-DE" dirty="0"/>
              <a:t>JunitTest , IT ,  Spock Framework , Code coverage </a:t>
            </a:r>
          </a:p>
          <a:p>
            <a:pPr marL="342900" indent="-342900">
              <a:buFontTx/>
              <a:buChar char="-"/>
            </a:pPr>
            <a:r>
              <a:rPr lang="de-DE" dirty="0"/>
              <a:t>Lambok</a:t>
            </a:r>
          </a:p>
          <a:p>
            <a:pPr marL="342900" indent="-342900">
              <a:buFontTx/>
              <a:buChar char="-"/>
            </a:pPr>
            <a:r>
              <a:rPr lang="de-DE" dirty="0"/>
              <a:t>Node JS , React JS, Flux-Pattern (Facebook)</a:t>
            </a:r>
          </a:p>
          <a:p>
            <a:pPr marL="342900" indent="-342900">
              <a:buFontTx/>
              <a:buChar char="-"/>
            </a:pPr>
            <a:r>
              <a:rPr lang="de-DE" dirty="0"/>
              <a:t>Typescript 2.0 , NPM, Grunt, Webpack,</a:t>
            </a:r>
          </a:p>
          <a:p>
            <a:pPr marL="342900" indent="-342900">
              <a:buFontTx/>
              <a:buChar char="-"/>
            </a:pPr>
            <a:r>
              <a:rPr lang="de-DE" dirty="0"/>
              <a:t>Git</a:t>
            </a:r>
          </a:p>
          <a:p>
            <a:pPr marL="342900" indent="-342900">
              <a:buFontTx/>
              <a:buChar char="-"/>
            </a:pPr>
            <a:r>
              <a:rPr lang="de-DE" dirty="0"/>
              <a:t>Sonarqube </a:t>
            </a:r>
          </a:p>
          <a:p>
            <a:pPr marL="342900" indent="-342900">
              <a:buFontTx/>
              <a:buChar char="-"/>
            </a:pPr>
            <a:r>
              <a:rPr lang="de-DE" dirty="0"/>
              <a:t>Performance test Gatling  , Serenity-BDD</a:t>
            </a:r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 algn="ctr">
              <a:buFontTx/>
              <a:buChar char="-"/>
            </a:pPr>
            <a:endParaRPr lang="de-DE" sz="2400" dirty="0"/>
          </a:p>
          <a:p>
            <a:pPr algn="ctr"/>
            <a:endParaRPr lang="de-DE" sz="2400" dirty="0"/>
          </a:p>
          <a:p>
            <a:pPr algn="ctr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59197112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Technologies overview</a:t>
            </a:r>
            <a:endParaRPr lang="en-US" dirty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j-lt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9154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de-DE" dirty="0"/>
              <a:t>Camel Route</a:t>
            </a:r>
          </a:p>
          <a:p>
            <a:pPr marL="342900" indent="-342900" algn="ctr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JunitTest , IT ,  Spock Framework , Code coverage </a:t>
            </a:r>
          </a:p>
          <a:p>
            <a:pPr marL="342900" indent="-342900">
              <a:buFontTx/>
              <a:buChar char="-"/>
            </a:pPr>
            <a:r>
              <a:rPr lang="de-DE" dirty="0"/>
              <a:t>Lambok</a:t>
            </a:r>
          </a:p>
          <a:p>
            <a:pPr marL="342900" indent="-342900">
              <a:buFontTx/>
              <a:buChar char="-"/>
            </a:pPr>
            <a:r>
              <a:rPr lang="de-DE" dirty="0"/>
              <a:t>Node JS , React JS, Flux-Pattern (Facebook)</a:t>
            </a:r>
          </a:p>
          <a:p>
            <a:pPr marL="342900" indent="-342900">
              <a:buFontTx/>
              <a:buChar char="-"/>
            </a:pPr>
            <a:r>
              <a:rPr lang="de-DE" dirty="0"/>
              <a:t>Typescript 2.0 , NPM, Grunt, Webpack,</a:t>
            </a:r>
          </a:p>
          <a:p>
            <a:pPr marL="342900" indent="-342900">
              <a:buFontTx/>
              <a:buChar char="-"/>
            </a:pPr>
            <a:r>
              <a:rPr lang="de-DE" dirty="0"/>
              <a:t>Git</a:t>
            </a:r>
          </a:p>
          <a:p>
            <a:pPr marL="342900" indent="-342900">
              <a:buFontTx/>
              <a:buChar char="-"/>
            </a:pPr>
            <a:r>
              <a:rPr lang="de-DE" dirty="0"/>
              <a:t>Sonarqube </a:t>
            </a:r>
          </a:p>
          <a:p>
            <a:pPr marL="342900" indent="-342900">
              <a:buFontTx/>
              <a:buChar char="-"/>
            </a:pPr>
            <a:r>
              <a:rPr lang="de-DE" dirty="0"/>
              <a:t>Performance test Gatling  , Serenity-BDD</a:t>
            </a:r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 algn="ctr">
              <a:buFontTx/>
              <a:buChar char="-"/>
            </a:pPr>
            <a:endParaRPr lang="de-DE" sz="2400" dirty="0"/>
          </a:p>
          <a:p>
            <a:pPr algn="ctr"/>
            <a:endParaRPr lang="de-DE" sz="2400" dirty="0"/>
          </a:p>
          <a:p>
            <a:pPr algn="ctr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16507311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Technologies overview</a:t>
            </a:r>
            <a:endParaRPr lang="en-US" dirty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j-lt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9154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de-DE" dirty="0"/>
              <a:t>Testing</a:t>
            </a:r>
          </a:p>
          <a:p>
            <a:endParaRPr lang="de-DE" dirty="0"/>
          </a:p>
          <a:p>
            <a:pPr marL="342900" indent="-342900" algn="ctr">
              <a:buFontTx/>
              <a:buChar char="-"/>
            </a:pPr>
            <a:r>
              <a:rPr lang="de-DE" dirty="0"/>
              <a:t>JunitTest , IT ,  Spock Framework , Code coverage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r>
              <a:rPr lang="de-DE" dirty="0"/>
              <a:t> </a:t>
            </a:r>
          </a:p>
          <a:p>
            <a:pPr marL="342900" indent="-342900">
              <a:buFontTx/>
              <a:buChar char="-"/>
            </a:pPr>
            <a:r>
              <a:rPr lang="de-DE" dirty="0"/>
              <a:t>Lambok</a:t>
            </a:r>
          </a:p>
          <a:p>
            <a:pPr marL="342900" indent="-342900">
              <a:buFontTx/>
              <a:buChar char="-"/>
            </a:pPr>
            <a:r>
              <a:rPr lang="de-DE" dirty="0"/>
              <a:t>Node JS , React JS, Flux-Pattern (Facebook)</a:t>
            </a:r>
          </a:p>
          <a:p>
            <a:pPr marL="342900" indent="-342900">
              <a:buFontTx/>
              <a:buChar char="-"/>
            </a:pPr>
            <a:r>
              <a:rPr lang="de-DE" dirty="0"/>
              <a:t>Typescript 2.0 , NPM, Grunt, Webpack,</a:t>
            </a:r>
          </a:p>
          <a:p>
            <a:pPr marL="342900" indent="-342900">
              <a:buFontTx/>
              <a:buChar char="-"/>
            </a:pPr>
            <a:r>
              <a:rPr lang="de-DE" dirty="0"/>
              <a:t>Git</a:t>
            </a:r>
          </a:p>
          <a:p>
            <a:pPr marL="342900" indent="-342900">
              <a:buFontTx/>
              <a:buChar char="-"/>
            </a:pPr>
            <a:r>
              <a:rPr lang="de-DE" dirty="0"/>
              <a:t>Sonarqube </a:t>
            </a:r>
          </a:p>
          <a:p>
            <a:pPr marL="342900" indent="-342900">
              <a:buFontTx/>
              <a:buChar char="-"/>
            </a:pPr>
            <a:r>
              <a:rPr lang="de-DE" dirty="0"/>
              <a:t>Performance test Gatling  , Serenity-BDD</a:t>
            </a:r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 algn="ctr">
              <a:buFontTx/>
              <a:buChar char="-"/>
            </a:pPr>
            <a:endParaRPr lang="de-DE" sz="2400" dirty="0"/>
          </a:p>
          <a:p>
            <a:pPr algn="ctr"/>
            <a:endParaRPr lang="de-DE" sz="2400" dirty="0"/>
          </a:p>
          <a:p>
            <a:pPr algn="ctr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7338687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Technologies overview</a:t>
            </a:r>
            <a:endParaRPr lang="en-US" dirty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j-lt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9154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de-DE" dirty="0"/>
              <a:t>Lambok</a:t>
            </a:r>
          </a:p>
          <a:p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r>
              <a:rPr lang="de-DE" dirty="0"/>
              <a:t> 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Node JS , React JS, Flux-Pattern (Facebook)</a:t>
            </a:r>
          </a:p>
          <a:p>
            <a:pPr marL="342900" indent="-342900">
              <a:buFontTx/>
              <a:buChar char="-"/>
            </a:pPr>
            <a:r>
              <a:rPr lang="de-DE" dirty="0"/>
              <a:t>Typescript 2.0 , NPM, Grunt, Webpack,</a:t>
            </a:r>
          </a:p>
          <a:p>
            <a:pPr marL="342900" indent="-342900">
              <a:buFontTx/>
              <a:buChar char="-"/>
            </a:pPr>
            <a:r>
              <a:rPr lang="de-DE" dirty="0"/>
              <a:t>Git</a:t>
            </a:r>
          </a:p>
          <a:p>
            <a:pPr marL="342900" indent="-342900">
              <a:buFontTx/>
              <a:buChar char="-"/>
            </a:pPr>
            <a:r>
              <a:rPr lang="de-DE" dirty="0"/>
              <a:t>Sonarqube </a:t>
            </a:r>
          </a:p>
          <a:p>
            <a:pPr marL="342900" indent="-342900">
              <a:buFontTx/>
              <a:buChar char="-"/>
            </a:pPr>
            <a:r>
              <a:rPr lang="de-DE" dirty="0"/>
              <a:t>Performance test Gatling  , Serenity-BDD</a:t>
            </a:r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 algn="ctr">
              <a:buFontTx/>
              <a:buChar char="-"/>
            </a:pPr>
            <a:endParaRPr lang="de-DE" sz="2400" dirty="0"/>
          </a:p>
          <a:p>
            <a:pPr algn="ctr"/>
            <a:endParaRPr lang="de-DE" sz="2400" dirty="0"/>
          </a:p>
          <a:p>
            <a:pPr algn="ctr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7116517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Technologies overview</a:t>
            </a:r>
            <a:endParaRPr lang="en-US" dirty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j-lt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915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de-DE" dirty="0"/>
              <a:t> Front-End</a:t>
            </a:r>
          </a:p>
          <a:p>
            <a:endParaRPr lang="de-DE" dirty="0"/>
          </a:p>
          <a:p>
            <a:pPr marL="342900" indent="-342900" algn="ctr">
              <a:buFontTx/>
              <a:buChar char="-"/>
            </a:pPr>
            <a:r>
              <a:rPr lang="de-DE" dirty="0"/>
              <a:t>Node JS , React JS, Flux-Pattern (Facebook)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Typescript 2.0 , NPM, Grunt, Webpack,</a:t>
            </a:r>
          </a:p>
          <a:p>
            <a:pPr marL="342900" indent="-342900">
              <a:buFontTx/>
              <a:buChar char="-"/>
            </a:pPr>
            <a:r>
              <a:rPr lang="de-DE" dirty="0"/>
              <a:t>Git</a:t>
            </a:r>
          </a:p>
          <a:p>
            <a:pPr marL="342900" indent="-342900">
              <a:buFontTx/>
              <a:buChar char="-"/>
            </a:pPr>
            <a:r>
              <a:rPr lang="de-DE" dirty="0"/>
              <a:t>Sonarqube </a:t>
            </a:r>
          </a:p>
          <a:p>
            <a:pPr marL="342900" indent="-342900">
              <a:buFontTx/>
              <a:buChar char="-"/>
            </a:pPr>
            <a:r>
              <a:rPr lang="de-DE" dirty="0"/>
              <a:t>Performance test Gatling  , Serenity-BDD</a:t>
            </a:r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 algn="ctr">
              <a:buFontTx/>
              <a:buChar char="-"/>
            </a:pPr>
            <a:endParaRPr lang="de-DE" sz="2400" dirty="0"/>
          </a:p>
          <a:p>
            <a:pPr algn="ctr"/>
            <a:endParaRPr lang="de-DE" sz="2400" dirty="0"/>
          </a:p>
          <a:p>
            <a:pPr algn="ctr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2786263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Technologies overview</a:t>
            </a:r>
            <a:endParaRPr lang="en-US" dirty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j-lt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91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de-DE" dirty="0"/>
              <a:t> Front-End</a:t>
            </a:r>
          </a:p>
          <a:p>
            <a:endParaRPr lang="de-DE" dirty="0"/>
          </a:p>
          <a:p>
            <a:pPr marL="342900" indent="-342900" algn="ctr">
              <a:buFontTx/>
              <a:buChar char="-"/>
            </a:pPr>
            <a:r>
              <a:rPr lang="de-DE" dirty="0"/>
              <a:t>Typescript 2.0 , NPM, Grunt, Webpack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Git</a:t>
            </a:r>
          </a:p>
          <a:p>
            <a:pPr marL="342900" indent="-342900">
              <a:buFontTx/>
              <a:buChar char="-"/>
            </a:pPr>
            <a:r>
              <a:rPr lang="de-DE" dirty="0"/>
              <a:t>Sonarqube </a:t>
            </a:r>
          </a:p>
          <a:p>
            <a:pPr marL="342900" indent="-342900">
              <a:buFontTx/>
              <a:buChar char="-"/>
            </a:pPr>
            <a:r>
              <a:rPr lang="de-DE" dirty="0"/>
              <a:t>Performance test Gatling  , Serenity-BDD</a:t>
            </a:r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 algn="ctr">
              <a:buFontTx/>
              <a:buChar char="-"/>
            </a:pPr>
            <a:endParaRPr lang="de-DE" sz="2400" dirty="0"/>
          </a:p>
          <a:p>
            <a:pPr algn="ctr"/>
            <a:endParaRPr lang="de-DE" sz="2400" dirty="0"/>
          </a:p>
          <a:p>
            <a:pPr algn="ctr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631611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Technologies overview</a:t>
            </a:r>
            <a:endParaRPr lang="en-US" dirty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j-lt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9154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de-DE" dirty="0"/>
              <a:t> Git</a:t>
            </a:r>
          </a:p>
          <a:p>
            <a:endParaRPr lang="de-DE" dirty="0"/>
          </a:p>
          <a:p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Sonarqube </a:t>
            </a:r>
          </a:p>
          <a:p>
            <a:pPr marL="342900" indent="-342900">
              <a:buFontTx/>
              <a:buChar char="-"/>
            </a:pPr>
            <a:r>
              <a:rPr lang="de-DE" dirty="0"/>
              <a:t>Performance test Gatling  , Serenity-BDD</a:t>
            </a:r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 algn="ctr">
              <a:buFontTx/>
              <a:buChar char="-"/>
            </a:pPr>
            <a:endParaRPr lang="de-DE" sz="2400" dirty="0"/>
          </a:p>
          <a:p>
            <a:pPr algn="ctr"/>
            <a:endParaRPr lang="de-DE" sz="2400" dirty="0"/>
          </a:p>
          <a:p>
            <a:pPr algn="ctr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82280607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Technologies overview</a:t>
            </a:r>
            <a:endParaRPr lang="en-US" dirty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j-lt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9154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de-DE" dirty="0"/>
              <a:t> Sonarqube</a:t>
            </a:r>
          </a:p>
          <a:p>
            <a:endParaRPr lang="de-DE" dirty="0"/>
          </a:p>
          <a:p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 </a:t>
            </a:r>
          </a:p>
          <a:p>
            <a:pPr marL="342900" indent="-342900">
              <a:buFontTx/>
              <a:buChar char="-"/>
            </a:pPr>
            <a:r>
              <a:rPr lang="de-DE" dirty="0"/>
              <a:t>Performance test Gatling  , Serenity-BDD</a:t>
            </a:r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 algn="ctr">
              <a:buFontTx/>
              <a:buChar char="-"/>
            </a:pPr>
            <a:endParaRPr lang="de-DE" sz="2400" dirty="0"/>
          </a:p>
          <a:p>
            <a:pPr algn="ctr"/>
            <a:endParaRPr lang="de-DE" sz="2400" dirty="0"/>
          </a:p>
          <a:p>
            <a:pPr algn="ctr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4791473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</a:t>
            </a:r>
            <a:r>
              <a:rPr lang="de-DE" sz="2800" dirty="0"/>
              <a:t>Mario</a:t>
            </a:r>
            <a:r>
              <a:rPr lang="en-US" dirty="0"/>
              <a:t> </a:t>
            </a: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j-lt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???</a:t>
            </a:r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 algn="ctr">
              <a:buFontTx/>
              <a:buChar char="-"/>
            </a:pPr>
            <a:endParaRPr lang="de-DE" sz="2400" dirty="0"/>
          </a:p>
          <a:p>
            <a:pPr algn="ctr"/>
            <a:endParaRPr lang="de-DE" sz="2400" dirty="0"/>
          </a:p>
          <a:p>
            <a:pPr algn="ctr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92480748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Technologies overview</a:t>
            </a:r>
            <a:endParaRPr lang="en-US" dirty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j-lt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91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de-DE" dirty="0"/>
              <a:t> Gatling</a:t>
            </a:r>
          </a:p>
          <a:p>
            <a:endParaRPr lang="de-DE" dirty="0"/>
          </a:p>
          <a:p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r>
              <a:rPr lang="de-DE" dirty="0"/>
              <a:t> </a:t>
            </a:r>
          </a:p>
          <a:p>
            <a:pPr marL="342900" indent="-342900">
              <a:buFontTx/>
              <a:buChar char="-"/>
            </a:pPr>
            <a:r>
              <a:rPr lang="de-DE" dirty="0"/>
              <a:t>Performance test Gatling  </a:t>
            </a:r>
          </a:p>
          <a:p>
            <a:pPr marL="342900" indent="-342900">
              <a:buFontTx/>
              <a:buChar char="-"/>
            </a:pPr>
            <a:r>
              <a:rPr lang="de-DE" dirty="0"/>
              <a:t>Serenity-BDD</a:t>
            </a:r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 algn="ctr">
              <a:buFontTx/>
              <a:buChar char="-"/>
            </a:pPr>
            <a:endParaRPr lang="de-DE" sz="2400" dirty="0"/>
          </a:p>
          <a:p>
            <a:pPr algn="ctr"/>
            <a:endParaRPr lang="de-DE" sz="2400" dirty="0"/>
          </a:p>
          <a:p>
            <a:pPr algn="ctr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6524411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Technologies overview</a:t>
            </a:r>
            <a:endParaRPr lang="en-US" dirty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j-lt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915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de-DE" dirty="0"/>
              <a:t> Serenity-BDD</a:t>
            </a:r>
          </a:p>
          <a:p>
            <a:pPr marL="342900" indent="-342900" algn="ctr">
              <a:buFontTx/>
              <a:buChar char="-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r>
              <a:rPr lang="de-DE" dirty="0"/>
              <a:t> </a:t>
            </a:r>
          </a:p>
          <a:p>
            <a:r>
              <a:rPr lang="de-DE" dirty="0"/>
              <a:t> </a:t>
            </a:r>
          </a:p>
          <a:p>
            <a:pPr marL="342900" indent="-342900">
              <a:buFontTx/>
              <a:buChar char="-"/>
            </a:pPr>
            <a:r>
              <a:rPr lang="de-DE" dirty="0"/>
              <a:t>Serenity-BDD</a:t>
            </a:r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 algn="ctr">
              <a:buFontTx/>
              <a:buChar char="-"/>
            </a:pPr>
            <a:endParaRPr lang="de-DE" sz="2400" dirty="0"/>
          </a:p>
          <a:p>
            <a:pPr algn="ctr"/>
            <a:endParaRPr lang="de-DE" sz="2400" dirty="0"/>
          </a:p>
          <a:p>
            <a:pPr algn="ctr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4397441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 Test </a:t>
            </a:r>
            <a:r>
              <a:rPr lang="en-US" dirty="0"/>
              <a:t>(Djelloul)</a:t>
            </a: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j-lt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2400" dirty="0"/>
          </a:p>
          <a:p>
            <a:pPr algn="ctr"/>
            <a:endParaRPr lang="de-DE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71600"/>
            <a:ext cx="83153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6860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JMETER</a:t>
            </a: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1139823"/>
            <a:ext cx="7105650" cy="32766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3340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first official release  1998-12-15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970" y="4481624"/>
            <a:ext cx="2257425" cy="15906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Gatling vs JMETER</a:t>
            </a: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j-lt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4305300" cy="228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66930" y="1371600"/>
            <a:ext cx="373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Gatling</a:t>
            </a:r>
          </a:p>
          <a:p>
            <a:pPr algn="ctr"/>
            <a:endParaRPr lang="de-DE" sz="2400" dirty="0"/>
          </a:p>
          <a:p>
            <a:pPr algn="ctr"/>
            <a:r>
              <a:rPr lang="de-DE" sz="2400" dirty="0"/>
              <a:t>Scala</a:t>
            </a:r>
          </a:p>
          <a:p>
            <a:pPr algn="ctr"/>
            <a:endParaRPr lang="de-DE" sz="2400" dirty="0"/>
          </a:p>
          <a:p>
            <a:pPr algn="ctr"/>
            <a:r>
              <a:rPr lang="de-DE" sz="2400" dirty="0"/>
              <a:t>Scripting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33876"/>
            <a:ext cx="2971800" cy="1590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3551597"/>
            <a:ext cx="22479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6631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Gatling vs JMETER</a:t>
            </a: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j-lt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0600" y="1371600"/>
            <a:ext cx="373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Gatling</a:t>
            </a:r>
          </a:p>
          <a:p>
            <a:pPr algn="ctr"/>
            <a:endParaRPr lang="de-DE" sz="2400" dirty="0"/>
          </a:p>
          <a:p>
            <a:pPr algn="ctr"/>
            <a:r>
              <a:rPr lang="de-DE" sz="2400" dirty="0"/>
              <a:t>You Need</a:t>
            </a:r>
          </a:p>
          <a:p>
            <a:pPr algn="ctr"/>
            <a:endParaRPr lang="de-DE" sz="2400" dirty="0"/>
          </a:p>
          <a:p>
            <a:pPr algn="ctr"/>
            <a:r>
              <a:rPr lang="de-DE" sz="2400" dirty="0"/>
              <a:t>Developer mindset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163" y="1442484"/>
            <a:ext cx="373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JMETER</a:t>
            </a:r>
            <a:endParaRPr lang="de-DE" sz="2400" dirty="0"/>
          </a:p>
          <a:p>
            <a:pPr algn="ctr"/>
            <a:endParaRPr lang="de-DE" sz="2400" dirty="0"/>
          </a:p>
          <a:p>
            <a:pPr algn="ctr"/>
            <a:r>
              <a:rPr lang="de-DE" sz="2400" dirty="0"/>
              <a:t>You Need</a:t>
            </a:r>
          </a:p>
          <a:p>
            <a:pPr algn="ctr"/>
            <a:endParaRPr lang="de-DE" sz="2400" dirty="0"/>
          </a:p>
          <a:p>
            <a:pPr algn="ctr"/>
            <a:r>
              <a:rPr lang="de-DE" sz="2400" dirty="0"/>
              <a:t>pilot license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381476"/>
            <a:ext cx="4252912" cy="31380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40" y="3381476"/>
            <a:ext cx="4453159" cy="31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6763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Gatling vs JMETER</a:t>
            </a: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04546"/>
            <a:ext cx="4038600" cy="5200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219199"/>
            <a:ext cx="4645268" cy="518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313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Gatling vs JMETER</a:t>
            </a: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661910"/>
            <a:ext cx="373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Every Virtual user=Thread</a:t>
            </a:r>
          </a:p>
          <a:p>
            <a:pPr algn="ctr"/>
            <a:endParaRPr lang="de-DE" sz="2400" dirty="0"/>
          </a:p>
          <a:p>
            <a:pPr algn="ctr"/>
            <a:r>
              <a:rPr lang="de-DE" sz="2400" dirty="0"/>
              <a:t>IO Bloking</a:t>
            </a:r>
          </a:p>
          <a:p>
            <a:pPr algn="ctr"/>
            <a:endParaRPr lang="de-DE" sz="2400" dirty="0"/>
          </a:p>
          <a:p>
            <a:pPr algn="ctr"/>
            <a:r>
              <a:rPr lang="de-DE" sz="2400" dirty="0"/>
              <a:t>SYNCHRONOUS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5" y="1600200"/>
            <a:ext cx="38576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1356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Gatling Continuous Integration</a:t>
            </a: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1066800"/>
            <a:ext cx="70485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9973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Gatling</a:t>
            </a: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800"/>
            <a:ext cx="9144000" cy="1181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00300"/>
            <a:ext cx="9144000" cy="1514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3885467"/>
            <a:ext cx="58674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7438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</a:t>
            </a:r>
            <a:r>
              <a:rPr lang="de-DE" sz="2800" dirty="0"/>
              <a:t>Djelloul</a:t>
            </a:r>
            <a:r>
              <a:rPr lang="en-US" dirty="0"/>
              <a:t> </a:t>
            </a: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j-lt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Senior Software Quality Engineer E2PR Team</a:t>
            </a:r>
          </a:p>
          <a:p>
            <a:endParaRPr lang="en-US" sz="2400" dirty="0"/>
          </a:p>
          <a:p>
            <a:r>
              <a:rPr lang="en-US" sz="2400" dirty="0"/>
              <a:t>Join the E2OPEN  Family since 01.09.2016</a:t>
            </a:r>
          </a:p>
          <a:p>
            <a:endParaRPr lang="en-US" sz="2400" dirty="0"/>
          </a:p>
          <a:p>
            <a:r>
              <a:rPr lang="en-US" sz="2400" dirty="0"/>
              <a:t>My nickname DJ</a:t>
            </a:r>
            <a:endParaRPr lang="de-DE" sz="2400" dirty="0"/>
          </a:p>
          <a:p>
            <a:pPr marL="342900" indent="-342900" algn="ctr">
              <a:buFontTx/>
              <a:buChar char="-"/>
            </a:pPr>
            <a:endParaRPr lang="de-DE" sz="2400" dirty="0"/>
          </a:p>
          <a:p>
            <a:pPr algn="ctr"/>
            <a:endParaRPr lang="de-DE" sz="2400" dirty="0"/>
          </a:p>
          <a:p>
            <a:pPr algn="ctr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3223283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Gatling</a:t>
            </a: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800"/>
            <a:ext cx="9144000" cy="2514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81400"/>
            <a:ext cx="9144000" cy="36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457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19201"/>
            <a:ext cx="9067801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8619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Technologies overview</a:t>
            </a:r>
            <a:endParaRPr lang="en-US" dirty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j-lt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91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de-DE"/>
              <a:t> Gatling Demo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r>
              <a:rPr lang="de-DE" dirty="0"/>
              <a:t> </a:t>
            </a:r>
          </a:p>
          <a:p>
            <a:pPr marL="342900" indent="-342900">
              <a:buFontTx/>
              <a:buChar char="-"/>
            </a:pPr>
            <a:r>
              <a:rPr lang="de-DE" dirty="0"/>
              <a:t>Performance test Gatling  </a:t>
            </a:r>
          </a:p>
          <a:p>
            <a:pPr marL="342900" indent="-342900">
              <a:buFontTx/>
              <a:buChar char="-"/>
            </a:pPr>
            <a:r>
              <a:rPr lang="de-DE" dirty="0"/>
              <a:t>Serenity-BDD</a:t>
            </a:r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 algn="ctr">
              <a:buFontTx/>
              <a:buChar char="-"/>
            </a:pPr>
            <a:endParaRPr lang="de-DE" sz="2400" dirty="0"/>
          </a:p>
          <a:p>
            <a:pPr algn="ctr"/>
            <a:endParaRPr lang="de-DE" sz="2400" dirty="0"/>
          </a:p>
          <a:p>
            <a:pPr algn="ctr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8051922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Technologies overview</a:t>
            </a:r>
            <a:endParaRPr lang="en-US" dirty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j-lt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915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de-DE" dirty="0"/>
              <a:t> Serenity-BDD</a:t>
            </a:r>
          </a:p>
          <a:p>
            <a:pPr marL="342900" indent="-342900" algn="ctr">
              <a:buFontTx/>
              <a:buChar char="-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r>
              <a:rPr lang="de-DE" dirty="0"/>
              <a:t> </a:t>
            </a:r>
          </a:p>
          <a:p>
            <a:r>
              <a:rPr lang="de-DE" dirty="0"/>
              <a:t> </a:t>
            </a:r>
          </a:p>
          <a:p>
            <a:pPr marL="342900" indent="-342900">
              <a:buFontTx/>
              <a:buChar char="-"/>
            </a:pPr>
            <a:r>
              <a:rPr lang="de-DE" dirty="0"/>
              <a:t>Serenity-BDD</a:t>
            </a:r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 algn="ctr">
              <a:buFontTx/>
              <a:buChar char="-"/>
            </a:pPr>
            <a:endParaRPr lang="de-DE" sz="2400" dirty="0"/>
          </a:p>
          <a:p>
            <a:pPr algn="ctr"/>
            <a:endParaRPr lang="de-DE" sz="2400" dirty="0"/>
          </a:p>
          <a:p>
            <a:pPr algn="ctr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72224951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25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j-lt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9154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dirty="0"/>
              <a:t>Motivation </a:t>
            </a:r>
          </a:p>
          <a:p>
            <a:pPr marL="342900" indent="-342900">
              <a:buFontTx/>
              <a:buChar char="-"/>
            </a:pPr>
            <a:r>
              <a:rPr lang="de-DE" dirty="0"/>
              <a:t>Project decsription </a:t>
            </a:r>
          </a:p>
          <a:p>
            <a:pPr marL="342900" indent="-342900">
              <a:buFontTx/>
              <a:buChar char="-"/>
            </a:pPr>
            <a:r>
              <a:rPr lang="de-DE" dirty="0"/>
              <a:t>Architectur</a:t>
            </a:r>
          </a:p>
          <a:p>
            <a:pPr marL="342900" indent="-342900">
              <a:buFontTx/>
              <a:buChar char="-"/>
            </a:pPr>
            <a:r>
              <a:rPr lang="de-DE" dirty="0"/>
              <a:t>Technologies overview </a:t>
            </a:r>
          </a:p>
          <a:p>
            <a:pPr marL="342900" indent="-342900">
              <a:buFontTx/>
              <a:buChar char="-"/>
            </a:pPr>
            <a:r>
              <a:rPr lang="de-DE" dirty="0"/>
              <a:t>Spring Boot </a:t>
            </a:r>
          </a:p>
          <a:p>
            <a:pPr marL="342900" indent="-342900">
              <a:buFontTx/>
              <a:buChar char="-"/>
            </a:pPr>
            <a:r>
              <a:rPr lang="de-DE" dirty="0"/>
              <a:t>Spring Data </a:t>
            </a:r>
          </a:p>
          <a:p>
            <a:pPr marL="342900" indent="-342900">
              <a:buFontTx/>
              <a:buChar char="-"/>
            </a:pPr>
            <a:r>
              <a:rPr lang="de-DE" dirty="0"/>
              <a:t>Spring AOP </a:t>
            </a:r>
          </a:p>
          <a:p>
            <a:pPr marL="342900" indent="-342900">
              <a:buFontTx/>
              <a:buChar char="-"/>
            </a:pPr>
            <a:r>
              <a:rPr lang="de-DE" dirty="0"/>
              <a:t>SSE </a:t>
            </a:r>
          </a:p>
          <a:p>
            <a:pPr marL="342900" indent="-342900">
              <a:buFontTx/>
              <a:buChar char="-"/>
            </a:pPr>
            <a:r>
              <a:rPr lang="de-DE" dirty="0"/>
              <a:t>Java 1.8 </a:t>
            </a:r>
          </a:p>
          <a:p>
            <a:pPr marL="342900" indent="-342900">
              <a:buFontTx/>
              <a:buChar char="-"/>
            </a:pPr>
            <a:r>
              <a:rPr lang="de-DE" dirty="0"/>
              <a:t>Camel Route </a:t>
            </a:r>
          </a:p>
          <a:p>
            <a:pPr marL="342900" indent="-342900">
              <a:buFontTx/>
              <a:buChar char="-"/>
            </a:pPr>
            <a:r>
              <a:rPr lang="de-DE" dirty="0"/>
              <a:t>JunitTest , IT ,  Spock Framework , Code coverage </a:t>
            </a:r>
          </a:p>
          <a:p>
            <a:pPr marL="342900" indent="-342900">
              <a:buFontTx/>
              <a:buChar char="-"/>
            </a:pPr>
            <a:r>
              <a:rPr lang="de-DE" dirty="0"/>
              <a:t>Lambok</a:t>
            </a:r>
          </a:p>
          <a:p>
            <a:pPr marL="342900" indent="-342900">
              <a:buFontTx/>
              <a:buChar char="-"/>
            </a:pPr>
            <a:r>
              <a:rPr lang="de-DE" dirty="0"/>
              <a:t>Node JS , React JS, Flux-Pattern (Facebook)</a:t>
            </a:r>
          </a:p>
          <a:p>
            <a:pPr marL="342900" indent="-342900">
              <a:buFontTx/>
              <a:buChar char="-"/>
            </a:pPr>
            <a:r>
              <a:rPr lang="de-DE" dirty="0"/>
              <a:t>Typescript 2.0 , NPM, Grunt, Webpack,</a:t>
            </a:r>
          </a:p>
          <a:p>
            <a:pPr marL="342900" indent="-342900">
              <a:buFontTx/>
              <a:buChar char="-"/>
            </a:pPr>
            <a:r>
              <a:rPr lang="de-DE" dirty="0"/>
              <a:t>Git</a:t>
            </a:r>
          </a:p>
          <a:p>
            <a:pPr marL="342900" indent="-342900">
              <a:buFontTx/>
              <a:buChar char="-"/>
            </a:pPr>
            <a:r>
              <a:rPr lang="de-DE" dirty="0"/>
              <a:t>Sonarqube </a:t>
            </a:r>
          </a:p>
          <a:p>
            <a:pPr marL="342900" indent="-342900">
              <a:buFontTx/>
              <a:buChar char="-"/>
            </a:pPr>
            <a:r>
              <a:rPr lang="de-DE" dirty="0"/>
              <a:t>Performance test Gatling  , Serenity-BDD</a:t>
            </a:r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 algn="ctr">
              <a:buFontTx/>
              <a:buChar char="-"/>
            </a:pPr>
            <a:endParaRPr lang="de-DE" sz="2400" dirty="0"/>
          </a:p>
          <a:p>
            <a:pPr algn="ctr"/>
            <a:endParaRPr lang="de-DE" sz="2400" dirty="0"/>
          </a:p>
          <a:p>
            <a:pPr algn="ctr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2077311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Motivation</a:t>
            </a:r>
            <a:endParaRPr lang="en-US" dirty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j-lt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9154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de-DE" dirty="0"/>
              <a:t>Motivation </a:t>
            </a:r>
          </a:p>
          <a:p>
            <a:pPr marL="342900" indent="-342900">
              <a:buFontTx/>
              <a:buChar char="-"/>
            </a:pPr>
            <a:r>
              <a:rPr lang="de-DE" dirty="0"/>
              <a:t>Project decsription </a:t>
            </a:r>
          </a:p>
          <a:p>
            <a:pPr marL="342900" indent="-342900">
              <a:buFontTx/>
              <a:buChar char="-"/>
            </a:pPr>
            <a:r>
              <a:rPr lang="de-DE" dirty="0"/>
              <a:t>Architectur</a:t>
            </a:r>
          </a:p>
          <a:p>
            <a:pPr marL="342900" indent="-342900">
              <a:buFontTx/>
              <a:buChar char="-"/>
            </a:pPr>
            <a:r>
              <a:rPr lang="de-DE" dirty="0"/>
              <a:t>Technologies overview </a:t>
            </a:r>
          </a:p>
          <a:p>
            <a:pPr marL="342900" indent="-342900">
              <a:buFontTx/>
              <a:buChar char="-"/>
            </a:pPr>
            <a:r>
              <a:rPr lang="de-DE" dirty="0"/>
              <a:t>Spring Boot </a:t>
            </a:r>
          </a:p>
          <a:p>
            <a:pPr marL="342900" indent="-342900">
              <a:buFontTx/>
              <a:buChar char="-"/>
            </a:pPr>
            <a:r>
              <a:rPr lang="de-DE" dirty="0"/>
              <a:t>Spring Data </a:t>
            </a:r>
          </a:p>
          <a:p>
            <a:pPr marL="342900" indent="-342900">
              <a:buFontTx/>
              <a:buChar char="-"/>
            </a:pPr>
            <a:r>
              <a:rPr lang="de-DE" dirty="0"/>
              <a:t>Spring AOP </a:t>
            </a:r>
          </a:p>
          <a:p>
            <a:pPr marL="342900" indent="-342900">
              <a:buFontTx/>
              <a:buChar char="-"/>
            </a:pPr>
            <a:r>
              <a:rPr lang="de-DE" dirty="0"/>
              <a:t>SSE </a:t>
            </a:r>
          </a:p>
          <a:p>
            <a:pPr marL="342900" indent="-342900">
              <a:buFontTx/>
              <a:buChar char="-"/>
            </a:pPr>
            <a:r>
              <a:rPr lang="de-DE" dirty="0"/>
              <a:t>Java 1.8 </a:t>
            </a:r>
          </a:p>
          <a:p>
            <a:pPr marL="342900" indent="-342900">
              <a:buFontTx/>
              <a:buChar char="-"/>
            </a:pPr>
            <a:r>
              <a:rPr lang="de-DE" dirty="0"/>
              <a:t>Camel Route </a:t>
            </a:r>
          </a:p>
          <a:p>
            <a:pPr marL="342900" indent="-342900">
              <a:buFontTx/>
              <a:buChar char="-"/>
            </a:pPr>
            <a:r>
              <a:rPr lang="de-DE" dirty="0"/>
              <a:t>JunitTest , IT ,  Spock Framework , Code coverage </a:t>
            </a:r>
          </a:p>
          <a:p>
            <a:pPr marL="342900" indent="-342900">
              <a:buFontTx/>
              <a:buChar char="-"/>
            </a:pPr>
            <a:r>
              <a:rPr lang="de-DE" dirty="0"/>
              <a:t>Lambok</a:t>
            </a:r>
          </a:p>
          <a:p>
            <a:pPr marL="342900" indent="-342900">
              <a:buFontTx/>
              <a:buChar char="-"/>
            </a:pPr>
            <a:r>
              <a:rPr lang="de-DE" dirty="0"/>
              <a:t>Node JS , React JS, Flux-Pattern (Facebook)</a:t>
            </a:r>
          </a:p>
          <a:p>
            <a:pPr marL="342900" indent="-342900">
              <a:buFontTx/>
              <a:buChar char="-"/>
            </a:pPr>
            <a:r>
              <a:rPr lang="de-DE" dirty="0"/>
              <a:t>Typescript 2.0 , NPM, Grunt, Webpack,</a:t>
            </a:r>
          </a:p>
          <a:p>
            <a:pPr marL="342900" indent="-342900">
              <a:buFontTx/>
              <a:buChar char="-"/>
            </a:pPr>
            <a:r>
              <a:rPr lang="de-DE" dirty="0"/>
              <a:t>Git</a:t>
            </a:r>
          </a:p>
          <a:p>
            <a:pPr marL="342900" indent="-342900">
              <a:buFontTx/>
              <a:buChar char="-"/>
            </a:pPr>
            <a:r>
              <a:rPr lang="de-DE" dirty="0"/>
              <a:t>Sonarqube </a:t>
            </a:r>
          </a:p>
          <a:p>
            <a:pPr marL="342900" indent="-342900">
              <a:buFontTx/>
              <a:buChar char="-"/>
            </a:pPr>
            <a:r>
              <a:rPr lang="de-DE" dirty="0"/>
              <a:t>Performance test Gatling  , Serenity-BDD</a:t>
            </a:r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 algn="ctr">
              <a:buFontTx/>
              <a:buChar char="-"/>
            </a:pPr>
            <a:endParaRPr lang="de-DE" sz="2400" dirty="0"/>
          </a:p>
          <a:p>
            <a:pPr algn="ctr"/>
            <a:endParaRPr lang="de-DE" sz="2400" dirty="0"/>
          </a:p>
          <a:p>
            <a:pPr algn="ctr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484991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Project decsription</a:t>
            </a:r>
            <a:endParaRPr lang="en-US" dirty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j-lt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9154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de-DE" dirty="0"/>
              <a:t>Project decsription  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Architectur</a:t>
            </a:r>
          </a:p>
          <a:p>
            <a:pPr marL="342900" indent="-342900">
              <a:buFontTx/>
              <a:buChar char="-"/>
            </a:pPr>
            <a:r>
              <a:rPr lang="de-DE" dirty="0"/>
              <a:t>Technologies overview </a:t>
            </a:r>
          </a:p>
          <a:p>
            <a:pPr marL="342900" indent="-342900">
              <a:buFontTx/>
              <a:buChar char="-"/>
            </a:pPr>
            <a:r>
              <a:rPr lang="de-DE" dirty="0"/>
              <a:t>Spring Boot </a:t>
            </a:r>
          </a:p>
          <a:p>
            <a:pPr marL="342900" indent="-342900">
              <a:buFontTx/>
              <a:buChar char="-"/>
            </a:pPr>
            <a:r>
              <a:rPr lang="de-DE" dirty="0"/>
              <a:t>Spring Data </a:t>
            </a:r>
          </a:p>
          <a:p>
            <a:pPr marL="342900" indent="-342900">
              <a:buFontTx/>
              <a:buChar char="-"/>
            </a:pPr>
            <a:r>
              <a:rPr lang="de-DE" dirty="0"/>
              <a:t>Spring AOP </a:t>
            </a:r>
          </a:p>
          <a:p>
            <a:pPr marL="342900" indent="-342900">
              <a:buFontTx/>
              <a:buChar char="-"/>
            </a:pPr>
            <a:r>
              <a:rPr lang="de-DE" dirty="0"/>
              <a:t>SSE </a:t>
            </a:r>
          </a:p>
          <a:p>
            <a:pPr marL="342900" indent="-342900">
              <a:buFontTx/>
              <a:buChar char="-"/>
            </a:pPr>
            <a:r>
              <a:rPr lang="de-DE" dirty="0"/>
              <a:t>Java 1.8 </a:t>
            </a:r>
          </a:p>
          <a:p>
            <a:pPr marL="342900" indent="-342900">
              <a:buFontTx/>
              <a:buChar char="-"/>
            </a:pPr>
            <a:r>
              <a:rPr lang="de-DE" dirty="0"/>
              <a:t>Camel Route </a:t>
            </a:r>
          </a:p>
          <a:p>
            <a:pPr marL="342900" indent="-342900">
              <a:buFontTx/>
              <a:buChar char="-"/>
            </a:pPr>
            <a:r>
              <a:rPr lang="de-DE" dirty="0"/>
              <a:t>JunitTest , IT ,  Spock Framework , Code coverage </a:t>
            </a:r>
          </a:p>
          <a:p>
            <a:pPr marL="342900" indent="-342900">
              <a:buFontTx/>
              <a:buChar char="-"/>
            </a:pPr>
            <a:r>
              <a:rPr lang="de-DE" dirty="0"/>
              <a:t>Lambok</a:t>
            </a:r>
          </a:p>
          <a:p>
            <a:pPr marL="342900" indent="-342900">
              <a:buFontTx/>
              <a:buChar char="-"/>
            </a:pPr>
            <a:r>
              <a:rPr lang="de-DE" dirty="0"/>
              <a:t>Node JS , React JS, Flux-Pattern (Facebook)</a:t>
            </a:r>
          </a:p>
          <a:p>
            <a:pPr marL="342900" indent="-342900">
              <a:buFontTx/>
              <a:buChar char="-"/>
            </a:pPr>
            <a:r>
              <a:rPr lang="de-DE" dirty="0"/>
              <a:t>Typescript 2.0 , NPM, Grunt, Webpack,</a:t>
            </a:r>
          </a:p>
          <a:p>
            <a:pPr marL="342900" indent="-342900">
              <a:buFontTx/>
              <a:buChar char="-"/>
            </a:pPr>
            <a:r>
              <a:rPr lang="de-DE" dirty="0"/>
              <a:t>Git</a:t>
            </a:r>
          </a:p>
          <a:p>
            <a:pPr marL="342900" indent="-342900">
              <a:buFontTx/>
              <a:buChar char="-"/>
            </a:pPr>
            <a:r>
              <a:rPr lang="de-DE" dirty="0"/>
              <a:t>Sonarqube </a:t>
            </a:r>
          </a:p>
          <a:p>
            <a:pPr marL="342900" indent="-342900">
              <a:buFontTx/>
              <a:buChar char="-"/>
            </a:pPr>
            <a:r>
              <a:rPr lang="de-DE" dirty="0"/>
              <a:t>Performance test Gatling  , Serenity-BDD</a:t>
            </a:r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 algn="ctr">
              <a:buFontTx/>
              <a:buChar char="-"/>
            </a:pPr>
            <a:endParaRPr lang="de-DE" sz="2400" dirty="0"/>
          </a:p>
          <a:p>
            <a:pPr algn="ctr"/>
            <a:endParaRPr lang="de-DE" sz="2400" dirty="0"/>
          </a:p>
          <a:p>
            <a:pPr algn="ctr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757335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Architectur</a:t>
            </a:r>
            <a:endParaRPr lang="en-US" dirty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j-lt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9154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de-DE" dirty="0"/>
              <a:t>Architectur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Technologies overview </a:t>
            </a:r>
          </a:p>
          <a:p>
            <a:pPr marL="342900" indent="-342900">
              <a:buFontTx/>
              <a:buChar char="-"/>
            </a:pPr>
            <a:r>
              <a:rPr lang="de-DE" dirty="0"/>
              <a:t>Spring Boot </a:t>
            </a:r>
          </a:p>
          <a:p>
            <a:pPr marL="342900" indent="-342900">
              <a:buFontTx/>
              <a:buChar char="-"/>
            </a:pPr>
            <a:r>
              <a:rPr lang="de-DE" dirty="0"/>
              <a:t>Spring Data </a:t>
            </a:r>
          </a:p>
          <a:p>
            <a:pPr marL="342900" indent="-342900">
              <a:buFontTx/>
              <a:buChar char="-"/>
            </a:pPr>
            <a:r>
              <a:rPr lang="de-DE" dirty="0"/>
              <a:t>Spring AOP </a:t>
            </a:r>
          </a:p>
          <a:p>
            <a:pPr marL="342900" indent="-342900">
              <a:buFontTx/>
              <a:buChar char="-"/>
            </a:pPr>
            <a:r>
              <a:rPr lang="de-DE" dirty="0"/>
              <a:t>SSE </a:t>
            </a:r>
          </a:p>
          <a:p>
            <a:pPr marL="342900" indent="-342900">
              <a:buFontTx/>
              <a:buChar char="-"/>
            </a:pPr>
            <a:r>
              <a:rPr lang="de-DE" dirty="0"/>
              <a:t>Java 1.8 </a:t>
            </a:r>
          </a:p>
          <a:p>
            <a:pPr marL="342900" indent="-342900">
              <a:buFontTx/>
              <a:buChar char="-"/>
            </a:pPr>
            <a:r>
              <a:rPr lang="de-DE" dirty="0"/>
              <a:t>Camel Route </a:t>
            </a:r>
          </a:p>
          <a:p>
            <a:pPr marL="342900" indent="-342900">
              <a:buFontTx/>
              <a:buChar char="-"/>
            </a:pPr>
            <a:r>
              <a:rPr lang="de-DE" dirty="0"/>
              <a:t>JunitTest , IT ,  Spock Framework , Code coverage </a:t>
            </a:r>
          </a:p>
          <a:p>
            <a:pPr marL="342900" indent="-342900">
              <a:buFontTx/>
              <a:buChar char="-"/>
            </a:pPr>
            <a:r>
              <a:rPr lang="de-DE" dirty="0"/>
              <a:t>Lambok</a:t>
            </a:r>
          </a:p>
          <a:p>
            <a:pPr marL="342900" indent="-342900">
              <a:buFontTx/>
              <a:buChar char="-"/>
            </a:pPr>
            <a:r>
              <a:rPr lang="de-DE" dirty="0"/>
              <a:t>Node JS , React JS, Flux-Pattern (Facebook)</a:t>
            </a:r>
          </a:p>
          <a:p>
            <a:pPr marL="342900" indent="-342900">
              <a:buFontTx/>
              <a:buChar char="-"/>
            </a:pPr>
            <a:r>
              <a:rPr lang="de-DE" dirty="0"/>
              <a:t>Typescript 2.0 , NPM, Grunt, Webpack,</a:t>
            </a:r>
          </a:p>
          <a:p>
            <a:pPr marL="342900" indent="-342900">
              <a:buFontTx/>
              <a:buChar char="-"/>
            </a:pPr>
            <a:r>
              <a:rPr lang="de-DE" dirty="0"/>
              <a:t>Git</a:t>
            </a:r>
          </a:p>
          <a:p>
            <a:pPr marL="342900" indent="-342900">
              <a:buFontTx/>
              <a:buChar char="-"/>
            </a:pPr>
            <a:r>
              <a:rPr lang="de-DE" dirty="0"/>
              <a:t>Sonarqube </a:t>
            </a:r>
          </a:p>
          <a:p>
            <a:pPr marL="342900" indent="-342900">
              <a:buFontTx/>
              <a:buChar char="-"/>
            </a:pPr>
            <a:r>
              <a:rPr lang="de-DE" dirty="0"/>
              <a:t>Performance test Gatling  , Serenity-BDD</a:t>
            </a:r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 algn="ctr">
              <a:buFontTx/>
              <a:buChar char="-"/>
            </a:pPr>
            <a:endParaRPr lang="de-DE" sz="2400" dirty="0"/>
          </a:p>
          <a:p>
            <a:pPr algn="ctr"/>
            <a:endParaRPr lang="de-DE" sz="2400" dirty="0"/>
          </a:p>
          <a:p>
            <a:pPr algn="ctr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31546376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Technologies overview</a:t>
            </a:r>
            <a:endParaRPr lang="en-US" dirty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j-lt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9154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de-DE" dirty="0"/>
              <a:t>Spring Boot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Spring Data </a:t>
            </a:r>
          </a:p>
          <a:p>
            <a:pPr marL="342900" indent="-342900">
              <a:buFontTx/>
              <a:buChar char="-"/>
            </a:pPr>
            <a:r>
              <a:rPr lang="de-DE" dirty="0"/>
              <a:t>Spring AOP </a:t>
            </a:r>
          </a:p>
          <a:p>
            <a:pPr marL="342900" indent="-342900">
              <a:buFontTx/>
              <a:buChar char="-"/>
            </a:pPr>
            <a:r>
              <a:rPr lang="de-DE" dirty="0"/>
              <a:t>SSE </a:t>
            </a:r>
          </a:p>
          <a:p>
            <a:pPr marL="342900" indent="-342900">
              <a:buFontTx/>
              <a:buChar char="-"/>
            </a:pPr>
            <a:r>
              <a:rPr lang="de-DE" dirty="0"/>
              <a:t>Java 1.8 </a:t>
            </a:r>
          </a:p>
          <a:p>
            <a:pPr marL="342900" indent="-342900">
              <a:buFontTx/>
              <a:buChar char="-"/>
            </a:pPr>
            <a:r>
              <a:rPr lang="de-DE" dirty="0"/>
              <a:t>Camel Route </a:t>
            </a:r>
          </a:p>
          <a:p>
            <a:pPr marL="342900" indent="-342900">
              <a:buFontTx/>
              <a:buChar char="-"/>
            </a:pPr>
            <a:r>
              <a:rPr lang="de-DE" dirty="0"/>
              <a:t>JunitTest , IT ,  Spock Framework , Code coverage </a:t>
            </a:r>
          </a:p>
          <a:p>
            <a:pPr marL="342900" indent="-342900">
              <a:buFontTx/>
              <a:buChar char="-"/>
            </a:pPr>
            <a:r>
              <a:rPr lang="de-DE" dirty="0"/>
              <a:t>Lambok</a:t>
            </a:r>
          </a:p>
          <a:p>
            <a:pPr marL="342900" indent="-342900">
              <a:buFontTx/>
              <a:buChar char="-"/>
            </a:pPr>
            <a:r>
              <a:rPr lang="de-DE" dirty="0"/>
              <a:t>Node JS , React JS, Flux-Pattern (Facebook)</a:t>
            </a:r>
          </a:p>
          <a:p>
            <a:pPr marL="342900" indent="-342900">
              <a:buFontTx/>
              <a:buChar char="-"/>
            </a:pPr>
            <a:r>
              <a:rPr lang="de-DE" dirty="0"/>
              <a:t>Typescript 2.0 , NPM, Grunt, Webpack,</a:t>
            </a:r>
          </a:p>
          <a:p>
            <a:pPr marL="342900" indent="-342900">
              <a:buFontTx/>
              <a:buChar char="-"/>
            </a:pPr>
            <a:r>
              <a:rPr lang="de-DE" dirty="0"/>
              <a:t>Git</a:t>
            </a:r>
          </a:p>
          <a:p>
            <a:pPr marL="342900" indent="-342900">
              <a:buFontTx/>
              <a:buChar char="-"/>
            </a:pPr>
            <a:r>
              <a:rPr lang="de-DE" dirty="0"/>
              <a:t>Sonarqube </a:t>
            </a:r>
          </a:p>
          <a:p>
            <a:pPr marL="342900" indent="-342900">
              <a:buFontTx/>
              <a:buChar char="-"/>
            </a:pPr>
            <a:r>
              <a:rPr lang="de-DE" dirty="0"/>
              <a:t>Performance test Gatling  , Serenity-BDD</a:t>
            </a:r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 algn="ctr">
              <a:buFontTx/>
              <a:buChar char="-"/>
            </a:pPr>
            <a:endParaRPr lang="de-DE" sz="2400" dirty="0"/>
          </a:p>
          <a:p>
            <a:pPr algn="ctr"/>
            <a:endParaRPr lang="de-DE" sz="2400" dirty="0"/>
          </a:p>
          <a:p>
            <a:pPr algn="ctr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46881053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Technologies overview</a:t>
            </a:r>
            <a:endParaRPr lang="en-US" dirty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j-lt"/>
              <a:ea typeface="+mn-ea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endParaRPr lang="en-US" sz="2400" b="1" dirty="0">
              <a:solidFill>
                <a:srgbClr val="35566A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9154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de-DE" dirty="0"/>
              <a:t>Spring Data </a:t>
            </a:r>
          </a:p>
          <a:p>
            <a:pPr marL="342900" indent="-342900" algn="ctr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Spring AOP </a:t>
            </a:r>
          </a:p>
          <a:p>
            <a:pPr marL="342900" indent="-342900">
              <a:buFontTx/>
              <a:buChar char="-"/>
            </a:pPr>
            <a:r>
              <a:rPr lang="de-DE" dirty="0"/>
              <a:t>SSE </a:t>
            </a:r>
          </a:p>
          <a:p>
            <a:pPr marL="342900" indent="-342900">
              <a:buFontTx/>
              <a:buChar char="-"/>
            </a:pPr>
            <a:r>
              <a:rPr lang="de-DE" dirty="0"/>
              <a:t>Java 1.8 </a:t>
            </a:r>
          </a:p>
          <a:p>
            <a:pPr marL="342900" indent="-342900">
              <a:buFontTx/>
              <a:buChar char="-"/>
            </a:pPr>
            <a:r>
              <a:rPr lang="de-DE" dirty="0"/>
              <a:t>Camel Route </a:t>
            </a:r>
          </a:p>
          <a:p>
            <a:pPr marL="342900" indent="-342900">
              <a:buFontTx/>
              <a:buChar char="-"/>
            </a:pPr>
            <a:r>
              <a:rPr lang="de-DE" dirty="0"/>
              <a:t>JunitTest , IT ,  Spock Framework , Code coverage </a:t>
            </a:r>
          </a:p>
          <a:p>
            <a:pPr marL="342900" indent="-342900">
              <a:buFontTx/>
              <a:buChar char="-"/>
            </a:pPr>
            <a:r>
              <a:rPr lang="de-DE" dirty="0"/>
              <a:t>Lambok</a:t>
            </a:r>
          </a:p>
          <a:p>
            <a:pPr marL="342900" indent="-342900">
              <a:buFontTx/>
              <a:buChar char="-"/>
            </a:pPr>
            <a:r>
              <a:rPr lang="de-DE" dirty="0"/>
              <a:t>Node JS , React JS, Flux-Pattern (Facebook)</a:t>
            </a:r>
          </a:p>
          <a:p>
            <a:pPr marL="342900" indent="-342900">
              <a:buFontTx/>
              <a:buChar char="-"/>
            </a:pPr>
            <a:r>
              <a:rPr lang="de-DE" dirty="0"/>
              <a:t>Typescript 2.0 , NPM, Grunt, Webpack,</a:t>
            </a:r>
          </a:p>
          <a:p>
            <a:pPr marL="342900" indent="-342900">
              <a:buFontTx/>
              <a:buChar char="-"/>
            </a:pPr>
            <a:r>
              <a:rPr lang="de-DE" dirty="0"/>
              <a:t>Git</a:t>
            </a:r>
          </a:p>
          <a:p>
            <a:pPr marL="342900" indent="-342900">
              <a:buFontTx/>
              <a:buChar char="-"/>
            </a:pPr>
            <a:r>
              <a:rPr lang="de-DE" dirty="0"/>
              <a:t>Sonarqube </a:t>
            </a:r>
          </a:p>
          <a:p>
            <a:pPr marL="342900" indent="-342900">
              <a:buFontTx/>
              <a:buChar char="-"/>
            </a:pPr>
            <a:r>
              <a:rPr lang="de-DE" dirty="0"/>
              <a:t>Performance test Gatling  , Serenity-BDD</a:t>
            </a:r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 algn="ctr">
              <a:buFontTx/>
              <a:buChar char="-"/>
            </a:pPr>
            <a:endParaRPr lang="de-DE" sz="2400" dirty="0"/>
          </a:p>
          <a:p>
            <a:pPr algn="ctr"/>
            <a:endParaRPr lang="de-DE" sz="2400" dirty="0"/>
          </a:p>
          <a:p>
            <a:pPr algn="ctr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89302102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ヒラギノ角ゴ Pro W3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Ttemplate_v7">
  <a:themeElements>
    <a:clrScheme name="E2open_color_pllette">
      <a:dk1>
        <a:srgbClr val="1D426C"/>
      </a:dk1>
      <a:lt1>
        <a:sysClr val="window" lastClr="FFFFFF"/>
      </a:lt1>
      <a:dk2>
        <a:srgbClr val="1D426C"/>
      </a:dk2>
      <a:lt2>
        <a:srgbClr val="EEECE1"/>
      </a:lt2>
      <a:accent1>
        <a:srgbClr val="1D426C"/>
      </a:accent1>
      <a:accent2>
        <a:srgbClr val="FFB814"/>
      </a:accent2>
      <a:accent3>
        <a:srgbClr val="01669A"/>
      </a:accent3>
      <a:accent4>
        <a:srgbClr val="9ACCCD"/>
      </a:accent4>
      <a:accent5>
        <a:srgbClr val="B2D10A"/>
      </a:accent5>
      <a:accent6>
        <a:srgbClr val="66666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0B5A44D4EAE047A707C82491152619" ma:contentTypeVersion="15" ma:contentTypeDescription="Create a new document." ma:contentTypeScope="" ma:versionID="850fb23bb3f412df39e23b99ea68fb3e">
  <xsd:schema xmlns:xsd="http://www.w3.org/2001/XMLSchema" xmlns:xs="http://www.w3.org/2001/XMLSchema" xmlns:p="http://schemas.microsoft.com/office/2006/metadata/properties" xmlns:ns1="http://schemas.microsoft.com/sharepoint/v3" xmlns:ns2="6728832b-3465-44df-9ccf-a6e3cbd1d0fb" xmlns:ns3="33a2932c-dba4-447f-b83f-619bfecf6e2b" xmlns:ns4="http://schemas.microsoft.com/sharepoint/v4" xmlns:ns5="4e0359e2-057e-460f-b327-3fdf0b7c4d1f" targetNamespace="http://schemas.microsoft.com/office/2006/metadata/properties" ma:root="true" ma:fieldsID="a097c342097940075316f7d19828c8ef" ns1:_="" ns2:_="" ns3:_="" ns4:_="" ns5:_="">
    <xsd:import namespace="http://schemas.microsoft.com/sharepoint/v3"/>
    <xsd:import namespace="6728832b-3465-44df-9ccf-a6e3cbd1d0fb"/>
    <xsd:import namespace="33a2932c-dba4-447f-b83f-619bfecf6e2b"/>
    <xsd:import namespace="http://schemas.microsoft.com/sharepoint/v4"/>
    <xsd:import namespace="4e0359e2-057e-460f-b327-3fdf0b7c4d1f"/>
    <xsd:element name="properties">
      <xsd:complexType>
        <xsd:sequence>
          <xsd:element name="documentManagement">
            <xsd:complexType>
              <xsd:all>
                <xsd:element ref="ns2:COP"/>
                <xsd:element ref="ns2:Focus_x0020_Areas"/>
                <xsd:element ref="ns3:Author0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dBy" minOccurs="0"/>
                <xsd:element ref="ns4:IconOverlay" minOccurs="0"/>
                <xsd:element ref="ns5:SharedWithUsers" minOccurs="0"/>
                <xsd:element ref="ns3:Archived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1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13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4" nillable="true" ma:displayName="User ratings" ma:description="User ratings for the item" ma:hidden="true" ma:internalName="Ratings">
      <xsd:simpleType>
        <xsd:restriction base="dms:Note"/>
      </xsd:simpleType>
    </xsd:element>
    <xsd:element name="LikedBy" ma:index="15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8832b-3465-44df-9ccf-a6e3cbd1d0fb" elementFormDefault="qualified">
    <xsd:import namespace="http://schemas.microsoft.com/office/2006/documentManagement/types"/>
    <xsd:import namespace="http://schemas.microsoft.com/office/infopath/2007/PartnerControls"/>
    <xsd:element name="COP" ma:index="8" ma:displayName="COP" ma:format="Dropdown" ma:internalName="COP">
      <xsd:simpleType>
        <xsd:restriction base="dms:Choice">
          <xsd:enumeration value="Process"/>
          <xsd:enumeration value="Products"/>
          <xsd:enumeration value="Standards and Protocols"/>
          <xsd:enumeration value="Tools"/>
        </xsd:restriction>
      </xsd:simpleType>
    </xsd:element>
    <xsd:element name="Focus_x0020_Areas" ma:index="9" ma:displayName="Focus Area" ma:format="Dropdown" ma:internalName="Focus_x0020_Areas">
      <xsd:simpleType>
        <xsd:restriction base="dms:Choice">
          <xsd:enumeration value="AS2"/>
          <xsd:enumeration value="B2B"/>
          <xsd:enumeration value="B2B Client"/>
          <xsd:enumeration value="Common Infrastructure"/>
          <xsd:enumeration value="Component Integration"/>
          <xsd:enumeration value="Contivo, Groovy, XSLT, Other Mapping"/>
          <xsd:enumeration value="Dashboards"/>
          <xsd:enumeration value="DataHub"/>
          <xsd:enumeration value="E2act"/>
          <xsd:enumeration value="E2net"/>
          <xsd:enumeration value="ECM"/>
          <xsd:enumeration value="EDI"/>
          <xsd:enumeration value="ELN"/>
          <xsd:enumeration value="Excel"/>
          <xsd:enumeration value="Exception Handling"/>
          <xsd:enumeration value="FTP/TLS"/>
          <xsd:enumeration value="HTTPS/Web Services"/>
          <xsd:enumeration value="Hub Leadership"/>
          <xsd:enumeration value="IDOCs/SAP"/>
          <xsd:enumeration value="IM"/>
          <xsd:enumeration value="Informatica"/>
          <xsd:enumeration value="IP"/>
          <xsd:enumeration value="IPC"/>
          <xsd:enumeration value="Mapping"/>
          <xsd:enumeration value="MCM"/>
          <xsd:enumeration value="Methods and Tools"/>
          <xsd:enumeration value="MFG Collaboration-Contract Compliance"/>
          <xsd:enumeration value="MFG Collaboration-Design for Manufacturing"/>
          <xsd:enumeration value="MFG Collaboration-Manufacturing Visibility"/>
          <xsd:enumeration value="MPM"/>
          <xsd:enumeration value="MQ"/>
          <xsd:enumeration value="OpenAir"/>
          <xsd:enumeration value="Operations"/>
          <xsd:enumeration value="Oracle/DB"/>
          <xsd:enumeration value="Planning and Response"/>
          <xsd:enumeration value="Production Deployment"/>
          <xsd:enumeration value="Program Management"/>
          <xsd:enumeration value="Quality Assurance"/>
          <xsd:enumeration value="RFT"/>
          <xsd:enumeration value="RosettaNet"/>
          <xsd:enumeration value="SCPM"/>
          <xsd:enumeration value="Security"/>
          <xsd:enumeration value="SFTP"/>
          <xsd:enumeration value="Solution Architecture/Implementation"/>
          <xsd:enumeration value="SSP"/>
          <xsd:enumeration value="Sustain"/>
          <xsd:enumeration value="Training"/>
          <xsd:enumeration value="UAT"/>
          <xsd:enumeration value="Vitria"/>
          <xsd:enumeration value="ZZ-Advisory Services"/>
          <xsd:enumeration value="ZZ-Do not use"/>
          <xsd:enumeration value="ZZ-Sales and Strategy"/>
        </xsd:restriction>
      </xsd:simpleType>
    </xsd:element>
    <xsd:element name="SharingHintHash" ma:index="19" nillable="true" ma:displayName="Sharing Hint Hash" ma:internalName="SharingHintHash" ma:readOnly="true">
      <xsd:simpleType>
        <xsd:restriction base="dms:Text"/>
      </xsd:simple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a2932c-dba4-447f-b83f-619bfecf6e2b" elementFormDefault="qualified">
    <xsd:import namespace="http://schemas.microsoft.com/office/2006/documentManagement/types"/>
    <xsd:import namespace="http://schemas.microsoft.com/office/infopath/2007/PartnerControls"/>
    <xsd:element name="Author0" ma:index="10" nillable="true" ma:displayName="Author" ma:list="UserInfo" ma:SharePointGroup="0" ma:internalName="Author0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rchived" ma:index="18" nillable="true" ma:displayName="Archived" ma:default="No" ma:format="Dropdown" ma:internalName="Archived">
      <xsd:simpleType>
        <xsd:restriction base="dms:Choice">
          <xsd:enumeration value="No"/>
          <xsd:enumeration value="Ye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6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0359e2-057e-460f-b327-3fdf0b7c4d1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Focus_x0020_Areas xmlns="6728832b-3465-44df-9ccf-a6e3cbd1d0fb">B2B Client</Focus_x0020_Areas>
    <COP xmlns="6728832b-3465-44df-9ccf-a6e3cbd1d0fb">Products</COP>
    <IconOverlay xmlns="http://schemas.microsoft.com/sharepoint/v4" xsi:nil="true"/>
    <Ratings xmlns="http://schemas.microsoft.com/sharepoint/v3" xsi:nil="true"/>
    <Author0 xmlns="33a2932c-dba4-447f-b83f-619bfecf6e2b">
      <UserInfo>
        <DisplayName>Ian Hedges</DisplayName>
        <AccountId>212</AccountId>
        <AccountType/>
      </UserInfo>
    </Author0>
    <LikedBy xmlns="http://schemas.microsoft.com/sharepoint/v3">
      <UserInfo>
        <DisplayName/>
        <AccountId xsi:nil="true"/>
        <AccountType/>
      </UserInfo>
    </LikedBy>
    <RatedBy xmlns="http://schemas.microsoft.com/sharepoint/v3">
      <UserInfo>
        <DisplayName/>
        <AccountId xsi:nil="true"/>
        <AccountType/>
      </UserInfo>
    </RatedBy>
    <Archived xmlns="33a2932c-dba4-447f-b83f-619bfecf6e2b">No</Archived>
  </documentManagement>
</p:properties>
</file>

<file path=customXml/itemProps1.xml><?xml version="1.0" encoding="utf-8"?>
<ds:datastoreItem xmlns:ds="http://schemas.openxmlformats.org/officeDocument/2006/customXml" ds:itemID="{D57F829D-2F20-4D94-9854-D4673CFA49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EE8111-DFC5-4137-A061-8C97C4AA68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728832b-3465-44df-9ccf-a6e3cbd1d0fb"/>
    <ds:schemaRef ds:uri="33a2932c-dba4-447f-b83f-619bfecf6e2b"/>
    <ds:schemaRef ds:uri="http://schemas.microsoft.com/sharepoint/v4"/>
    <ds:schemaRef ds:uri="4e0359e2-057e-460f-b327-3fdf0b7c4d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C03ACC-27DA-49C9-BC95-ECA2793E78C7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4e0359e2-057e-460f-b327-3fdf0b7c4d1f"/>
    <ds:schemaRef ds:uri="33a2932c-dba4-447f-b83f-619bfecf6e2b"/>
    <ds:schemaRef ds:uri="http://schemas.microsoft.com/office/2006/metadata/properties"/>
    <ds:schemaRef ds:uri="http://www.w3.org/XML/1998/namespace"/>
    <ds:schemaRef ds:uri="http://schemas.microsoft.com/sharepoint/v4"/>
    <ds:schemaRef ds:uri="6728832b-3465-44df-9ccf-a6e3cbd1d0fb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858</Words>
  <Application>Microsoft Office PowerPoint</Application>
  <PresentationFormat>On-screen Show (4:3)</PresentationFormat>
  <Paragraphs>414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ＭＳ Ｐゴシック</vt:lpstr>
      <vt:lpstr>Arial</vt:lpstr>
      <vt:lpstr>Calibri</vt:lpstr>
      <vt:lpstr>Calibri Bold</vt:lpstr>
      <vt:lpstr>Times</vt:lpstr>
      <vt:lpstr>ヒラギノ角ゴ Pro W3</vt:lpstr>
      <vt:lpstr>Blank Presentation</vt:lpstr>
      <vt:lpstr>PPTtemplate_v7</vt:lpstr>
      <vt:lpstr>Cutting-Edge Technology</vt:lpstr>
      <vt:lpstr>About Mario </vt:lpstr>
      <vt:lpstr>About Djelloul </vt:lpstr>
      <vt:lpstr>Agenda</vt:lpstr>
      <vt:lpstr>Motivation</vt:lpstr>
      <vt:lpstr>Project decsription</vt:lpstr>
      <vt:lpstr>Architectur</vt:lpstr>
      <vt:lpstr>Technologies overview</vt:lpstr>
      <vt:lpstr>Technologies overview</vt:lpstr>
      <vt:lpstr>Technologies overview</vt:lpstr>
      <vt:lpstr>Technologies overview</vt:lpstr>
      <vt:lpstr>Technologies overview</vt:lpstr>
      <vt:lpstr>Technologies overview</vt:lpstr>
      <vt:lpstr>Technologies overview</vt:lpstr>
      <vt:lpstr>Technologies overview</vt:lpstr>
      <vt:lpstr>Technologies overview</vt:lpstr>
      <vt:lpstr>Technologies overview</vt:lpstr>
      <vt:lpstr>Technologies overview</vt:lpstr>
      <vt:lpstr>Technologies overview</vt:lpstr>
      <vt:lpstr>Technologies overview</vt:lpstr>
      <vt:lpstr>Technologies overview</vt:lpstr>
      <vt:lpstr>Performance Test (Djelloul)</vt:lpstr>
      <vt:lpstr>JMETER</vt:lpstr>
      <vt:lpstr>Gatling vs JMETER</vt:lpstr>
      <vt:lpstr>Gatling vs JMETER</vt:lpstr>
      <vt:lpstr>Gatling vs JMETER</vt:lpstr>
      <vt:lpstr>Gatling vs JMETER</vt:lpstr>
      <vt:lpstr>Gatling Continuous Integration</vt:lpstr>
      <vt:lpstr>Gatling</vt:lpstr>
      <vt:lpstr>Gatling</vt:lpstr>
      <vt:lpstr>PowerPoint Presentation</vt:lpstr>
      <vt:lpstr>Technologies overview</vt:lpstr>
      <vt:lpstr>Technologies overview</vt:lpstr>
      <vt:lpstr>Thank you</vt:lpstr>
    </vt:vector>
  </TitlesOfParts>
  <Company>E2open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E2open – SAP Integration</dc:title>
  <dc:creator>ihedges</dc:creator>
  <cp:lastModifiedBy>Djelloul Belarbi</cp:lastModifiedBy>
  <cp:revision>335</cp:revision>
  <dcterms:created xsi:type="dcterms:W3CDTF">2007-01-16T21:33:12Z</dcterms:created>
  <dcterms:modified xsi:type="dcterms:W3CDTF">2016-10-11T14:17:23Z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0x010100D80B5A44D4EAE047A707C82491152619</vt:lpwstr>
  </property>
  <property fmtid="{D5CDD505-2E9C-101B-9397-08002B2CF9AE}" pid="3" name="Phase">
    <vt:lpwstr>40 - Due Diligence</vt:lpwstr>
  </property>
  <property fmtid="{D5CDD505-2E9C-101B-9397-08002B2CF9AE}" pid="4" name="Status">
    <vt:lpwstr>Draft</vt:lpwstr>
  </property>
  <property fmtid="{D5CDD505-2E9C-101B-9397-08002B2CF9AE}" pid="5" name="Track">
    <vt:lpwstr>Solution Engineering</vt:lpwstr>
  </property>
  <property fmtid="{D5CDD505-2E9C-101B-9397-08002B2CF9AE}" pid="6" name="Owner">
    <vt:lpwstr>Chris Keane</vt:lpwstr>
  </property>
</Properties>
</file>