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4"/>
    <p:sldMasterId id="2147483952" r:id="rId5"/>
  </p:sldMasterIdLst>
  <p:notesMasterIdLst>
    <p:notesMasterId r:id="rId41"/>
  </p:notesMasterIdLst>
  <p:sldIdLst>
    <p:sldId id="257" r:id="rId6"/>
    <p:sldId id="338" r:id="rId7"/>
    <p:sldId id="340" r:id="rId8"/>
    <p:sldId id="339"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6" r:id="rId25"/>
    <p:sldId id="357" r:id="rId26"/>
    <p:sldId id="360" r:id="rId27"/>
    <p:sldId id="337" r:id="rId28"/>
    <p:sldId id="291" r:id="rId29"/>
    <p:sldId id="310" r:id="rId30"/>
    <p:sldId id="333" r:id="rId31"/>
    <p:sldId id="312" r:id="rId32"/>
    <p:sldId id="314" r:id="rId33"/>
    <p:sldId id="318" r:id="rId34"/>
    <p:sldId id="327" r:id="rId35"/>
    <p:sldId id="328" r:id="rId36"/>
    <p:sldId id="330" r:id="rId37"/>
    <p:sldId id="359" r:id="rId38"/>
    <p:sldId id="358" r:id="rId39"/>
    <p:sldId id="309" r:id="rId4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365" autoAdjust="0"/>
  </p:normalViewPr>
  <p:slideViewPr>
    <p:cSldViewPr>
      <p:cViewPr varScale="1">
        <p:scale>
          <a:sx n="72" d="100"/>
          <a:sy n="72" d="100"/>
        </p:scale>
        <p:origin x="1518" y="1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Arial" charset="0"/>
                <a:ea typeface="+mn-ea"/>
              </a:defRPr>
            </a:lvl1pPr>
          </a:lstStyle>
          <a:p>
            <a:pPr>
              <a:defRPr/>
            </a:pPr>
            <a:endParaRPr lang="en-US"/>
          </a:p>
        </p:txBody>
      </p:sp>
      <p:sp>
        <p:nvSpPr>
          <p:cNvPr id="3075"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Arial" charset="0"/>
                <a:ea typeface="+mn-ea"/>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Arial" charset="0"/>
                <a:ea typeface="+mn-ea"/>
              </a:defRPr>
            </a:lvl1pPr>
          </a:lstStyle>
          <a:p>
            <a:pPr>
              <a:defRPr/>
            </a:pPr>
            <a:endParaRPr lang="en-US"/>
          </a:p>
        </p:txBody>
      </p:sp>
      <p:sp>
        <p:nvSpPr>
          <p:cNvPr id="3079"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atin typeface="Arial" charset="0"/>
                <a:ea typeface="+mn-ea"/>
              </a:defRPr>
            </a:lvl1pPr>
          </a:lstStyle>
          <a:p>
            <a:pPr>
              <a:defRPr/>
            </a:pPr>
            <a:fld id="{18196B1F-A28F-4EDC-8A7E-B322661DDFD5}" type="slidenum">
              <a:rPr lang="en-US"/>
              <a:pPr>
                <a:defRPr/>
              </a:pPr>
              <a:t>‹Nr.›</a:t>
            </a:fld>
            <a:endParaRPr lang="en-US"/>
          </a:p>
        </p:txBody>
      </p:sp>
    </p:spTree>
    <p:extLst>
      <p:ext uri="{BB962C8B-B14F-4D97-AF65-F5344CB8AC3E}">
        <p14:creationId xmlns:p14="http://schemas.microsoft.com/office/powerpoint/2010/main" val="25598021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akka.io/"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hc.apache.org/httpcomponents-client-ga/"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C526A505-800A-4B8B-AF38-A9F7A937D92D}" type="slidenum">
              <a:rPr lang="en-US" smtClean="0">
                <a:ea typeface="ＭＳ Ｐゴシック" pitchFamily="34" charset="-128"/>
              </a:rPr>
              <a:pPr/>
              <a:t>1</a:t>
            </a:fld>
            <a:endParaRPr lang="en-US">
              <a:ea typeface="ＭＳ Ｐゴシック" pitchFamily="34"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32140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10</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pPr eaLnBrk="1" hangingPunct="1"/>
            <a:endParaRPr lang="en-US" dirty="0"/>
          </a:p>
        </p:txBody>
      </p:sp>
    </p:spTree>
    <p:extLst>
      <p:ext uri="{BB962C8B-B14F-4D97-AF65-F5344CB8AC3E}">
        <p14:creationId xmlns:p14="http://schemas.microsoft.com/office/powerpoint/2010/main" val="4174814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11</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pPr algn="l" eaLnBrk="1" hangingPunct="1"/>
            <a:r>
              <a:rPr lang="en-US" altLang="de-DE" sz="1200" dirty="0">
                <a:solidFill>
                  <a:srgbClr val="FF0000"/>
                </a:solidFill>
                <a:latin typeface="Verdana" panose="020B0604030504040204" pitchFamily="34" charset="0"/>
                <a:sym typeface="Verdana" panose="020B0604030504040204" pitchFamily="34" charset="0"/>
              </a:rPr>
              <a:t>C</a:t>
            </a:r>
            <a:r>
              <a:rPr lang="en-US" altLang="de-DE" sz="1200" dirty="0">
                <a:solidFill>
                  <a:schemeClr val="tx1"/>
                </a:solidFill>
                <a:latin typeface="Verdana" panose="020B0604030504040204" pitchFamily="34" charset="0"/>
                <a:sym typeface="Verdana" panose="020B0604030504040204" pitchFamily="34" charset="0"/>
              </a:rPr>
              <a:t>oncise</a:t>
            </a:r>
          </a:p>
          <a:p>
            <a:pPr algn="l" eaLnBrk="1" hangingPunct="1"/>
            <a:r>
              <a:rPr lang="en-US" altLang="de-DE" sz="1200" dirty="0">
                <a:solidFill>
                  <a:srgbClr val="FF0000"/>
                </a:solidFill>
                <a:latin typeface="Verdana" panose="020B0604030504040204" pitchFamily="34" charset="0"/>
                <a:sym typeface="Verdana" panose="020B0604030504040204" pitchFamily="34" charset="0"/>
              </a:rPr>
              <a:t>A</a:t>
            </a:r>
            <a:r>
              <a:rPr lang="en-US" altLang="de-DE" sz="1200" dirty="0">
                <a:solidFill>
                  <a:schemeClr val="tx1"/>
                </a:solidFill>
                <a:latin typeface="Verdana" panose="020B0604030504040204" pitchFamily="34" charset="0"/>
                <a:sym typeface="Verdana" panose="020B0604030504040204" pitchFamily="34" charset="0"/>
              </a:rPr>
              <a:t>pplication</a:t>
            </a:r>
          </a:p>
          <a:p>
            <a:pPr algn="l" eaLnBrk="1" hangingPunct="1"/>
            <a:r>
              <a:rPr lang="en-US" altLang="de-DE" sz="1200" dirty="0">
                <a:solidFill>
                  <a:srgbClr val="FF0000"/>
                </a:solidFill>
                <a:latin typeface="Verdana" panose="020B0604030504040204" pitchFamily="34" charset="0"/>
                <a:sym typeface="Verdana" panose="020B0604030504040204" pitchFamily="34" charset="0"/>
              </a:rPr>
              <a:t>M</a:t>
            </a:r>
            <a:r>
              <a:rPr lang="en-US" altLang="de-DE" sz="1200" dirty="0">
                <a:solidFill>
                  <a:schemeClr val="tx1"/>
                </a:solidFill>
                <a:latin typeface="Verdana" panose="020B0604030504040204" pitchFamily="34" charset="0"/>
                <a:sym typeface="Verdana" panose="020B0604030504040204" pitchFamily="34" charset="0"/>
              </a:rPr>
              <a:t>essaging</a:t>
            </a:r>
          </a:p>
          <a:p>
            <a:pPr algn="l" eaLnBrk="1" hangingPunct="1"/>
            <a:r>
              <a:rPr lang="en-US" altLang="de-DE" sz="1200" dirty="0">
                <a:solidFill>
                  <a:srgbClr val="FF0000"/>
                </a:solidFill>
                <a:latin typeface="Verdana" panose="020B0604030504040204" pitchFamily="34" charset="0"/>
                <a:sym typeface="Verdana" panose="020B0604030504040204" pitchFamily="34" charset="0"/>
              </a:rPr>
              <a:t>E</a:t>
            </a:r>
            <a:r>
              <a:rPr lang="en-US" altLang="de-DE" sz="1200" dirty="0">
                <a:solidFill>
                  <a:schemeClr val="tx1"/>
                </a:solidFill>
                <a:latin typeface="Verdana" panose="020B0604030504040204" pitchFamily="34" charset="0"/>
                <a:sym typeface="Verdana" panose="020B0604030504040204" pitchFamily="34" charset="0"/>
              </a:rPr>
              <a:t>xchange</a:t>
            </a:r>
          </a:p>
          <a:p>
            <a:pPr algn="l" eaLnBrk="1" hangingPunct="1"/>
            <a:r>
              <a:rPr lang="en-US" altLang="de-DE" sz="1200" dirty="0">
                <a:solidFill>
                  <a:srgbClr val="FF0000"/>
                </a:solidFill>
                <a:latin typeface="Verdana" panose="020B0604030504040204" pitchFamily="34" charset="0"/>
                <a:sym typeface="Verdana" panose="020B0604030504040204" pitchFamily="34" charset="0"/>
              </a:rPr>
              <a:t>L</a:t>
            </a:r>
            <a:r>
              <a:rPr lang="en-US" altLang="de-DE" sz="1200" dirty="0">
                <a:solidFill>
                  <a:schemeClr val="tx1"/>
                </a:solidFill>
                <a:latin typeface="Verdana" panose="020B0604030504040204" pitchFamily="34" charset="0"/>
                <a:sym typeface="Verdana" panose="020B0604030504040204" pitchFamily="34" charset="0"/>
              </a:rPr>
              <a:t>anguage</a:t>
            </a:r>
          </a:p>
          <a:p>
            <a:pPr eaLnBrk="1" hangingPunct="1"/>
            <a:endParaRPr lang="en-US" dirty="0"/>
          </a:p>
        </p:txBody>
      </p:sp>
    </p:spTree>
    <p:extLst>
      <p:ext uri="{BB962C8B-B14F-4D97-AF65-F5344CB8AC3E}">
        <p14:creationId xmlns:p14="http://schemas.microsoft.com/office/powerpoint/2010/main" val="1317572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12</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pPr eaLnBrk="1" hangingPunct="1"/>
            <a:endParaRPr lang="en-US" dirty="0"/>
          </a:p>
        </p:txBody>
      </p:sp>
    </p:spTree>
    <p:extLst>
      <p:ext uri="{BB962C8B-B14F-4D97-AF65-F5344CB8AC3E}">
        <p14:creationId xmlns:p14="http://schemas.microsoft.com/office/powerpoint/2010/main" val="344374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13</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Thanks to its JUnit runner, Spock is compatible with most IDEs, build tools,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and continuous integration servers.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Spock is inspired from JUnit, </a:t>
            </a:r>
            <a:r>
              <a:rPr lang="en-US" sz="1200" dirty="0" err="1"/>
              <a:t>jMock</a:t>
            </a:r>
            <a:r>
              <a:rPr lang="en-US" sz="1200" dirty="0"/>
              <a:t>, </a:t>
            </a:r>
            <a:r>
              <a:rPr lang="en-US" sz="1200" dirty="0" err="1"/>
              <a:t>RSpec</a:t>
            </a:r>
            <a:r>
              <a:rPr lang="en-US" sz="1200" dirty="0"/>
              <a:t>, Groovy, Scala, Vulcans, and other fascinating life forms.</a:t>
            </a:r>
          </a:p>
          <a:p>
            <a:pPr eaLnBrk="1" hangingPunct="1"/>
            <a:endParaRPr lang="en-US" dirty="0"/>
          </a:p>
        </p:txBody>
      </p:sp>
    </p:spTree>
    <p:extLst>
      <p:ext uri="{BB962C8B-B14F-4D97-AF65-F5344CB8AC3E}">
        <p14:creationId xmlns:p14="http://schemas.microsoft.com/office/powerpoint/2010/main" val="1292142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14</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As an asynchronous event driven JavaScript runtime, Node is designed to build scalable network applications.</a:t>
            </a:r>
            <a:endParaRPr lang="de-DE" sz="1200" dirty="0"/>
          </a:p>
          <a:p>
            <a:pPr eaLnBrk="1" hangingPunct="1"/>
            <a:endParaRPr lang="en-US" dirty="0"/>
          </a:p>
        </p:txBody>
      </p:sp>
    </p:spTree>
    <p:extLst>
      <p:ext uri="{BB962C8B-B14F-4D97-AF65-F5344CB8AC3E}">
        <p14:creationId xmlns:p14="http://schemas.microsoft.com/office/powerpoint/2010/main" val="2281920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15</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endParaRPr lang="en-US" sz="1200" dirty="0"/>
          </a:p>
          <a:p>
            <a:r>
              <a:rPr lang="en-US" sz="1200" dirty="0"/>
              <a:t>Presently, there are more than five thousand plugins available in the Grunt ecosystem.</a:t>
            </a:r>
            <a:endParaRPr lang="de-DE" sz="1200" dirty="0"/>
          </a:p>
          <a:p>
            <a:pPr eaLnBrk="1" hangingPunct="1"/>
            <a:endParaRPr lang="en-US" dirty="0"/>
          </a:p>
        </p:txBody>
      </p:sp>
    </p:spTree>
    <p:extLst>
      <p:ext uri="{BB962C8B-B14F-4D97-AF65-F5344CB8AC3E}">
        <p14:creationId xmlns:p14="http://schemas.microsoft.com/office/powerpoint/2010/main" val="1310366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16</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pPr eaLnBrk="1" hangingPunct="1"/>
            <a:r>
              <a:rPr lang="en-US" dirty="0"/>
              <a:t>Why another module bundler?</a:t>
            </a:r>
          </a:p>
          <a:p>
            <a:pPr eaLnBrk="1" hangingPunct="1"/>
            <a:r>
              <a:rPr lang="en-US" dirty="0"/>
              <a:t>Existing module bundlers are not well suited for big projects (big single page applications). </a:t>
            </a:r>
          </a:p>
          <a:p>
            <a:pPr eaLnBrk="1" hangingPunct="1"/>
            <a:r>
              <a:rPr lang="en-US" dirty="0"/>
              <a:t>The most pressing reason for developing another module bundler was Code Splitting and that static assets should fit seamlessly together through modularization.</a:t>
            </a:r>
          </a:p>
          <a:p>
            <a:pPr eaLnBrk="1" hangingPunct="1"/>
            <a:endParaRPr lang="en-US" dirty="0"/>
          </a:p>
          <a:p>
            <a:pPr eaLnBrk="1" hangingPunct="1"/>
            <a:r>
              <a:rPr lang="en-US" dirty="0"/>
              <a:t>I tried to extend existing module bundlers, but it wasn’t possible to achieve all goals</a:t>
            </a:r>
          </a:p>
        </p:txBody>
      </p:sp>
    </p:spTree>
    <p:extLst>
      <p:ext uri="{BB962C8B-B14F-4D97-AF65-F5344CB8AC3E}">
        <p14:creationId xmlns:p14="http://schemas.microsoft.com/office/powerpoint/2010/main" val="1840041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17</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pPr marL="285750" indent="-285750">
              <a:buFont typeface="Arial" panose="020B0604020202020204" pitchFamily="34" charset="0"/>
              <a:buChar char="•"/>
            </a:pPr>
            <a:r>
              <a:rPr lang="de-DE" sz="1200" dirty="0" err="1"/>
              <a:t>Simplified</a:t>
            </a:r>
            <a:r>
              <a:rPr lang="de-DE" sz="1200" dirty="0"/>
              <a:t> </a:t>
            </a:r>
            <a:r>
              <a:rPr lang="de-DE" sz="1200" dirty="0" err="1"/>
              <a:t>Declaration</a:t>
            </a:r>
            <a:r>
              <a:rPr lang="de-DE" sz="1200" dirty="0"/>
              <a:t> File (.</a:t>
            </a:r>
            <a:r>
              <a:rPr lang="de-DE" sz="1200" dirty="0" err="1"/>
              <a:t>d.ts</a:t>
            </a:r>
            <a:r>
              <a:rPr lang="de-DE" sz="1200" dirty="0"/>
              <a:t>) </a:t>
            </a:r>
            <a:r>
              <a:rPr lang="de-DE" sz="1200" dirty="0" err="1"/>
              <a:t>Acquisition</a:t>
            </a:r>
            <a:endParaRPr lang="de-DE" sz="1200" dirty="0"/>
          </a:p>
          <a:p>
            <a:pPr marL="0" indent="0">
              <a:buFont typeface="Arial" panose="020B0604020202020204" pitchFamily="34" charset="0"/>
              <a:buNone/>
            </a:pPr>
            <a:r>
              <a:rPr lang="en-US" sz="1200" b="0" i="0" kern="1200" dirty="0">
                <a:solidFill>
                  <a:schemeClr val="tx1"/>
                </a:solidFill>
                <a:effectLst/>
                <a:latin typeface="Arial" charset="0"/>
                <a:ea typeface="+mn-ea"/>
                <a:cs typeface="+mn-cs"/>
              </a:rPr>
              <a:t>	</a:t>
            </a:r>
            <a:r>
              <a:rPr lang="en-US" sz="1200" b="0" i="0" kern="1200" dirty="0" err="1">
                <a:solidFill>
                  <a:schemeClr val="tx1"/>
                </a:solidFill>
                <a:effectLst/>
                <a:latin typeface="Arial" charset="0"/>
                <a:ea typeface="+mn-ea"/>
                <a:cs typeface="+mn-cs"/>
              </a:rPr>
              <a:t>Typings</a:t>
            </a:r>
            <a:r>
              <a:rPr lang="en-US" sz="1200" b="0" i="0" kern="1200" dirty="0">
                <a:solidFill>
                  <a:schemeClr val="tx1"/>
                </a:solidFill>
                <a:effectLst/>
                <a:latin typeface="Arial" charset="0"/>
                <a:ea typeface="+mn-ea"/>
                <a:cs typeface="+mn-cs"/>
              </a:rPr>
              <a:t> and </a:t>
            </a:r>
            <a:r>
              <a:rPr lang="en-US" sz="1200" b="0" i="0" kern="1200" dirty="0" err="1">
                <a:solidFill>
                  <a:schemeClr val="tx1"/>
                </a:solidFill>
                <a:effectLst/>
                <a:latin typeface="Arial" charset="0"/>
                <a:ea typeface="+mn-ea"/>
                <a:cs typeface="+mn-cs"/>
              </a:rPr>
              <a:t>tsd</a:t>
            </a:r>
            <a:r>
              <a:rPr lang="en-US" sz="1200" b="0" i="0" kern="1200" dirty="0">
                <a:solidFill>
                  <a:schemeClr val="tx1"/>
                </a:solidFill>
                <a:effectLst/>
                <a:latin typeface="Arial" charset="0"/>
                <a:ea typeface="+mn-ea"/>
                <a:cs typeface="+mn-cs"/>
              </a:rPr>
              <a:t> have been fantastic tools for the </a:t>
            </a:r>
            <a:r>
              <a:rPr lang="en-US" sz="1200" b="0" i="0" kern="1200" dirty="0" err="1">
                <a:solidFill>
                  <a:schemeClr val="tx1"/>
                </a:solidFill>
                <a:effectLst/>
                <a:latin typeface="Arial" charset="0"/>
                <a:ea typeface="+mn-ea"/>
                <a:cs typeface="+mn-cs"/>
              </a:rPr>
              <a:t>TypeScript</a:t>
            </a:r>
            <a:r>
              <a:rPr lang="en-US" sz="1200" b="0" i="0" kern="1200" dirty="0">
                <a:solidFill>
                  <a:schemeClr val="tx1"/>
                </a:solidFill>
                <a:effectLst/>
                <a:latin typeface="Arial" charset="0"/>
                <a:ea typeface="+mn-ea"/>
                <a:cs typeface="+mn-cs"/>
              </a:rPr>
              <a:t> ecosystem. Up until now, these package managers helped users get .</a:t>
            </a:r>
            <a:r>
              <a:rPr lang="en-US" sz="1200" b="0" i="0" kern="1200" dirty="0" err="1">
                <a:solidFill>
                  <a:schemeClr val="tx1"/>
                </a:solidFill>
                <a:effectLst/>
                <a:latin typeface="Arial" charset="0"/>
                <a:ea typeface="+mn-ea"/>
                <a:cs typeface="+mn-cs"/>
              </a:rPr>
              <a:t>d.ts</a:t>
            </a:r>
            <a:r>
              <a:rPr lang="en-US" sz="1200" b="0" i="0" kern="1200" dirty="0">
                <a:solidFill>
                  <a:schemeClr val="tx1"/>
                </a:solidFill>
                <a:effectLst/>
                <a:latin typeface="Arial" charset="0"/>
                <a:ea typeface="+mn-ea"/>
                <a:cs typeface="+mn-cs"/>
              </a:rPr>
              <a:t> files from </a:t>
            </a:r>
            <a:r>
              <a:rPr lang="en-US" sz="1200" b="0" i="0" kern="1200" dirty="0" err="1">
                <a:solidFill>
                  <a:schemeClr val="tx1"/>
                </a:solidFill>
                <a:effectLst/>
                <a:latin typeface="Arial" charset="0"/>
                <a:ea typeface="+mn-ea"/>
                <a:cs typeface="+mn-cs"/>
              </a:rPr>
              <a:t>DefinitelyTyped</a:t>
            </a:r>
            <a:r>
              <a:rPr lang="en-US" sz="1200" b="0" i="0" kern="1200" dirty="0">
                <a:solidFill>
                  <a:schemeClr val="tx1"/>
                </a:solidFill>
                <a:effectLst/>
                <a:latin typeface="Arial" charset="0"/>
                <a:ea typeface="+mn-ea"/>
                <a:cs typeface="+mn-cs"/>
              </a:rPr>
              <a:t> to their 	projects as fast as possible.</a:t>
            </a:r>
            <a:endParaRPr lang="de-DE" sz="1200" dirty="0"/>
          </a:p>
          <a:p>
            <a:pPr marL="285750" indent="-285750">
              <a:buFont typeface="Arial" panose="020B0604020202020204" pitchFamily="34" charset="0"/>
              <a:buChar char="•"/>
            </a:pPr>
            <a:endParaRPr lang="de-DE" sz="1200" dirty="0"/>
          </a:p>
          <a:p>
            <a:pPr marL="285750" indent="-285750">
              <a:buFont typeface="Arial" panose="020B0604020202020204" pitchFamily="34" charset="0"/>
              <a:buChar char="•"/>
            </a:pPr>
            <a:r>
              <a:rPr lang="de-DE" sz="1200" dirty="0"/>
              <a:t>Non-</a:t>
            </a:r>
            <a:r>
              <a:rPr lang="de-DE" sz="1200" dirty="0" err="1"/>
              <a:t>nullable</a:t>
            </a:r>
            <a:r>
              <a:rPr lang="de-DE" sz="1200" dirty="0"/>
              <a:t> </a:t>
            </a:r>
            <a:r>
              <a:rPr lang="de-DE" sz="1200" dirty="0" err="1"/>
              <a:t>Types</a:t>
            </a:r>
            <a:endParaRPr lang="en-US" sz="1200" dirty="0"/>
          </a:p>
          <a:p>
            <a:pPr marL="0" indent="0">
              <a:buFont typeface="Arial" panose="020B0604020202020204" pitchFamily="34" charset="0"/>
              <a:buNone/>
            </a:pPr>
            <a:r>
              <a:rPr lang="en-US" sz="1200" dirty="0"/>
              <a:t>JavaScript has two values for “emptiness” – null and undefined. If null is the billion dollar mistake, undefined only doubles our losses. These two values are a huge source of errors in the JavaScript world because users often forget to account for null or undefined being returned from APIs.</a:t>
            </a:r>
          </a:p>
          <a:p>
            <a:pPr marL="0" indent="0">
              <a:buFont typeface="Arial" panose="020B0604020202020204" pitchFamily="34" charset="0"/>
              <a:buNone/>
            </a:pPr>
            <a:r>
              <a:rPr lang="en-US" sz="1200" b="0" i="0" kern="1200" dirty="0">
                <a:solidFill>
                  <a:schemeClr val="tx1"/>
                </a:solidFill>
                <a:effectLst/>
                <a:latin typeface="Arial" charset="0"/>
                <a:ea typeface="+mn-ea"/>
                <a:cs typeface="+mn-cs"/>
              </a:rPr>
              <a:t>In </a:t>
            </a:r>
            <a:r>
              <a:rPr lang="en-US" sz="1200" b="0" i="0" kern="1200" dirty="0" err="1">
                <a:solidFill>
                  <a:schemeClr val="tx1"/>
                </a:solidFill>
                <a:effectLst/>
                <a:latin typeface="Arial" charset="0"/>
                <a:ea typeface="+mn-ea"/>
                <a:cs typeface="+mn-cs"/>
              </a:rPr>
              <a:t>TypeScript</a:t>
            </a:r>
            <a:r>
              <a:rPr lang="en-US" sz="1200" b="0" i="0" kern="1200" dirty="0">
                <a:solidFill>
                  <a:schemeClr val="tx1"/>
                </a:solidFill>
                <a:effectLst/>
                <a:latin typeface="Arial" charset="0"/>
                <a:ea typeface="+mn-ea"/>
                <a:cs typeface="+mn-cs"/>
              </a:rPr>
              <a:t> 2.0, </a:t>
            </a:r>
            <a:r>
              <a:rPr lang="en-US" dirty="0"/>
              <a:t>null</a:t>
            </a:r>
            <a:r>
              <a:rPr lang="en-US" sz="1200" b="0" i="0" kern="1200" dirty="0">
                <a:solidFill>
                  <a:schemeClr val="tx1"/>
                </a:solidFill>
                <a:effectLst/>
                <a:latin typeface="Arial" charset="0"/>
                <a:ea typeface="+mn-ea"/>
                <a:cs typeface="+mn-cs"/>
              </a:rPr>
              <a:t> and </a:t>
            </a:r>
            <a:r>
              <a:rPr lang="en-US" dirty="0"/>
              <a:t>undefined</a:t>
            </a:r>
            <a:r>
              <a:rPr lang="en-US" sz="1200" b="0" i="0" kern="1200" dirty="0">
                <a:solidFill>
                  <a:schemeClr val="tx1"/>
                </a:solidFill>
                <a:effectLst/>
                <a:latin typeface="Arial" charset="0"/>
                <a:ea typeface="+mn-ea"/>
                <a:cs typeface="+mn-cs"/>
              </a:rPr>
              <a:t> have their own types which allows developers to explicitly express when </a:t>
            </a:r>
            <a:r>
              <a:rPr lang="en-US" dirty="0"/>
              <a:t>null</a:t>
            </a:r>
            <a:r>
              <a:rPr lang="en-US" sz="1200" b="0" i="0" kern="1200" dirty="0">
                <a:solidFill>
                  <a:schemeClr val="tx1"/>
                </a:solidFill>
                <a:effectLst/>
                <a:latin typeface="Arial" charset="0"/>
                <a:ea typeface="+mn-ea"/>
                <a:cs typeface="+mn-cs"/>
              </a:rPr>
              <a:t>/</a:t>
            </a:r>
            <a:r>
              <a:rPr lang="en-US" dirty="0"/>
              <a:t>undefined</a:t>
            </a:r>
            <a:r>
              <a:rPr lang="en-US" sz="1200" b="0" i="0" kern="1200" dirty="0">
                <a:solidFill>
                  <a:schemeClr val="tx1"/>
                </a:solidFill>
                <a:effectLst/>
                <a:latin typeface="Arial" charset="0"/>
                <a:ea typeface="+mn-ea"/>
                <a:cs typeface="+mn-cs"/>
              </a:rPr>
              <a:t> values are acceptable. Now, when something can be either a </a:t>
            </a:r>
            <a:r>
              <a:rPr lang="en-US" dirty="0"/>
              <a:t>number</a:t>
            </a:r>
            <a:r>
              <a:rPr lang="en-US" sz="1200" b="0" i="0" kern="1200" dirty="0">
                <a:solidFill>
                  <a:schemeClr val="tx1"/>
                </a:solidFill>
                <a:effectLst/>
                <a:latin typeface="Arial" charset="0"/>
                <a:ea typeface="+mn-ea"/>
                <a:cs typeface="+mn-cs"/>
              </a:rPr>
              <a:t> or </a:t>
            </a:r>
            <a:r>
              <a:rPr lang="en-US" dirty="0"/>
              <a:t>null</a:t>
            </a:r>
            <a:r>
              <a:rPr lang="en-US" sz="1200" b="0" i="0" kern="1200" dirty="0">
                <a:solidFill>
                  <a:schemeClr val="tx1"/>
                </a:solidFill>
                <a:effectLst/>
                <a:latin typeface="Arial" charset="0"/>
                <a:ea typeface="+mn-ea"/>
                <a:cs typeface="+mn-cs"/>
              </a:rPr>
              <a:t>, you can describe it with the union type </a:t>
            </a:r>
            <a:r>
              <a:rPr lang="en-US" dirty="0"/>
              <a:t>number | null</a:t>
            </a:r>
            <a:r>
              <a:rPr lang="en-US" sz="1200" b="0" i="0" kern="1200" dirty="0">
                <a:solidFill>
                  <a:schemeClr val="tx1"/>
                </a:solidFill>
                <a:effectLst/>
                <a:latin typeface="Arial" charset="0"/>
                <a:ea typeface="+mn-ea"/>
                <a:cs typeface="+mn-cs"/>
              </a:rPr>
              <a:t> (which reads as “number or null”).</a:t>
            </a:r>
          </a:p>
          <a:p>
            <a:pPr marL="0" indent="0">
              <a:buFont typeface="Arial" panose="020B0604020202020204" pitchFamily="34" charset="0"/>
              <a:buNone/>
            </a:pPr>
            <a:endParaRPr lang="de-DE" sz="1200" dirty="0"/>
          </a:p>
          <a:p>
            <a:pPr marL="285750" indent="-285750">
              <a:buFont typeface="Arial" panose="020B0604020202020204" pitchFamily="34" charset="0"/>
              <a:buChar char="•"/>
            </a:pPr>
            <a:r>
              <a:rPr lang="de-DE" sz="1200" dirty="0"/>
              <a:t>Control Flow </a:t>
            </a:r>
            <a:r>
              <a:rPr lang="de-DE" sz="1200" dirty="0" err="1"/>
              <a:t>Analyzed</a:t>
            </a:r>
            <a:r>
              <a:rPr lang="de-DE" sz="1200" dirty="0"/>
              <a:t> </a:t>
            </a:r>
            <a:r>
              <a:rPr lang="de-DE" sz="1200" dirty="0" err="1"/>
              <a:t>Types</a:t>
            </a:r>
            <a:endParaRPr lang="de-DE" sz="1200" dirty="0"/>
          </a:p>
          <a:p>
            <a:pPr marL="0" indent="0">
              <a:buFont typeface="Arial" panose="020B0604020202020204" pitchFamily="34" charset="0"/>
              <a:buNone/>
            </a:pPr>
            <a:endParaRPr lang="de-DE" sz="1200" dirty="0"/>
          </a:p>
          <a:p>
            <a:pPr marL="285750" indent="-285750">
              <a:buFont typeface="Arial" panose="020B0604020202020204" pitchFamily="34" charset="0"/>
              <a:buChar char="•"/>
            </a:pPr>
            <a:endParaRPr lang="de-DE" sz="1200" dirty="0"/>
          </a:p>
          <a:p>
            <a:pPr marL="285750" indent="-285750">
              <a:buFont typeface="Arial" panose="020B0604020202020204" pitchFamily="34" charset="0"/>
              <a:buChar char="•"/>
            </a:pPr>
            <a:r>
              <a:rPr lang="de-DE" sz="1200" dirty="0"/>
              <a:t>The </a:t>
            </a:r>
            <a:r>
              <a:rPr lang="de-DE" sz="1200" dirty="0" err="1"/>
              <a:t>readonly</a:t>
            </a:r>
            <a:r>
              <a:rPr lang="de-DE" sz="1200" dirty="0"/>
              <a:t> </a:t>
            </a:r>
            <a:r>
              <a:rPr lang="de-DE" sz="1200" dirty="0" err="1"/>
              <a:t>Modifier</a:t>
            </a:r>
            <a:endParaRPr lang="de-DE" sz="1200" dirty="0"/>
          </a:p>
          <a:p>
            <a:pPr marL="0" indent="0">
              <a:buFont typeface="Arial" panose="020B0604020202020204" pitchFamily="34" charset="0"/>
              <a:buNone/>
            </a:pPr>
            <a:r>
              <a:rPr lang="en-US" sz="1200" b="0" i="0" kern="1200" dirty="0">
                <a:solidFill>
                  <a:schemeClr val="tx1"/>
                </a:solidFill>
                <a:effectLst/>
                <a:latin typeface="Arial" charset="0"/>
                <a:ea typeface="+mn-ea"/>
                <a:cs typeface="+mn-cs"/>
              </a:rPr>
              <a:t>Immutable programming in </a:t>
            </a:r>
            <a:r>
              <a:rPr lang="en-US" sz="1200" b="0" i="0" kern="1200" dirty="0" err="1">
                <a:solidFill>
                  <a:schemeClr val="tx1"/>
                </a:solidFill>
                <a:effectLst/>
                <a:latin typeface="Arial" charset="0"/>
                <a:ea typeface="+mn-ea"/>
                <a:cs typeface="+mn-cs"/>
              </a:rPr>
              <a:t>TypeScript</a:t>
            </a:r>
            <a:r>
              <a:rPr lang="en-US" sz="1200" b="0" i="0" kern="1200" dirty="0">
                <a:solidFill>
                  <a:schemeClr val="tx1"/>
                </a:solidFill>
                <a:effectLst/>
                <a:latin typeface="Arial" charset="0"/>
                <a:ea typeface="+mn-ea"/>
                <a:cs typeface="+mn-cs"/>
              </a:rPr>
              <a:t> just got easier. Starting </a:t>
            </a:r>
            <a:r>
              <a:rPr lang="en-US" sz="1200" b="0" i="0" kern="1200" dirty="0" err="1">
                <a:solidFill>
                  <a:schemeClr val="tx1"/>
                </a:solidFill>
                <a:effectLst/>
                <a:latin typeface="Arial" charset="0"/>
                <a:ea typeface="+mn-ea"/>
                <a:cs typeface="+mn-cs"/>
              </a:rPr>
              <a:t>TypeScript</a:t>
            </a:r>
            <a:r>
              <a:rPr lang="en-US" sz="1200" b="0" i="0" kern="1200" dirty="0">
                <a:solidFill>
                  <a:schemeClr val="tx1"/>
                </a:solidFill>
                <a:effectLst/>
                <a:latin typeface="Arial" charset="0"/>
                <a:ea typeface="+mn-ea"/>
                <a:cs typeface="+mn-cs"/>
              </a:rPr>
              <a:t> 2.0, you can declare properties as read-only.</a:t>
            </a:r>
            <a:endParaRPr lang="de-DE" sz="1200" dirty="0"/>
          </a:p>
          <a:p>
            <a:pPr eaLnBrk="1" hangingPunct="1"/>
            <a:endParaRPr lang="en-US" dirty="0"/>
          </a:p>
        </p:txBody>
      </p:sp>
    </p:spTree>
    <p:extLst>
      <p:ext uri="{BB962C8B-B14F-4D97-AF65-F5344CB8AC3E}">
        <p14:creationId xmlns:p14="http://schemas.microsoft.com/office/powerpoint/2010/main" val="177826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18</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r>
              <a:rPr lang="en-US" sz="1200" dirty="0"/>
              <a:t>Flux is probably better explained by explaining its individual components:</a:t>
            </a:r>
          </a:p>
          <a:p>
            <a:endParaRPr lang="en-US" sz="1200" dirty="0"/>
          </a:p>
          <a:p>
            <a:r>
              <a:rPr lang="en-US" sz="1200" dirty="0"/>
              <a:t>Actions – Helper methods that facilitate passing data to the Dispatcher</a:t>
            </a:r>
          </a:p>
          <a:p>
            <a:r>
              <a:rPr lang="en-US" sz="1200" dirty="0"/>
              <a:t>Dispatcher – Receives actions and broadcasts payloads to registered callbacks</a:t>
            </a:r>
          </a:p>
          <a:p>
            <a:r>
              <a:rPr lang="en-US" sz="1200" dirty="0"/>
              <a:t>Stores – Containers for application state &amp; logic that have callbacks registered to the dispatcher</a:t>
            </a:r>
          </a:p>
          <a:p>
            <a:r>
              <a:rPr lang="en-US" sz="1200" dirty="0"/>
              <a:t>Controller Views – React Components that grab the state from Stores and pass it down via props to child components.</a:t>
            </a:r>
          </a:p>
        </p:txBody>
      </p:sp>
    </p:spTree>
    <p:extLst>
      <p:ext uri="{BB962C8B-B14F-4D97-AF65-F5344CB8AC3E}">
        <p14:creationId xmlns:p14="http://schemas.microsoft.com/office/powerpoint/2010/main" val="1419443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19</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pPr marL="285750" indent="-285750">
              <a:buFont typeface="Arial" panose="020B0604020202020204" pitchFamily="34" charset="0"/>
              <a:buChar char="•"/>
            </a:pPr>
            <a:r>
              <a:rPr lang="en-US" sz="1600" dirty="0"/>
              <a:t>Declarative</a:t>
            </a:r>
          </a:p>
          <a:p>
            <a:pPr lvl="1"/>
            <a:r>
              <a:rPr lang="en-US" sz="1600" dirty="0"/>
              <a:t>React makes it painless to create interactive UIs. Design simple views for each state in your application, and React will efficiently update and render just the right components when your data changes.</a:t>
            </a:r>
          </a:p>
          <a:p>
            <a:pPr lvl="1"/>
            <a:r>
              <a:rPr lang="en-US" sz="1600" dirty="0"/>
              <a:t>Declarative views make your code more predictable and easier to debug.</a:t>
            </a:r>
          </a:p>
          <a:p>
            <a:pPr marL="800100" lvl="1" indent="-342900">
              <a:buFontTx/>
              <a:buChar char="-"/>
            </a:pPr>
            <a:endParaRPr lang="en-US" sz="1600" dirty="0"/>
          </a:p>
          <a:p>
            <a:pPr marL="285750" indent="-285750">
              <a:buFont typeface="Arial" panose="020B0604020202020204" pitchFamily="34" charset="0"/>
              <a:buChar char="•"/>
            </a:pPr>
            <a:r>
              <a:rPr lang="en-US" sz="1600" dirty="0"/>
              <a:t>Component-Based</a:t>
            </a:r>
          </a:p>
          <a:p>
            <a:pPr lvl="1"/>
            <a:r>
              <a:rPr lang="en-US" sz="1600" dirty="0"/>
              <a:t>Build encapsulated components that manage their own state, then compose them to make complex UIs.</a:t>
            </a:r>
          </a:p>
          <a:p>
            <a:pPr lvl="1"/>
            <a:r>
              <a:rPr lang="en-US" sz="1600" dirty="0"/>
              <a:t>Since component logic is written in JavaScript instead of templates, you can easily pass rich data through your app and keep state out of the DOM.</a:t>
            </a:r>
            <a:endParaRPr lang="de-DE" sz="1600" dirty="0"/>
          </a:p>
          <a:p>
            <a:pPr eaLnBrk="1" hangingPunct="1"/>
            <a:endParaRPr lang="en-US" dirty="0"/>
          </a:p>
        </p:txBody>
      </p:sp>
    </p:spTree>
    <p:extLst>
      <p:ext uri="{BB962C8B-B14F-4D97-AF65-F5344CB8AC3E}">
        <p14:creationId xmlns:p14="http://schemas.microsoft.com/office/powerpoint/2010/main" val="2547788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2</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pPr eaLnBrk="1" hangingPunct="1"/>
            <a:endParaRPr lang="en-US" dirty="0"/>
          </a:p>
        </p:txBody>
      </p:sp>
    </p:spTree>
    <p:extLst>
      <p:ext uri="{BB962C8B-B14F-4D97-AF65-F5344CB8AC3E}">
        <p14:creationId xmlns:p14="http://schemas.microsoft.com/office/powerpoint/2010/main" val="776520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20</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pPr eaLnBrk="1" hangingPunct="1"/>
            <a:r>
              <a:rPr lang="en-US" dirty="0"/>
              <a:t>Branching and Merging</a:t>
            </a:r>
          </a:p>
          <a:p>
            <a:pPr eaLnBrk="1" hangingPunct="1"/>
            <a:r>
              <a:rPr lang="en-US" dirty="0"/>
              <a:t>The </a:t>
            </a:r>
            <a:r>
              <a:rPr lang="en-US" dirty="0" err="1"/>
              <a:t>Git</a:t>
            </a:r>
            <a:r>
              <a:rPr lang="en-US" dirty="0"/>
              <a:t> feature that really makes it stand apart from nearly every other SCM out there is its branching model.</a:t>
            </a:r>
          </a:p>
          <a:p>
            <a:pPr eaLnBrk="1" hangingPunct="1"/>
            <a:endParaRPr lang="en-US" dirty="0"/>
          </a:p>
          <a:p>
            <a:pPr eaLnBrk="1" hangingPunct="1"/>
            <a:r>
              <a:rPr lang="en-US" dirty="0" err="1"/>
              <a:t>Git</a:t>
            </a:r>
            <a:r>
              <a:rPr lang="en-US" dirty="0"/>
              <a:t> allows and encourages you to have multiple local branches that can be entirely independent of each other. The creation, merging, and deletion of those lines of development takes seconds.</a:t>
            </a:r>
          </a:p>
          <a:p>
            <a:pPr eaLnBrk="1" hangingPunct="1"/>
            <a:endParaRPr lang="en-US" dirty="0"/>
          </a:p>
          <a:p>
            <a:pPr eaLnBrk="1" hangingPunct="1"/>
            <a:r>
              <a:rPr lang="en-US" dirty="0"/>
              <a:t>This means that you can do things like:</a:t>
            </a:r>
          </a:p>
          <a:p>
            <a:pPr eaLnBrk="1" hangingPunct="1"/>
            <a:endParaRPr lang="en-US" dirty="0"/>
          </a:p>
          <a:p>
            <a:pPr eaLnBrk="1" hangingPunct="1"/>
            <a:r>
              <a:rPr lang="en-US" dirty="0"/>
              <a:t>Frictionless Context Switching. Create a branch to try out an idea, commit a few times, switch back to where you branched from, apply a patch, switch back to where you are experimenting, and merge it in.</a:t>
            </a:r>
          </a:p>
          <a:p>
            <a:pPr eaLnBrk="1" hangingPunct="1"/>
            <a:r>
              <a:rPr lang="en-US" dirty="0"/>
              <a:t>Role-Based </a:t>
            </a:r>
            <a:r>
              <a:rPr lang="en-US" dirty="0" err="1"/>
              <a:t>Codelines</a:t>
            </a:r>
            <a:r>
              <a:rPr lang="en-US" dirty="0"/>
              <a:t>. Have a branch that always contains only what goes to production, another that you merge work into for testing, and several smaller ones for day to day work.</a:t>
            </a:r>
          </a:p>
          <a:p>
            <a:pPr eaLnBrk="1" hangingPunct="1"/>
            <a:r>
              <a:rPr lang="en-US" dirty="0"/>
              <a:t>Feature Based Workflow. Create new branches for each new feature you're working on so you can seamlessly switch back and forth between them, then delete each branch when that feature gets merged into your main line.</a:t>
            </a:r>
          </a:p>
          <a:p>
            <a:pPr eaLnBrk="1" hangingPunct="1"/>
            <a:r>
              <a:rPr lang="en-US" dirty="0"/>
              <a:t>Disposable Experimentation. Create a branch to experiment in, realize it's not going to work, and just delete it - abandoning the work—with nobody else ever seeing it (even if you've pushed other branches in the meantime).</a:t>
            </a:r>
          </a:p>
        </p:txBody>
      </p:sp>
    </p:spTree>
    <p:extLst>
      <p:ext uri="{BB962C8B-B14F-4D97-AF65-F5344CB8AC3E}">
        <p14:creationId xmlns:p14="http://schemas.microsoft.com/office/powerpoint/2010/main" val="35231179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21</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pPr marL="285750" indent="-285750">
              <a:buFont typeface="Arial" panose="020B0604020202020204" pitchFamily="34" charset="0"/>
              <a:buChar char="•"/>
            </a:pPr>
            <a:r>
              <a:rPr lang="de-DE" sz="1200" dirty="0"/>
              <a:t>Supports </a:t>
            </a:r>
            <a:r>
              <a:rPr lang="de-DE" sz="1200" dirty="0" err="1"/>
              <a:t>languages</a:t>
            </a:r>
            <a:r>
              <a:rPr lang="de-DE" sz="1200" dirty="0"/>
              <a:t>: Java (</a:t>
            </a:r>
            <a:r>
              <a:rPr lang="de-DE" sz="1200" dirty="0" err="1"/>
              <a:t>including</a:t>
            </a:r>
            <a:r>
              <a:rPr lang="de-DE" sz="1200" dirty="0"/>
              <a:t> Android), C/C++, </a:t>
            </a:r>
            <a:r>
              <a:rPr lang="de-DE" sz="1200" dirty="0" err="1"/>
              <a:t>Objective</a:t>
            </a:r>
            <a:r>
              <a:rPr lang="de-DE" sz="1200" dirty="0"/>
              <a:t>-C, C#, PHP, Flex, Groovy, JavaScript, Python, PL/SQL, COBOL, Swift, etc. (</a:t>
            </a:r>
            <a:r>
              <a:rPr lang="de-DE" sz="1200" dirty="0" err="1"/>
              <a:t>note</a:t>
            </a:r>
            <a:r>
              <a:rPr lang="de-DE" sz="1200" dirty="0"/>
              <a:t> </a:t>
            </a:r>
            <a:r>
              <a:rPr lang="de-DE" sz="1200" dirty="0" err="1"/>
              <a:t>that</a:t>
            </a:r>
            <a:r>
              <a:rPr lang="de-DE" sz="1200" dirty="0"/>
              <a:t> </a:t>
            </a:r>
            <a:r>
              <a:rPr lang="de-DE" sz="1200" dirty="0" err="1"/>
              <a:t>some</a:t>
            </a:r>
            <a:r>
              <a:rPr lang="de-DE" sz="1200" dirty="0"/>
              <a:t> </a:t>
            </a:r>
            <a:r>
              <a:rPr lang="de-DE" sz="1200" dirty="0" err="1"/>
              <a:t>of</a:t>
            </a:r>
            <a:r>
              <a:rPr lang="de-DE" sz="1200" dirty="0"/>
              <a:t> </a:t>
            </a:r>
            <a:r>
              <a:rPr lang="de-DE" sz="1200" dirty="0" err="1"/>
              <a:t>them</a:t>
            </a:r>
            <a:r>
              <a:rPr lang="de-DE" sz="1200" dirty="0"/>
              <a:t> </a:t>
            </a:r>
            <a:r>
              <a:rPr lang="de-DE" sz="1200" dirty="0" err="1"/>
              <a:t>are</a:t>
            </a:r>
            <a:r>
              <a:rPr lang="de-DE" sz="1200" dirty="0"/>
              <a:t> </a:t>
            </a:r>
            <a:r>
              <a:rPr lang="de-DE" sz="1200" dirty="0" err="1"/>
              <a:t>commercial</a:t>
            </a:r>
            <a:r>
              <a:rPr lang="de-DE" sz="1200" dirty="0"/>
              <a:t>)</a:t>
            </a:r>
          </a:p>
          <a:p>
            <a:pPr marL="285750" indent="-285750">
              <a:buFont typeface="Arial" panose="020B0604020202020204" pitchFamily="34" charset="0"/>
              <a:buChar char="•"/>
            </a:pPr>
            <a:r>
              <a:rPr lang="de-DE" sz="1200" dirty="0" err="1"/>
              <a:t>Offers</a:t>
            </a:r>
            <a:r>
              <a:rPr lang="de-DE" sz="1200" dirty="0"/>
              <a:t> </a:t>
            </a:r>
            <a:r>
              <a:rPr lang="de-DE" sz="1200" dirty="0" err="1"/>
              <a:t>reports</a:t>
            </a:r>
            <a:r>
              <a:rPr lang="de-DE" sz="1200" dirty="0"/>
              <a:t> on </a:t>
            </a:r>
            <a:r>
              <a:rPr lang="de-DE" sz="1200" dirty="0" err="1"/>
              <a:t>duplicated</a:t>
            </a:r>
            <a:r>
              <a:rPr lang="de-DE" sz="1200" dirty="0"/>
              <a:t> </a:t>
            </a:r>
            <a:r>
              <a:rPr lang="de-DE" sz="1200" dirty="0" err="1"/>
              <a:t>code</a:t>
            </a:r>
            <a:r>
              <a:rPr lang="de-DE" sz="1200" dirty="0"/>
              <a:t>, </a:t>
            </a:r>
            <a:r>
              <a:rPr lang="de-DE" sz="1200" dirty="0" err="1"/>
              <a:t>coding</a:t>
            </a:r>
            <a:r>
              <a:rPr lang="de-DE" sz="1200" dirty="0"/>
              <a:t> </a:t>
            </a:r>
            <a:r>
              <a:rPr lang="de-DE" sz="1200" dirty="0" err="1"/>
              <a:t>standards</a:t>
            </a:r>
            <a:r>
              <a:rPr lang="de-DE" sz="1200" dirty="0"/>
              <a:t>, </a:t>
            </a:r>
            <a:r>
              <a:rPr lang="de-DE" sz="1200" dirty="0" err="1"/>
              <a:t>unit</a:t>
            </a:r>
            <a:r>
              <a:rPr lang="de-DE" sz="1200" dirty="0"/>
              <a:t> </a:t>
            </a:r>
            <a:r>
              <a:rPr lang="de-DE" sz="1200" dirty="0" err="1"/>
              <a:t>tests</a:t>
            </a:r>
            <a:r>
              <a:rPr lang="de-DE" sz="1200" dirty="0"/>
              <a:t>, </a:t>
            </a:r>
            <a:r>
              <a:rPr lang="de-DE" sz="1200" dirty="0" err="1"/>
              <a:t>code</a:t>
            </a:r>
            <a:r>
              <a:rPr lang="de-DE" sz="1200" dirty="0"/>
              <a:t> </a:t>
            </a:r>
            <a:r>
              <a:rPr lang="de-DE" sz="1200" dirty="0" err="1"/>
              <a:t>coverage</a:t>
            </a:r>
            <a:r>
              <a:rPr lang="de-DE" sz="1200" dirty="0"/>
              <a:t>, </a:t>
            </a:r>
            <a:r>
              <a:rPr lang="de-DE" sz="1200" dirty="0" err="1"/>
              <a:t>code</a:t>
            </a:r>
            <a:r>
              <a:rPr lang="de-DE" sz="1200" dirty="0"/>
              <a:t> </a:t>
            </a:r>
            <a:r>
              <a:rPr lang="de-DE" sz="1200" dirty="0" err="1"/>
              <a:t>complexity</a:t>
            </a:r>
            <a:r>
              <a:rPr lang="de-DE" sz="1200" dirty="0"/>
              <a:t>, potential </a:t>
            </a:r>
            <a:r>
              <a:rPr lang="de-DE" sz="1200" dirty="0" err="1"/>
              <a:t>bugs</a:t>
            </a:r>
            <a:r>
              <a:rPr lang="de-DE" sz="1200" dirty="0"/>
              <a:t>, </a:t>
            </a:r>
            <a:r>
              <a:rPr lang="de-DE" sz="1200" dirty="0" err="1"/>
              <a:t>comments</a:t>
            </a:r>
            <a:r>
              <a:rPr lang="de-DE" sz="1200" dirty="0"/>
              <a:t> </a:t>
            </a:r>
            <a:r>
              <a:rPr lang="de-DE" sz="1200" dirty="0" err="1"/>
              <a:t>and</a:t>
            </a:r>
            <a:r>
              <a:rPr lang="de-DE" sz="1200" dirty="0"/>
              <a:t> design </a:t>
            </a:r>
            <a:r>
              <a:rPr lang="de-DE" sz="1200" dirty="0" err="1"/>
              <a:t>and</a:t>
            </a:r>
            <a:r>
              <a:rPr lang="de-DE" sz="1200" dirty="0"/>
              <a:t> </a:t>
            </a:r>
            <a:r>
              <a:rPr lang="de-DE" sz="1200" dirty="0" err="1"/>
              <a:t>architecture</a:t>
            </a:r>
            <a:r>
              <a:rPr lang="de-DE" sz="1200" dirty="0"/>
              <a:t>.[2][3]</a:t>
            </a:r>
          </a:p>
          <a:p>
            <a:pPr marL="285750" indent="-285750">
              <a:buFont typeface="Arial" panose="020B0604020202020204" pitchFamily="34" charset="0"/>
              <a:buChar char="•"/>
            </a:pPr>
            <a:r>
              <a:rPr lang="de-DE" sz="1200" dirty="0"/>
              <a:t>Records </a:t>
            </a:r>
            <a:r>
              <a:rPr lang="de-DE" sz="1200" dirty="0" err="1"/>
              <a:t>metrics</a:t>
            </a:r>
            <a:r>
              <a:rPr lang="de-DE" sz="1200" dirty="0"/>
              <a:t> </a:t>
            </a:r>
            <a:r>
              <a:rPr lang="de-DE" sz="1200" dirty="0" err="1"/>
              <a:t>history</a:t>
            </a:r>
            <a:r>
              <a:rPr lang="de-DE" sz="1200" dirty="0"/>
              <a:t> </a:t>
            </a:r>
            <a:r>
              <a:rPr lang="de-DE" sz="1200" dirty="0" err="1"/>
              <a:t>and</a:t>
            </a:r>
            <a:r>
              <a:rPr lang="de-DE" sz="1200" dirty="0"/>
              <a:t> </a:t>
            </a:r>
            <a:r>
              <a:rPr lang="de-DE" sz="1200" dirty="0" err="1"/>
              <a:t>provides</a:t>
            </a:r>
            <a:r>
              <a:rPr lang="de-DE" sz="1200" dirty="0"/>
              <a:t> </a:t>
            </a:r>
            <a:r>
              <a:rPr lang="de-DE" sz="1200" dirty="0" err="1"/>
              <a:t>evolution</a:t>
            </a:r>
            <a:r>
              <a:rPr lang="de-DE" sz="1200" dirty="0"/>
              <a:t> </a:t>
            </a:r>
            <a:r>
              <a:rPr lang="de-DE" sz="1200" dirty="0" err="1"/>
              <a:t>graphs</a:t>
            </a:r>
            <a:r>
              <a:rPr lang="de-DE" sz="1200" dirty="0"/>
              <a:t> ("time </a:t>
            </a:r>
            <a:r>
              <a:rPr lang="de-DE" sz="1200" dirty="0" err="1"/>
              <a:t>machine</a:t>
            </a:r>
            <a:r>
              <a:rPr lang="de-DE" sz="1200" dirty="0"/>
              <a:t>") </a:t>
            </a:r>
            <a:r>
              <a:rPr lang="de-DE" sz="1200" dirty="0" err="1"/>
              <a:t>and</a:t>
            </a:r>
            <a:r>
              <a:rPr lang="de-DE" sz="1200" dirty="0"/>
              <a:t> differential </a:t>
            </a:r>
            <a:r>
              <a:rPr lang="de-DE" sz="1200" dirty="0" err="1"/>
              <a:t>views</a:t>
            </a:r>
            <a:r>
              <a:rPr lang="de-DE" sz="1200" dirty="0"/>
              <a:t>.</a:t>
            </a:r>
          </a:p>
          <a:p>
            <a:pPr marL="285750" indent="-285750">
              <a:buFont typeface="Arial" panose="020B0604020202020204" pitchFamily="34" charset="0"/>
              <a:buChar char="•"/>
            </a:pPr>
            <a:r>
              <a:rPr lang="de-DE" sz="1200" dirty="0" err="1"/>
              <a:t>Provides</a:t>
            </a:r>
            <a:r>
              <a:rPr lang="de-DE" sz="1200" dirty="0"/>
              <a:t> </a:t>
            </a:r>
            <a:r>
              <a:rPr lang="de-DE" sz="1200" dirty="0" err="1"/>
              <a:t>fully</a:t>
            </a:r>
            <a:r>
              <a:rPr lang="de-DE" sz="1200" dirty="0"/>
              <a:t> </a:t>
            </a:r>
            <a:r>
              <a:rPr lang="de-DE" sz="1200" dirty="0" err="1"/>
              <a:t>automated</a:t>
            </a:r>
            <a:r>
              <a:rPr lang="de-DE" sz="1200" dirty="0"/>
              <a:t> </a:t>
            </a:r>
            <a:r>
              <a:rPr lang="de-DE" sz="1200" dirty="0" err="1"/>
              <a:t>analysis</a:t>
            </a:r>
            <a:r>
              <a:rPr lang="de-DE" sz="1200" dirty="0"/>
              <a:t>: </a:t>
            </a:r>
            <a:r>
              <a:rPr lang="de-DE" sz="1200" dirty="0" err="1"/>
              <a:t>integrates</a:t>
            </a:r>
            <a:r>
              <a:rPr lang="de-DE" sz="1200" dirty="0"/>
              <a:t> </a:t>
            </a:r>
            <a:r>
              <a:rPr lang="de-DE" sz="1200" dirty="0" err="1"/>
              <a:t>with</a:t>
            </a:r>
            <a:r>
              <a:rPr lang="de-DE" sz="1200" dirty="0"/>
              <a:t> </a:t>
            </a:r>
            <a:r>
              <a:rPr lang="de-DE" sz="1200" dirty="0" err="1"/>
              <a:t>Maven</a:t>
            </a:r>
            <a:r>
              <a:rPr lang="de-DE" sz="1200" dirty="0"/>
              <a:t>, </a:t>
            </a:r>
            <a:r>
              <a:rPr lang="de-DE" sz="1200" dirty="0" err="1"/>
              <a:t>Ant</a:t>
            </a:r>
            <a:r>
              <a:rPr lang="de-DE" sz="1200" dirty="0"/>
              <a:t>, </a:t>
            </a:r>
            <a:r>
              <a:rPr lang="de-DE" sz="1200" dirty="0" err="1"/>
              <a:t>Gradle</a:t>
            </a:r>
            <a:r>
              <a:rPr lang="de-DE" sz="1200" dirty="0"/>
              <a:t> </a:t>
            </a:r>
            <a:r>
              <a:rPr lang="de-DE" sz="1200" dirty="0" err="1"/>
              <a:t>and</a:t>
            </a:r>
            <a:r>
              <a:rPr lang="de-DE" sz="1200" dirty="0"/>
              <a:t> </a:t>
            </a:r>
            <a:r>
              <a:rPr lang="de-DE" sz="1200" dirty="0" err="1"/>
              <a:t>continuous</a:t>
            </a:r>
            <a:r>
              <a:rPr lang="de-DE" sz="1200" dirty="0"/>
              <a:t> </a:t>
            </a:r>
            <a:r>
              <a:rPr lang="de-DE" sz="1200" dirty="0" err="1"/>
              <a:t>integration</a:t>
            </a:r>
            <a:r>
              <a:rPr lang="de-DE" sz="1200" dirty="0"/>
              <a:t> </a:t>
            </a:r>
            <a:r>
              <a:rPr lang="de-DE" sz="1200" dirty="0" err="1"/>
              <a:t>tools</a:t>
            </a:r>
            <a:r>
              <a:rPr lang="de-DE" sz="1200" dirty="0"/>
              <a:t> (</a:t>
            </a:r>
            <a:r>
              <a:rPr lang="de-DE" sz="1200" dirty="0" err="1"/>
              <a:t>Atlassian</a:t>
            </a:r>
            <a:r>
              <a:rPr lang="de-DE" sz="1200" dirty="0"/>
              <a:t> </a:t>
            </a:r>
            <a:r>
              <a:rPr lang="de-DE" sz="1200" dirty="0" err="1"/>
              <a:t>Bamboo</a:t>
            </a:r>
            <a:r>
              <a:rPr lang="de-DE" sz="1200" dirty="0"/>
              <a:t>, Jenkins, Hudson, etc.).[4][5][6]</a:t>
            </a:r>
          </a:p>
          <a:p>
            <a:pPr marL="285750" indent="-285750">
              <a:buFont typeface="Arial" panose="020B0604020202020204" pitchFamily="34" charset="0"/>
              <a:buChar char="•"/>
            </a:pPr>
            <a:r>
              <a:rPr lang="de-DE" sz="1200" dirty="0" err="1"/>
              <a:t>Integrates</a:t>
            </a:r>
            <a:r>
              <a:rPr lang="de-DE" sz="1200" dirty="0"/>
              <a:t> </a:t>
            </a:r>
            <a:r>
              <a:rPr lang="de-DE" sz="1200" dirty="0" err="1"/>
              <a:t>with</a:t>
            </a:r>
            <a:r>
              <a:rPr lang="de-DE" sz="1200" dirty="0"/>
              <a:t> </a:t>
            </a:r>
            <a:r>
              <a:rPr lang="de-DE" sz="1200" dirty="0" err="1"/>
              <a:t>Eclipse</a:t>
            </a:r>
            <a:r>
              <a:rPr lang="de-DE" sz="1200" dirty="0"/>
              <a:t>, Visual Studio </a:t>
            </a:r>
            <a:r>
              <a:rPr lang="de-DE" sz="1200" dirty="0" err="1"/>
              <a:t>and</a:t>
            </a:r>
            <a:r>
              <a:rPr lang="de-DE" sz="1200" dirty="0"/>
              <a:t> </a:t>
            </a:r>
            <a:r>
              <a:rPr lang="de-DE" sz="1200" dirty="0" err="1"/>
              <a:t>IntelliJ</a:t>
            </a:r>
            <a:r>
              <a:rPr lang="de-DE" sz="1200" dirty="0"/>
              <a:t> IDEA </a:t>
            </a:r>
            <a:r>
              <a:rPr lang="de-DE" sz="1200" dirty="0" err="1"/>
              <a:t>development</a:t>
            </a:r>
            <a:r>
              <a:rPr lang="de-DE" sz="1200" dirty="0"/>
              <a:t> </a:t>
            </a:r>
            <a:r>
              <a:rPr lang="de-DE" sz="1200" dirty="0" err="1"/>
              <a:t>environments</a:t>
            </a:r>
            <a:r>
              <a:rPr lang="de-DE" sz="1200" dirty="0"/>
              <a:t> </a:t>
            </a:r>
            <a:r>
              <a:rPr lang="de-DE" sz="1200" dirty="0" err="1"/>
              <a:t>through</a:t>
            </a:r>
            <a:r>
              <a:rPr lang="de-DE" sz="1200" dirty="0"/>
              <a:t> </a:t>
            </a:r>
            <a:r>
              <a:rPr lang="de-DE" sz="1200" dirty="0" err="1"/>
              <a:t>the</a:t>
            </a:r>
            <a:r>
              <a:rPr lang="de-DE" sz="1200" dirty="0"/>
              <a:t> </a:t>
            </a:r>
            <a:r>
              <a:rPr lang="de-DE" sz="1200" dirty="0" err="1"/>
              <a:t>SonarLint</a:t>
            </a:r>
            <a:r>
              <a:rPr lang="de-DE" sz="1200" dirty="0"/>
              <a:t> </a:t>
            </a:r>
            <a:r>
              <a:rPr lang="de-DE" sz="1200" dirty="0" err="1"/>
              <a:t>plugins</a:t>
            </a:r>
            <a:endParaRPr lang="de-DE" sz="1200" dirty="0"/>
          </a:p>
          <a:p>
            <a:pPr marL="285750" indent="-285750">
              <a:buFont typeface="Arial" panose="020B0604020202020204" pitchFamily="34" charset="0"/>
              <a:buChar char="•"/>
            </a:pPr>
            <a:r>
              <a:rPr lang="de-DE" sz="1200" dirty="0" err="1"/>
              <a:t>Integrates</a:t>
            </a:r>
            <a:r>
              <a:rPr lang="de-DE" sz="1200" dirty="0"/>
              <a:t> </a:t>
            </a:r>
            <a:r>
              <a:rPr lang="de-DE" sz="1200" dirty="0" err="1"/>
              <a:t>with</a:t>
            </a:r>
            <a:r>
              <a:rPr lang="de-DE" sz="1200" dirty="0"/>
              <a:t> </a:t>
            </a:r>
            <a:r>
              <a:rPr lang="de-DE" sz="1200" dirty="0" err="1"/>
              <a:t>external</a:t>
            </a:r>
            <a:r>
              <a:rPr lang="de-DE" sz="1200" dirty="0"/>
              <a:t> </a:t>
            </a:r>
            <a:r>
              <a:rPr lang="de-DE" sz="1200" dirty="0" err="1"/>
              <a:t>tools</a:t>
            </a:r>
            <a:r>
              <a:rPr lang="de-DE" sz="1200" dirty="0"/>
              <a:t>: JIRA, </a:t>
            </a:r>
            <a:r>
              <a:rPr lang="de-DE" sz="1200" dirty="0" err="1"/>
              <a:t>Mantis</a:t>
            </a:r>
            <a:r>
              <a:rPr lang="de-DE" sz="1200" dirty="0"/>
              <a:t>, LDAP, </a:t>
            </a:r>
            <a:r>
              <a:rPr lang="de-DE" sz="1200" dirty="0" err="1"/>
              <a:t>Fortify</a:t>
            </a:r>
            <a:r>
              <a:rPr lang="de-DE" sz="1200" dirty="0"/>
              <a:t>, etc.</a:t>
            </a:r>
          </a:p>
          <a:p>
            <a:pPr marL="285750" indent="-285750">
              <a:buFont typeface="Arial" panose="020B0604020202020204" pitchFamily="34" charset="0"/>
              <a:buChar char="•"/>
            </a:pPr>
            <a:r>
              <a:rPr lang="de-DE" sz="1200" dirty="0" err="1"/>
              <a:t>Is</a:t>
            </a:r>
            <a:r>
              <a:rPr lang="de-DE" sz="1200" dirty="0"/>
              <a:t> </a:t>
            </a:r>
            <a:r>
              <a:rPr lang="de-DE" sz="1200" dirty="0" err="1"/>
              <a:t>expandable</a:t>
            </a:r>
            <a:r>
              <a:rPr lang="de-DE" sz="1200" dirty="0"/>
              <a:t> </a:t>
            </a:r>
            <a:r>
              <a:rPr lang="de-DE" sz="1200" dirty="0" err="1"/>
              <a:t>with</a:t>
            </a:r>
            <a:r>
              <a:rPr lang="de-DE" sz="1200" dirty="0"/>
              <a:t> </a:t>
            </a:r>
            <a:r>
              <a:rPr lang="de-DE" sz="1200" dirty="0" err="1"/>
              <a:t>the</a:t>
            </a:r>
            <a:r>
              <a:rPr lang="de-DE" sz="1200" dirty="0"/>
              <a:t> </a:t>
            </a:r>
            <a:r>
              <a:rPr lang="de-DE" sz="1200" dirty="0" err="1"/>
              <a:t>use</a:t>
            </a:r>
            <a:r>
              <a:rPr lang="de-DE" sz="1200" dirty="0"/>
              <a:t> </a:t>
            </a:r>
            <a:r>
              <a:rPr lang="de-DE" sz="1200" dirty="0" err="1"/>
              <a:t>of</a:t>
            </a:r>
            <a:r>
              <a:rPr lang="de-DE" sz="1200" dirty="0"/>
              <a:t> </a:t>
            </a:r>
            <a:r>
              <a:rPr lang="de-DE" sz="1200" dirty="0" err="1"/>
              <a:t>plugins</a:t>
            </a:r>
            <a:r>
              <a:rPr lang="de-DE" sz="1200" dirty="0"/>
              <a:t>.[7][8]</a:t>
            </a:r>
          </a:p>
          <a:p>
            <a:pPr marL="285750" indent="-285750">
              <a:buFont typeface="Arial" panose="020B0604020202020204" pitchFamily="34" charset="0"/>
              <a:buChar char="•"/>
            </a:pPr>
            <a:r>
              <a:rPr lang="de-DE" sz="1200" dirty="0" err="1"/>
              <a:t>Implements</a:t>
            </a:r>
            <a:r>
              <a:rPr lang="de-DE" sz="1200" dirty="0"/>
              <a:t> </a:t>
            </a:r>
            <a:r>
              <a:rPr lang="de-DE" sz="1200" dirty="0" err="1"/>
              <a:t>the</a:t>
            </a:r>
            <a:r>
              <a:rPr lang="de-DE" sz="1200" dirty="0"/>
              <a:t> SQALE </a:t>
            </a:r>
            <a:r>
              <a:rPr lang="de-DE" sz="1200" dirty="0" err="1"/>
              <a:t>methodology</a:t>
            </a:r>
            <a:r>
              <a:rPr lang="de-DE" sz="1200" dirty="0"/>
              <a:t> </a:t>
            </a:r>
            <a:r>
              <a:rPr lang="de-DE" sz="1200" dirty="0" err="1"/>
              <a:t>to</a:t>
            </a:r>
            <a:r>
              <a:rPr lang="de-DE" sz="1200" dirty="0"/>
              <a:t> </a:t>
            </a:r>
            <a:r>
              <a:rPr lang="de-DE" sz="1200" dirty="0" err="1"/>
              <a:t>evaluate</a:t>
            </a:r>
            <a:r>
              <a:rPr lang="de-DE" sz="1200" dirty="0"/>
              <a:t> </a:t>
            </a:r>
            <a:r>
              <a:rPr lang="de-DE" sz="1200" dirty="0" err="1"/>
              <a:t>technical</a:t>
            </a:r>
            <a:r>
              <a:rPr lang="de-DE" sz="1200" dirty="0"/>
              <a:t> </a:t>
            </a:r>
            <a:r>
              <a:rPr lang="de-DE" sz="1200" dirty="0" err="1"/>
              <a:t>debt</a:t>
            </a:r>
            <a:r>
              <a:rPr lang="de-DE" sz="1200" dirty="0"/>
              <a:t>.</a:t>
            </a:r>
          </a:p>
          <a:p>
            <a:pPr eaLnBrk="1" hangingPunct="1"/>
            <a:endParaRPr lang="en-US" dirty="0"/>
          </a:p>
        </p:txBody>
      </p:sp>
    </p:spTree>
    <p:extLst>
      <p:ext uri="{BB962C8B-B14F-4D97-AF65-F5344CB8AC3E}">
        <p14:creationId xmlns:p14="http://schemas.microsoft.com/office/powerpoint/2010/main" val="2695429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22</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pPr eaLnBrk="1" hangingPunct="1"/>
            <a:endParaRPr lang="en-US" dirty="0"/>
          </a:p>
        </p:txBody>
      </p:sp>
    </p:spTree>
    <p:extLst>
      <p:ext uri="{BB962C8B-B14F-4D97-AF65-F5344CB8AC3E}">
        <p14:creationId xmlns:p14="http://schemas.microsoft.com/office/powerpoint/2010/main" val="526271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23</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pPr eaLnBrk="1" hangingPunct="1"/>
            <a:endParaRPr lang="en-US" dirty="0"/>
          </a:p>
        </p:txBody>
      </p:sp>
    </p:spTree>
    <p:extLst>
      <p:ext uri="{BB962C8B-B14F-4D97-AF65-F5344CB8AC3E}">
        <p14:creationId xmlns:p14="http://schemas.microsoft.com/office/powerpoint/2010/main" val="13683940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24</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pPr eaLnBrk="1" hangingPunct="1"/>
            <a:r>
              <a:rPr lang="en-US" dirty="0"/>
              <a:t>most famous performance tool </a:t>
            </a:r>
          </a:p>
        </p:txBody>
      </p:sp>
    </p:spTree>
    <p:extLst>
      <p:ext uri="{BB962C8B-B14F-4D97-AF65-F5344CB8AC3E}">
        <p14:creationId xmlns:p14="http://schemas.microsoft.com/office/powerpoint/2010/main" val="3656705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25</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pPr eaLnBrk="1" hangingPunct="1"/>
            <a:r>
              <a:rPr lang="en-US" sz="1200" b="1" i="0" kern="1200" dirty="0" err="1">
                <a:solidFill>
                  <a:schemeClr val="tx1"/>
                </a:solidFill>
                <a:effectLst/>
                <a:latin typeface="Arial" charset="0"/>
                <a:ea typeface="+mn-ea"/>
                <a:cs typeface="+mn-cs"/>
              </a:rPr>
              <a:t>JMeter</a:t>
            </a:r>
            <a:r>
              <a:rPr lang="en-US" sz="1200" b="1" i="0" kern="1200" dirty="0">
                <a:solidFill>
                  <a:schemeClr val="tx1"/>
                </a:solidFill>
                <a:effectLst/>
                <a:latin typeface="Arial" charset="0"/>
                <a:ea typeface="+mn-ea"/>
                <a:cs typeface="+mn-cs"/>
              </a:rPr>
              <a:t> is GUI oriented</a:t>
            </a:r>
            <a:r>
              <a:rPr lang="en-US" sz="1200" b="0" i="0" kern="1200" dirty="0">
                <a:solidFill>
                  <a:schemeClr val="tx1"/>
                </a:solidFill>
                <a:effectLst/>
                <a:latin typeface="Arial" charset="0"/>
                <a:ea typeface="+mn-ea"/>
                <a:cs typeface="+mn-cs"/>
              </a:rPr>
              <a:t>. Opening, editing and saving a JMX file must be made with </a:t>
            </a:r>
            <a:r>
              <a:rPr lang="en-US" sz="1200" b="0" i="0" kern="1200" dirty="0" err="1">
                <a:solidFill>
                  <a:schemeClr val="tx1"/>
                </a:solidFill>
                <a:effectLst/>
                <a:latin typeface="Arial" charset="0"/>
                <a:ea typeface="+mn-ea"/>
                <a:cs typeface="+mn-cs"/>
              </a:rPr>
              <a:t>JMeter</a:t>
            </a:r>
            <a:r>
              <a:rPr lang="en-US" sz="1200" b="0" i="0" kern="1200" dirty="0">
                <a:solidFill>
                  <a:schemeClr val="tx1"/>
                </a:solidFill>
                <a:effectLst/>
                <a:latin typeface="Arial" charset="0"/>
                <a:ea typeface="+mn-ea"/>
                <a:cs typeface="+mn-cs"/>
              </a:rPr>
              <a:t> Graphical interface. </a:t>
            </a:r>
          </a:p>
          <a:p>
            <a:pPr eaLnBrk="1" hangingPunct="1"/>
            <a:r>
              <a:rPr lang="en-US" sz="1200" b="0" i="0" kern="1200" dirty="0">
                <a:solidFill>
                  <a:schemeClr val="tx1"/>
                </a:solidFill>
                <a:effectLst/>
                <a:latin typeface="Arial" charset="0"/>
                <a:ea typeface="+mn-ea"/>
                <a:cs typeface="+mn-cs"/>
              </a:rPr>
              <a:t>Do not attempt to modify the JMX yourself, even if the XML is human readable, it’s really not sustainable.</a:t>
            </a:r>
            <a:endParaRPr lang="en-US" dirty="0"/>
          </a:p>
        </p:txBody>
      </p:sp>
    </p:spTree>
    <p:extLst>
      <p:ext uri="{BB962C8B-B14F-4D97-AF65-F5344CB8AC3E}">
        <p14:creationId xmlns:p14="http://schemas.microsoft.com/office/powerpoint/2010/main" val="4918364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26</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pPr eaLnBrk="1" hangingPunct="1"/>
            <a:r>
              <a:rPr lang="en-US" sz="1200" b="1" i="0" kern="1200" dirty="0" err="1">
                <a:solidFill>
                  <a:schemeClr val="tx1"/>
                </a:solidFill>
                <a:effectLst/>
                <a:latin typeface="Arial" charset="0"/>
                <a:ea typeface="+mn-ea"/>
                <a:cs typeface="+mn-cs"/>
              </a:rPr>
              <a:t>JMeter</a:t>
            </a:r>
            <a:r>
              <a:rPr lang="en-US" sz="1200" b="1" i="0" kern="1200" dirty="0">
                <a:solidFill>
                  <a:schemeClr val="tx1"/>
                </a:solidFill>
                <a:effectLst/>
                <a:latin typeface="Arial" charset="0"/>
                <a:ea typeface="+mn-ea"/>
                <a:cs typeface="+mn-cs"/>
              </a:rPr>
              <a:t> is GUI oriented</a:t>
            </a:r>
            <a:r>
              <a:rPr lang="en-US" sz="1200" b="0" i="0" kern="1200" dirty="0">
                <a:solidFill>
                  <a:schemeClr val="tx1"/>
                </a:solidFill>
                <a:effectLst/>
                <a:latin typeface="Arial" charset="0"/>
                <a:ea typeface="+mn-ea"/>
                <a:cs typeface="+mn-cs"/>
              </a:rPr>
              <a:t>. Opening, editing and saving a JMX file must be made with </a:t>
            </a:r>
            <a:r>
              <a:rPr lang="en-US" sz="1200" b="0" i="0" kern="1200" dirty="0" err="1">
                <a:solidFill>
                  <a:schemeClr val="tx1"/>
                </a:solidFill>
                <a:effectLst/>
                <a:latin typeface="Arial" charset="0"/>
                <a:ea typeface="+mn-ea"/>
                <a:cs typeface="+mn-cs"/>
              </a:rPr>
              <a:t>JMeter</a:t>
            </a:r>
            <a:r>
              <a:rPr lang="en-US" sz="1200" b="0" i="0" kern="1200" dirty="0">
                <a:solidFill>
                  <a:schemeClr val="tx1"/>
                </a:solidFill>
                <a:effectLst/>
                <a:latin typeface="Arial" charset="0"/>
                <a:ea typeface="+mn-ea"/>
                <a:cs typeface="+mn-cs"/>
              </a:rPr>
              <a:t> Graphical interface. </a:t>
            </a:r>
          </a:p>
          <a:p>
            <a:pPr eaLnBrk="1" hangingPunct="1"/>
            <a:r>
              <a:rPr lang="en-US" sz="1200" b="0" i="0" kern="1200" dirty="0">
                <a:solidFill>
                  <a:schemeClr val="tx1"/>
                </a:solidFill>
                <a:effectLst/>
                <a:latin typeface="Arial" charset="0"/>
                <a:ea typeface="+mn-ea"/>
                <a:cs typeface="+mn-cs"/>
              </a:rPr>
              <a:t>Do not attempt to modify the JMX yourself, even if the XML is human readable, it’s really not sustainable.</a:t>
            </a:r>
            <a:endParaRPr lang="en-US" dirty="0"/>
          </a:p>
        </p:txBody>
      </p:sp>
    </p:spTree>
    <p:extLst>
      <p:ext uri="{BB962C8B-B14F-4D97-AF65-F5344CB8AC3E}">
        <p14:creationId xmlns:p14="http://schemas.microsoft.com/office/powerpoint/2010/main" val="2570422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27</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pPr eaLnBrk="1" hangingPunct="1"/>
            <a:endParaRPr lang="en-US"/>
          </a:p>
        </p:txBody>
      </p:sp>
    </p:spTree>
    <p:extLst>
      <p:ext uri="{BB962C8B-B14F-4D97-AF65-F5344CB8AC3E}">
        <p14:creationId xmlns:p14="http://schemas.microsoft.com/office/powerpoint/2010/main" val="37764554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28</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r>
              <a:rPr lang="en-US" sz="1200" b="0" i="0" kern="1200" dirty="0" err="1">
                <a:solidFill>
                  <a:schemeClr val="tx1"/>
                </a:solidFill>
                <a:effectLst/>
                <a:latin typeface="Arial" charset="0"/>
                <a:ea typeface="+mn-ea"/>
                <a:cs typeface="+mn-cs"/>
              </a:rPr>
              <a:t>JMeter</a:t>
            </a:r>
            <a:r>
              <a:rPr lang="en-US" sz="1200" b="0" i="0" kern="1200" dirty="0">
                <a:solidFill>
                  <a:schemeClr val="tx1"/>
                </a:solidFill>
                <a:effectLst/>
                <a:latin typeface="Arial" charset="0"/>
                <a:ea typeface="+mn-ea"/>
                <a:cs typeface="+mn-cs"/>
              </a:rPr>
              <a:t> uses the </a:t>
            </a:r>
            <a:r>
              <a:rPr lang="en-US" sz="1200" b="0" i="1" kern="1200" dirty="0">
                <a:solidFill>
                  <a:schemeClr val="tx1"/>
                </a:solidFill>
                <a:effectLst/>
                <a:latin typeface="Arial" charset="0"/>
                <a:ea typeface="+mn-ea"/>
                <a:cs typeface="+mn-cs"/>
              </a:rPr>
              <a:t>One Thread = One User</a:t>
            </a:r>
            <a:r>
              <a:rPr lang="en-US" sz="1200" b="0" i="0" kern="1200" dirty="0">
                <a:solidFill>
                  <a:schemeClr val="tx1"/>
                </a:solidFill>
                <a:effectLst/>
                <a:latin typeface="Arial" charset="0"/>
                <a:ea typeface="+mn-ea"/>
                <a:cs typeface="+mn-cs"/>
              </a:rPr>
              <a:t> Paradigm. It means that each simulated virtual user inside the load generator equals to a single thread. Wait times are simulated by </a:t>
            </a:r>
            <a:r>
              <a:rPr lang="en-US" sz="1200" b="0" i="1" kern="1200" dirty="0" err="1">
                <a:solidFill>
                  <a:schemeClr val="tx1"/>
                </a:solidFill>
                <a:effectLst/>
                <a:latin typeface="Arial" charset="0"/>
                <a:ea typeface="+mn-ea"/>
                <a:cs typeface="+mn-cs"/>
              </a:rPr>
              <a:t>Thread.sleep</a:t>
            </a:r>
            <a:r>
              <a:rPr lang="en-US" sz="1200" b="0" i="0" kern="1200" dirty="0">
                <a:solidFill>
                  <a:schemeClr val="tx1"/>
                </a:solidFill>
                <a:effectLst/>
                <a:latin typeface="Arial" charset="0"/>
                <a:ea typeface="+mn-ea"/>
                <a:cs typeface="+mn-cs"/>
              </a:rPr>
              <a:t>. The user waits for the server response when sending a request. This is sometimes called </a:t>
            </a:r>
            <a:r>
              <a:rPr lang="en-US" sz="1200" b="0" i="1" kern="1200" dirty="0">
                <a:solidFill>
                  <a:schemeClr val="tx1"/>
                </a:solidFill>
                <a:effectLst/>
                <a:latin typeface="Arial" charset="0"/>
                <a:ea typeface="+mn-ea"/>
                <a:cs typeface="+mn-cs"/>
              </a:rPr>
              <a:t>Synchronous processing</a:t>
            </a:r>
            <a:r>
              <a:rPr lang="en-US" sz="1200" b="0" i="0" kern="1200" dirty="0">
                <a:solidFill>
                  <a:schemeClr val="tx1"/>
                </a:solidFill>
                <a:effectLst/>
                <a:latin typeface="Arial" charset="0"/>
                <a:ea typeface="+mn-ea"/>
                <a:cs typeface="+mn-cs"/>
              </a:rPr>
              <a:t>.</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Gatling uses a more advanced engine based on </a:t>
            </a:r>
            <a:r>
              <a:rPr lang="en-US" sz="1200" b="0" i="0" u="none" strike="noStrike" kern="1200" dirty="0" err="1">
                <a:solidFill>
                  <a:schemeClr val="tx1"/>
                </a:solidFill>
                <a:effectLst/>
                <a:latin typeface="Arial" charset="0"/>
                <a:ea typeface="+mn-ea"/>
                <a:cs typeface="+mn-cs"/>
                <a:hlinkClick r:id="rId3"/>
              </a:rPr>
              <a:t>Akka</a:t>
            </a:r>
            <a:r>
              <a:rPr lang="en-US" sz="1200" b="0" i="0" kern="1200" dirty="0">
                <a:solidFill>
                  <a:schemeClr val="tx1"/>
                </a:solidFill>
                <a:effectLst/>
                <a:latin typeface="Arial" charset="0"/>
                <a:ea typeface="+mn-ea"/>
                <a:cs typeface="+mn-cs"/>
              </a:rPr>
              <a:t>. </a:t>
            </a:r>
            <a:r>
              <a:rPr lang="en-US" sz="1200" b="0" i="0" kern="1200" dirty="0" err="1">
                <a:solidFill>
                  <a:schemeClr val="tx1"/>
                </a:solidFill>
                <a:effectLst/>
                <a:latin typeface="Arial" charset="0"/>
                <a:ea typeface="+mn-ea"/>
                <a:cs typeface="+mn-cs"/>
              </a:rPr>
              <a:t>Akka</a:t>
            </a:r>
            <a:r>
              <a:rPr lang="en-US" sz="1200" b="0" i="0" kern="1200" dirty="0">
                <a:solidFill>
                  <a:schemeClr val="tx1"/>
                </a:solidFill>
                <a:effectLst/>
                <a:latin typeface="Arial" charset="0"/>
                <a:ea typeface="+mn-ea"/>
                <a:cs typeface="+mn-cs"/>
              </a:rPr>
              <a:t> is a distributed framework based on the actor model. It allows fully asynchronous computing. </a:t>
            </a:r>
            <a:r>
              <a:rPr lang="en-US" sz="1200" b="0" i="1" kern="1200" dirty="0">
                <a:solidFill>
                  <a:schemeClr val="tx1"/>
                </a:solidFill>
                <a:effectLst/>
                <a:latin typeface="Arial" charset="0"/>
                <a:ea typeface="+mn-ea"/>
                <a:cs typeface="+mn-cs"/>
              </a:rPr>
              <a:t>Actors</a:t>
            </a:r>
            <a:r>
              <a:rPr lang="en-US" sz="1200" b="0" i="0" kern="1200" dirty="0">
                <a:solidFill>
                  <a:schemeClr val="tx1"/>
                </a:solidFill>
                <a:effectLst/>
                <a:latin typeface="Arial" charset="0"/>
                <a:ea typeface="+mn-ea"/>
                <a:cs typeface="+mn-cs"/>
              </a:rPr>
              <a:t> are small entities communicating with other actors through messaging. It can simulate multiple virtual users with a single Thread. Gatling also makes use of </a:t>
            </a:r>
            <a:r>
              <a:rPr lang="en-US" sz="1200" b="0" i="0" u="none" strike="noStrike" kern="1200" dirty="0" err="1">
                <a:solidFill>
                  <a:schemeClr val="tx1"/>
                </a:solidFill>
                <a:effectLst/>
                <a:latin typeface="Arial" charset="0"/>
                <a:ea typeface="+mn-ea"/>
                <a:cs typeface="+mn-cs"/>
                <a:hlinkClick r:id="rId4"/>
              </a:rPr>
              <a:t>Async</a:t>
            </a:r>
            <a:r>
              <a:rPr lang="en-US" sz="1200" b="0" i="0" u="none" strike="noStrike" kern="1200" dirty="0">
                <a:solidFill>
                  <a:schemeClr val="tx1"/>
                </a:solidFill>
                <a:effectLst/>
                <a:latin typeface="Arial" charset="0"/>
                <a:ea typeface="+mn-ea"/>
                <a:cs typeface="+mn-cs"/>
                <a:hlinkClick r:id="rId4"/>
              </a:rPr>
              <a:t> HTTP Client</a:t>
            </a:r>
            <a:r>
              <a:rPr lang="en-US" sz="1200" b="0" i="0" kern="1200" dirty="0">
                <a:solidFill>
                  <a:schemeClr val="tx1"/>
                </a:solidFill>
                <a:effectLst/>
                <a:latin typeface="Arial" charset="0"/>
                <a:ea typeface="+mn-ea"/>
                <a:cs typeface="+mn-cs"/>
              </a:rPr>
              <a:t>.</a:t>
            </a:r>
          </a:p>
          <a:p>
            <a:pPr eaLnBrk="1" hangingPunct="1"/>
            <a:endParaRPr lang="en-US" dirty="0"/>
          </a:p>
        </p:txBody>
      </p:sp>
    </p:spTree>
    <p:extLst>
      <p:ext uri="{BB962C8B-B14F-4D97-AF65-F5344CB8AC3E}">
        <p14:creationId xmlns:p14="http://schemas.microsoft.com/office/powerpoint/2010/main" val="167548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29</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pPr eaLnBrk="1" hangingPunct="1"/>
            <a:endParaRPr lang="en-US"/>
          </a:p>
        </p:txBody>
      </p:sp>
    </p:spTree>
    <p:extLst>
      <p:ext uri="{BB962C8B-B14F-4D97-AF65-F5344CB8AC3E}">
        <p14:creationId xmlns:p14="http://schemas.microsoft.com/office/powerpoint/2010/main" val="1256737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3</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pPr eaLnBrk="1" hangingPunct="1"/>
            <a:endParaRPr lang="en-US" dirty="0"/>
          </a:p>
        </p:txBody>
      </p:sp>
    </p:spTree>
    <p:extLst>
      <p:ext uri="{BB962C8B-B14F-4D97-AF65-F5344CB8AC3E}">
        <p14:creationId xmlns:p14="http://schemas.microsoft.com/office/powerpoint/2010/main" val="1460854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30</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pPr eaLnBrk="1" hangingPunct="1"/>
            <a:endParaRPr lang="en-US"/>
          </a:p>
        </p:txBody>
      </p:sp>
    </p:spTree>
    <p:extLst>
      <p:ext uri="{BB962C8B-B14F-4D97-AF65-F5344CB8AC3E}">
        <p14:creationId xmlns:p14="http://schemas.microsoft.com/office/powerpoint/2010/main" val="41961713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31</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pPr eaLnBrk="1" hangingPunct="1"/>
            <a:endParaRPr lang="en-US"/>
          </a:p>
        </p:txBody>
      </p:sp>
    </p:spTree>
    <p:extLst>
      <p:ext uri="{BB962C8B-B14F-4D97-AF65-F5344CB8AC3E}">
        <p14:creationId xmlns:p14="http://schemas.microsoft.com/office/powerpoint/2010/main" val="33396203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32</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pPr eaLnBrk="1" hangingPunct="1"/>
            <a:endParaRPr lang="en-US"/>
          </a:p>
        </p:txBody>
      </p:sp>
    </p:spTree>
    <p:extLst>
      <p:ext uri="{BB962C8B-B14F-4D97-AF65-F5344CB8AC3E}">
        <p14:creationId xmlns:p14="http://schemas.microsoft.com/office/powerpoint/2010/main" val="18650434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33</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pPr eaLnBrk="1" hangingPunct="1"/>
            <a:endParaRPr lang="en-US" dirty="0"/>
          </a:p>
        </p:txBody>
      </p:sp>
    </p:spTree>
    <p:extLst>
      <p:ext uri="{BB962C8B-B14F-4D97-AF65-F5344CB8AC3E}">
        <p14:creationId xmlns:p14="http://schemas.microsoft.com/office/powerpoint/2010/main" val="15070595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34</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pPr eaLnBrk="1" hangingPunct="1"/>
            <a:endParaRPr lang="en-US" dirty="0"/>
          </a:p>
        </p:txBody>
      </p:sp>
    </p:spTree>
    <p:extLst>
      <p:ext uri="{BB962C8B-B14F-4D97-AF65-F5344CB8AC3E}">
        <p14:creationId xmlns:p14="http://schemas.microsoft.com/office/powerpoint/2010/main" val="3677016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4</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pPr eaLnBrk="1" hangingPunct="1"/>
            <a:endParaRPr lang="en-US" dirty="0"/>
          </a:p>
        </p:txBody>
      </p:sp>
    </p:spTree>
    <p:extLst>
      <p:ext uri="{BB962C8B-B14F-4D97-AF65-F5344CB8AC3E}">
        <p14:creationId xmlns:p14="http://schemas.microsoft.com/office/powerpoint/2010/main" val="2634753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5</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pPr eaLnBrk="1" hangingPunct="1"/>
            <a:endParaRPr lang="en-US" dirty="0"/>
          </a:p>
        </p:txBody>
      </p:sp>
    </p:spTree>
    <p:extLst>
      <p:ext uri="{BB962C8B-B14F-4D97-AF65-F5344CB8AC3E}">
        <p14:creationId xmlns:p14="http://schemas.microsoft.com/office/powerpoint/2010/main" val="1331092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6</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pPr eaLnBrk="1" hangingPunct="1"/>
            <a:endParaRPr lang="en-US" dirty="0"/>
          </a:p>
        </p:txBody>
      </p:sp>
    </p:spTree>
    <p:extLst>
      <p:ext uri="{BB962C8B-B14F-4D97-AF65-F5344CB8AC3E}">
        <p14:creationId xmlns:p14="http://schemas.microsoft.com/office/powerpoint/2010/main" val="844352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7</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pPr eaLnBrk="1" hangingPunct="1"/>
            <a:endParaRPr lang="en-US" dirty="0"/>
          </a:p>
        </p:txBody>
      </p:sp>
    </p:spTree>
    <p:extLst>
      <p:ext uri="{BB962C8B-B14F-4D97-AF65-F5344CB8AC3E}">
        <p14:creationId xmlns:p14="http://schemas.microsoft.com/office/powerpoint/2010/main" val="1779379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8</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Spring Team has released one of major innovation on the top of existing Spring Framework is Spring Boot.  It is a completely new project from Pivotal Team (The Spring Team). Spring Boot is their latest innovation to keep up to date with the changing technology needs. The primary motivation behind developing Spring Boot is to simplify the process for configuring and deploying the spring applications.</a:t>
            </a:r>
          </a:p>
          <a:p>
            <a:pPr eaLnBrk="1" hangingPunct="1"/>
            <a:endParaRPr lang="en-US" dirty="0"/>
          </a:p>
          <a:p>
            <a:r>
              <a:rPr lang="en-US" sz="1200" b="1" i="0" kern="1200" dirty="0">
                <a:solidFill>
                  <a:schemeClr val="tx1"/>
                </a:solidFill>
                <a:effectLst/>
                <a:latin typeface="Arial" charset="0"/>
                <a:ea typeface="+mn-ea"/>
                <a:cs typeface="+mn-cs"/>
              </a:rPr>
              <a:t>Spring Boot Primary Goals</a:t>
            </a:r>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Spring Boot primary goals are:</a:t>
            </a:r>
          </a:p>
          <a:p>
            <a:r>
              <a:rPr lang="en-US" sz="1200" b="0" i="0" kern="1200" dirty="0">
                <a:solidFill>
                  <a:schemeClr val="tx1"/>
                </a:solidFill>
                <a:effectLst/>
                <a:latin typeface="Arial" charset="0"/>
                <a:ea typeface="+mn-ea"/>
                <a:cs typeface="+mn-cs"/>
              </a:rPr>
              <a:t>Provide a radically faster and widely accessible getting started experience for all Spring development.</a:t>
            </a:r>
          </a:p>
          <a:p>
            <a:r>
              <a:rPr lang="en-US" sz="1200" b="0" i="0" kern="1200" dirty="0">
                <a:solidFill>
                  <a:schemeClr val="tx1"/>
                </a:solidFill>
                <a:effectLst/>
                <a:latin typeface="Arial" charset="0"/>
                <a:ea typeface="+mn-ea"/>
                <a:cs typeface="+mn-cs"/>
              </a:rPr>
              <a:t>Be opinionated out of the box, but get out of the way quickly as requirements start to diverge from the defaults.</a:t>
            </a:r>
          </a:p>
          <a:p>
            <a:r>
              <a:rPr lang="en-US" sz="1200" b="0" i="0" kern="1200" dirty="0">
                <a:solidFill>
                  <a:schemeClr val="tx1"/>
                </a:solidFill>
                <a:effectLst/>
                <a:latin typeface="Arial" charset="0"/>
                <a:ea typeface="+mn-ea"/>
                <a:cs typeface="+mn-cs"/>
              </a:rPr>
              <a:t>Provide a range of non-functional features that are common to large classes of projects (e.g. embedded servers, security, metrics, health checks, externalized configuration).</a:t>
            </a:r>
          </a:p>
          <a:p>
            <a:r>
              <a:rPr lang="en-US" sz="1200" b="0" i="0" kern="1200" dirty="0">
                <a:solidFill>
                  <a:schemeClr val="tx1"/>
                </a:solidFill>
                <a:effectLst/>
                <a:latin typeface="Arial" charset="0"/>
                <a:ea typeface="+mn-ea"/>
                <a:cs typeface="+mn-cs"/>
              </a:rPr>
              <a:t>Absolutely no code generation and no requirement for XML configuration, to </a:t>
            </a:r>
            <a:r>
              <a:rPr lang="en-US" sz="1200" b="0" i="0" u="sng" kern="1200" dirty="0">
                <a:solidFill>
                  <a:schemeClr val="tx1"/>
                </a:solidFill>
                <a:effectLst/>
                <a:latin typeface="Arial" charset="0"/>
                <a:ea typeface="+mn-ea"/>
                <a:cs typeface="+mn-cs"/>
              </a:rPr>
              <a:t>avoid</a:t>
            </a:r>
            <a:r>
              <a:rPr lang="en-US" sz="1200" b="0" i="0" kern="1200" dirty="0">
                <a:solidFill>
                  <a:schemeClr val="tx1"/>
                </a:solidFill>
                <a:effectLst/>
                <a:latin typeface="Arial" charset="0"/>
                <a:ea typeface="+mn-ea"/>
                <a:cs typeface="+mn-cs"/>
              </a:rPr>
              <a:t> XML Configuration completely</a:t>
            </a:r>
          </a:p>
          <a:p>
            <a:r>
              <a:rPr lang="en-US" sz="1200" b="0" i="0" kern="1200" dirty="0">
                <a:solidFill>
                  <a:schemeClr val="tx1"/>
                </a:solidFill>
                <a:effectLst/>
                <a:latin typeface="Arial" charset="0"/>
                <a:ea typeface="+mn-ea"/>
                <a:cs typeface="+mn-cs"/>
              </a:rPr>
              <a:t>To avoid defining more Annotation Configuration(It combined some existing Spring Framework </a:t>
            </a:r>
            <a:r>
              <a:rPr lang="en-US" sz="1200" b="0" i="0" u="sng" kern="1200" dirty="0">
                <a:solidFill>
                  <a:schemeClr val="tx1"/>
                </a:solidFill>
                <a:effectLst/>
                <a:latin typeface="Arial" charset="0"/>
                <a:ea typeface="+mn-ea"/>
                <a:cs typeface="+mn-cs"/>
              </a:rPr>
              <a:t>Annotations</a:t>
            </a:r>
            <a:r>
              <a:rPr lang="en-US" sz="1200" b="0" i="0" kern="1200" dirty="0">
                <a:solidFill>
                  <a:schemeClr val="tx1"/>
                </a:solidFill>
                <a:effectLst/>
                <a:latin typeface="Arial" charset="0"/>
                <a:ea typeface="+mn-ea"/>
                <a:cs typeface="+mn-cs"/>
              </a:rPr>
              <a:t> to a simple and single Annotation)</a:t>
            </a:r>
          </a:p>
          <a:p>
            <a:r>
              <a:rPr lang="en-US" sz="1200" b="0" i="0" kern="1200" dirty="0">
                <a:solidFill>
                  <a:schemeClr val="tx1"/>
                </a:solidFill>
                <a:effectLst/>
                <a:latin typeface="Arial" charset="0"/>
                <a:ea typeface="+mn-ea"/>
                <a:cs typeface="+mn-cs"/>
              </a:rPr>
              <a:t>To avoid writing lots of import statements</a:t>
            </a:r>
          </a:p>
          <a:p>
            <a:r>
              <a:rPr lang="en-US" sz="1200" b="0" i="0" kern="1200" dirty="0">
                <a:solidFill>
                  <a:schemeClr val="tx1"/>
                </a:solidFill>
                <a:effectLst/>
                <a:latin typeface="Arial" charset="0"/>
                <a:ea typeface="+mn-ea"/>
                <a:cs typeface="+mn-cs"/>
              </a:rPr>
              <a:t>To provide some defaults to quick start new projects within no time.</a:t>
            </a:r>
          </a:p>
          <a:p>
            <a:endParaRPr lang="en-US" sz="1200" b="0"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4. Why New Project Need Spring Boot?</a:t>
            </a:r>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To ease the Java-based applications Development, Unit Test and Integration Test Process.</a:t>
            </a:r>
          </a:p>
          <a:p>
            <a:r>
              <a:rPr lang="en-US" sz="1200" b="0" i="0" kern="1200" dirty="0">
                <a:solidFill>
                  <a:schemeClr val="tx1"/>
                </a:solidFill>
                <a:effectLst/>
                <a:latin typeface="Arial" charset="0"/>
                <a:ea typeface="+mn-ea"/>
                <a:cs typeface="+mn-cs"/>
              </a:rPr>
              <a:t>To reduce Development, Unit Test and Integration Test time by providing some defaults.</a:t>
            </a:r>
          </a:p>
          <a:p>
            <a:r>
              <a:rPr lang="en-US" sz="1200" b="0" i="0" kern="1200" dirty="0">
                <a:solidFill>
                  <a:schemeClr val="tx1"/>
                </a:solidFill>
                <a:effectLst/>
                <a:latin typeface="Arial" charset="0"/>
                <a:ea typeface="+mn-ea"/>
                <a:cs typeface="+mn-cs"/>
              </a:rPr>
              <a:t>To increase Productivity.</a:t>
            </a:r>
          </a:p>
          <a:p>
            <a:endParaRPr lang="en-US" sz="1200" b="0"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5. What Spring Boot Isn’t?</a:t>
            </a:r>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As above mention Spring Boot is not a framework to write applications, it helps you to develop and build, package and deploy application with minimal configuration or zero configuration.</a:t>
            </a:r>
          </a:p>
          <a:p>
            <a:r>
              <a:rPr lang="en-US" sz="1200" b="0" i="0" kern="1200" dirty="0">
                <a:solidFill>
                  <a:schemeClr val="tx1"/>
                </a:solidFill>
                <a:effectLst/>
                <a:latin typeface="Arial" charset="0"/>
                <a:ea typeface="+mn-ea"/>
                <a:cs typeface="+mn-cs"/>
              </a:rPr>
              <a:t>It is not an application server. But it’s the embedded servlet container that provides application server functionality, not Spring Boot itself.</a:t>
            </a:r>
            <a:br>
              <a:rPr lang="en-US" sz="1200" b="0" i="0" kern="1200" dirty="0">
                <a:solidFill>
                  <a:schemeClr val="tx1"/>
                </a:solidFill>
                <a:effectLst/>
                <a:latin typeface="Arial" charset="0"/>
                <a:ea typeface="+mn-ea"/>
                <a:cs typeface="+mn-cs"/>
              </a:rPr>
            </a:br>
            <a:endParaRPr lang="en-US" sz="1200" b="0" i="0" kern="1200" dirty="0">
              <a:solidFill>
                <a:schemeClr val="tx1"/>
              </a:solidFill>
              <a:effectLst/>
              <a:latin typeface="Arial" charset="0"/>
              <a:ea typeface="+mn-ea"/>
              <a:cs typeface="+mn-cs"/>
            </a:endParaRPr>
          </a:p>
          <a:p>
            <a:r>
              <a:rPr lang="en-US" sz="1200" b="1" i="1" kern="1200" dirty="0">
                <a:solidFill>
                  <a:schemeClr val="tx1"/>
                </a:solidFill>
                <a:effectLst/>
                <a:latin typeface="Arial" charset="0"/>
                <a:ea typeface="+mn-ea"/>
                <a:cs typeface="+mn-cs"/>
              </a:rPr>
              <a:t>Future Spring projects would not have any XML configurations as part of it, everything will be handled by the project Spring Boot</a:t>
            </a:r>
            <a:r>
              <a:rPr lang="en-US" sz="1200" b="0" i="1" kern="1200" dirty="0">
                <a:solidFill>
                  <a:schemeClr val="tx1"/>
                </a:solidFill>
                <a:effectLst/>
                <a:latin typeface="Arial" charset="0"/>
                <a:ea typeface="+mn-ea"/>
                <a:cs typeface="+mn-cs"/>
              </a:rPr>
              <a:t>.</a:t>
            </a:r>
            <a:endParaRPr lang="en-US" sz="1200" b="0" i="0" kern="1200" dirty="0">
              <a:solidFill>
                <a:schemeClr val="tx1"/>
              </a:solidFill>
              <a:effectLst/>
              <a:latin typeface="Arial" charset="0"/>
              <a:ea typeface="+mn-ea"/>
              <a:cs typeface="+mn-cs"/>
            </a:endParaRPr>
          </a:p>
          <a:p>
            <a:endParaRPr lang="en-US" sz="1200" b="0"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688260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7C93EBA-DDB4-43D6-9949-3AA407AA10E1}" type="slidenum">
              <a:rPr lang="en-US" smtClean="0">
                <a:ea typeface="ＭＳ Ｐゴシック" pitchFamily="34" charset="-128"/>
              </a:rPr>
              <a:pPr/>
              <a:t>9</a:t>
            </a:fld>
            <a:endParaRPr lang="en-US">
              <a:ea typeface="ＭＳ Ｐゴシック" pitchFamily="34" charset="-128"/>
            </a:endParaRPr>
          </a:p>
        </p:txBody>
      </p:sp>
      <p:sp>
        <p:nvSpPr>
          <p:cNvPr id="30723" name="Rectangle 2"/>
          <p:cNvSpPr>
            <a:spLocks noGrp="1" noRot="1" noChangeAspect="1" noChangeArrowheads="1" noTextEdit="1"/>
          </p:cNvSpPr>
          <p:nvPr>
            <p:ph type="sldImg"/>
          </p:nvPr>
        </p:nvSpPr>
        <p:spPr>
          <a:xfrm>
            <a:off x="1246188" y="709613"/>
            <a:ext cx="4827587" cy="3621087"/>
          </a:xfrm>
          <a:ln/>
        </p:spPr>
      </p:sp>
      <p:sp>
        <p:nvSpPr>
          <p:cNvPr id="30724" name="Rectangle 3"/>
          <p:cNvSpPr>
            <a:spLocks noGrp="1" noChangeArrowheads="1"/>
          </p:cNvSpPr>
          <p:nvPr>
            <p:ph type="body" idx="1"/>
          </p:nvPr>
        </p:nvSpPr>
        <p:spPr>
          <a:xfrm>
            <a:off x="953348" y="4563904"/>
            <a:ext cx="5408507" cy="4327208"/>
          </a:xfrm>
          <a:noFill/>
          <a:ln/>
        </p:spPr>
        <p:txBody>
          <a:bodyPr/>
          <a:lstStyle/>
          <a:p>
            <a:pPr eaLnBrk="1" hangingPunct="1"/>
            <a:r>
              <a:rPr lang="en-US" dirty="0"/>
              <a:t>What are Server-Sent Events</a:t>
            </a:r>
          </a:p>
          <a:p>
            <a:pPr eaLnBrk="1" hangingPunct="1"/>
            <a:endParaRPr lang="en-US" dirty="0"/>
          </a:p>
          <a:p>
            <a:pPr eaLnBrk="1" hangingPunct="1"/>
            <a:r>
              <a:rPr lang="en-US" dirty="0"/>
              <a:t>In a standard HTTP request-response scenario a client opens a connection, sends a HTTP request to the server (for example a HTTP GET request), then receives a HTTP response back and the server closes the connection once the response is fully sent/received. The initiative always comes from a client when the client requests all the data. In contrast, Server-Sent Events (SSE) is a mechanism that allows server to asynchronously push the data from the server to the client once the client-server connection is established by the client. Once the connection is established by the client, it is the server who provides the data and decides to send it to the client whenever new "chunk" of data is available. When a new data event occurs on the server, the data event is sent by the server to the client. Thus the name Server-Sent Events. Note that at high level there are more technologies working on this principle, a short overview of the technologies supporting server-to-client communication is in this list:</a:t>
            </a:r>
          </a:p>
          <a:p>
            <a:pPr eaLnBrk="1" hangingPunct="1"/>
            <a:endParaRPr lang="en-US" dirty="0"/>
          </a:p>
          <a:p>
            <a:pPr eaLnBrk="1" hangingPunct="1"/>
            <a:r>
              <a:rPr lang="en-US" dirty="0"/>
              <a:t>Polling</a:t>
            </a:r>
          </a:p>
          <a:p>
            <a:pPr eaLnBrk="1" hangingPunct="1"/>
            <a:r>
              <a:rPr lang="en-US" dirty="0"/>
              <a:t>With polling a client repeatedly sends new requests to a server. If the server has no new data, then it send appropriate indication and closes the connection. The client then waits a bit and sends another request after some time (after one second, for example).</a:t>
            </a:r>
          </a:p>
          <a:p>
            <a:pPr eaLnBrk="1" hangingPunct="1"/>
            <a:endParaRPr lang="en-US" dirty="0"/>
          </a:p>
          <a:p>
            <a:pPr eaLnBrk="1" hangingPunct="1"/>
            <a:r>
              <a:rPr lang="en-US" dirty="0"/>
              <a:t>Long-polling</a:t>
            </a:r>
          </a:p>
          <a:p>
            <a:pPr eaLnBrk="1" hangingPunct="1"/>
            <a:r>
              <a:rPr lang="en-US" dirty="0"/>
              <a:t>With long-polling a client sends a request to a server. If the server has no new data, it just holds the connection open and waits until data is available. Once the server has data (message) for the client, it uses the connection and sends it back to the client. Then the connection is closed.</a:t>
            </a:r>
          </a:p>
          <a:p>
            <a:pPr eaLnBrk="1" hangingPunct="1"/>
            <a:endParaRPr lang="en-US" dirty="0"/>
          </a:p>
          <a:p>
            <a:pPr eaLnBrk="1" hangingPunct="1"/>
            <a:r>
              <a:rPr lang="en-US" dirty="0"/>
              <a:t>Server-Sent events</a:t>
            </a:r>
          </a:p>
          <a:p>
            <a:pPr eaLnBrk="1" hangingPunct="1"/>
            <a:r>
              <a:rPr lang="en-US" dirty="0"/>
              <a:t>SSE is similar to the long-polling mechanism, except it does not send only one message per connection. The client sends a request and server holds a connection until a new message is ready, then it sends the message back to the client while still keeping the connection open so that it can be used for another message once it becomes available. Once a new message is ready, it is sent back to the client on the same initial connection. Client processes the messages sent back from the server individually without closing the connection after processing each message. So, SSE typically reuses one connection for more messages (called events). SSE also defines a dedicated media type that describes a simple format of individual events sent from the server to the client. SSE also offers standard </a:t>
            </a:r>
            <a:r>
              <a:rPr lang="en-US" dirty="0" err="1"/>
              <a:t>javascript</a:t>
            </a:r>
            <a:r>
              <a:rPr lang="en-US" dirty="0"/>
              <a:t> client API implemented most modern browsers. For more information about SSE, see the SSE API specification.</a:t>
            </a:r>
          </a:p>
          <a:p>
            <a:pPr eaLnBrk="1" hangingPunct="1"/>
            <a:endParaRPr lang="en-US" dirty="0"/>
          </a:p>
          <a:p>
            <a:pPr eaLnBrk="1" hangingPunct="1"/>
            <a:r>
              <a:rPr lang="en-US" dirty="0" err="1"/>
              <a:t>WebSocket</a:t>
            </a:r>
            <a:endParaRPr lang="en-US" dirty="0"/>
          </a:p>
          <a:p>
            <a:pPr eaLnBrk="1" hangingPunct="1"/>
            <a:r>
              <a:rPr lang="en-US" dirty="0" err="1"/>
              <a:t>WebSocket</a:t>
            </a:r>
            <a:r>
              <a:rPr lang="en-US" dirty="0"/>
              <a:t> technology is different from previous technologies as it provides a real full duplex connection. The initiator is again a client which sends a request to a server with a special HTTP header that informs the server that the HTTP connection may be "upgraded" to a full duplex TCP/IP </a:t>
            </a:r>
            <a:r>
              <a:rPr lang="en-US" dirty="0" err="1"/>
              <a:t>WebSocket</a:t>
            </a:r>
            <a:r>
              <a:rPr lang="en-US" dirty="0"/>
              <a:t> connection. If server supports </a:t>
            </a:r>
            <a:r>
              <a:rPr lang="en-US" dirty="0" err="1"/>
              <a:t>WebSocket</a:t>
            </a:r>
            <a:r>
              <a:rPr lang="en-US" dirty="0"/>
              <a:t>, it may choose to do so. Once a </a:t>
            </a:r>
            <a:r>
              <a:rPr lang="en-US" dirty="0" err="1"/>
              <a:t>WebSocket</a:t>
            </a:r>
            <a:r>
              <a:rPr lang="en-US" dirty="0"/>
              <a:t> connection is established, it can be used for bi-directional communication between the client and the server. Both client and server can then send data to the other party at will whenever it is needed. The communication on the new </a:t>
            </a:r>
            <a:r>
              <a:rPr lang="en-US" dirty="0" err="1"/>
              <a:t>WebSocket</a:t>
            </a:r>
            <a:r>
              <a:rPr lang="en-US" dirty="0"/>
              <a:t> connection is no longer based on HTTP protocol and can be used for example for </a:t>
            </a:r>
            <a:r>
              <a:rPr lang="en-US" dirty="0" err="1"/>
              <a:t>for</a:t>
            </a:r>
            <a:r>
              <a:rPr lang="en-US" dirty="0"/>
              <a:t> online gaming or any other applications that require fast exchange of small chunks of data in flowing in both directions.</a:t>
            </a:r>
          </a:p>
        </p:txBody>
      </p:sp>
    </p:spTree>
    <p:extLst>
      <p:ext uri="{BB962C8B-B14F-4D97-AF65-F5344CB8AC3E}">
        <p14:creationId xmlns:p14="http://schemas.microsoft.com/office/powerpoint/2010/main" val="33578963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e2open_logo_rgb"/>
          <p:cNvPicPr>
            <a:picLocks noChangeAspect="1" noChangeArrowheads="1"/>
          </p:cNvPicPr>
          <p:nvPr userDrawn="1"/>
        </p:nvPicPr>
        <p:blipFill>
          <a:blip r:embed="rId2" cstate="print"/>
          <a:srcRect/>
          <a:stretch>
            <a:fillRect/>
          </a:stretch>
        </p:blipFill>
        <p:spPr bwMode="auto">
          <a:xfrm>
            <a:off x="352425" y="333375"/>
            <a:ext cx="2286000" cy="336550"/>
          </a:xfrm>
          <a:prstGeom prst="rect">
            <a:avLst/>
          </a:prstGeom>
          <a:noFill/>
          <a:ln w="9525">
            <a:noFill/>
            <a:miter lim="800000"/>
            <a:headEnd/>
            <a:tailEnd/>
          </a:ln>
        </p:spPr>
      </p:pic>
      <p:sp>
        <p:nvSpPr>
          <p:cNvPr id="5" name="Rectangle 12"/>
          <p:cNvSpPr>
            <a:spLocks noChangeArrowheads="1"/>
          </p:cNvSpPr>
          <p:nvPr userDrawn="1"/>
        </p:nvSpPr>
        <p:spPr bwMode="auto">
          <a:xfrm>
            <a:off x="6440404" y="6365875"/>
            <a:ext cx="2438488" cy="246221"/>
          </a:xfrm>
          <a:prstGeom prst="rect">
            <a:avLst/>
          </a:prstGeom>
          <a:noFill/>
          <a:ln w="9525">
            <a:noFill/>
            <a:miter lim="800000"/>
            <a:headEnd/>
            <a:tailEnd/>
          </a:ln>
        </p:spPr>
        <p:txBody>
          <a:bodyPr wrap="none">
            <a:spAutoFit/>
          </a:bodyPr>
          <a:lstStyle/>
          <a:p>
            <a:pPr algn="r">
              <a:defRPr/>
            </a:pPr>
            <a:r>
              <a:rPr lang="en-US" sz="1000" dirty="0">
                <a:solidFill>
                  <a:srgbClr val="35566A"/>
                </a:solidFill>
              </a:rPr>
              <a:t>© 2012 E2open, Inc. All rights reserved.</a:t>
            </a:r>
          </a:p>
        </p:txBody>
      </p:sp>
      <p:pic>
        <p:nvPicPr>
          <p:cNvPr id="6" name="Picture 13" descr="E2_PPT_master"/>
          <p:cNvPicPr>
            <a:picLocks noChangeAspect="1" noChangeArrowheads="1"/>
          </p:cNvPicPr>
          <p:nvPr userDrawn="1"/>
        </p:nvPicPr>
        <p:blipFill>
          <a:blip r:embed="rId3" cstate="print"/>
          <a:srcRect/>
          <a:stretch>
            <a:fillRect/>
          </a:stretch>
        </p:blipFill>
        <p:spPr bwMode="auto">
          <a:xfrm>
            <a:off x="341313" y="800100"/>
            <a:ext cx="8459787" cy="3086100"/>
          </a:xfrm>
          <a:prstGeom prst="rect">
            <a:avLst/>
          </a:prstGeom>
          <a:noFill/>
          <a:ln w="9525">
            <a:noFill/>
            <a:miter lim="800000"/>
            <a:headEnd/>
            <a:tailEnd/>
          </a:ln>
        </p:spPr>
      </p:pic>
      <p:sp>
        <p:nvSpPr>
          <p:cNvPr id="3074" name="Rectangle 2"/>
          <p:cNvSpPr>
            <a:spLocks noGrp="1" noChangeArrowheads="1"/>
          </p:cNvSpPr>
          <p:nvPr>
            <p:ph type="ctrTitle"/>
          </p:nvPr>
        </p:nvSpPr>
        <p:spPr>
          <a:xfrm>
            <a:off x="341313" y="3989388"/>
            <a:ext cx="7772400" cy="1039812"/>
          </a:xfrm>
        </p:spPr>
        <p:txBody>
          <a:bodyPr anchor="t"/>
          <a:lstStyle>
            <a:lvl1pPr>
              <a:lnSpc>
                <a:spcPct val="90000"/>
              </a:lnSpc>
              <a:defRPr sz="3200">
                <a:solidFill>
                  <a:srgbClr val="35566A"/>
                </a:solidFill>
                <a:latin typeface="Calibri Bold" pitchFamily="1" charset="0"/>
              </a:defRPr>
            </a:lvl1pPr>
          </a:lstStyle>
          <a:p>
            <a:r>
              <a:rPr lang="en-US"/>
              <a:t>Click to edit Master title style</a:t>
            </a:r>
          </a:p>
        </p:txBody>
      </p:sp>
      <p:sp>
        <p:nvSpPr>
          <p:cNvPr id="3075" name="Rectangle 3"/>
          <p:cNvSpPr>
            <a:spLocks noGrp="1" noChangeArrowheads="1"/>
          </p:cNvSpPr>
          <p:nvPr>
            <p:ph type="subTitle" idx="1"/>
          </p:nvPr>
        </p:nvSpPr>
        <p:spPr>
          <a:xfrm>
            <a:off x="341313" y="4953000"/>
            <a:ext cx="5830887" cy="990600"/>
          </a:xfrm>
        </p:spPr>
        <p:txBody>
          <a:bodyPr/>
          <a:lstStyle>
            <a:lvl1pPr marL="0" indent="0">
              <a:buFont typeface="Times" pitchFamily="18" charset="0"/>
              <a:buNone/>
              <a:defRPr>
                <a:solidFill>
                  <a:srgbClr val="2A8FB4"/>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a:ln/>
        </p:spPr>
        <p:txBody>
          <a:bodyPr/>
          <a:lstStyle>
            <a:lvl1pPr>
              <a:defRPr/>
            </a:lvl1pPr>
          </a:lstStyle>
          <a:p>
            <a:pPr>
              <a:defRPr/>
            </a:pPr>
            <a:r>
              <a:rPr lang="en-US" dirty="0"/>
              <a:t>E2open Confidential / </a:t>
            </a:r>
            <a:fld id="{C1BECAA2-F4A0-4747-AD44-207C9AC72F8A}" type="slidenum">
              <a:rPr lang="en-US"/>
              <a:pPr>
                <a:defRPr/>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4150" y="228600"/>
            <a:ext cx="1947863"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9595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a:ln/>
        </p:spPr>
        <p:txBody>
          <a:bodyPr/>
          <a:lstStyle>
            <a:lvl1pPr>
              <a:defRPr/>
            </a:lvl1pPr>
          </a:lstStyle>
          <a:p>
            <a:pPr>
              <a:defRPr/>
            </a:pPr>
            <a:r>
              <a:rPr lang="en-US" dirty="0"/>
              <a:t>E2open Confidential / </a:t>
            </a:r>
            <a:fld id="{BF8ED0A3-E289-4CCE-9EE5-288355802C4C}" type="slidenum">
              <a:rPr lang="en-US"/>
              <a:pPr>
                <a:defRPr/>
              </a:pPr>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in Title - No Content - No Level">
    <p:spTree>
      <p:nvGrpSpPr>
        <p:cNvPr id="1" name=""/>
        <p:cNvGrpSpPr/>
        <p:nvPr/>
      </p:nvGrpSpPr>
      <p:grpSpPr>
        <a:xfrm>
          <a:off x="0" y="0"/>
          <a:ext cx="0" cy="0"/>
          <a:chOff x="0" y="0"/>
          <a:chExt cx="0" cy="0"/>
        </a:xfrm>
      </p:grpSpPr>
      <p:sp>
        <p:nvSpPr>
          <p:cNvPr id="3" name="Rectangle 2"/>
          <p:cNvSpPr/>
          <p:nvPr userDrawn="1"/>
        </p:nvSpPr>
        <p:spPr bwMode="auto">
          <a:xfrm>
            <a:off x="0" y="873458"/>
            <a:ext cx="9144000" cy="42194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libri" pitchFamily="34" charset="0"/>
              <a:ea typeface="ヒラギノ角ゴ Pro W3" pitchFamily="1" charset="-128"/>
            </a:endParaRPr>
          </a:p>
        </p:txBody>
      </p:sp>
      <p:sp>
        <p:nvSpPr>
          <p:cNvPr id="4" name="Rectangle 3"/>
          <p:cNvSpPr/>
          <p:nvPr userDrawn="1"/>
        </p:nvSpPr>
        <p:spPr bwMode="auto">
          <a:xfrm>
            <a:off x="0" y="5791200"/>
            <a:ext cx="9144000" cy="10668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a:lstStyle/>
          <a:p>
            <a:pPr>
              <a:defRPr/>
            </a:pPr>
            <a:endParaRPr lang="en-US" dirty="0">
              <a:latin typeface="Calibri" pitchFamily="34" charset="0"/>
              <a:ea typeface="ヒラギノ角ゴ Pro W3" pitchFamily="1" charset="-128"/>
            </a:endParaRPr>
          </a:p>
        </p:txBody>
      </p:sp>
      <p:pic>
        <p:nvPicPr>
          <p:cNvPr id="5" name="Picture 8" descr="C:\Documents and Settings\kzeigler\Local Settings\Temporary Internet Files\Content.Outlook\3WH9BPDG\RGB_Horiz_466x69.gif"/>
          <p:cNvPicPr>
            <a:picLocks noChangeAspect="1" noChangeArrowheads="1"/>
          </p:cNvPicPr>
          <p:nvPr userDrawn="1"/>
        </p:nvPicPr>
        <p:blipFill>
          <a:blip r:embed="rId2" cstate="print"/>
          <a:srcRect/>
          <a:stretch>
            <a:fillRect/>
          </a:stretch>
        </p:blipFill>
        <p:spPr bwMode="auto">
          <a:xfrm>
            <a:off x="344488" y="6276975"/>
            <a:ext cx="1865312" cy="276225"/>
          </a:xfrm>
          <a:prstGeom prst="rect">
            <a:avLst/>
          </a:prstGeom>
          <a:noFill/>
          <a:ln w="9525">
            <a:noFill/>
            <a:miter lim="800000"/>
            <a:headEnd/>
            <a:tailEnd/>
          </a:ln>
        </p:spPr>
      </p:pic>
      <p:sp>
        <p:nvSpPr>
          <p:cNvPr id="2" name="Title 1"/>
          <p:cNvSpPr>
            <a:spLocks noGrp="1"/>
          </p:cNvSpPr>
          <p:nvPr>
            <p:ph type="title"/>
          </p:nvPr>
        </p:nvSpPr>
        <p:spPr>
          <a:xfrm>
            <a:off x="709613" y="304800"/>
            <a:ext cx="7772400" cy="533400"/>
          </a:xfrm>
        </p:spPr>
        <p:txBody>
          <a:bodyPr/>
          <a:lstStyle/>
          <a:p>
            <a:r>
              <a:rPr lang="en-US"/>
              <a:t>Click to edit Master title style</a:t>
            </a:r>
          </a:p>
        </p:txBody>
      </p:sp>
      <p:sp>
        <p:nvSpPr>
          <p:cNvPr id="7" name="Slide Number Placeholder 2"/>
          <p:cNvSpPr>
            <a:spLocks noGrp="1"/>
          </p:cNvSpPr>
          <p:nvPr>
            <p:ph type="sldNum" sz="quarter" idx="10"/>
          </p:nvPr>
        </p:nvSpPr>
        <p:spPr/>
        <p:txBody>
          <a:bodyPr/>
          <a:lstStyle>
            <a:lvl1pPr>
              <a:defRPr/>
            </a:lvl1pPr>
          </a:lstStyle>
          <a:p>
            <a:pPr>
              <a:defRPr/>
            </a:pPr>
            <a:r>
              <a:rPr lang="en-US" dirty="0"/>
              <a:t>E2open Confidential / </a:t>
            </a:r>
            <a:fld id="{7DB89C4C-0ED0-4EFB-9C6B-0CF77A87DFDA}" type="slidenum">
              <a:rPr lang="en-US"/>
              <a:pPr>
                <a:defRPr/>
              </a:pPr>
              <a:t>‹Nr.›</a:t>
            </a:fld>
            <a:endParaRPr lang="en-US" dirty="0"/>
          </a:p>
        </p:txBody>
      </p:sp>
    </p:spTree>
    <p:extLst>
      <p:ext uri="{BB962C8B-B14F-4D97-AF65-F5344CB8AC3E}">
        <p14:creationId xmlns:p14="http://schemas.microsoft.com/office/powerpoint/2010/main" val="1289962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3"/>
          <p:cNvSpPr/>
          <p:nvPr/>
        </p:nvSpPr>
        <p:spPr bwMode="auto">
          <a:xfrm>
            <a:off x="0" y="5791200"/>
            <a:ext cx="9144000" cy="10668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a:lstStyle/>
          <a:p>
            <a:pPr>
              <a:defRPr/>
            </a:pPr>
            <a:endParaRPr lang="en-US" dirty="0">
              <a:latin typeface="Calibri" pitchFamily="34" charset="0"/>
              <a:ea typeface="ヒラギノ角ゴ Pro W3" pitchFamily="1" charset="-128"/>
            </a:endParaRPr>
          </a:p>
        </p:txBody>
      </p:sp>
      <p:pic>
        <p:nvPicPr>
          <p:cNvPr id="5" name="Picture 8" descr="C:\Documents and Settings\kzeigler\Local Settings\Temporary Internet Files\Content.Outlook\3WH9BPDG\RGB_Horiz_466x69.gif"/>
          <p:cNvPicPr>
            <a:picLocks noChangeAspect="1" noChangeArrowheads="1"/>
          </p:cNvPicPr>
          <p:nvPr/>
        </p:nvPicPr>
        <p:blipFill>
          <a:blip r:embed="rId2" cstate="print"/>
          <a:srcRect/>
          <a:stretch>
            <a:fillRect/>
          </a:stretch>
        </p:blipFill>
        <p:spPr bwMode="auto">
          <a:xfrm>
            <a:off x="344488" y="6276975"/>
            <a:ext cx="1865312" cy="276225"/>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6" name="Content Placeholder 2"/>
          <p:cNvSpPr>
            <a:spLocks noGrp="1"/>
          </p:cNvSpPr>
          <p:nvPr>
            <p:ph idx="1"/>
          </p:nvPr>
        </p:nvSpPr>
        <p:spPr>
          <a:xfrm>
            <a:off x="685800" y="1466850"/>
            <a:ext cx="7772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2"/>
          <p:cNvSpPr>
            <a:spLocks noGrp="1"/>
          </p:cNvSpPr>
          <p:nvPr>
            <p:ph type="sldNum" sz="quarter" idx="10"/>
          </p:nvPr>
        </p:nvSpPr>
        <p:spPr/>
        <p:txBody>
          <a:bodyPr/>
          <a:lstStyle>
            <a:lvl1pPr>
              <a:defRPr/>
            </a:lvl1pPr>
          </a:lstStyle>
          <a:p>
            <a:pPr>
              <a:defRPr/>
            </a:pPr>
            <a:r>
              <a:rPr lang="en-US" dirty="0"/>
              <a:t>E2open Confidential / </a:t>
            </a:r>
            <a:fld id="{C76FD8BE-F05A-458A-83C8-764B0A240FB7}" type="slidenum">
              <a:rPr lang="en-US" smtClean="0"/>
              <a:pPr>
                <a:defRPr/>
              </a:pPr>
              <a:t>‹Nr.›</a:t>
            </a:fld>
            <a:endParaRPr lang="en-US" dirty="0"/>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8875" y="190500"/>
            <a:ext cx="7708900" cy="457200"/>
          </a:xfrm>
        </p:spPr>
        <p:txBody>
          <a:bodyPr/>
          <a:lstStyle/>
          <a:p>
            <a:r>
              <a:rPr lang="en-US"/>
              <a:t>Click to edit Master title style</a:t>
            </a:r>
          </a:p>
        </p:txBody>
      </p:sp>
      <p:sp>
        <p:nvSpPr>
          <p:cNvPr id="3" name="Table Placeholder 2"/>
          <p:cNvSpPr>
            <a:spLocks noGrp="1"/>
          </p:cNvSpPr>
          <p:nvPr>
            <p:ph type="tbl" idx="1"/>
          </p:nvPr>
        </p:nvSpPr>
        <p:spPr>
          <a:xfrm>
            <a:off x="463550" y="1228725"/>
            <a:ext cx="8128000" cy="4943475"/>
          </a:xfrm>
        </p:spPr>
        <p:txBody>
          <a:bodyPr/>
          <a:lstStyle/>
          <a:p>
            <a:endParaRPr lang="en-US"/>
          </a:p>
        </p:txBody>
      </p:sp>
      <p:sp>
        <p:nvSpPr>
          <p:cNvPr id="5" name="Slide Number Placeholder 2"/>
          <p:cNvSpPr>
            <a:spLocks noGrp="1"/>
          </p:cNvSpPr>
          <p:nvPr userDrawn="1">
            <p:ph type="sldNum" sz="quarter" idx="10"/>
          </p:nvPr>
        </p:nvSpPr>
        <p:spPr>
          <a:xfrm>
            <a:off x="5867400" y="6324600"/>
            <a:ext cx="3048000" cy="457200"/>
          </a:xfrm>
        </p:spPr>
        <p:txBody>
          <a:bodyPr/>
          <a:lstStyle/>
          <a:p>
            <a:pPr>
              <a:defRPr/>
            </a:pPr>
            <a:r>
              <a:rPr lang="en-US" dirty="0"/>
              <a:t>E2open Confidential / </a:t>
            </a:r>
            <a:fld id="{69342B65-76B9-4473-8A60-F6587D05E173}" type="slidenum">
              <a:rPr lang="en-US" smtClean="0"/>
              <a:pPr>
                <a:defRPr/>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14388" y="66675"/>
            <a:ext cx="8121650" cy="685800"/>
          </a:xfrm>
        </p:spPr>
        <p:txBody>
          <a:bodyPr/>
          <a:lstStyle/>
          <a:p>
            <a:r>
              <a:rPr lang="en-US"/>
              <a:t>Click to edit Master title style</a:t>
            </a:r>
          </a:p>
        </p:txBody>
      </p:sp>
      <p:sp>
        <p:nvSpPr>
          <p:cNvPr id="3" name="Content Placeholder 2"/>
          <p:cNvSpPr>
            <a:spLocks noGrp="1"/>
          </p:cNvSpPr>
          <p:nvPr>
            <p:ph sz="half" idx="1"/>
          </p:nvPr>
        </p:nvSpPr>
        <p:spPr>
          <a:xfrm>
            <a:off x="685800" y="1274763"/>
            <a:ext cx="3810000" cy="4535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74763"/>
            <a:ext cx="3810000" cy="2190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617913"/>
            <a:ext cx="3810000" cy="219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2"/>
          <p:cNvSpPr>
            <a:spLocks noGrp="1"/>
          </p:cNvSpPr>
          <p:nvPr userDrawn="1">
            <p:ph type="sldNum" sz="quarter" idx="10"/>
          </p:nvPr>
        </p:nvSpPr>
        <p:spPr>
          <a:xfrm>
            <a:off x="5867400" y="6324600"/>
            <a:ext cx="3048000" cy="457200"/>
          </a:xfrm>
        </p:spPr>
        <p:txBody>
          <a:bodyPr/>
          <a:lstStyle/>
          <a:p>
            <a:pPr>
              <a:defRPr/>
            </a:pPr>
            <a:r>
              <a:rPr lang="en-US" dirty="0"/>
              <a:t>E2open Confidential / </a:t>
            </a:r>
            <a:fld id="{69342B65-76B9-4473-8A60-F6587D05E173}" type="slidenum">
              <a:rPr lang="en-US" smtClean="0"/>
              <a:pPr>
                <a:defRPr/>
              </a:pPr>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Animated_Title Slide">
    <p:spTree>
      <p:nvGrpSpPr>
        <p:cNvPr id="1" name=""/>
        <p:cNvGrpSpPr/>
        <p:nvPr/>
      </p:nvGrpSpPr>
      <p:grpSpPr>
        <a:xfrm>
          <a:off x="0" y="0"/>
          <a:ext cx="0" cy="0"/>
          <a:chOff x="0" y="0"/>
          <a:chExt cx="0" cy="0"/>
        </a:xfrm>
      </p:grpSpPr>
      <p:pic>
        <p:nvPicPr>
          <p:cNvPr id="7" name="Picture 6" descr="globe.jpg"/>
          <p:cNvPicPr>
            <a:picLocks noChangeAspect="1"/>
          </p:cNvPicPr>
          <p:nvPr/>
        </p:nvPicPr>
        <p:blipFill>
          <a:blip r:embed="rId2" cstate="print"/>
          <a:stretch>
            <a:fillRect/>
          </a:stretch>
        </p:blipFill>
        <p:spPr bwMode="auto">
          <a:xfrm>
            <a:off x="0" y="-76200"/>
            <a:ext cx="9144000" cy="6934200"/>
          </a:xfrm>
          <a:prstGeom prst="rect">
            <a:avLst/>
          </a:prstGeom>
        </p:spPr>
      </p:pic>
      <p:pic>
        <p:nvPicPr>
          <p:cNvPr id="8" name="Picture 7" descr="curveed_lines.png"/>
          <p:cNvPicPr>
            <a:picLocks noChangeAspect="1"/>
          </p:cNvPicPr>
          <p:nvPr/>
        </p:nvPicPr>
        <p:blipFill>
          <a:blip r:embed="rId3" cstate="print"/>
          <a:srcRect r="5833" b="4444"/>
          <a:stretch>
            <a:fillRect/>
          </a:stretch>
        </p:blipFill>
        <p:spPr>
          <a:xfrm>
            <a:off x="240470" y="-3372"/>
            <a:ext cx="9015523" cy="6861372"/>
          </a:xfrm>
          <a:prstGeom prst="rect">
            <a:avLst/>
          </a:prstGeom>
        </p:spPr>
      </p:pic>
      <p:pic>
        <p:nvPicPr>
          <p:cNvPr id="9" name="Picture 8" descr="E2open_logo.png"/>
          <p:cNvPicPr>
            <a:picLocks noChangeAspect="1"/>
          </p:cNvPicPr>
          <p:nvPr/>
        </p:nvPicPr>
        <p:blipFill>
          <a:blip r:embed="rId4" cstate="print"/>
          <a:stretch>
            <a:fillRect/>
          </a:stretch>
        </p:blipFill>
        <p:spPr>
          <a:xfrm>
            <a:off x="614929" y="6084277"/>
            <a:ext cx="2571748" cy="471487"/>
          </a:xfrm>
          <a:prstGeom prst="rect">
            <a:avLst/>
          </a:prstGeom>
        </p:spPr>
      </p:pic>
      <p:sp>
        <p:nvSpPr>
          <p:cNvPr id="2" name="Title 1"/>
          <p:cNvSpPr>
            <a:spLocks noGrp="1"/>
          </p:cNvSpPr>
          <p:nvPr>
            <p:ph type="ctrTitle"/>
          </p:nvPr>
        </p:nvSpPr>
        <p:spPr bwMode="black">
          <a:xfrm>
            <a:off x="685800" y="2667000"/>
            <a:ext cx="7772400" cy="1470025"/>
          </a:xfrm>
        </p:spPr>
        <p:txBody>
          <a:bodyPr>
            <a:normAutofit/>
          </a:bodyPr>
          <a:lstStyle>
            <a:lvl1pPr algn="l">
              <a:defRPr sz="3800" b="1">
                <a:solidFill>
                  <a:schemeClr val="tx2"/>
                </a:solidFill>
                <a:latin typeface="Arial" pitchFamily="34" charset="0"/>
                <a:cs typeface="Arial"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85800" y="4343400"/>
            <a:ext cx="6400800" cy="1371600"/>
          </a:xfrm>
          <a:prstGeom prst="rect">
            <a:avLst/>
          </a:prstGeom>
        </p:spPr>
        <p:txBody>
          <a:bodyPr/>
          <a:lstStyle>
            <a:lvl1pPr marL="0" indent="0" algn="l">
              <a:buNone/>
              <a:defRPr sz="2400"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Oval 12"/>
          <p:cNvSpPr/>
          <p:nvPr/>
        </p:nvSpPr>
        <p:spPr>
          <a:xfrm>
            <a:off x="3697268" y="1800636"/>
            <a:ext cx="728756" cy="728756"/>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815337" y="1917437"/>
            <a:ext cx="495300" cy="4953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p:cNvGrpSpPr/>
          <p:nvPr/>
        </p:nvGrpSpPr>
        <p:grpSpPr>
          <a:xfrm>
            <a:off x="6664613" y="1713724"/>
            <a:ext cx="285750" cy="285750"/>
            <a:chOff x="6664613" y="1713724"/>
            <a:chExt cx="285750" cy="285750"/>
          </a:xfrm>
        </p:grpSpPr>
        <p:sp>
          <p:nvSpPr>
            <p:cNvPr id="15" name="Oval 14"/>
            <p:cNvSpPr/>
            <p:nvPr userDrawn="1"/>
          </p:nvSpPr>
          <p:spPr>
            <a:xfrm>
              <a:off x="6664613" y="1713724"/>
              <a:ext cx="285750" cy="285750"/>
            </a:xfrm>
            <a:prstGeom prst="ellipse">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userDrawn="1"/>
          </p:nvSpPr>
          <p:spPr>
            <a:xfrm>
              <a:off x="6724891" y="1778076"/>
              <a:ext cx="161130" cy="161130"/>
            </a:xfrm>
            <a:prstGeom prst="ellipse">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Oval 16"/>
          <p:cNvSpPr/>
          <p:nvPr/>
        </p:nvSpPr>
        <p:spPr>
          <a:xfrm>
            <a:off x="7256642" y="1541136"/>
            <a:ext cx="202189" cy="20218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71" idx="5"/>
            <a:endCxn id="68" idx="1"/>
          </p:cNvCxnSpPr>
          <p:nvPr/>
        </p:nvCxnSpPr>
        <p:spPr>
          <a:xfrm>
            <a:off x="1141820" y="503273"/>
            <a:ext cx="390369" cy="26848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746550" y="960116"/>
            <a:ext cx="535928" cy="8643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6" idx="4"/>
          </p:cNvCxnSpPr>
          <p:nvPr/>
        </p:nvCxnSpPr>
        <p:spPr>
          <a:xfrm>
            <a:off x="2600355" y="1431583"/>
            <a:ext cx="130175" cy="508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2925433" y="654316"/>
            <a:ext cx="479760" cy="242524"/>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068382" y="2158469"/>
            <a:ext cx="202189" cy="20218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a:stCxn id="52" idx="6"/>
          </p:cNvCxnSpPr>
          <p:nvPr/>
        </p:nvCxnSpPr>
        <p:spPr>
          <a:xfrm flipV="1">
            <a:off x="3677676" y="906344"/>
            <a:ext cx="748348" cy="5580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3" idx="2"/>
          </p:cNvCxnSpPr>
          <p:nvPr/>
        </p:nvCxnSpPr>
        <p:spPr>
          <a:xfrm>
            <a:off x="2925550" y="2101347"/>
            <a:ext cx="771718" cy="6366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3" idx="7"/>
          </p:cNvCxnSpPr>
          <p:nvPr/>
        </p:nvCxnSpPr>
        <p:spPr>
          <a:xfrm flipV="1">
            <a:off x="3399708" y="1060500"/>
            <a:ext cx="1092947" cy="83257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4693952" y="1122368"/>
            <a:ext cx="67685" cy="88289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4426024" y="2208664"/>
            <a:ext cx="133305" cy="14244"/>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2" idx="6"/>
          </p:cNvCxnSpPr>
          <p:nvPr/>
        </p:nvCxnSpPr>
        <p:spPr>
          <a:xfrm>
            <a:off x="4887907" y="2184927"/>
            <a:ext cx="180475" cy="6749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661737" y="1410400"/>
            <a:ext cx="182907" cy="16379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34" idx="6"/>
          </p:cNvCxnSpPr>
          <p:nvPr/>
        </p:nvCxnSpPr>
        <p:spPr>
          <a:xfrm flipV="1">
            <a:off x="6440050" y="1837549"/>
            <a:ext cx="215038" cy="20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966774" y="1682411"/>
            <a:ext cx="326231" cy="14763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528571" y="2005259"/>
            <a:ext cx="359336" cy="35933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585653" y="2063217"/>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3" name="Group 142"/>
          <p:cNvGrpSpPr/>
          <p:nvPr/>
        </p:nvGrpSpPr>
        <p:grpSpPr>
          <a:xfrm>
            <a:off x="5711294" y="1473373"/>
            <a:ext cx="728756" cy="728756"/>
            <a:chOff x="5711294" y="1473373"/>
            <a:chExt cx="728756" cy="728756"/>
          </a:xfrm>
        </p:grpSpPr>
        <p:sp>
          <p:nvSpPr>
            <p:cNvPr id="34" name="Oval 33"/>
            <p:cNvSpPr/>
            <p:nvPr userDrawn="1"/>
          </p:nvSpPr>
          <p:spPr>
            <a:xfrm>
              <a:off x="5711294" y="1473373"/>
              <a:ext cx="728756" cy="728756"/>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userDrawn="1"/>
          </p:nvSpPr>
          <p:spPr>
            <a:xfrm>
              <a:off x="5769425" y="1530396"/>
              <a:ext cx="618645" cy="618645"/>
            </a:xfrm>
            <a:prstGeom prst="ellipse">
              <a:avLst/>
            </a:prstGeom>
            <a:solidFill>
              <a:srgbClr val="0070C0">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userDrawn="1"/>
          </p:nvSpPr>
          <p:spPr>
            <a:xfrm>
              <a:off x="5829691" y="1592400"/>
              <a:ext cx="495300" cy="4953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0" name="Group 139"/>
          <p:cNvGrpSpPr/>
          <p:nvPr/>
        </p:nvGrpSpPr>
        <p:grpSpPr>
          <a:xfrm>
            <a:off x="4384360" y="456690"/>
            <a:ext cx="666750" cy="666750"/>
            <a:chOff x="4384360" y="456690"/>
            <a:chExt cx="666750" cy="666750"/>
          </a:xfrm>
        </p:grpSpPr>
        <p:sp>
          <p:nvSpPr>
            <p:cNvPr id="37" name="Oval 36"/>
            <p:cNvSpPr/>
            <p:nvPr userDrawn="1"/>
          </p:nvSpPr>
          <p:spPr>
            <a:xfrm>
              <a:off x="4384360" y="456690"/>
              <a:ext cx="666750" cy="66675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userDrawn="1"/>
          </p:nvSpPr>
          <p:spPr>
            <a:xfrm>
              <a:off x="4549460" y="627346"/>
              <a:ext cx="336550" cy="3365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userDrawn="1"/>
          </p:nvSpPr>
          <p:spPr>
            <a:xfrm>
              <a:off x="4470085" y="545590"/>
              <a:ext cx="495300" cy="4953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1" name="Group 140"/>
          <p:cNvGrpSpPr/>
          <p:nvPr/>
        </p:nvGrpSpPr>
        <p:grpSpPr>
          <a:xfrm>
            <a:off x="4951483" y="668321"/>
            <a:ext cx="495300" cy="495300"/>
            <a:chOff x="4951483" y="668321"/>
            <a:chExt cx="495300" cy="495300"/>
          </a:xfrm>
        </p:grpSpPr>
        <p:sp>
          <p:nvSpPr>
            <p:cNvPr id="40" name="Oval 39"/>
            <p:cNvSpPr/>
            <p:nvPr userDrawn="1"/>
          </p:nvSpPr>
          <p:spPr>
            <a:xfrm>
              <a:off x="5007478" y="720389"/>
              <a:ext cx="383310" cy="3833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userDrawn="1"/>
          </p:nvSpPr>
          <p:spPr>
            <a:xfrm>
              <a:off x="4951483" y="668321"/>
              <a:ext cx="495300" cy="4953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userDrawn="1"/>
          </p:nvSpPr>
          <p:spPr>
            <a:xfrm>
              <a:off x="5058919" y="774633"/>
              <a:ext cx="280428" cy="28042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5200619" y="852200"/>
            <a:ext cx="611839" cy="611839"/>
            <a:chOff x="5200619" y="852200"/>
            <a:chExt cx="611839" cy="611839"/>
          </a:xfrm>
        </p:grpSpPr>
        <p:sp>
          <p:nvSpPr>
            <p:cNvPr id="43" name="Oval 42"/>
            <p:cNvSpPr/>
            <p:nvPr userDrawn="1"/>
          </p:nvSpPr>
          <p:spPr>
            <a:xfrm>
              <a:off x="5200619" y="852200"/>
              <a:ext cx="611839" cy="611839"/>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userDrawn="1"/>
          </p:nvSpPr>
          <p:spPr>
            <a:xfrm>
              <a:off x="5269814" y="918688"/>
              <a:ext cx="473448" cy="47344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userDrawn="1"/>
          </p:nvSpPr>
          <p:spPr>
            <a:xfrm>
              <a:off x="5329492" y="978186"/>
              <a:ext cx="352132" cy="352132"/>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133"/>
          <p:cNvGrpSpPr/>
          <p:nvPr/>
        </p:nvGrpSpPr>
        <p:grpSpPr>
          <a:xfrm>
            <a:off x="2266980" y="764833"/>
            <a:ext cx="666750" cy="666750"/>
            <a:chOff x="2266980" y="764833"/>
            <a:chExt cx="666750" cy="666750"/>
          </a:xfrm>
        </p:grpSpPr>
        <p:sp>
          <p:nvSpPr>
            <p:cNvPr id="46" name="Oval 45"/>
            <p:cNvSpPr/>
            <p:nvPr userDrawn="1"/>
          </p:nvSpPr>
          <p:spPr>
            <a:xfrm>
              <a:off x="2266980" y="764833"/>
              <a:ext cx="666750" cy="66675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userDrawn="1"/>
          </p:nvSpPr>
          <p:spPr>
            <a:xfrm>
              <a:off x="2432080" y="935489"/>
              <a:ext cx="336550" cy="3365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userDrawn="1"/>
          </p:nvSpPr>
          <p:spPr>
            <a:xfrm>
              <a:off x="2352705" y="853733"/>
              <a:ext cx="495300" cy="4953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8" name="Group 137"/>
          <p:cNvGrpSpPr/>
          <p:nvPr/>
        </p:nvGrpSpPr>
        <p:grpSpPr>
          <a:xfrm>
            <a:off x="2871567" y="875207"/>
            <a:ext cx="495300" cy="495300"/>
            <a:chOff x="2871567" y="875207"/>
            <a:chExt cx="495300" cy="495300"/>
          </a:xfrm>
        </p:grpSpPr>
        <p:sp>
          <p:nvSpPr>
            <p:cNvPr id="49" name="Oval 48"/>
            <p:cNvSpPr/>
            <p:nvPr userDrawn="1"/>
          </p:nvSpPr>
          <p:spPr>
            <a:xfrm>
              <a:off x="2927562" y="927275"/>
              <a:ext cx="383310" cy="3833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userDrawn="1"/>
          </p:nvSpPr>
          <p:spPr>
            <a:xfrm>
              <a:off x="2871567" y="875207"/>
              <a:ext cx="495300" cy="4953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userDrawn="1"/>
          </p:nvSpPr>
          <p:spPr>
            <a:xfrm>
              <a:off x="2979003" y="981519"/>
              <a:ext cx="280428" cy="28042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7" name="Group 136"/>
          <p:cNvGrpSpPr/>
          <p:nvPr/>
        </p:nvGrpSpPr>
        <p:grpSpPr>
          <a:xfrm>
            <a:off x="3391926" y="819275"/>
            <a:ext cx="285750" cy="285750"/>
            <a:chOff x="3391926" y="819275"/>
            <a:chExt cx="285750" cy="285750"/>
          </a:xfrm>
        </p:grpSpPr>
        <p:sp>
          <p:nvSpPr>
            <p:cNvPr id="52" name="Oval 51"/>
            <p:cNvSpPr/>
            <p:nvPr userDrawn="1"/>
          </p:nvSpPr>
          <p:spPr>
            <a:xfrm>
              <a:off x="3391926" y="819275"/>
              <a:ext cx="285750" cy="285750"/>
            </a:xfrm>
            <a:prstGeom prst="ellipse">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userDrawn="1"/>
          </p:nvSpPr>
          <p:spPr>
            <a:xfrm>
              <a:off x="3440026" y="867694"/>
              <a:ext cx="184150" cy="184150"/>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6" name="Group 135"/>
          <p:cNvGrpSpPr/>
          <p:nvPr/>
        </p:nvGrpSpPr>
        <p:grpSpPr>
          <a:xfrm>
            <a:off x="2518422" y="276605"/>
            <a:ext cx="463550" cy="463550"/>
            <a:chOff x="2518422" y="276605"/>
            <a:chExt cx="463550" cy="463550"/>
          </a:xfrm>
        </p:grpSpPr>
        <p:sp>
          <p:nvSpPr>
            <p:cNvPr id="54" name="Oval 53"/>
            <p:cNvSpPr/>
            <p:nvPr userDrawn="1"/>
          </p:nvSpPr>
          <p:spPr>
            <a:xfrm>
              <a:off x="2559698" y="316980"/>
              <a:ext cx="381000" cy="381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userDrawn="1"/>
          </p:nvSpPr>
          <p:spPr>
            <a:xfrm>
              <a:off x="2518422" y="276605"/>
              <a:ext cx="463550" cy="46355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8"/>
          <p:cNvGrpSpPr/>
          <p:nvPr/>
        </p:nvGrpSpPr>
        <p:grpSpPr>
          <a:xfrm>
            <a:off x="3120389" y="1093007"/>
            <a:ext cx="611839" cy="611839"/>
            <a:chOff x="3120389" y="1093007"/>
            <a:chExt cx="611839" cy="611839"/>
          </a:xfrm>
        </p:grpSpPr>
        <p:sp>
          <p:nvSpPr>
            <p:cNvPr id="56" name="Oval 55"/>
            <p:cNvSpPr/>
            <p:nvPr userDrawn="1"/>
          </p:nvSpPr>
          <p:spPr>
            <a:xfrm>
              <a:off x="3189584" y="1159495"/>
              <a:ext cx="473448" cy="47344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userDrawn="1"/>
          </p:nvSpPr>
          <p:spPr>
            <a:xfrm>
              <a:off x="3246194" y="1222061"/>
              <a:ext cx="352132" cy="352132"/>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userDrawn="1"/>
          </p:nvSpPr>
          <p:spPr>
            <a:xfrm>
              <a:off x="3120389" y="1093007"/>
              <a:ext cx="611839" cy="611839"/>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Oval 58"/>
          <p:cNvSpPr/>
          <p:nvPr/>
        </p:nvSpPr>
        <p:spPr>
          <a:xfrm>
            <a:off x="3543235" y="1560101"/>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578160" y="1598201"/>
            <a:ext cx="177800" cy="177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2567686" y="1916613"/>
            <a:ext cx="359336" cy="35933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626143" y="1975258"/>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188326" y="1856808"/>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p:nvCxnSpPr>
        <p:spPr>
          <a:xfrm flipH="1">
            <a:off x="1377261" y="1272039"/>
            <a:ext cx="924644" cy="46239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1196574" y="1664058"/>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1671912" y="1418453"/>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704455" y="1454171"/>
            <a:ext cx="177800" cy="177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5" name="Group 134"/>
          <p:cNvGrpSpPr/>
          <p:nvPr/>
        </p:nvGrpSpPr>
        <p:grpSpPr>
          <a:xfrm>
            <a:off x="1490342" y="729908"/>
            <a:ext cx="285750" cy="285750"/>
            <a:chOff x="1490342" y="729908"/>
            <a:chExt cx="285750" cy="285750"/>
          </a:xfrm>
        </p:grpSpPr>
        <p:sp>
          <p:nvSpPr>
            <p:cNvPr id="68" name="Oval 67"/>
            <p:cNvSpPr/>
            <p:nvPr userDrawn="1"/>
          </p:nvSpPr>
          <p:spPr>
            <a:xfrm>
              <a:off x="1490342" y="729908"/>
              <a:ext cx="285750" cy="285750"/>
            </a:xfrm>
            <a:prstGeom prst="ellipse">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userDrawn="1"/>
          </p:nvSpPr>
          <p:spPr>
            <a:xfrm>
              <a:off x="1538761" y="783089"/>
              <a:ext cx="184150" cy="184150"/>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Oval 69"/>
          <p:cNvSpPr/>
          <p:nvPr/>
        </p:nvSpPr>
        <p:spPr>
          <a:xfrm>
            <a:off x="787430" y="152058"/>
            <a:ext cx="381000" cy="381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46155" y="107608"/>
            <a:ext cx="463550" cy="46355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131" idx="5"/>
            <a:endCxn id="128" idx="1"/>
          </p:cNvCxnSpPr>
          <p:nvPr/>
        </p:nvCxnSpPr>
        <p:spPr>
          <a:xfrm>
            <a:off x="7385187" y="322269"/>
            <a:ext cx="317956" cy="218679"/>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7877740" y="694368"/>
            <a:ext cx="436513" cy="7039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106" idx="4"/>
          </p:cNvCxnSpPr>
          <p:nvPr/>
        </p:nvCxnSpPr>
        <p:spPr>
          <a:xfrm>
            <a:off x="8573164" y="1078378"/>
            <a:ext cx="106028" cy="41376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flipV="1">
            <a:off x="8837940" y="445294"/>
            <a:ext cx="306060" cy="15139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8838035" y="1623900"/>
            <a:ext cx="305965" cy="26669"/>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146" name="Group 145"/>
          <p:cNvGrpSpPr/>
          <p:nvPr/>
        </p:nvGrpSpPr>
        <p:grpSpPr>
          <a:xfrm>
            <a:off x="8301630" y="535310"/>
            <a:ext cx="543068" cy="543068"/>
            <a:chOff x="8301630" y="535310"/>
            <a:chExt cx="543068" cy="543068"/>
          </a:xfrm>
        </p:grpSpPr>
        <p:sp>
          <p:nvSpPr>
            <p:cNvPr id="106" name="Oval 105"/>
            <p:cNvSpPr/>
            <p:nvPr userDrawn="1"/>
          </p:nvSpPr>
          <p:spPr>
            <a:xfrm>
              <a:off x="8301630" y="535310"/>
              <a:ext cx="543068" cy="543068"/>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userDrawn="1"/>
          </p:nvSpPr>
          <p:spPr>
            <a:xfrm>
              <a:off x="8436104" y="674309"/>
              <a:ext cx="274120" cy="2741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userDrawn="1"/>
          </p:nvSpPr>
          <p:spPr>
            <a:xfrm>
              <a:off x="8371453" y="607719"/>
              <a:ext cx="403422" cy="40342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Oval 108"/>
          <p:cNvSpPr/>
          <p:nvPr/>
        </p:nvSpPr>
        <p:spPr>
          <a:xfrm>
            <a:off x="8839674" y="667619"/>
            <a:ext cx="312206" cy="31220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8794066" y="625209"/>
            <a:ext cx="403422" cy="40342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8881572" y="711800"/>
            <a:ext cx="228409" cy="22840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8540049" y="170533"/>
            <a:ext cx="310324" cy="31032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8506429" y="137648"/>
            <a:ext cx="377561" cy="377561"/>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8546555" y="1473435"/>
            <a:ext cx="292679" cy="29267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8594168" y="1521201"/>
            <a:ext cx="201711" cy="20171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Connector 123"/>
          <p:cNvCxnSpPr/>
          <p:nvPr/>
        </p:nvCxnSpPr>
        <p:spPr>
          <a:xfrm flipH="1">
            <a:off x="7576954" y="948429"/>
            <a:ext cx="753122" cy="37662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7429784" y="1267728"/>
            <a:ext cx="201711" cy="20171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5" name="Group 144"/>
          <p:cNvGrpSpPr/>
          <p:nvPr/>
        </p:nvGrpSpPr>
        <p:grpSpPr>
          <a:xfrm>
            <a:off x="7816947" y="1067683"/>
            <a:ext cx="201711" cy="201711"/>
            <a:chOff x="7816947" y="1067683"/>
            <a:chExt cx="201711" cy="201711"/>
          </a:xfrm>
        </p:grpSpPr>
        <p:sp>
          <p:nvSpPr>
            <p:cNvPr id="126" name="Oval 125"/>
            <p:cNvSpPr/>
            <p:nvPr userDrawn="1"/>
          </p:nvSpPr>
          <p:spPr>
            <a:xfrm>
              <a:off x="7816947" y="1067683"/>
              <a:ext cx="201711" cy="20171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userDrawn="1"/>
          </p:nvSpPr>
          <p:spPr>
            <a:xfrm>
              <a:off x="7843453" y="1096776"/>
              <a:ext cx="144818" cy="14481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8" name="Oval 127"/>
          <p:cNvSpPr/>
          <p:nvPr/>
        </p:nvSpPr>
        <p:spPr>
          <a:xfrm>
            <a:off x="7669058" y="506863"/>
            <a:ext cx="232743" cy="232743"/>
          </a:xfrm>
          <a:prstGeom prst="ellipse">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7708496" y="550179"/>
            <a:ext cx="149990" cy="149990"/>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7096536" y="36205"/>
            <a:ext cx="310324" cy="31032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7062918" y="0"/>
            <a:ext cx="377561" cy="377561"/>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134"/>
                                        </p:tgtEl>
                                        <p:attrNameLst>
                                          <p:attrName>style.visibility</p:attrName>
                                        </p:attrNameLst>
                                      </p:cBhvr>
                                      <p:to>
                                        <p:strVal val="visible"/>
                                      </p:to>
                                    </p:set>
                                    <p:anim calcmode="lin" valueType="num">
                                      <p:cBhvr>
                                        <p:cTn id="7" dur="500" fill="hold"/>
                                        <p:tgtEl>
                                          <p:spTgt spid="134"/>
                                        </p:tgtEl>
                                        <p:attrNameLst>
                                          <p:attrName>ppt_w</p:attrName>
                                        </p:attrNameLst>
                                      </p:cBhvr>
                                      <p:tavLst>
                                        <p:tav tm="0">
                                          <p:val>
                                            <p:fltVal val="0"/>
                                          </p:val>
                                        </p:tav>
                                        <p:tav tm="100000">
                                          <p:val>
                                            <p:strVal val="#ppt_w"/>
                                          </p:val>
                                        </p:tav>
                                      </p:tavLst>
                                    </p:anim>
                                    <p:anim calcmode="lin" valueType="num">
                                      <p:cBhvr>
                                        <p:cTn id="8" dur="500" fill="hold"/>
                                        <p:tgtEl>
                                          <p:spTgt spid="134"/>
                                        </p:tgtEl>
                                        <p:attrNameLst>
                                          <p:attrName>ppt_h</p:attrName>
                                        </p:attrNameLst>
                                      </p:cBhvr>
                                      <p:tavLst>
                                        <p:tav tm="0">
                                          <p:val>
                                            <p:fltVal val="0"/>
                                          </p:val>
                                        </p:tav>
                                        <p:tav tm="100000">
                                          <p:val>
                                            <p:strVal val="#ppt_h"/>
                                          </p:val>
                                        </p:tav>
                                      </p:tavLst>
                                    </p:anim>
                                    <p:animEffect transition="in" filter="fade">
                                      <p:cBhvr>
                                        <p:cTn id="9" dur="500"/>
                                        <p:tgtEl>
                                          <p:spTgt spid="134"/>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childTnLst>
                          </p:cTn>
                        </p:par>
                        <p:par>
                          <p:cTn id="14" fill="hold">
                            <p:stCondLst>
                              <p:cond delay="1000"/>
                            </p:stCondLst>
                            <p:childTnLst>
                              <p:par>
                                <p:cTn id="15" presetID="53" presetClass="entr" presetSubtype="0" fill="hold" nodeType="afterEffect">
                                  <p:stCondLst>
                                    <p:cond delay="0"/>
                                  </p:stCondLst>
                                  <p:childTnLst>
                                    <p:set>
                                      <p:cBhvr>
                                        <p:cTn id="16" dur="1" fill="hold">
                                          <p:stCondLst>
                                            <p:cond delay="0"/>
                                          </p:stCondLst>
                                        </p:cTn>
                                        <p:tgtEl>
                                          <p:spTgt spid="135"/>
                                        </p:tgtEl>
                                        <p:attrNameLst>
                                          <p:attrName>style.visibility</p:attrName>
                                        </p:attrNameLst>
                                      </p:cBhvr>
                                      <p:to>
                                        <p:strVal val="visible"/>
                                      </p:to>
                                    </p:set>
                                    <p:anim calcmode="lin" valueType="num">
                                      <p:cBhvr>
                                        <p:cTn id="17" dur="500" fill="hold"/>
                                        <p:tgtEl>
                                          <p:spTgt spid="135"/>
                                        </p:tgtEl>
                                        <p:attrNameLst>
                                          <p:attrName>ppt_w</p:attrName>
                                        </p:attrNameLst>
                                      </p:cBhvr>
                                      <p:tavLst>
                                        <p:tav tm="0">
                                          <p:val>
                                            <p:fltVal val="0"/>
                                          </p:val>
                                        </p:tav>
                                        <p:tav tm="100000">
                                          <p:val>
                                            <p:strVal val="#ppt_w"/>
                                          </p:val>
                                        </p:tav>
                                      </p:tavLst>
                                    </p:anim>
                                    <p:anim calcmode="lin" valueType="num">
                                      <p:cBhvr>
                                        <p:cTn id="18" dur="500" fill="hold"/>
                                        <p:tgtEl>
                                          <p:spTgt spid="135"/>
                                        </p:tgtEl>
                                        <p:attrNameLst>
                                          <p:attrName>ppt_h</p:attrName>
                                        </p:attrNameLst>
                                      </p:cBhvr>
                                      <p:tavLst>
                                        <p:tav tm="0">
                                          <p:val>
                                            <p:fltVal val="0"/>
                                          </p:val>
                                        </p:tav>
                                        <p:tav tm="100000">
                                          <p:val>
                                            <p:strVal val="#ppt_h"/>
                                          </p:val>
                                        </p:tav>
                                      </p:tavLst>
                                    </p:anim>
                                    <p:animEffect transition="in" filter="fade">
                                      <p:cBhvr>
                                        <p:cTn id="19" dur="500"/>
                                        <p:tgtEl>
                                          <p:spTgt spid="135"/>
                                        </p:tgtEl>
                                      </p:cBhvr>
                                    </p:animEffect>
                                  </p:childTnLst>
                                </p:cTn>
                              </p:par>
                            </p:childTnLst>
                          </p:cTn>
                        </p:par>
                        <p:par>
                          <p:cTn id="20" fill="hold">
                            <p:stCondLst>
                              <p:cond delay="1500"/>
                            </p:stCondLst>
                            <p:childTnLst>
                              <p:par>
                                <p:cTn id="21" presetID="53" presetClass="entr" presetSubtype="0" fill="hold" nodeType="afterEffect">
                                  <p:stCondLst>
                                    <p:cond delay="0"/>
                                  </p:stCondLst>
                                  <p:childTnLst>
                                    <p:set>
                                      <p:cBhvr>
                                        <p:cTn id="22" dur="1" fill="hold">
                                          <p:stCondLst>
                                            <p:cond delay="0"/>
                                          </p:stCondLst>
                                        </p:cTn>
                                        <p:tgtEl>
                                          <p:spTgt spid="136"/>
                                        </p:tgtEl>
                                        <p:attrNameLst>
                                          <p:attrName>style.visibility</p:attrName>
                                        </p:attrNameLst>
                                      </p:cBhvr>
                                      <p:to>
                                        <p:strVal val="visible"/>
                                      </p:to>
                                    </p:set>
                                    <p:anim calcmode="lin" valueType="num">
                                      <p:cBhvr>
                                        <p:cTn id="23" dur="500" fill="hold"/>
                                        <p:tgtEl>
                                          <p:spTgt spid="136"/>
                                        </p:tgtEl>
                                        <p:attrNameLst>
                                          <p:attrName>ppt_w</p:attrName>
                                        </p:attrNameLst>
                                      </p:cBhvr>
                                      <p:tavLst>
                                        <p:tav tm="0">
                                          <p:val>
                                            <p:fltVal val="0"/>
                                          </p:val>
                                        </p:tav>
                                        <p:tav tm="100000">
                                          <p:val>
                                            <p:strVal val="#ppt_w"/>
                                          </p:val>
                                        </p:tav>
                                      </p:tavLst>
                                    </p:anim>
                                    <p:anim calcmode="lin" valueType="num">
                                      <p:cBhvr>
                                        <p:cTn id="24" dur="500" fill="hold"/>
                                        <p:tgtEl>
                                          <p:spTgt spid="136"/>
                                        </p:tgtEl>
                                        <p:attrNameLst>
                                          <p:attrName>ppt_h</p:attrName>
                                        </p:attrNameLst>
                                      </p:cBhvr>
                                      <p:tavLst>
                                        <p:tav tm="0">
                                          <p:val>
                                            <p:fltVal val="0"/>
                                          </p:val>
                                        </p:tav>
                                        <p:tav tm="100000">
                                          <p:val>
                                            <p:strVal val="#ppt_h"/>
                                          </p:val>
                                        </p:tav>
                                      </p:tavLst>
                                    </p:anim>
                                    <p:animEffect transition="in" filter="fade">
                                      <p:cBhvr>
                                        <p:cTn id="25" dur="500"/>
                                        <p:tgtEl>
                                          <p:spTgt spid="136"/>
                                        </p:tgtEl>
                                      </p:cBhvr>
                                    </p:animEffect>
                                  </p:childTnLst>
                                </p:cTn>
                              </p:par>
                            </p:childTnLst>
                          </p:cTn>
                        </p:par>
                        <p:par>
                          <p:cTn id="26" fill="hold">
                            <p:stCondLst>
                              <p:cond delay="2000"/>
                            </p:stCondLst>
                            <p:childTnLst>
                              <p:par>
                                <p:cTn id="27" presetID="22" presetClass="entr" presetSubtype="1"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up)">
                                      <p:cBhvr>
                                        <p:cTn id="29" dur="500"/>
                                        <p:tgtEl>
                                          <p:spTgt spid="21"/>
                                        </p:tgtEl>
                                      </p:cBhvr>
                                    </p:animEffect>
                                  </p:childTnLst>
                                </p:cTn>
                              </p:par>
                            </p:childTnLst>
                          </p:cTn>
                        </p:par>
                        <p:par>
                          <p:cTn id="30" fill="hold">
                            <p:stCondLst>
                              <p:cond delay="2500"/>
                            </p:stCondLst>
                            <p:childTnLst>
                              <p:par>
                                <p:cTn id="31" presetID="53" presetClass="entr" presetSubtype="0" fill="hold" nodeType="afterEffect">
                                  <p:stCondLst>
                                    <p:cond delay="0"/>
                                  </p:stCondLst>
                                  <p:childTnLst>
                                    <p:set>
                                      <p:cBhvr>
                                        <p:cTn id="32" dur="1" fill="hold">
                                          <p:stCondLst>
                                            <p:cond delay="0"/>
                                          </p:stCondLst>
                                        </p:cTn>
                                        <p:tgtEl>
                                          <p:spTgt spid="137"/>
                                        </p:tgtEl>
                                        <p:attrNameLst>
                                          <p:attrName>style.visibility</p:attrName>
                                        </p:attrNameLst>
                                      </p:cBhvr>
                                      <p:to>
                                        <p:strVal val="visible"/>
                                      </p:to>
                                    </p:set>
                                    <p:anim calcmode="lin" valueType="num">
                                      <p:cBhvr>
                                        <p:cTn id="33" dur="500" fill="hold"/>
                                        <p:tgtEl>
                                          <p:spTgt spid="137"/>
                                        </p:tgtEl>
                                        <p:attrNameLst>
                                          <p:attrName>ppt_w</p:attrName>
                                        </p:attrNameLst>
                                      </p:cBhvr>
                                      <p:tavLst>
                                        <p:tav tm="0">
                                          <p:val>
                                            <p:fltVal val="0"/>
                                          </p:val>
                                        </p:tav>
                                        <p:tav tm="100000">
                                          <p:val>
                                            <p:strVal val="#ppt_w"/>
                                          </p:val>
                                        </p:tav>
                                      </p:tavLst>
                                    </p:anim>
                                    <p:anim calcmode="lin" valueType="num">
                                      <p:cBhvr>
                                        <p:cTn id="34" dur="500" fill="hold"/>
                                        <p:tgtEl>
                                          <p:spTgt spid="137"/>
                                        </p:tgtEl>
                                        <p:attrNameLst>
                                          <p:attrName>ppt_h</p:attrName>
                                        </p:attrNameLst>
                                      </p:cBhvr>
                                      <p:tavLst>
                                        <p:tav tm="0">
                                          <p:val>
                                            <p:fltVal val="0"/>
                                          </p:val>
                                        </p:tav>
                                        <p:tav tm="100000">
                                          <p:val>
                                            <p:strVal val="#ppt_h"/>
                                          </p:val>
                                        </p:tav>
                                      </p:tavLst>
                                    </p:anim>
                                    <p:animEffect transition="in" filter="fade">
                                      <p:cBhvr>
                                        <p:cTn id="35" dur="500"/>
                                        <p:tgtEl>
                                          <p:spTgt spid="137"/>
                                        </p:tgtEl>
                                      </p:cBhvr>
                                    </p:animEffect>
                                  </p:childTnLst>
                                </p:cTn>
                              </p:par>
                            </p:childTnLst>
                          </p:cTn>
                        </p:par>
                        <p:par>
                          <p:cTn id="36" fill="hold">
                            <p:stCondLst>
                              <p:cond delay="3000"/>
                            </p:stCondLst>
                            <p:childTnLst>
                              <p:par>
                                <p:cTn id="37" presetID="53" presetClass="entr" presetSubtype="0" fill="hold" nodeType="afterEffect">
                                  <p:stCondLst>
                                    <p:cond delay="0"/>
                                  </p:stCondLst>
                                  <p:childTnLst>
                                    <p:set>
                                      <p:cBhvr>
                                        <p:cTn id="38" dur="1" fill="hold">
                                          <p:stCondLst>
                                            <p:cond delay="0"/>
                                          </p:stCondLst>
                                        </p:cTn>
                                        <p:tgtEl>
                                          <p:spTgt spid="138"/>
                                        </p:tgtEl>
                                        <p:attrNameLst>
                                          <p:attrName>style.visibility</p:attrName>
                                        </p:attrNameLst>
                                      </p:cBhvr>
                                      <p:to>
                                        <p:strVal val="visible"/>
                                      </p:to>
                                    </p:set>
                                    <p:anim calcmode="lin" valueType="num">
                                      <p:cBhvr>
                                        <p:cTn id="39" dur="500" fill="hold"/>
                                        <p:tgtEl>
                                          <p:spTgt spid="138"/>
                                        </p:tgtEl>
                                        <p:attrNameLst>
                                          <p:attrName>ppt_w</p:attrName>
                                        </p:attrNameLst>
                                      </p:cBhvr>
                                      <p:tavLst>
                                        <p:tav tm="0">
                                          <p:val>
                                            <p:fltVal val="0"/>
                                          </p:val>
                                        </p:tav>
                                        <p:tav tm="100000">
                                          <p:val>
                                            <p:strVal val="#ppt_w"/>
                                          </p:val>
                                        </p:tav>
                                      </p:tavLst>
                                    </p:anim>
                                    <p:anim calcmode="lin" valueType="num">
                                      <p:cBhvr>
                                        <p:cTn id="40" dur="500" fill="hold"/>
                                        <p:tgtEl>
                                          <p:spTgt spid="138"/>
                                        </p:tgtEl>
                                        <p:attrNameLst>
                                          <p:attrName>ppt_h</p:attrName>
                                        </p:attrNameLst>
                                      </p:cBhvr>
                                      <p:tavLst>
                                        <p:tav tm="0">
                                          <p:val>
                                            <p:fltVal val="0"/>
                                          </p:val>
                                        </p:tav>
                                        <p:tav tm="100000">
                                          <p:val>
                                            <p:strVal val="#ppt_h"/>
                                          </p:val>
                                        </p:tav>
                                      </p:tavLst>
                                    </p:anim>
                                    <p:animEffect transition="in" filter="fade">
                                      <p:cBhvr>
                                        <p:cTn id="41" dur="500"/>
                                        <p:tgtEl>
                                          <p:spTgt spid="138"/>
                                        </p:tgtEl>
                                      </p:cBhvr>
                                    </p:animEffect>
                                  </p:childTnLst>
                                </p:cTn>
                              </p:par>
                            </p:childTnLst>
                          </p:cTn>
                        </p:par>
                        <p:par>
                          <p:cTn id="42" fill="hold">
                            <p:stCondLst>
                              <p:cond delay="3500"/>
                            </p:stCondLst>
                            <p:childTnLst>
                              <p:par>
                                <p:cTn id="43" presetID="53" presetClass="entr" presetSubtype="0" fill="hold" nodeType="afterEffect">
                                  <p:stCondLst>
                                    <p:cond delay="0"/>
                                  </p:stCondLst>
                                  <p:childTnLst>
                                    <p:set>
                                      <p:cBhvr>
                                        <p:cTn id="44" dur="1" fill="hold">
                                          <p:stCondLst>
                                            <p:cond delay="0"/>
                                          </p:stCondLst>
                                        </p:cTn>
                                        <p:tgtEl>
                                          <p:spTgt spid="139"/>
                                        </p:tgtEl>
                                        <p:attrNameLst>
                                          <p:attrName>style.visibility</p:attrName>
                                        </p:attrNameLst>
                                      </p:cBhvr>
                                      <p:to>
                                        <p:strVal val="visible"/>
                                      </p:to>
                                    </p:set>
                                    <p:anim calcmode="lin" valueType="num">
                                      <p:cBhvr>
                                        <p:cTn id="45" dur="500" fill="hold"/>
                                        <p:tgtEl>
                                          <p:spTgt spid="139"/>
                                        </p:tgtEl>
                                        <p:attrNameLst>
                                          <p:attrName>ppt_w</p:attrName>
                                        </p:attrNameLst>
                                      </p:cBhvr>
                                      <p:tavLst>
                                        <p:tav tm="0">
                                          <p:val>
                                            <p:fltVal val="0"/>
                                          </p:val>
                                        </p:tav>
                                        <p:tav tm="100000">
                                          <p:val>
                                            <p:strVal val="#ppt_w"/>
                                          </p:val>
                                        </p:tav>
                                      </p:tavLst>
                                    </p:anim>
                                    <p:anim calcmode="lin" valueType="num">
                                      <p:cBhvr>
                                        <p:cTn id="46" dur="500" fill="hold"/>
                                        <p:tgtEl>
                                          <p:spTgt spid="139"/>
                                        </p:tgtEl>
                                        <p:attrNameLst>
                                          <p:attrName>ppt_h</p:attrName>
                                        </p:attrNameLst>
                                      </p:cBhvr>
                                      <p:tavLst>
                                        <p:tav tm="0">
                                          <p:val>
                                            <p:fltVal val="0"/>
                                          </p:val>
                                        </p:tav>
                                        <p:tav tm="100000">
                                          <p:val>
                                            <p:strVal val="#ppt_h"/>
                                          </p:val>
                                        </p:tav>
                                      </p:tavLst>
                                    </p:anim>
                                    <p:animEffect transition="in" filter="fade">
                                      <p:cBhvr>
                                        <p:cTn id="47" dur="500"/>
                                        <p:tgtEl>
                                          <p:spTgt spid="139"/>
                                        </p:tgtEl>
                                      </p:cBhvr>
                                    </p:animEffect>
                                  </p:childTnLst>
                                </p:cTn>
                              </p:par>
                            </p:childTnLst>
                          </p:cTn>
                        </p:par>
                        <p:par>
                          <p:cTn id="48" fill="hold">
                            <p:stCondLst>
                              <p:cond delay="4000"/>
                            </p:stCondLst>
                            <p:childTnLst>
                              <p:par>
                                <p:cTn id="49" presetID="53" presetClass="entr" presetSubtype="0" fill="hold" grpId="0" nodeType="after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p:cTn id="51" dur="500" fill="hold"/>
                                        <p:tgtEl>
                                          <p:spTgt spid="60"/>
                                        </p:tgtEl>
                                        <p:attrNameLst>
                                          <p:attrName>ppt_w</p:attrName>
                                        </p:attrNameLst>
                                      </p:cBhvr>
                                      <p:tavLst>
                                        <p:tav tm="0">
                                          <p:val>
                                            <p:fltVal val="0"/>
                                          </p:val>
                                        </p:tav>
                                        <p:tav tm="100000">
                                          <p:val>
                                            <p:strVal val="#ppt_w"/>
                                          </p:val>
                                        </p:tav>
                                      </p:tavLst>
                                    </p:anim>
                                    <p:anim calcmode="lin" valueType="num">
                                      <p:cBhvr>
                                        <p:cTn id="52" dur="500" fill="hold"/>
                                        <p:tgtEl>
                                          <p:spTgt spid="60"/>
                                        </p:tgtEl>
                                        <p:attrNameLst>
                                          <p:attrName>ppt_h</p:attrName>
                                        </p:attrNameLst>
                                      </p:cBhvr>
                                      <p:tavLst>
                                        <p:tav tm="0">
                                          <p:val>
                                            <p:fltVal val="0"/>
                                          </p:val>
                                        </p:tav>
                                        <p:tav tm="100000">
                                          <p:val>
                                            <p:strVal val="#ppt_h"/>
                                          </p:val>
                                        </p:tav>
                                      </p:tavLst>
                                    </p:anim>
                                    <p:animEffect transition="in" filter="fade">
                                      <p:cBhvr>
                                        <p:cTn id="53" dur="500"/>
                                        <p:tgtEl>
                                          <p:spTgt spid="60"/>
                                        </p:tgtEl>
                                      </p:cBhvr>
                                    </p:animEffect>
                                  </p:childTnLst>
                                </p:cTn>
                              </p:par>
                            </p:childTnLst>
                          </p:cTn>
                        </p:par>
                        <p:par>
                          <p:cTn id="54" fill="hold">
                            <p:stCondLst>
                              <p:cond delay="4500"/>
                            </p:stCondLst>
                            <p:childTnLst>
                              <p:par>
                                <p:cTn id="55" presetID="22" presetClass="entr" presetSubtype="4" fill="hold"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down)">
                                      <p:cBhvr>
                                        <p:cTn id="57" dur="500"/>
                                        <p:tgtEl>
                                          <p:spTgt spid="25"/>
                                        </p:tgtEl>
                                      </p:cBhvr>
                                    </p:animEffect>
                                  </p:childTnLst>
                                </p:cTn>
                              </p:par>
                            </p:childTnLst>
                          </p:cTn>
                        </p:par>
                        <p:par>
                          <p:cTn id="58" fill="hold">
                            <p:stCondLst>
                              <p:cond delay="5000"/>
                            </p:stCondLst>
                            <p:childTnLst>
                              <p:par>
                                <p:cTn id="59" presetID="53" presetClass="entr" presetSubtype="0" fill="hold" nodeType="afterEffect">
                                  <p:stCondLst>
                                    <p:cond delay="0"/>
                                  </p:stCondLst>
                                  <p:childTnLst>
                                    <p:set>
                                      <p:cBhvr>
                                        <p:cTn id="60" dur="1" fill="hold">
                                          <p:stCondLst>
                                            <p:cond delay="0"/>
                                          </p:stCondLst>
                                        </p:cTn>
                                        <p:tgtEl>
                                          <p:spTgt spid="140"/>
                                        </p:tgtEl>
                                        <p:attrNameLst>
                                          <p:attrName>style.visibility</p:attrName>
                                        </p:attrNameLst>
                                      </p:cBhvr>
                                      <p:to>
                                        <p:strVal val="visible"/>
                                      </p:to>
                                    </p:set>
                                    <p:anim calcmode="lin" valueType="num">
                                      <p:cBhvr>
                                        <p:cTn id="61" dur="500" fill="hold"/>
                                        <p:tgtEl>
                                          <p:spTgt spid="140"/>
                                        </p:tgtEl>
                                        <p:attrNameLst>
                                          <p:attrName>ppt_w</p:attrName>
                                        </p:attrNameLst>
                                      </p:cBhvr>
                                      <p:tavLst>
                                        <p:tav tm="0">
                                          <p:val>
                                            <p:fltVal val="0"/>
                                          </p:val>
                                        </p:tav>
                                        <p:tav tm="100000">
                                          <p:val>
                                            <p:strVal val="#ppt_w"/>
                                          </p:val>
                                        </p:tav>
                                      </p:tavLst>
                                    </p:anim>
                                    <p:anim calcmode="lin" valueType="num">
                                      <p:cBhvr>
                                        <p:cTn id="62" dur="500" fill="hold"/>
                                        <p:tgtEl>
                                          <p:spTgt spid="140"/>
                                        </p:tgtEl>
                                        <p:attrNameLst>
                                          <p:attrName>ppt_h</p:attrName>
                                        </p:attrNameLst>
                                      </p:cBhvr>
                                      <p:tavLst>
                                        <p:tav tm="0">
                                          <p:val>
                                            <p:fltVal val="0"/>
                                          </p:val>
                                        </p:tav>
                                        <p:tav tm="100000">
                                          <p:val>
                                            <p:strVal val="#ppt_h"/>
                                          </p:val>
                                        </p:tav>
                                      </p:tavLst>
                                    </p:anim>
                                    <p:animEffect transition="in" filter="fade">
                                      <p:cBhvr>
                                        <p:cTn id="63" dur="500"/>
                                        <p:tgtEl>
                                          <p:spTgt spid="140"/>
                                        </p:tgtEl>
                                      </p:cBhvr>
                                    </p:animEffect>
                                  </p:childTnLst>
                                </p:cTn>
                              </p:par>
                            </p:childTnLst>
                          </p:cTn>
                        </p:par>
                        <p:par>
                          <p:cTn id="64" fill="hold">
                            <p:stCondLst>
                              <p:cond delay="5500"/>
                            </p:stCondLst>
                            <p:childTnLst>
                              <p:par>
                                <p:cTn id="65" presetID="53" presetClass="entr" presetSubtype="0" fill="hold" nodeType="afterEffect">
                                  <p:stCondLst>
                                    <p:cond delay="0"/>
                                  </p:stCondLst>
                                  <p:childTnLst>
                                    <p:set>
                                      <p:cBhvr>
                                        <p:cTn id="66" dur="1" fill="hold">
                                          <p:stCondLst>
                                            <p:cond delay="0"/>
                                          </p:stCondLst>
                                        </p:cTn>
                                        <p:tgtEl>
                                          <p:spTgt spid="141"/>
                                        </p:tgtEl>
                                        <p:attrNameLst>
                                          <p:attrName>style.visibility</p:attrName>
                                        </p:attrNameLst>
                                      </p:cBhvr>
                                      <p:to>
                                        <p:strVal val="visible"/>
                                      </p:to>
                                    </p:set>
                                    <p:anim calcmode="lin" valueType="num">
                                      <p:cBhvr>
                                        <p:cTn id="67" dur="500" fill="hold"/>
                                        <p:tgtEl>
                                          <p:spTgt spid="141"/>
                                        </p:tgtEl>
                                        <p:attrNameLst>
                                          <p:attrName>ppt_w</p:attrName>
                                        </p:attrNameLst>
                                      </p:cBhvr>
                                      <p:tavLst>
                                        <p:tav tm="0">
                                          <p:val>
                                            <p:fltVal val="0"/>
                                          </p:val>
                                        </p:tav>
                                        <p:tav tm="100000">
                                          <p:val>
                                            <p:strVal val="#ppt_w"/>
                                          </p:val>
                                        </p:tav>
                                      </p:tavLst>
                                    </p:anim>
                                    <p:anim calcmode="lin" valueType="num">
                                      <p:cBhvr>
                                        <p:cTn id="68" dur="500" fill="hold"/>
                                        <p:tgtEl>
                                          <p:spTgt spid="141"/>
                                        </p:tgtEl>
                                        <p:attrNameLst>
                                          <p:attrName>ppt_h</p:attrName>
                                        </p:attrNameLst>
                                      </p:cBhvr>
                                      <p:tavLst>
                                        <p:tav tm="0">
                                          <p:val>
                                            <p:fltVal val="0"/>
                                          </p:val>
                                        </p:tav>
                                        <p:tav tm="100000">
                                          <p:val>
                                            <p:strVal val="#ppt_h"/>
                                          </p:val>
                                        </p:tav>
                                      </p:tavLst>
                                    </p:anim>
                                    <p:animEffect transition="in" filter="fade">
                                      <p:cBhvr>
                                        <p:cTn id="69" dur="500"/>
                                        <p:tgtEl>
                                          <p:spTgt spid="141"/>
                                        </p:tgtEl>
                                      </p:cBhvr>
                                    </p:animEffect>
                                  </p:childTnLst>
                                </p:cTn>
                              </p:par>
                            </p:childTnLst>
                          </p:cTn>
                        </p:par>
                        <p:par>
                          <p:cTn id="70" fill="hold">
                            <p:stCondLst>
                              <p:cond delay="6000"/>
                            </p:stCondLst>
                            <p:childTnLst>
                              <p:par>
                                <p:cTn id="71" presetID="53" presetClass="entr" presetSubtype="0" fill="hold" nodeType="afterEffect">
                                  <p:stCondLst>
                                    <p:cond delay="0"/>
                                  </p:stCondLst>
                                  <p:childTnLst>
                                    <p:set>
                                      <p:cBhvr>
                                        <p:cTn id="72" dur="1" fill="hold">
                                          <p:stCondLst>
                                            <p:cond delay="0"/>
                                          </p:stCondLst>
                                        </p:cTn>
                                        <p:tgtEl>
                                          <p:spTgt spid="142"/>
                                        </p:tgtEl>
                                        <p:attrNameLst>
                                          <p:attrName>style.visibility</p:attrName>
                                        </p:attrNameLst>
                                      </p:cBhvr>
                                      <p:to>
                                        <p:strVal val="visible"/>
                                      </p:to>
                                    </p:set>
                                    <p:anim calcmode="lin" valueType="num">
                                      <p:cBhvr>
                                        <p:cTn id="73" dur="500" fill="hold"/>
                                        <p:tgtEl>
                                          <p:spTgt spid="142"/>
                                        </p:tgtEl>
                                        <p:attrNameLst>
                                          <p:attrName>ppt_w</p:attrName>
                                        </p:attrNameLst>
                                      </p:cBhvr>
                                      <p:tavLst>
                                        <p:tav tm="0">
                                          <p:val>
                                            <p:fltVal val="0"/>
                                          </p:val>
                                        </p:tav>
                                        <p:tav tm="100000">
                                          <p:val>
                                            <p:strVal val="#ppt_w"/>
                                          </p:val>
                                        </p:tav>
                                      </p:tavLst>
                                    </p:anim>
                                    <p:anim calcmode="lin" valueType="num">
                                      <p:cBhvr>
                                        <p:cTn id="74" dur="500" fill="hold"/>
                                        <p:tgtEl>
                                          <p:spTgt spid="142"/>
                                        </p:tgtEl>
                                        <p:attrNameLst>
                                          <p:attrName>ppt_h</p:attrName>
                                        </p:attrNameLst>
                                      </p:cBhvr>
                                      <p:tavLst>
                                        <p:tav tm="0">
                                          <p:val>
                                            <p:fltVal val="0"/>
                                          </p:val>
                                        </p:tav>
                                        <p:tav tm="100000">
                                          <p:val>
                                            <p:strVal val="#ppt_h"/>
                                          </p:val>
                                        </p:tav>
                                      </p:tavLst>
                                    </p:anim>
                                    <p:animEffect transition="in" filter="fade">
                                      <p:cBhvr>
                                        <p:cTn id="75" dur="500"/>
                                        <p:tgtEl>
                                          <p:spTgt spid="142"/>
                                        </p:tgtEl>
                                      </p:cBhvr>
                                    </p:animEffect>
                                  </p:childTnLst>
                                </p:cTn>
                              </p:par>
                            </p:childTnLst>
                          </p:cTn>
                        </p:par>
                        <p:par>
                          <p:cTn id="76" fill="hold">
                            <p:stCondLst>
                              <p:cond delay="6500"/>
                            </p:stCondLst>
                            <p:childTnLst>
                              <p:par>
                                <p:cTn id="77" presetID="22" presetClass="entr" presetSubtype="1" fill="hold" nodeType="after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wipe(up)">
                                      <p:cBhvr>
                                        <p:cTn id="79" dur="500"/>
                                        <p:tgtEl>
                                          <p:spTgt spid="29"/>
                                        </p:tgtEl>
                                      </p:cBhvr>
                                    </p:animEffect>
                                  </p:childTnLst>
                                </p:cTn>
                              </p:par>
                            </p:childTnLst>
                          </p:cTn>
                        </p:par>
                        <p:par>
                          <p:cTn id="80" fill="hold">
                            <p:stCondLst>
                              <p:cond delay="7000"/>
                            </p:stCondLst>
                            <p:childTnLst>
                              <p:par>
                                <p:cTn id="81" presetID="53" presetClass="entr" presetSubtype="0" fill="hold" nodeType="afterEffect">
                                  <p:stCondLst>
                                    <p:cond delay="0"/>
                                  </p:stCondLst>
                                  <p:childTnLst>
                                    <p:set>
                                      <p:cBhvr>
                                        <p:cTn id="82" dur="1" fill="hold">
                                          <p:stCondLst>
                                            <p:cond delay="0"/>
                                          </p:stCondLst>
                                        </p:cTn>
                                        <p:tgtEl>
                                          <p:spTgt spid="143"/>
                                        </p:tgtEl>
                                        <p:attrNameLst>
                                          <p:attrName>style.visibility</p:attrName>
                                        </p:attrNameLst>
                                      </p:cBhvr>
                                      <p:to>
                                        <p:strVal val="visible"/>
                                      </p:to>
                                    </p:set>
                                    <p:anim calcmode="lin" valueType="num">
                                      <p:cBhvr>
                                        <p:cTn id="83" dur="500" fill="hold"/>
                                        <p:tgtEl>
                                          <p:spTgt spid="143"/>
                                        </p:tgtEl>
                                        <p:attrNameLst>
                                          <p:attrName>ppt_w</p:attrName>
                                        </p:attrNameLst>
                                      </p:cBhvr>
                                      <p:tavLst>
                                        <p:tav tm="0">
                                          <p:val>
                                            <p:fltVal val="0"/>
                                          </p:val>
                                        </p:tav>
                                        <p:tav tm="100000">
                                          <p:val>
                                            <p:strVal val="#ppt_w"/>
                                          </p:val>
                                        </p:tav>
                                      </p:tavLst>
                                    </p:anim>
                                    <p:anim calcmode="lin" valueType="num">
                                      <p:cBhvr>
                                        <p:cTn id="84" dur="500" fill="hold"/>
                                        <p:tgtEl>
                                          <p:spTgt spid="143"/>
                                        </p:tgtEl>
                                        <p:attrNameLst>
                                          <p:attrName>ppt_h</p:attrName>
                                        </p:attrNameLst>
                                      </p:cBhvr>
                                      <p:tavLst>
                                        <p:tav tm="0">
                                          <p:val>
                                            <p:fltVal val="0"/>
                                          </p:val>
                                        </p:tav>
                                        <p:tav tm="100000">
                                          <p:val>
                                            <p:strVal val="#ppt_h"/>
                                          </p:val>
                                        </p:tav>
                                      </p:tavLst>
                                    </p:anim>
                                    <p:animEffect transition="in" filter="fade">
                                      <p:cBhvr>
                                        <p:cTn id="85" dur="500"/>
                                        <p:tgtEl>
                                          <p:spTgt spid="143"/>
                                        </p:tgtEl>
                                      </p:cBhvr>
                                    </p:animEffect>
                                  </p:childTnLst>
                                </p:cTn>
                              </p:par>
                            </p:childTnLst>
                          </p:cTn>
                        </p:par>
                        <p:par>
                          <p:cTn id="86" fill="hold">
                            <p:stCondLst>
                              <p:cond delay="7500"/>
                            </p:stCondLst>
                            <p:childTnLst>
                              <p:par>
                                <p:cTn id="87" presetID="22" presetClass="entr" presetSubtype="8" fill="hold" nodeType="after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wipe(left)">
                                      <p:cBhvr>
                                        <p:cTn id="89" dur="500"/>
                                        <p:tgtEl>
                                          <p:spTgt spid="30"/>
                                        </p:tgtEl>
                                      </p:cBhvr>
                                    </p:animEffect>
                                  </p:childTnLst>
                                </p:cTn>
                              </p:par>
                            </p:childTnLst>
                          </p:cTn>
                        </p:par>
                        <p:par>
                          <p:cTn id="90" fill="hold">
                            <p:stCondLst>
                              <p:cond delay="8000"/>
                            </p:stCondLst>
                            <p:childTnLst>
                              <p:par>
                                <p:cTn id="91" presetID="53" presetClass="entr" presetSubtype="0" fill="hold" nodeType="afterEffect">
                                  <p:stCondLst>
                                    <p:cond delay="0"/>
                                  </p:stCondLst>
                                  <p:childTnLst>
                                    <p:set>
                                      <p:cBhvr>
                                        <p:cTn id="92" dur="1" fill="hold">
                                          <p:stCondLst>
                                            <p:cond delay="0"/>
                                          </p:stCondLst>
                                        </p:cTn>
                                        <p:tgtEl>
                                          <p:spTgt spid="144"/>
                                        </p:tgtEl>
                                        <p:attrNameLst>
                                          <p:attrName>style.visibility</p:attrName>
                                        </p:attrNameLst>
                                      </p:cBhvr>
                                      <p:to>
                                        <p:strVal val="visible"/>
                                      </p:to>
                                    </p:set>
                                    <p:anim calcmode="lin" valueType="num">
                                      <p:cBhvr>
                                        <p:cTn id="93" dur="500" fill="hold"/>
                                        <p:tgtEl>
                                          <p:spTgt spid="144"/>
                                        </p:tgtEl>
                                        <p:attrNameLst>
                                          <p:attrName>ppt_w</p:attrName>
                                        </p:attrNameLst>
                                      </p:cBhvr>
                                      <p:tavLst>
                                        <p:tav tm="0">
                                          <p:val>
                                            <p:fltVal val="0"/>
                                          </p:val>
                                        </p:tav>
                                        <p:tav tm="100000">
                                          <p:val>
                                            <p:strVal val="#ppt_w"/>
                                          </p:val>
                                        </p:tav>
                                      </p:tavLst>
                                    </p:anim>
                                    <p:anim calcmode="lin" valueType="num">
                                      <p:cBhvr>
                                        <p:cTn id="94" dur="500" fill="hold"/>
                                        <p:tgtEl>
                                          <p:spTgt spid="144"/>
                                        </p:tgtEl>
                                        <p:attrNameLst>
                                          <p:attrName>ppt_h</p:attrName>
                                        </p:attrNameLst>
                                      </p:cBhvr>
                                      <p:tavLst>
                                        <p:tav tm="0">
                                          <p:val>
                                            <p:fltVal val="0"/>
                                          </p:val>
                                        </p:tav>
                                        <p:tav tm="100000">
                                          <p:val>
                                            <p:strVal val="#ppt_h"/>
                                          </p:val>
                                        </p:tav>
                                      </p:tavLst>
                                    </p:anim>
                                    <p:animEffect transition="in" filter="fade">
                                      <p:cBhvr>
                                        <p:cTn id="95" dur="500"/>
                                        <p:tgtEl>
                                          <p:spTgt spid="144"/>
                                        </p:tgtEl>
                                      </p:cBhvr>
                                    </p:animEffect>
                                  </p:childTnLst>
                                </p:cTn>
                              </p:par>
                              <p:par>
                                <p:cTn id="96" presetID="22" presetClass="entr" presetSubtype="4" fill="hold" nodeType="with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wipe(down)">
                                      <p:cBhvr>
                                        <p:cTn id="98" dur="500"/>
                                        <p:tgtEl>
                                          <p:spTgt spid="31"/>
                                        </p:tgtEl>
                                      </p:cBhvr>
                                    </p:animEffect>
                                  </p:childTnLst>
                                </p:cTn>
                              </p:par>
                              <p:par>
                                <p:cTn id="99" presetID="53"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 calcmode="lin" valueType="num">
                                      <p:cBhvr>
                                        <p:cTn id="101" dur="500" fill="hold"/>
                                        <p:tgtEl>
                                          <p:spTgt spid="17"/>
                                        </p:tgtEl>
                                        <p:attrNameLst>
                                          <p:attrName>ppt_w</p:attrName>
                                        </p:attrNameLst>
                                      </p:cBhvr>
                                      <p:tavLst>
                                        <p:tav tm="0">
                                          <p:val>
                                            <p:fltVal val="0"/>
                                          </p:val>
                                        </p:tav>
                                        <p:tav tm="100000">
                                          <p:val>
                                            <p:strVal val="#ppt_w"/>
                                          </p:val>
                                        </p:tav>
                                      </p:tavLst>
                                    </p:anim>
                                    <p:anim calcmode="lin" valueType="num">
                                      <p:cBhvr>
                                        <p:cTn id="102" dur="500" fill="hold"/>
                                        <p:tgtEl>
                                          <p:spTgt spid="17"/>
                                        </p:tgtEl>
                                        <p:attrNameLst>
                                          <p:attrName>ppt_h</p:attrName>
                                        </p:attrNameLst>
                                      </p:cBhvr>
                                      <p:tavLst>
                                        <p:tav tm="0">
                                          <p:val>
                                            <p:fltVal val="0"/>
                                          </p:val>
                                        </p:tav>
                                        <p:tav tm="100000">
                                          <p:val>
                                            <p:strVal val="#ppt_h"/>
                                          </p:val>
                                        </p:tav>
                                      </p:tavLst>
                                    </p:anim>
                                    <p:animEffect transition="in" filter="fade">
                                      <p:cBhvr>
                                        <p:cTn id="103" dur="500"/>
                                        <p:tgtEl>
                                          <p:spTgt spid="17"/>
                                        </p:tgtEl>
                                      </p:cBhvr>
                                    </p:animEffect>
                                  </p:childTnLst>
                                </p:cTn>
                              </p:par>
                            </p:childTnLst>
                          </p:cTn>
                        </p:par>
                        <p:par>
                          <p:cTn id="104" fill="hold">
                            <p:stCondLst>
                              <p:cond delay="8500"/>
                            </p:stCondLst>
                            <p:childTnLst>
                              <p:par>
                                <p:cTn id="105" presetID="53" presetClass="entr" presetSubtype="0" fill="hold" grpId="0" nodeType="afterEffect">
                                  <p:stCondLst>
                                    <p:cond delay="0"/>
                                  </p:stCondLst>
                                  <p:childTnLst>
                                    <p:set>
                                      <p:cBhvr>
                                        <p:cTn id="106" dur="1" fill="hold">
                                          <p:stCondLst>
                                            <p:cond delay="0"/>
                                          </p:stCondLst>
                                        </p:cTn>
                                        <p:tgtEl>
                                          <p:spTgt spid="125"/>
                                        </p:tgtEl>
                                        <p:attrNameLst>
                                          <p:attrName>style.visibility</p:attrName>
                                        </p:attrNameLst>
                                      </p:cBhvr>
                                      <p:to>
                                        <p:strVal val="visible"/>
                                      </p:to>
                                    </p:set>
                                    <p:anim calcmode="lin" valueType="num">
                                      <p:cBhvr>
                                        <p:cTn id="107" dur="500" fill="hold"/>
                                        <p:tgtEl>
                                          <p:spTgt spid="125"/>
                                        </p:tgtEl>
                                        <p:attrNameLst>
                                          <p:attrName>ppt_w</p:attrName>
                                        </p:attrNameLst>
                                      </p:cBhvr>
                                      <p:tavLst>
                                        <p:tav tm="0">
                                          <p:val>
                                            <p:fltVal val="0"/>
                                          </p:val>
                                        </p:tav>
                                        <p:tav tm="100000">
                                          <p:val>
                                            <p:strVal val="#ppt_w"/>
                                          </p:val>
                                        </p:tav>
                                      </p:tavLst>
                                    </p:anim>
                                    <p:anim calcmode="lin" valueType="num">
                                      <p:cBhvr>
                                        <p:cTn id="108" dur="500" fill="hold"/>
                                        <p:tgtEl>
                                          <p:spTgt spid="125"/>
                                        </p:tgtEl>
                                        <p:attrNameLst>
                                          <p:attrName>ppt_h</p:attrName>
                                        </p:attrNameLst>
                                      </p:cBhvr>
                                      <p:tavLst>
                                        <p:tav tm="0">
                                          <p:val>
                                            <p:fltVal val="0"/>
                                          </p:val>
                                        </p:tav>
                                        <p:tav tm="100000">
                                          <p:val>
                                            <p:strVal val="#ppt_h"/>
                                          </p:val>
                                        </p:tav>
                                      </p:tavLst>
                                    </p:anim>
                                    <p:animEffect transition="in" filter="fade">
                                      <p:cBhvr>
                                        <p:cTn id="109" dur="500"/>
                                        <p:tgtEl>
                                          <p:spTgt spid="125"/>
                                        </p:tgtEl>
                                      </p:cBhvr>
                                    </p:animEffect>
                                  </p:childTnLst>
                                </p:cTn>
                              </p:par>
                            </p:childTnLst>
                          </p:cTn>
                        </p:par>
                        <p:par>
                          <p:cTn id="110" fill="hold">
                            <p:stCondLst>
                              <p:cond delay="9000"/>
                            </p:stCondLst>
                            <p:childTnLst>
                              <p:par>
                                <p:cTn id="111" presetID="22" presetClass="entr" presetSubtype="4" fill="hold" nodeType="afterEffect">
                                  <p:stCondLst>
                                    <p:cond delay="0"/>
                                  </p:stCondLst>
                                  <p:childTnLst>
                                    <p:set>
                                      <p:cBhvr>
                                        <p:cTn id="112" dur="1" fill="hold">
                                          <p:stCondLst>
                                            <p:cond delay="0"/>
                                          </p:stCondLst>
                                        </p:cTn>
                                        <p:tgtEl>
                                          <p:spTgt spid="124"/>
                                        </p:tgtEl>
                                        <p:attrNameLst>
                                          <p:attrName>style.visibility</p:attrName>
                                        </p:attrNameLst>
                                      </p:cBhvr>
                                      <p:to>
                                        <p:strVal val="visible"/>
                                      </p:to>
                                    </p:set>
                                    <p:animEffect transition="in" filter="wipe(down)">
                                      <p:cBhvr>
                                        <p:cTn id="113" dur="500"/>
                                        <p:tgtEl>
                                          <p:spTgt spid="124"/>
                                        </p:tgtEl>
                                      </p:cBhvr>
                                    </p:animEffect>
                                  </p:childTnLst>
                                </p:cTn>
                              </p:par>
                            </p:childTnLst>
                          </p:cTn>
                        </p:par>
                        <p:par>
                          <p:cTn id="114" fill="hold">
                            <p:stCondLst>
                              <p:cond delay="9500"/>
                            </p:stCondLst>
                            <p:childTnLst>
                              <p:par>
                                <p:cTn id="115" presetID="53" presetClass="entr" presetSubtype="0" fill="hold" nodeType="afterEffect">
                                  <p:stCondLst>
                                    <p:cond delay="0"/>
                                  </p:stCondLst>
                                  <p:childTnLst>
                                    <p:set>
                                      <p:cBhvr>
                                        <p:cTn id="116" dur="1" fill="hold">
                                          <p:stCondLst>
                                            <p:cond delay="0"/>
                                          </p:stCondLst>
                                        </p:cTn>
                                        <p:tgtEl>
                                          <p:spTgt spid="145"/>
                                        </p:tgtEl>
                                        <p:attrNameLst>
                                          <p:attrName>style.visibility</p:attrName>
                                        </p:attrNameLst>
                                      </p:cBhvr>
                                      <p:to>
                                        <p:strVal val="visible"/>
                                      </p:to>
                                    </p:set>
                                    <p:anim calcmode="lin" valueType="num">
                                      <p:cBhvr>
                                        <p:cTn id="117" dur="500" fill="hold"/>
                                        <p:tgtEl>
                                          <p:spTgt spid="145"/>
                                        </p:tgtEl>
                                        <p:attrNameLst>
                                          <p:attrName>ppt_w</p:attrName>
                                        </p:attrNameLst>
                                      </p:cBhvr>
                                      <p:tavLst>
                                        <p:tav tm="0">
                                          <p:val>
                                            <p:fltVal val="0"/>
                                          </p:val>
                                        </p:tav>
                                        <p:tav tm="100000">
                                          <p:val>
                                            <p:strVal val="#ppt_w"/>
                                          </p:val>
                                        </p:tav>
                                      </p:tavLst>
                                    </p:anim>
                                    <p:anim calcmode="lin" valueType="num">
                                      <p:cBhvr>
                                        <p:cTn id="118" dur="500" fill="hold"/>
                                        <p:tgtEl>
                                          <p:spTgt spid="145"/>
                                        </p:tgtEl>
                                        <p:attrNameLst>
                                          <p:attrName>ppt_h</p:attrName>
                                        </p:attrNameLst>
                                      </p:cBhvr>
                                      <p:tavLst>
                                        <p:tav tm="0">
                                          <p:val>
                                            <p:fltVal val="0"/>
                                          </p:val>
                                        </p:tav>
                                        <p:tav tm="100000">
                                          <p:val>
                                            <p:strVal val="#ppt_h"/>
                                          </p:val>
                                        </p:tav>
                                      </p:tavLst>
                                    </p:anim>
                                    <p:animEffect transition="in" filter="fade">
                                      <p:cBhvr>
                                        <p:cTn id="119" dur="500"/>
                                        <p:tgtEl>
                                          <p:spTgt spid="145"/>
                                        </p:tgtEl>
                                      </p:cBhvr>
                                    </p:animEffect>
                                  </p:childTnLst>
                                </p:cTn>
                              </p:par>
                            </p:childTnLst>
                          </p:cTn>
                        </p:par>
                        <p:par>
                          <p:cTn id="120" fill="hold">
                            <p:stCondLst>
                              <p:cond delay="10000"/>
                            </p:stCondLst>
                            <p:childTnLst>
                              <p:par>
                                <p:cTn id="121" presetID="53" presetClass="entr" presetSubtype="0" fill="hold" nodeType="afterEffect">
                                  <p:stCondLst>
                                    <p:cond delay="0"/>
                                  </p:stCondLst>
                                  <p:childTnLst>
                                    <p:set>
                                      <p:cBhvr>
                                        <p:cTn id="122" dur="1" fill="hold">
                                          <p:stCondLst>
                                            <p:cond delay="0"/>
                                          </p:stCondLst>
                                        </p:cTn>
                                        <p:tgtEl>
                                          <p:spTgt spid="146"/>
                                        </p:tgtEl>
                                        <p:attrNameLst>
                                          <p:attrName>style.visibility</p:attrName>
                                        </p:attrNameLst>
                                      </p:cBhvr>
                                      <p:to>
                                        <p:strVal val="visible"/>
                                      </p:to>
                                    </p:set>
                                    <p:anim calcmode="lin" valueType="num">
                                      <p:cBhvr>
                                        <p:cTn id="123" dur="500" fill="hold"/>
                                        <p:tgtEl>
                                          <p:spTgt spid="146"/>
                                        </p:tgtEl>
                                        <p:attrNameLst>
                                          <p:attrName>ppt_w</p:attrName>
                                        </p:attrNameLst>
                                      </p:cBhvr>
                                      <p:tavLst>
                                        <p:tav tm="0">
                                          <p:val>
                                            <p:fltVal val="0"/>
                                          </p:val>
                                        </p:tav>
                                        <p:tav tm="100000">
                                          <p:val>
                                            <p:strVal val="#ppt_w"/>
                                          </p:val>
                                        </p:tav>
                                      </p:tavLst>
                                    </p:anim>
                                    <p:anim calcmode="lin" valueType="num">
                                      <p:cBhvr>
                                        <p:cTn id="124" dur="500" fill="hold"/>
                                        <p:tgtEl>
                                          <p:spTgt spid="146"/>
                                        </p:tgtEl>
                                        <p:attrNameLst>
                                          <p:attrName>ppt_h</p:attrName>
                                        </p:attrNameLst>
                                      </p:cBhvr>
                                      <p:tavLst>
                                        <p:tav tm="0">
                                          <p:val>
                                            <p:fltVal val="0"/>
                                          </p:val>
                                        </p:tav>
                                        <p:tav tm="100000">
                                          <p:val>
                                            <p:strVal val="#ppt_h"/>
                                          </p:val>
                                        </p:tav>
                                      </p:tavLst>
                                    </p:anim>
                                    <p:animEffect transition="in" filter="fade">
                                      <p:cBhvr>
                                        <p:cTn id="125" dur="500"/>
                                        <p:tgtEl>
                                          <p:spTgt spid="146"/>
                                        </p:tgtEl>
                                      </p:cBhvr>
                                    </p:animEffect>
                                  </p:childTnLst>
                                </p:cTn>
                              </p:par>
                            </p:childTnLst>
                          </p:cTn>
                        </p:par>
                        <p:par>
                          <p:cTn id="126" fill="hold">
                            <p:stCondLst>
                              <p:cond delay="10500"/>
                            </p:stCondLst>
                            <p:childTnLst>
                              <p:par>
                                <p:cTn id="127" presetID="53" presetClass="entr" presetSubtype="0" fill="hold" grpId="0" nodeType="afterEffect">
                                  <p:stCondLst>
                                    <p:cond delay="0"/>
                                  </p:stCondLst>
                                  <p:childTnLst>
                                    <p:set>
                                      <p:cBhvr>
                                        <p:cTn id="128" dur="1" fill="hold">
                                          <p:stCondLst>
                                            <p:cond delay="0"/>
                                          </p:stCondLst>
                                        </p:cTn>
                                        <p:tgtEl>
                                          <p:spTgt spid="114"/>
                                        </p:tgtEl>
                                        <p:attrNameLst>
                                          <p:attrName>style.visibility</p:attrName>
                                        </p:attrNameLst>
                                      </p:cBhvr>
                                      <p:to>
                                        <p:strVal val="visible"/>
                                      </p:to>
                                    </p:set>
                                    <p:anim calcmode="lin" valueType="num">
                                      <p:cBhvr>
                                        <p:cTn id="129" dur="500" fill="hold"/>
                                        <p:tgtEl>
                                          <p:spTgt spid="114"/>
                                        </p:tgtEl>
                                        <p:attrNameLst>
                                          <p:attrName>ppt_w</p:attrName>
                                        </p:attrNameLst>
                                      </p:cBhvr>
                                      <p:tavLst>
                                        <p:tav tm="0">
                                          <p:val>
                                            <p:fltVal val="0"/>
                                          </p:val>
                                        </p:tav>
                                        <p:tav tm="100000">
                                          <p:val>
                                            <p:strVal val="#ppt_w"/>
                                          </p:val>
                                        </p:tav>
                                      </p:tavLst>
                                    </p:anim>
                                    <p:anim calcmode="lin" valueType="num">
                                      <p:cBhvr>
                                        <p:cTn id="130" dur="500" fill="hold"/>
                                        <p:tgtEl>
                                          <p:spTgt spid="114"/>
                                        </p:tgtEl>
                                        <p:attrNameLst>
                                          <p:attrName>ppt_h</p:attrName>
                                        </p:attrNameLst>
                                      </p:cBhvr>
                                      <p:tavLst>
                                        <p:tav tm="0">
                                          <p:val>
                                            <p:fltVal val="0"/>
                                          </p:val>
                                        </p:tav>
                                        <p:tav tm="100000">
                                          <p:val>
                                            <p:strVal val="#ppt_h"/>
                                          </p:val>
                                        </p:tav>
                                      </p:tavLst>
                                    </p:anim>
                                    <p:animEffect transition="in" filter="fade">
                                      <p:cBhvr>
                                        <p:cTn id="131" dur="500"/>
                                        <p:tgtEl>
                                          <p:spTgt spid="114"/>
                                        </p:tgtEl>
                                      </p:cBhvr>
                                    </p:animEffect>
                                  </p:childTnLst>
                                </p:cTn>
                              </p:par>
                            </p:childTnLst>
                          </p:cTn>
                        </p:par>
                        <p:par>
                          <p:cTn id="132" fill="hold">
                            <p:stCondLst>
                              <p:cond delay="11000"/>
                            </p:stCondLst>
                            <p:childTnLst>
                              <p:par>
                                <p:cTn id="133" presetID="53" presetClass="entr" presetSubtype="0" fill="hold" grpId="0" nodeType="afterEffect">
                                  <p:stCondLst>
                                    <p:cond delay="0"/>
                                  </p:stCondLst>
                                  <p:childTnLst>
                                    <p:set>
                                      <p:cBhvr>
                                        <p:cTn id="134" dur="1" fill="hold">
                                          <p:stCondLst>
                                            <p:cond delay="0"/>
                                          </p:stCondLst>
                                        </p:cTn>
                                        <p:tgtEl>
                                          <p:spTgt spid="115"/>
                                        </p:tgtEl>
                                        <p:attrNameLst>
                                          <p:attrName>style.visibility</p:attrName>
                                        </p:attrNameLst>
                                      </p:cBhvr>
                                      <p:to>
                                        <p:strVal val="visible"/>
                                      </p:to>
                                    </p:set>
                                    <p:anim calcmode="lin" valueType="num">
                                      <p:cBhvr>
                                        <p:cTn id="135" dur="500" fill="hold"/>
                                        <p:tgtEl>
                                          <p:spTgt spid="115"/>
                                        </p:tgtEl>
                                        <p:attrNameLst>
                                          <p:attrName>ppt_w</p:attrName>
                                        </p:attrNameLst>
                                      </p:cBhvr>
                                      <p:tavLst>
                                        <p:tav tm="0">
                                          <p:val>
                                            <p:fltVal val="0"/>
                                          </p:val>
                                        </p:tav>
                                        <p:tav tm="100000">
                                          <p:val>
                                            <p:strVal val="#ppt_w"/>
                                          </p:val>
                                        </p:tav>
                                      </p:tavLst>
                                    </p:anim>
                                    <p:anim calcmode="lin" valueType="num">
                                      <p:cBhvr>
                                        <p:cTn id="136" dur="500" fill="hold"/>
                                        <p:tgtEl>
                                          <p:spTgt spid="115"/>
                                        </p:tgtEl>
                                        <p:attrNameLst>
                                          <p:attrName>ppt_h</p:attrName>
                                        </p:attrNameLst>
                                      </p:cBhvr>
                                      <p:tavLst>
                                        <p:tav tm="0">
                                          <p:val>
                                            <p:fltVal val="0"/>
                                          </p:val>
                                        </p:tav>
                                        <p:tav tm="100000">
                                          <p:val>
                                            <p:strVal val="#ppt_h"/>
                                          </p:val>
                                        </p:tav>
                                      </p:tavLst>
                                    </p:anim>
                                    <p:animEffect transition="in" filter="fade">
                                      <p:cBhvr>
                                        <p:cTn id="137" dur="500"/>
                                        <p:tgtEl>
                                          <p:spTgt spid="115"/>
                                        </p:tgtEl>
                                      </p:cBhvr>
                                    </p:animEffect>
                                  </p:childTnLst>
                                </p:cTn>
                              </p:par>
                            </p:childTnLst>
                          </p:cTn>
                        </p:par>
                        <p:par>
                          <p:cTn id="138" fill="hold">
                            <p:stCondLst>
                              <p:cond delay="11500"/>
                            </p:stCondLst>
                            <p:childTnLst>
                              <p:par>
                                <p:cTn id="139" presetID="22" presetClass="entr" presetSubtype="1" fill="hold" nodeType="afterEffect">
                                  <p:stCondLst>
                                    <p:cond delay="0"/>
                                  </p:stCondLst>
                                  <p:childTnLst>
                                    <p:set>
                                      <p:cBhvr>
                                        <p:cTn id="140" dur="1" fill="hold">
                                          <p:stCondLst>
                                            <p:cond delay="0"/>
                                          </p:stCondLst>
                                        </p:cTn>
                                        <p:tgtEl>
                                          <p:spTgt spid="81"/>
                                        </p:tgtEl>
                                        <p:attrNameLst>
                                          <p:attrName>style.visibility</p:attrName>
                                        </p:attrNameLst>
                                      </p:cBhvr>
                                      <p:to>
                                        <p:strVal val="visible"/>
                                      </p:to>
                                    </p:set>
                                    <p:animEffect transition="in" filter="wipe(up)">
                                      <p:cBhvr>
                                        <p:cTn id="14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60" grpId="0" animBg="1"/>
      <p:bldP spid="114" grpId="0" animBg="1"/>
      <p:bldP spid="115" grpId="0" animBg="1"/>
      <p:bldP spid="125" grpId="0" animBg="1"/>
    </p:bld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Static_Title Slide">
    <p:spTree>
      <p:nvGrpSpPr>
        <p:cNvPr id="1" name=""/>
        <p:cNvGrpSpPr/>
        <p:nvPr/>
      </p:nvGrpSpPr>
      <p:grpSpPr>
        <a:xfrm>
          <a:off x="0" y="0"/>
          <a:ext cx="0" cy="0"/>
          <a:chOff x="0" y="0"/>
          <a:chExt cx="0" cy="0"/>
        </a:xfrm>
      </p:grpSpPr>
      <p:pic>
        <p:nvPicPr>
          <p:cNvPr id="7" name="Picture 6" descr="globe.jpg"/>
          <p:cNvPicPr>
            <a:picLocks noChangeAspect="1"/>
          </p:cNvPicPr>
          <p:nvPr/>
        </p:nvPicPr>
        <p:blipFill>
          <a:blip r:embed="rId2" cstate="print"/>
          <a:stretch>
            <a:fillRect/>
          </a:stretch>
        </p:blipFill>
        <p:spPr>
          <a:xfrm>
            <a:off x="0" y="-76200"/>
            <a:ext cx="9144000" cy="6934200"/>
          </a:xfrm>
          <a:prstGeom prst="rect">
            <a:avLst/>
          </a:prstGeom>
        </p:spPr>
      </p:pic>
      <p:pic>
        <p:nvPicPr>
          <p:cNvPr id="8" name="Picture 7" descr="curveed_lines.png"/>
          <p:cNvPicPr>
            <a:picLocks noChangeAspect="1"/>
          </p:cNvPicPr>
          <p:nvPr/>
        </p:nvPicPr>
        <p:blipFill>
          <a:blip r:embed="rId3" cstate="print"/>
          <a:srcRect r="5833" b="4444"/>
          <a:stretch>
            <a:fillRect/>
          </a:stretch>
        </p:blipFill>
        <p:spPr>
          <a:xfrm>
            <a:off x="304800" y="-3372"/>
            <a:ext cx="9015523" cy="6861372"/>
          </a:xfrm>
          <a:prstGeom prst="rect">
            <a:avLst/>
          </a:prstGeom>
        </p:spPr>
      </p:pic>
      <p:pic>
        <p:nvPicPr>
          <p:cNvPr id="9" name="Picture 8" descr="E2open_logo.png"/>
          <p:cNvPicPr>
            <a:picLocks noChangeAspect="1"/>
          </p:cNvPicPr>
          <p:nvPr/>
        </p:nvPicPr>
        <p:blipFill>
          <a:blip r:embed="rId4" cstate="print"/>
          <a:stretch>
            <a:fillRect/>
          </a:stretch>
        </p:blipFill>
        <p:spPr>
          <a:xfrm>
            <a:off x="614929" y="6084277"/>
            <a:ext cx="2571748" cy="471487"/>
          </a:xfrm>
          <a:prstGeom prst="rect">
            <a:avLst/>
          </a:prstGeom>
        </p:spPr>
      </p:pic>
      <p:sp>
        <p:nvSpPr>
          <p:cNvPr id="2" name="Title 1"/>
          <p:cNvSpPr>
            <a:spLocks noGrp="1"/>
          </p:cNvSpPr>
          <p:nvPr>
            <p:ph type="ctrTitle"/>
          </p:nvPr>
        </p:nvSpPr>
        <p:spPr bwMode="black">
          <a:xfrm>
            <a:off x="685800" y="2667000"/>
            <a:ext cx="7772400" cy="1470025"/>
          </a:xfrm>
        </p:spPr>
        <p:txBody>
          <a:bodyPr>
            <a:normAutofit/>
          </a:bodyPr>
          <a:lstStyle>
            <a:lvl1pPr algn="l">
              <a:defRPr sz="3800" b="1">
                <a:solidFill>
                  <a:schemeClr val="tx2"/>
                </a:solidFill>
                <a:latin typeface="Arial" pitchFamily="34" charset="0"/>
                <a:cs typeface="Arial"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85800" y="4343400"/>
            <a:ext cx="6400800" cy="1371600"/>
          </a:xfrm>
          <a:prstGeom prst="rect">
            <a:avLst/>
          </a:prstGeom>
        </p:spPr>
        <p:txBody>
          <a:bodyPr/>
          <a:lstStyle>
            <a:lvl1pPr marL="0" indent="0" algn="l">
              <a:buNone/>
              <a:defRPr sz="2400"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4" name="Group 11"/>
          <p:cNvGrpSpPr/>
          <p:nvPr/>
        </p:nvGrpSpPr>
        <p:grpSpPr>
          <a:xfrm>
            <a:off x="746155" y="107608"/>
            <a:ext cx="6712676" cy="2421784"/>
            <a:chOff x="1447369" y="3620608"/>
            <a:chExt cx="6712676" cy="2421784"/>
          </a:xfrm>
        </p:grpSpPr>
        <p:sp>
          <p:nvSpPr>
            <p:cNvPr id="13" name="Oval 12"/>
            <p:cNvSpPr/>
            <p:nvPr userDrawn="1"/>
          </p:nvSpPr>
          <p:spPr>
            <a:xfrm>
              <a:off x="4398482" y="5313636"/>
              <a:ext cx="728756" cy="728756"/>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4516551" y="5430437"/>
              <a:ext cx="495300" cy="4953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7365827" y="5226724"/>
              <a:ext cx="285750" cy="285750"/>
            </a:xfrm>
            <a:prstGeom prst="ellipse">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userDrawn="1"/>
          </p:nvSpPr>
          <p:spPr>
            <a:xfrm>
              <a:off x="7426105" y="5291076"/>
              <a:ext cx="161130" cy="161130"/>
            </a:xfrm>
            <a:prstGeom prst="ellipse">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userDrawn="1"/>
          </p:nvSpPr>
          <p:spPr>
            <a:xfrm>
              <a:off x="7957856" y="5054136"/>
              <a:ext cx="202189" cy="20218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71" idx="5"/>
              <a:endCxn id="68" idx="1"/>
            </p:cNvCxnSpPr>
            <p:nvPr userDrawn="1"/>
          </p:nvCxnSpPr>
          <p:spPr>
            <a:xfrm>
              <a:off x="1843034" y="4016273"/>
              <a:ext cx="390369" cy="26848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447764" y="4473116"/>
              <a:ext cx="535928" cy="8643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6" idx="4"/>
            </p:cNvCxnSpPr>
            <p:nvPr userDrawn="1"/>
          </p:nvCxnSpPr>
          <p:spPr>
            <a:xfrm>
              <a:off x="3301569" y="4944583"/>
              <a:ext cx="130175" cy="508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flipV="1">
              <a:off x="3626647" y="4167316"/>
              <a:ext cx="479760" cy="242524"/>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Oval 21"/>
            <p:cNvSpPr/>
            <p:nvPr userDrawn="1"/>
          </p:nvSpPr>
          <p:spPr>
            <a:xfrm>
              <a:off x="5769596" y="5671469"/>
              <a:ext cx="202189" cy="20218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a:stCxn id="52" idx="6"/>
            </p:cNvCxnSpPr>
            <p:nvPr userDrawn="1"/>
          </p:nvCxnSpPr>
          <p:spPr>
            <a:xfrm flipV="1">
              <a:off x="4378890" y="4419344"/>
              <a:ext cx="748348" cy="5580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3" idx="2"/>
            </p:cNvCxnSpPr>
            <p:nvPr userDrawn="1"/>
          </p:nvCxnSpPr>
          <p:spPr>
            <a:xfrm>
              <a:off x="3626764" y="5614347"/>
              <a:ext cx="771718" cy="6366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3" idx="7"/>
            </p:cNvCxnSpPr>
            <p:nvPr userDrawn="1"/>
          </p:nvCxnSpPr>
          <p:spPr>
            <a:xfrm flipV="1">
              <a:off x="4100922" y="4573500"/>
              <a:ext cx="1092947" cy="83257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395166" y="4635368"/>
              <a:ext cx="67685" cy="88289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V="1">
              <a:off x="5127238" y="5721664"/>
              <a:ext cx="133305" cy="14244"/>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2" idx="6"/>
            </p:cNvCxnSpPr>
            <p:nvPr userDrawn="1"/>
          </p:nvCxnSpPr>
          <p:spPr>
            <a:xfrm>
              <a:off x="5589121" y="5697927"/>
              <a:ext cx="180475" cy="6749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6362951" y="4923400"/>
              <a:ext cx="182907" cy="16379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34" idx="6"/>
            </p:cNvCxnSpPr>
            <p:nvPr userDrawn="1"/>
          </p:nvCxnSpPr>
          <p:spPr>
            <a:xfrm flipV="1">
              <a:off x="7141264" y="5350549"/>
              <a:ext cx="215038" cy="20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V="1">
              <a:off x="7667988" y="5195411"/>
              <a:ext cx="326231" cy="14763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Oval 31"/>
            <p:cNvSpPr/>
            <p:nvPr userDrawn="1"/>
          </p:nvSpPr>
          <p:spPr>
            <a:xfrm>
              <a:off x="5229785" y="5518259"/>
              <a:ext cx="359336" cy="35933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userDrawn="1"/>
          </p:nvSpPr>
          <p:spPr>
            <a:xfrm>
              <a:off x="5286867" y="5576217"/>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userDrawn="1"/>
          </p:nvSpPr>
          <p:spPr>
            <a:xfrm>
              <a:off x="6412508" y="4986373"/>
              <a:ext cx="728756" cy="728756"/>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userDrawn="1"/>
          </p:nvSpPr>
          <p:spPr>
            <a:xfrm>
              <a:off x="6470639" y="5043396"/>
              <a:ext cx="618645" cy="618645"/>
            </a:xfrm>
            <a:prstGeom prst="ellipse">
              <a:avLst/>
            </a:prstGeom>
            <a:solidFill>
              <a:srgbClr val="0070C0">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userDrawn="1"/>
          </p:nvSpPr>
          <p:spPr>
            <a:xfrm>
              <a:off x="6530905" y="5105400"/>
              <a:ext cx="495300" cy="4953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userDrawn="1"/>
          </p:nvSpPr>
          <p:spPr>
            <a:xfrm>
              <a:off x="5085574" y="3969690"/>
              <a:ext cx="666750" cy="66675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userDrawn="1"/>
          </p:nvSpPr>
          <p:spPr>
            <a:xfrm>
              <a:off x="5250674" y="4140346"/>
              <a:ext cx="336550" cy="3365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userDrawn="1"/>
          </p:nvSpPr>
          <p:spPr>
            <a:xfrm>
              <a:off x="5171299" y="4058590"/>
              <a:ext cx="495300" cy="4953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userDrawn="1"/>
          </p:nvSpPr>
          <p:spPr>
            <a:xfrm>
              <a:off x="5708692" y="4233389"/>
              <a:ext cx="383310" cy="3833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userDrawn="1"/>
          </p:nvSpPr>
          <p:spPr>
            <a:xfrm>
              <a:off x="5652697" y="4181321"/>
              <a:ext cx="495300" cy="4953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userDrawn="1"/>
          </p:nvSpPr>
          <p:spPr>
            <a:xfrm>
              <a:off x="5760133" y="4287633"/>
              <a:ext cx="280428" cy="28042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userDrawn="1"/>
          </p:nvSpPr>
          <p:spPr>
            <a:xfrm>
              <a:off x="5901833" y="4365200"/>
              <a:ext cx="611839" cy="611839"/>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userDrawn="1"/>
          </p:nvSpPr>
          <p:spPr>
            <a:xfrm>
              <a:off x="5971028" y="4431688"/>
              <a:ext cx="473448" cy="47344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userDrawn="1"/>
          </p:nvSpPr>
          <p:spPr>
            <a:xfrm>
              <a:off x="6030706" y="4491186"/>
              <a:ext cx="352132" cy="352132"/>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userDrawn="1"/>
          </p:nvSpPr>
          <p:spPr>
            <a:xfrm>
              <a:off x="2968194" y="4277833"/>
              <a:ext cx="666750" cy="66675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userDrawn="1"/>
          </p:nvSpPr>
          <p:spPr>
            <a:xfrm>
              <a:off x="3133294" y="4448489"/>
              <a:ext cx="336550" cy="3365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userDrawn="1"/>
          </p:nvSpPr>
          <p:spPr>
            <a:xfrm>
              <a:off x="3053919" y="4366733"/>
              <a:ext cx="495300" cy="4953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userDrawn="1"/>
          </p:nvSpPr>
          <p:spPr>
            <a:xfrm>
              <a:off x="3628776" y="4440275"/>
              <a:ext cx="383310" cy="3833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userDrawn="1"/>
          </p:nvSpPr>
          <p:spPr>
            <a:xfrm>
              <a:off x="3572781" y="4388207"/>
              <a:ext cx="495300" cy="4953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userDrawn="1"/>
          </p:nvSpPr>
          <p:spPr>
            <a:xfrm>
              <a:off x="3680217" y="4494519"/>
              <a:ext cx="280428" cy="28042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userDrawn="1"/>
          </p:nvSpPr>
          <p:spPr>
            <a:xfrm>
              <a:off x="4093140" y="4332275"/>
              <a:ext cx="285750" cy="285750"/>
            </a:xfrm>
            <a:prstGeom prst="ellipse">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userDrawn="1"/>
          </p:nvSpPr>
          <p:spPr>
            <a:xfrm>
              <a:off x="4141240" y="4380694"/>
              <a:ext cx="184150" cy="184150"/>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userDrawn="1"/>
          </p:nvSpPr>
          <p:spPr>
            <a:xfrm>
              <a:off x="3260912" y="3829980"/>
              <a:ext cx="381000" cy="381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userDrawn="1"/>
          </p:nvSpPr>
          <p:spPr>
            <a:xfrm>
              <a:off x="3219636" y="3789605"/>
              <a:ext cx="463550" cy="46355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userDrawn="1"/>
          </p:nvSpPr>
          <p:spPr>
            <a:xfrm>
              <a:off x="3890798" y="4672495"/>
              <a:ext cx="473448" cy="47344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userDrawn="1"/>
          </p:nvSpPr>
          <p:spPr>
            <a:xfrm>
              <a:off x="3947408" y="4735061"/>
              <a:ext cx="352132" cy="352132"/>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userDrawn="1"/>
          </p:nvSpPr>
          <p:spPr>
            <a:xfrm>
              <a:off x="3821603" y="4606007"/>
              <a:ext cx="611839" cy="611839"/>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userDrawn="1"/>
          </p:nvSpPr>
          <p:spPr>
            <a:xfrm>
              <a:off x="4244449" y="5073101"/>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userDrawn="1"/>
          </p:nvSpPr>
          <p:spPr>
            <a:xfrm>
              <a:off x="4279374" y="5111201"/>
              <a:ext cx="177800" cy="177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userDrawn="1"/>
          </p:nvSpPr>
          <p:spPr>
            <a:xfrm>
              <a:off x="3268900" y="5429613"/>
              <a:ext cx="359336" cy="35933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userDrawn="1"/>
          </p:nvSpPr>
          <p:spPr>
            <a:xfrm>
              <a:off x="3327357" y="5488258"/>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userDrawn="1"/>
          </p:nvSpPr>
          <p:spPr>
            <a:xfrm>
              <a:off x="3889540" y="5369808"/>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userDrawn="1"/>
          </p:nvCxnSpPr>
          <p:spPr>
            <a:xfrm flipH="1">
              <a:off x="2078475" y="4785039"/>
              <a:ext cx="924644" cy="46239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Oval 64"/>
            <p:cNvSpPr/>
            <p:nvPr userDrawn="1"/>
          </p:nvSpPr>
          <p:spPr>
            <a:xfrm>
              <a:off x="1897788" y="5177058"/>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userDrawn="1"/>
          </p:nvSpPr>
          <p:spPr>
            <a:xfrm>
              <a:off x="2373126" y="4931453"/>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userDrawn="1"/>
          </p:nvSpPr>
          <p:spPr>
            <a:xfrm>
              <a:off x="2405669" y="4967171"/>
              <a:ext cx="177800" cy="177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userDrawn="1"/>
          </p:nvSpPr>
          <p:spPr>
            <a:xfrm>
              <a:off x="2191556" y="4242908"/>
              <a:ext cx="285750" cy="285750"/>
            </a:xfrm>
            <a:prstGeom prst="ellipse">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userDrawn="1"/>
          </p:nvSpPr>
          <p:spPr>
            <a:xfrm>
              <a:off x="2239975" y="4296089"/>
              <a:ext cx="184150" cy="184150"/>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userDrawn="1"/>
          </p:nvSpPr>
          <p:spPr>
            <a:xfrm>
              <a:off x="1488644" y="3665058"/>
              <a:ext cx="381000" cy="381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userDrawn="1"/>
          </p:nvSpPr>
          <p:spPr>
            <a:xfrm>
              <a:off x="1447369" y="3620608"/>
              <a:ext cx="463550" cy="46355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8" name="Straight Connector 77"/>
          <p:cNvCxnSpPr>
            <a:stCxn id="131" idx="5"/>
            <a:endCxn id="128" idx="1"/>
          </p:cNvCxnSpPr>
          <p:nvPr/>
        </p:nvCxnSpPr>
        <p:spPr>
          <a:xfrm>
            <a:off x="7385187" y="322269"/>
            <a:ext cx="317956" cy="218679"/>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7877740" y="694368"/>
            <a:ext cx="436513" cy="7039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106" idx="4"/>
          </p:cNvCxnSpPr>
          <p:nvPr/>
        </p:nvCxnSpPr>
        <p:spPr>
          <a:xfrm>
            <a:off x="8573164" y="1078378"/>
            <a:ext cx="106028" cy="41376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flipV="1">
            <a:off x="8837940" y="445294"/>
            <a:ext cx="306060" cy="15139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8838035" y="1623900"/>
            <a:ext cx="305965" cy="26669"/>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8301630" y="535310"/>
            <a:ext cx="543068" cy="543068"/>
            <a:chOff x="8301630" y="535310"/>
            <a:chExt cx="543068" cy="543068"/>
          </a:xfrm>
        </p:grpSpPr>
        <p:sp>
          <p:nvSpPr>
            <p:cNvPr id="106" name="Oval 105"/>
            <p:cNvSpPr/>
            <p:nvPr userDrawn="1"/>
          </p:nvSpPr>
          <p:spPr>
            <a:xfrm>
              <a:off x="8301630" y="535310"/>
              <a:ext cx="543068" cy="543068"/>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userDrawn="1"/>
          </p:nvSpPr>
          <p:spPr>
            <a:xfrm>
              <a:off x="8436104" y="674309"/>
              <a:ext cx="274120" cy="2741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userDrawn="1"/>
          </p:nvSpPr>
          <p:spPr>
            <a:xfrm>
              <a:off x="8371453" y="607719"/>
              <a:ext cx="403422" cy="40342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Oval 108"/>
          <p:cNvSpPr/>
          <p:nvPr/>
        </p:nvSpPr>
        <p:spPr>
          <a:xfrm>
            <a:off x="8839674" y="667619"/>
            <a:ext cx="312206" cy="31220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8794066" y="625209"/>
            <a:ext cx="403422" cy="40342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8881572" y="711800"/>
            <a:ext cx="228409" cy="22840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8540049" y="170533"/>
            <a:ext cx="310324" cy="31032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8506429" y="137648"/>
            <a:ext cx="377561" cy="377561"/>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8546555" y="1473435"/>
            <a:ext cx="292679" cy="29267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8594168" y="1521201"/>
            <a:ext cx="201711" cy="20171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Connector 123"/>
          <p:cNvCxnSpPr/>
          <p:nvPr/>
        </p:nvCxnSpPr>
        <p:spPr>
          <a:xfrm flipH="1">
            <a:off x="7576954" y="948429"/>
            <a:ext cx="753122" cy="37662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7429784" y="1267728"/>
            <a:ext cx="201711" cy="20171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7816947" y="1067683"/>
            <a:ext cx="201711" cy="20171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7843453" y="1096776"/>
            <a:ext cx="144818" cy="14481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7669058" y="506863"/>
            <a:ext cx="232743" cy="232743"/>
          </a:xfrm>
          <a:prstGeom prst="ellipse">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7708496" y="550179"/>
            <a:ext cx="149990" cy="149990"/>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7096536" y="36205"/>
            <a:ext cx="310324" cy="31032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7062918" y="0"/>
            <a:ext cx="377561" cy="377561"/>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3" name="Content Placeholder 2"/>
          <p:cNvSpPr>
            <a:spLocks noGrp="1"/>
          </p:cNvSpPr>
          <p:nvPr>
            <p:ph idx="1"/>
          </p:nvPr>
        </p:nvSpPr>
        <p:spPr>
          <a:xfrm>
            <a:off x="457200" y="1371600"/>
            <a:ext cx="8229600" cy="4876800"/>
          </a:xfrm>
          <a:prstGeom prst="rect">
            <a:avLst/>
          </a:prstGeom>
        </p:spPr>
        <p:txBody>
          <a:bodyPr/>
          <a:lstStyle>
            <a:lvl1pPr>
              <a:buFont typeface="Arial" pitchFamily="34" charset="0"/>
              <a:buChar char="•"/>
              <a:defRPr sz="2400">
                <a:solidFill>
                  <a:schemeClr val="tx2"/>
                </a:solidFill>
                <a:latin typeface="Arial" pitchFamily="34" charset="0"/>
                <a:cs typeface="Arial" pitchFamily="34" charset="0"/>
              </a:defRPr>
            </a:lvl1pPr>
            <a:lvl2pPr>
              <a:buFont typeface="Arial" pitchFamily="34" charset="0"/>
              <a:buChar char="•"/>
              <a:defRPr sz="2000">
                <a:solidFill>
                  <a:schemeClr val="tx2"/>
                </a:solidFill>
                <a:latin typeface="Arial" pitchFamily="34" charset="0"/>
                <a:cs typeface="Arial" pitchFamily="34" charset="0"/>
              </a:defRPr>
            </a:lvl2pPr>
            <a:lvl3pPr>
              <a:buFont typeface="Arial" pitchFamily="34" charset="0"/>
              <a:buChar char="•"/>
              <a:defRPr sz="1800">
                <a:solidFill>
                  <a:schemeClr val="tx2"/>
                </a:solidFill>
                <a:latin typeface="Arial" pitchFamily="34" charset="0"/>
                <a:cs typeface="Arial" pitchFamily="34" charset="0"/>
              </a:defRPr>
            </a:lvl3pPr>
            <a:lvl4pPr>
              <a:buFont typeface="Arial" pitchFamily="34" charset="0"/>
              <a:buChar char="•"/>
              <a:defRPr sz="1600">
                <a:solidFill>
                  <a:schemeClr val="tx2"/>
                </a:solidFill>
                <a:latin typeface="Arial" pitchFamily="34" charset="0"/>
                <a:cs typeface="Arial" pitchFamily="34" charset="0"/>
              </a:defRPr>
            </a:lvl4pPr>
            <a:lvl5pPr>
              <a:buFont typeface="Arial" pitchFamily="34" charset="0"/>
              <a:buChar char="•"/>
              <a:defRPr sz="1600">
                <a:solidFill>
                  <a:schemeClr val="tx2"/>
                </a:solidFill>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5"/>
          <p:cNvSpPr>
            <a:spLocks noGrp="1" noChangeArrowheads="1"/>
          </p:cNvSpPr>
          <p:nvPr>
            <p:ph type="sldNum" sz="quarter" idx="10"/>
          </p:nvPr>
        </p:nvSpPr>
        <p:spPr>
          <a:ln/>
        </p:spPr>
        <p:txBody>
          <a:bodyPr/>
          <a:lstStyle>
            <a:lvl1pPr>
              <a:defRPr/>
            </a:lvl1pPr>
          </a:lstStyle>
          <a:p>
            <a:pPr>
              <a:defRPr/>
            </a:pPr>
            <a:r>
              <a:rPr lang="en-US" dirty="0"/>
              <a:t>E2open Confidential / </a:t>
            </a:r>
            <a:fld id="{A87A4CC6-7074-4195-9904-465FF0109176}" type="slidenum">
              <a:rPr lang="en-US"/>
              <a:pPr>
                <a:defRPr/>
              </a:pPr>
              <a:t>‹Nr.›</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1_Title Only - Clean Background">
    <p:spTree>
      <p:nvGrpSpPr>
        <p:cNvPr id="1" name=""/>
        <p:cNvGrpSpPr/>
        <p:nvPr/>
      </p:nvGrpSpPr>
      <p:grpSpPr>
        <a:xfrm>
          <a:off x="0" y="0"/>
          <a:ext cx="0" cy="0"/>
          <a:chOff x="0" y="0"/>
          <a:chExt cx="0" cy="0"/>
        </a:xfrm>
      </p:grpSpPr>
      <p:sp>
        <p:nvSpPr>
          <p:cNvPr id="5" name="Rectangle 4"/>
          <p:cNvSpPr/>
          <p:nvPr/>
        </p:nvSpPr>
        <p:spPr>
          <a:xfrm>
            <a:off x="6400800" y="4572000"/>
            <a:ext cx="27432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17193" y="5029200"/>
            <a:ext cx="2169607"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urved_lines_for_page.png"/>
          <p:cNvPicPr>
            <a:picLocks noChangeAspect="1"/>
          </p:cNvPicPr>
          <p:nvPr/>
        </p:nvPicPr>
        <p:blipFill>
          <a:blip r:embed="rId2" cstate="print"/>
          <a:stretch>
            <a:fillRect/>
          </a:stretch>
        </p:blipFill>
        <p:spPr>
          <a:xfrm>
            <a:off x="4114800" y="-38745"/>
            <a:ext cx="5029200" cy="6858000"/>
          </a:xfrm>
          <a:prstGeom prst="rect">
            <a:avLst/>
          </a:prstGeom>
        </p:spPr>
      </p:pic>
      <p:sp>
        <p:nvSpPr>
          <p:cNvPr id="4" name="Freeform 3"/>
          <p:cNvSpPr/>
          <p:nvPr/>
        </p:nvSpPr>
        <p:spPr bwMode="gray">
          <a:xfrm>
            <a:off x="0" y="-43158"/>
            <a:ext cx="9146697" cy="1262358"/>
          </a:xfrm>
          <a:custGeom>
            <a:avLst/>
            <a:gdLst>
              <a:gd name="connsiteX0" fmla="*/ 0 w 9144000"/>
              <a:gd name="connsiteY0" fmla="*/ 0 h 685800"/>
              <a:gd name="connsiteX1" fmla="*/ 9144000 w 9144000"/>
              <a:gd name="connsiteY1" fmla="*/ 0 h 685800"/>
              <a:gd name="connsiteX2" fmla="*/ 9144000 w 9144000"/>
              <a:gd name="connsiteY2" fmla="*/ 685800 h 685800"/>
              <a:gd name="connsiteX3" fmla="*/ 0 w 9144000"/>
              <a:gd name="connsiteY3" fmla="*/ 685800 h 685800"/>
              <a:gd name="connsiteX4" fmla="*/ 0 w 9144000"/>
              <a:gd name="connsiteY4" fmla="*/ 0 h 685800"/>
              <a:gd name="connsiteX0" fmla="*/ 0 w 9144000"/>
              <a:gd name="connsiteY0" fmla="*/ 0 h 1262358"/>
              <a:gd name="connsiteX1" fmla="*/ 9144000 w 9144000"/>
              <a:gd name="connsiteY1" fmla="*/ 0 h 1262358"/>
              <a:gd name="connsiteX2" fmla="*/ 9144000 w 9144000"/>
              <a:gd name="connsiteY2" fmla="*/ 685800 h 1262358"/>
              <a:gd name="connsiteX3" fmla="*/ 0 w 9144000"/>
              <a:gd name="connsiteY3" fmla="*/ 1262358 h 1262358"/>
              <a:gd name="connsiteX4" fmla="*/ 0 w 9144000"/>
              <a:gd name="connsiteY4" fmla="*/ 0 h 1262358"/>
              <a:gd name="connsiteX0" fmla="*/ 0 w 9144000"/>
              <a:gd name="connsiteY0" fmla="*/ 0 h 1262358"/>
              <a:gd name="connsiteX1" fmla="*/ 9144000 w 9144000"/>
              <a:gd name="connsiteY1" fmla="*/ 0 h 1262358"/>
              <a:gd name="connsiteX2" fmla="*/ 9135908 w 9144000"/>
              <a:gd name="connsiteY2" fmla="*/ 742444 h 1262358"/>
              <a:gd name="connsiteX3" fmla="*/ 0 w 9144000"/>
              <a:gd name="connsiteY3" fmla="*/ 1262358 h 1262358"/>
              <a:gd name="connsiteX4" fmla="*/ 0 w 9144000"/>
              <a:gd name="connsiteY4" fmla="*/ 0 h 1262358"/>
              <a:gd name="connsiteX0" fmla="*/ 0 w 9146697"/>
              <a:gd name="connsiteY0" fmla="*/ 0 h 1262358"/>
              <a:gd name="connsiteX1" fmla="*/ 9144000 w 9146697"/>
              <a:gd name="connsiteY1" fmla="*/ 0 h 1262358"/>
              <a:gd name="connsiteX2" fmla="*/ 9144000 w 9146697"/>
              <a:gd name="connsiteY2" fmla="*/ 762000 h 1262358"/>
              <a:gd name="connsiteX3" fmla="*/ 0 w 9146697"/>
              <a:gd name="connsiteY3" fmla="*/ 1262358 h 1262358"/>
              <a:gd name="connsiteX4" fmla="*/ 0 w 9146697"/>
              <a:gd name="connsiteY4" fmla="*/ 0 h 1262358"/>
              <a:gd name="connsiteX0" fmla="*/ 0 w 9146697"/>
              <a:gd name="connsiteY0" fmla="*/ 0 h 1262358"/>
              <a:gd name="connsiteX1" fmla="*/ 9144000 w 9146697"/>
              <a:gd name="connsiteY1" fmla="*/ 8092 h 1262358"/>
              <a:gd name="connsiteX2" fmla="*/ 9144000 w 9146697"/>
              <a:gd name="connsiteY2" fmla="*/ 762000 h 1262358"/>
              <a:gd name="connsiteX3" fmla="*/ 0 w 9146697"/>
              <a:gd name="connsiteY3" fmla="*/ 1262358 h 1262358"/>
              <a:gd name="connsiteX4" fmla="*/ 0 w 9146697"/>
              <a:gd name="connsiteY4" fmla="*/ 0 h 1262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6697" h="1262358">
                <a:moveTo>
                  <a:pt x="0" y="0"/>
                </a:moveTo>
                <a:lnTo>
                  <a:pt x="9144000" y="8092"/>
                </a:lnTo>
                <a:cubicBezTo>
                  <a:pt x="9141303" y="255573"/>
                  <a:pt x="9146697" y="514519"/>
                  <a:pt x="9144000" y="762000"/>
                </a:cubicBezTo>
                <a:lnTo>
                  <a:pt x="0" y="1262358"/>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08397524"/>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3" name="Rectangle 12"/>
          <p:cNvSpPr/>
          <p:nvPr/>
        </p:nvSpPr>
        <p:spPr bwMode="white">
          <a:xfrm>
            <a:off x="0" y="-76200"/>
            <a:ext cx="9144000" cy="6934200"/>
          </a:xfrm>
          <a:prstGeom prst="rect">
            <a:avLst/>
          </a:prstGeom>
          <a:solidFill>
            <a:srgbClr val="1F497D">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pic>
        <p:nvPicPr>
          <p:cNvPr id="15" name="Picture 14" descr="globe_section.png"/>
          <p:cNvPicPr>
            <a:picLocks noChangeAspect="1"/>
          </p:cNvPicPr>
          <p:nvPr/>
        </p:nvPicPr>
        <p:blipFill>
          <a:blip r:embed="rId2" cstate="print"/>
          <a:srcRect t="10667" r="5000"/>
          <a:stretch>
            <a:fillRect/>
          </a:stretch>
        </p:blipFill>
        <p:spPr bwMode="invGray">
          <a:xfrm>
            <a:off x="457200" y="0"/>
            <a:ext cx="8686800" cy="5105400"/>
          </a:xfrm>
          <a:prstGeom prst="rect">
            <a:avLst/>
          </a:prstGeom>
        </p:spPr>
      </p:pic>
      <p:sp>
        <p:nvSpPr>
          <p:cNvPr id="2" name="Title 1"/>
          <p:cNvSpPr>
            <a:spLocks noGrp="1"/>
          </p:cNvSpPr>
          <p:nvPr>
            <p:ph type="title"/>
          </p:nvPr>
        </p:nvSpPr>
        <p:spPr bwMode="black">
          <a:xfrm>
            <a:off x="685800" y="3505200"/>
            <a:ext cx="7772400" cy="1362075"/>
          </a:xfrm>
        </p:spPr>
        <p:txBody>
          <a:bodyPr anchor="t">
            <a:normAutofit/>
          </a:bodyPr>
          <a:lstStyle>
            <a:lvl1pPr algn="ctr">
              <a:defRPr sz="3200" b="1" cap="none" baseline="0"/>
            </a:lvl1pPr>
          </a:lstStyle>
          <a:p>
            <a:r>
              <a:rPr lang="en-US"/>
              <a:t>Click to edit Master title style</a:t>
            </a:r>
            <a:endParaRPr lang="en-US" dirty="0"/>
          </a:p>
        </p:txBody>
      </p:sp>
      <p:pic>
        <p:nvPicPr>
          <p:cNvPr id="18" name="Picture 17" descr="E2open_logo.png"/>
          <p:cNvPicPr>
            <a:picLocks noChangeAspect="1"/>
          </p:cNvPicPr>
          <p:nvPr/>
        </p:nvPicPr>
        <p:blipFill>
          <a:blip r:embed="rId3" cstate="print"/>
          <a:stretch>
            <a:fillRect/>
          </a:stretch>
        </p:blipFill>
        <p:spPr>
          <a:xfrm>
            <a:off x="614929" y="6084277"/>
            <a:ext cx="2571748" cy="471487"/>
          </a:xfrm>
          <a:prstGeom prst="rect">
            <a:avLst/>
          </a:prstGeom>
        </p:spPr>
      </p:pic>
      <p:grpSp>
        <p:nvGrpSpPr>
          <p:cNvPr id="8" name="Group 7"/>
          <p:cNvGrpSpPr/>
          <p:nvPr/>
        </p:nvGrpSpPr>
        <p:grpSpPr>
          <a:xfrm>
            <a:off x="368085" y="226319"/>
            <a:ext cx="4339542" cy="1565611"/>
            <a:chOff x="1447369" y="3620608"/>
            <a:chExt cx="6712676" cy="2421786"/>
          </a:xfrm>
        </p:grpSpPr>
        <p:sp>
          <p:nvSpPr>
            <p:cNvPr id="9" name="Oval 8"/>
            <p:cNvSpPr/>
            <p:nvPr userDrawn="1"/>
          </p:nvSpPr>
          <p:spPr>
            <a:xfrm>
              <a:off x="4398482" y="5313637"/>
              <a:ext cx="728756" cy="728757"/>
            </a:xfrm>
            <a:prstGeom prst="ellipse">
              <a:avLst/>
            </a:prstGeom>
            <a:solidFill>
              <a:schemeClr val="bg1">
                <a:alpha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userDrawn="1"/>
          </p:nvSpPr>
          <p:spPr>
            <a:xfrm>
              <a:off x="4516551" y="5430437"/>
              <a:ext cx="495300" cy="4953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userDrawn="1"/>
          </p:nvSpPr>
          <p:spPr>
            <a:xfrm>
              <a:off x="7365827" y="5226724"/>
              <a:ext cx="285750" cy="285750"/>
            </a:xfrm>
            <a:prstGeom prst="ellipse">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7426105" y="5291076"/>
              <a:ext cx="161130" cy="161130"/>
            </a:xfrm>
            <a:prstGeom prst="ellipse">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userDrawn="1"/>
          </p:nvSpPr>
          <p:spPr>
            <a:xfrm>
              <a:off x="7957856" y="5054136"/>
              <a:ext cx="202189" cy="20218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72" idx="5"/>
              <a:endCxn id="69" idx="1"/>
            </p:cNvCxnSpPr>
            <p:nvPr userDrawn="1"/>
          </p:nvCxnSpPr>
          <p:spPr>
            <a:xfrm>
              <a:off x="1843034" y="4016273"/>
              <a:ext cx="390369" cy="2684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2447764" y="4473116"/>
              <a:ext cx="535928" cy="864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47" idx="4"/>
            </p:cNvCxnSpPr>
            <p:nvPr userDrawn="1"/>
          </p:nvCxnSpPr>
          <p:spPr>
            <a:xfrm>
              <a:off x="3301569" y="4944583"/>
              <a:ext cx="130175" cy="50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flipV="1">
              <a:off x="3626647" y="4167316"/>
              <a:ext cx="479760" cy="24252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Oval 22"/>
            <p:cNvSpPr/>
            <p:nvPr userDrawn="1"/>
          </p:nvSpPr>
          <p:spPr>
            <a:xfrm>
              <a:off x="5769596" y="5671469"/>
              <a:ext cx="202189" cy="20218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stCxn id="53" idx="6"/>
            </p:cNvCxnSpPr>
            <p:nvPr userDrawn="1"/>
          </p:nvCxnSpPr>
          <p:spPr>
            <a:xfrm flipV="1">
              <a:off x="4378890" y="4419344"/>
              <a:ext cx="748348" cy="558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9" idx="2"/>
            </p:cNvCxnSpPr>
            <p:nvPr userDrawn="1"/>
          </p:nvCxnSpPr>
          <p:spPr>
            <a:xfrm>
              <a:off x="3626764" y="5614349"/>
              <a:ext cx="771717" cy="636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4" idx="7"/>
            </p:cNvCxnSpPr>
            <p:nvPr userDrawn="1"/>
          </p:nvCxnSpPr>
          <p:spPr>
            <a:xfrm flipV="1">
              <a:off x="4100922" y="4573500"/>
              <a:ext cx="1092947" cy="8325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V="1">
              <a:off x="5395166" y="4635368"/>
              <a:ext cx="67685" cy="8828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V="1">
              <a:off x="5127238" y="5721664"/>
              <a:ext cx="133305" cy="142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3" idx="6"/>
            </p:cNvCxnSpPr>
            <p:nvPr userDrawn="1"/>
          </p:nvCxnSpPr>
          <p:spPr>
            <a:xfrm>
              <a:off x="5589121" y="5697927"/>
              <a:ext cx="180475" cy="674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6362951" y="4923400"/>
              <a:ext cx="182907" cy="1637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35" idx="6"/>
            </p:cNvCxnSpPr>
            <p:nvPr userDrawn="1"/>
          </p:nvCxnSpPr>
          <p:spPr>
            <a:xfrm flipV="1">
              <a:off x="7141264" y="5350549"/>
              <a:ext cx="215038" cy="2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V="1">
              <a:off x="7667988" y="5195411"/>
              <a:ext cx="326231" cy="1476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Oval 32"/>
            <p:cNvSpPr/>
            <p:nvPr userDrawn="1"/>
          </p:nvSpPr>
          <p:spPr>
            <a:xfrm>
              <a:off x="5229785" y="5518259"/>
              <a:ext cx="359336" cy="35933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userDrawn="1"/>
          </p:nvSpPr>
          <p:spPr>
            <a:xfrm>
              <a:off x="5286867" y="5576217"/>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userDrawn="1"/>
          </p:nvSpPr>
          <p:spPr>
            <a:xfrm>
              <a:off x="6412508" y="4986373"/>
              <a:ext cx="728756" cy="728756"/>
            </a:xfrm>
            <a:prstGeom prst="ellipse">
              <a:avLst/>
            </a:prstGeom>
            <a:solidFill>
              <a:schemeClr val="bg1">
                <a:alpha val="36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userDrawn="1"/>
          </p:nvSpPr>
          <p:spPr>
            <a:xfrm>
              <a:off x="6470639" y="5043396"/>
              <a:ext cx="618645" cy="618645"/>
            </a:xfrm>
            <a:prstGeom prst="ellipse">
              <a:avLst/>
            </a:prstGeom>
            <a:solidFill>
              <a:srgbClr val="0070C0">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userDrawn="1"/>
          </p:nvSpPr>
          <p:spPr>
            <a:xfrm>
              <a:off x="6530905" y="5105400"/>
              <a:ext cx="495300" cy="4953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userDrawn="1"/>
          </p:nvSpPr>
          <p:spPr>
            <a:xfrm>
              <a:off x="5085574" y="3969690"/>
              <a:ext cx="666750" cy="666750"/>
            </a:xfrm>
            <a:prstGeom prst="ellipse">
              <a:avLst/>
            </a:prstGeom>
            <a:solidFill>
              <a:schemeClr val="bg1">
                <a:alpha val="83000"/>
              </a:schemeClr>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userDrawn="1"/>
          </p:nvSpPr>
          <p:spPr>
            <a:xfrm>
              <a:off x="5250674" y="4140346"/>
              <a:ext cx="336550" cy="3365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userDrawn="1"/>
          </p:nvSpPr>
          <p:spPr>
            <a:xfrm>
              <a:off x="5171299" y="4058590"/>
              <a:ext cx="495300" cy="4953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userDrawn="1"/>
          </p:nvSpPr>
          <p:spPr>
            <a:xfrm>
              <a:off x="5708692" y="4233389"/>
              <a:ext cx="383310" cy="3833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userDrawn="1"/>
          </p:nvSpPr>
          <p:spPr>
            <a:xfrm>
              <a:off x="5652697" y="4181321"/>
              <a:ext cx="495300" cy="4953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userDrawn="1"/>
          </p:nvSpPr>
          <p:spPr>
            <a:xfrm>
              <a:off x="5760133" y="4287633"/>
              <a:ext cx="280428" cy="28042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userDrawn="1"/>
          </p:nvSpPr>
          <p:spPr>
            <a:xfrm>
              <a:off x="5901833" y="4365200"/>
              <a:ext cx="611839" cy="611839"/>
            </a:xfrm>
            <a:prstGeom prst="ellipse">
              <a:avLst/>
            </a:prstGeom>
            <a:solidFill>
              <a:schemeClr val="bg1">
                <a:alpha val="82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userDrawn="1"/>
          </p:nvSpPr>
          <p:spPr>
            <a:xfrm>
              <a:off x="5971028" y="4431688"/>
              <a:ext cx="473448" cy="47344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userDrawn="1"/>
          </p:nvSpPr>
          <p:spPr>
            <a:xfrm>
              <a:off x="6030706" y="4491186"/>
              <a:ext cx="352132" cy="352132"/>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userDrawn="1"/>
          </p:nvSpPr>
          <p:spPr>
            <a:xfrm>
              <a:off x="2968194" y="4277833"/>
              <a:ext cx="666750" cy="666750"/>
            </a:xfrm>
            <a:prstGeom prst="ellipse">
              <a:avLst/>
            </a:prstGeom>
            <a:solidFill>
              <a:schemeClr val="bg1">
                <a:alpha val="78000"/>
              </a:schemeClr>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userDrawn="1"/>
          </p:nvSpPr>
          <p:spPr>
            <a:xfrm>
              <a:off x="3133294" y="4448489"/>
              <a:ext cx="336550" cy="3365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userDrawn="1"/>
          </p:nvSpPr>
          <p:spPr>
            <a:xfrm>
              <a:off x="3053919" y="4366733"/>
              <a:ext cx="495300" cy="4953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userDrawn="1"/>
          </p:nvSpPr>
          <p:spPr>
            <a:xfrm>
              <a:off x="3628776" y="4440275"/>
              <a:ext cx="383310" cy="3833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userDrawn="1"/>
          </p:nvSpPr>
          <p:spPr>
            <a:xfrm>
              <a:off x="3572781" y="4388207"/>
              <a:ext cx="495300" cy="4953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userDrawn="1"/>
          </p:nvSpPr>
          <p:spPr>
            <a:xfrm>
              <a:off x="3680217" y="4494519"/>
              <a:ext cx="280428" cy="28042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userDrawn="1"/>
          </p:nvSpPr>
          <p:spPr>
            <a:xfrm>
              <a:off x="4093140" y="4332275"/>
              <a:ext cx="285750" cy="285750"/>
            </a:xfrm>
            <a:prstGeom prst="ellipse">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userDrawn="1"/>
          </p:nvSpPr>
          <p:spPr>
            <a:xfrm>
              <a:off x="4141240" y="4380694"/>
              <a:ext cx="184150" cy="184150"/>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userDrawn="1"/>
          </p:nvSpPr>
          <p:spPr>
            <a:xfrm>
              <a:off x="3260912" y="3829980"/>
              <a:ext cx="381000" cy="381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userDrawn="1"/>
          </p:nvSpPr>
          <p:spPr>
            <a:xfrm>
              <a:off x="3219636" y="3789605"/>
              <a:ext cx="463550" cy="46355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userDrawn="1"/>
          </p:nvSpPr>
          <p:spPr>
            <a:xfrm>
              <a:off x="3890798" y="4672495"/>
              <a:ext cx="473448" cy="47344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userDrawn="1"/>
          </p:nvSpPr>
          <p:spPr>
            <a:xfrm>
              <a:off x="3947408" y="4735061"/>
              <a:ext cx="352132" cy="352132"/>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userDrawn="1"/>
          </p:nvSpPr>
          <p:spPr>
            <a:xfrm>
              <a:off x="3821603" y="4606007"/>
              <a:ext cx="611839" cy="611839"/>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userDrawn="1"/>
          </p:nvSpPr>
          <p:spPr>
            <a:xfrm>
              <a:off x="4244449" y="5073101"/>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userDrawn="1"/>
          </p:nvSpPr>
          <p:spPr>
            <a:xfrm>
              <a:off x="4279374" y="5111201"/>
              <a:ext cx="177800" cy="177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userDrawn="1"/>
          </p:nvSpPr>
          <p:spPr>
            <a:xfrm>
              <a:off x="3268900" y="5429613"/>
              <a:ext cx="359336" cy="35933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userDrawn="1"/>
          </p:nvSpPr>
          <p:spPr>
            <a:xfrm>
              <a:off x="3327357" y="5488258"/>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userDrawn="1"/>
          </p:nvSpPr>
          <p:spPr>
            <a:xfrm>
              <a:off x="3889540" y="5369808"/>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p:nvPr userDrawn="1"/>
          </p:nvCxnSpPr>
          <p:spPr>
            <a:xfrm flipH="1">
              <a:off x="2078475" y="4785039"/>
              <a:ext cx="924644" cy="4623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Oval 65"/>
            <p:cNvSpPr/>
            <p:nvPr userDrawn="1"/>
          </p:nvSpPr>
          <p:spPr>
            <a:xfrm>
              <a:off x="1897788" y="5177058"/>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userDrawn="1"/>
          </p:nvSpPr>
          <p:spPr>
            <a:xfrm>
              <a:off x="2373126" y="4931453"/>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userDrawn="1"/>
          </p:nvSpPr>
          <p:spPr>
            <a:xfrm>
              <a:off x="2405669" y="4967171"/>
              <a:ext cx="177800" cy="177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userDrawn="1"/>
          </p:nvSpPr>
          <p:spPr>
            <a:xfrm>
              <a:off x="2191556" y="4242908"/>
              <a:ext cx="285750" cy="285750"/>
            </a:xfrm>
            <a:prstGeom prst="ellipse">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userDrawn="1"/>
          </p:nvSpPr>
          <p:spPr>
            <a:xfrm>
              <a:off x="2239975" y="4296089"/>
              <a:ext cx="184150" cy="184150"/>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userDrawn="1"/>
          </p:nvSpPr>
          <p:spPr>
            <a:xfrm>
              <a:off x="1488644" y="3665058"/>
              <a:ext cx="381000" cy="381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userDrawn="1"/>
          </p:nvSpPr>
          <p:spPr>
            <a:xfrm>
              <a:off x="1447369" y="3620608"/>
              <a:ext cx="463550" cy="46355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3" name="Group 192"/>
          <p:cNvGrpSpPr/>
          <p:nvPr/>
        </p:nvGrpSpPr>
        <p:grpSpPr>
          <a:xfrm rot="10543955">
            <a:off x="4628238" y="277981"/>
            <a:ext cx="4339542" cy="1565611"/>
            <a:chOff x="1447369" y="3620608"/>
            <a:chExt cx="6712676" cy="2421786"/>
          </a:xfrm>
        </p:grpSpPr>
        <p:sp>
          <p:nvSpPr>
            <p:cNvPr id="194" name="Oval 193"/>
            <p:cNvSpPr/>
            <p:nvPr userDrawn="1"/>
          </p:nvSpPr>
          <p:spPr>
            <a:xfrm>
              <a:off x="4398482" y="5313637"/>
              <a:ext cx="728756" cy="728757"/>
            </a:xfrm>
            <a:prstGeom prst="ellipse">
              <a:avLst/>
            </a:prstGeom>
            <a:solidFill>
              <a:schemeClr val="bg1">
                <a:alpha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userDrawn="1"/>
          </p:nvSpPr>
          <p:spPr>
            <a:xfrm>
              <a:off x="4516551" y="5430437"/>
              <a:ext cx="495300" cy="4953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userDrawn="1"/>
          </p:nvSpPr>
          <p:spPr>
            <a:xfrm>
              <a:off x="7365827" y="5226724"/>
              <a:ext cx="285750" cy="285750"/>
            </a:xfrm>
            <a:prstGeom prst="ellipse">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userDrawn="1"/>
          </p:nvSpPr>
          <p:spPr>
            <a:xfrm>
              <a:off x="7426105" y="5291076"/>
              <a:ext cx="161130" cy="161130"/>
            </a:xfrm>
            <a:prstGeom prst="ellipse">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userDrawn="1"/>
          </p:nvSpPr>
          <p:spPr>
            <a:xfrm>
              <a:off x="7957856" y="5054136"/>
              <a:ext cx="202189" cy="20218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Straight Connector 198"/>
            <p:cNvCxnSpPr>
              <a:stCxn id="252" idx="5"/>
              <a:endCxn id="249" idx="1"/>
            </p:cNvCxnSpPr>
            <p:nvPr userDrawn="1"/>
          </p:nvCxnSpPr>
          <p:spPr>
            <a:xfrm>
              <a:off x="1843034" y="4016273"/>
              <a:ext cx="390369" cy="2684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a:off x="2447764" y="4473116"/>
              <a:ext cx="535928" cy="864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227" idx="4"/>
            </p:cNvCxnSpPr>
            <p:nvPr userDrawn="1"/>
          </p:nvCxnSpPr>
          <p:spPr>
            <a:xfrm>
              <a:off x="3301569" y="4944583"/>
              <a:ext cx="130175" cy="50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flipH="1" flipV="1">
              <a:off x="3626647" y="4167316"/>
              <a:ext cx="479760" cy="24252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3" name="Oval 202"/>
            <p:cNvSpPr/>
            <p:nvPr userDrawn="1"/>
          </p:nvSpPr>
          <p:spPr>
            <a:xfrm>
              <a:off x="5769596" y="5671469"/>
              <a:ext cx="202189" cy="20218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4" name="Straight Connector 203"/>
            <p:cNvCxnSpPr>
              <a:stCxn id="233" idx="6"/>
            </p:cNvCxnSpPr>
            <p:nvPr userDrawn="1"/>
          </p:nvCxnSpPr>
          <p:spPr>
            <a:xfrm flipV="1">
              <a:off x="4378890" y="4419344"/>
              <a:ext cx="748348" cy="558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a:endCxn id="194" idx="2"/>
            </p:cNvCxnSpPr>
            <p:nvPr userDrawn="1"/>
          </p:nvCxnSpPr>
          <p:spPr>
            <a:xfrm>
              <a:off x="3626764" y="5614349"/>
              <a:ext cx="771717" cy="636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244" idx="7"/>
            </p:cNvCxnSpPr>
            <p:nvPr userDrawn="1"/>
          </p:nvCxnSpPr>
          <p:spPr>
            <a:xfrm flipV="1">
              <a:off x="4100922" y="4573500"/>
              <a:ext cx="1092947" cy="8325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flipV="1">
              <a:off x="5395166" y="4635368"/>
              <a:ext cx="67685" cy="8828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flipV="1">
              <a:off x="5127238" y="5721664"/>
              <a:ext cx="133305" cy="142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213" idx="6"/>
            </p:cNvCxnSpPr>
            <p:nvPr userDrawn="1"/>
          </p:nvCxnSpPr>
          <p:spPr>
            <a:xfrm>
              <a:off x="5589121" y="5697927"/>
              <a:ext cx="180475" cy="674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a:off x="6362951" y="4923400"/>
              <a:ext cx="182907" cy="1637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a:stCxn id="215" idx="6"/>
            </p:cNvCxnSpPr>
            <p:nvPr userDrawn="1"/>
          </p:nvCxnSpPr>
          <p:spPr>
            <a:xfrm flipV="1">
              <a:off x="7141264" y="5350549"/>
              <a:ext cx="215038" cy="2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a:xfrm flipV="1">
              <a:off x="7667988" y="5195411"/>
              <a:ext cx="326231" cy="1476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3" name="Oval 212"/>
            <p:cNvSpPr/>
            <p:nvPr userDrawn="1"/>
          </p:nvSpPr>
          <p:spPr>
            <a:xfrm>
              <a:off x="5229785" y="5518259"/>
              <a:ext cx="359336" cy="35933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userDrawn="1"/>
          </p:nvSpPr>
          <p:spPr>
            <a:xfrm>
              <a:off x="5286867" y="5576217"/>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userDrawn="1"/>
          </p:nvSpPr>
          <p:spPr>
            <a:xfrm>
              <a:off x="6412508" y="4986373"/>
              <a:ext cx="728756" cy="728756"/>
            </a:xfrm>
            <a:prstGeom prst="ellipse">
              <a:avLst/>
            </a:prstGeom>
            <a:solidFill>
              <a:schemeClr val="bg1">
                <a:alpha val="36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userDrawn="1"/>
          </p:nvSpPr>
          <p:spPr>
            <a:xfrm>
              <a:off x="6470639" y="5043396"/>
              <a:ext cx="618645" cy="618645"/>
            </a:xfrm>
            <a:prstGeom prst="ellipse">
              <a:avLst/>
            </a:prstGeom>
            <a:solidFill>
              <a:srgbClr val="0070C0">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userDrawn="1"/>
          </p:nvSpPr>
          <p:spPr>
            <a:xfrm>
              <a:off x="6530905" y="5105400"/>
              <a:ext cx="495300" cy="4953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userDrawn="1"/>
          </p:nvSpPr>
          <p:spPr>
            <a:xfrm>
              <a:off x="5085574" y="3969690"/>
              <a:ext cx="666750" cy="666750"/>
            </a:xfrm>
            <a:prstGeom prst="ellipse">
              <a:avLst/>
            </a:prstGeom>
            <a:solidFill>
              <a:schemeClr val="bg1">
                <a:alpha val="83000"/>
              </a:schemeClr>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userDrawn="1"/>
          </p:nvSpPr>
          <p:spPr>
            <a:xfrm>
              <a:off x="5250674" y="4140346"/>
              <a:ext cx="336550" cy="3365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userDrawn="1"/>
          </p:nvSpPr>
          <p:spPr>
            <a:xfrm>
              <a:off x="5171299" y="4058590"/>
              <a:ext cx="495300" cy="4953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p:nvPr userDrawn="1"/>
          </p:nvSpPr>
          <p:spPr>
            <a:xfrm>
              <a:off x="5708692" y="4233389"/>
              <a:ext cx="383310" cy="3833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p:cNvSpPr/>
            <p:nvPr userDrawn="1"/>
          </p:nvSpPr>
          <p:spPr>
            <a:xfrm>
              <a:off x="5652697" y="4181321"/>
              <a:ext cx="495300" cy="4953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p:nvPr userDrawn="1"/>
          </p:nvSpPr>
          <p:spPr>
            <a:xfrm>
              <a:off x="5760133" y="4287633"/>
              <a:ext cx="280428" cy="28042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p:nvPr userDrawn="1"/>
          </p:nvSpPr>
          <p:spPr>
            <a:xfrm>
              <a:off x="5901833" y="4365200"/>
              <a:ext cx="611839" cy="611839"/>
            </a:xfrm>
            <a:prstGeom prst="ellipse">
              <a:avLst/>
            </a:prstGeom>
            <a:solidFill>
              <a:schemeClr val="bg1">
                <a:alpha val="82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p:nvPr userDrawn="1"/>
          </p:nvSpPr>
          <p:spPr>
            <a:xfrm>
              <a:off x="5971028" y="4431688"/>
              <a:ext cx="473448" cy="47344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p:nvPr userDrawn="1"/>
          </p:nvSpPr>
          <p:spPr>
            <a:xfrm>
              <a:off x="6030706" y="4491186"/>
              <a:ext cx="352132" cy="352132"/>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p:nvPr userDrawn="1"/>
          </p:nvSpPr>
          <p:spPr>
            <a:xfrm>
              <a:off x="2968194" y="4277833"/>
              <a:ext cx="666750" cy="666750"/>
            </a:xfrm>
            <a:prstGeom prst="ellipse">
              <a:avLst/>
            </a:prstGeom>
            <a:solidFill>
              <a:schemeClr val="bg1">
                <a:alpha val="78000"/>
              </a:schemeClr>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p:nvPr userDrawn="1"/>
          </p:nvSpPr>
          <p:spPr>
            <a:xfrm>
              <a:off x="3133294" y="4448489"/>
              <a:ext cx="336550" cy="3365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userDrawn="1"/>
          </p:nvSpPr>
          <p:spPr>
            <a:xfrm>
              <a:off x="3053919" y="4366733"/>
              <a:ext cx="495300" cy="4953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p:nvPr userDrawn="1"/>
          </p:nvSpPr>
          <p:spPr>
            <a:xfrm>
              <a:off x="3628776" y="4440275"/>
              <a:ext cx="383310" cy="3833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p:nvPr userDrawn="1"/>
          </p:nvSpPr>
          <p:spPr>
            <a:xfrm>
              <a:off x="3572781" y="4388207"/>
              <a:ext cx="495300" cy="4953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userDrawn="1"/>
          </p:nvSpPr>
          <p:spPr>
            <a:xfrm>
              <a:off x="3680217" y="4494519"/>
              <a:ext cx="280428" cy="28042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userDrawn="1"/>
          </p:nvSpPr>
          <p:spPr>
            <a:xfrm>
              <a:off x="4093140" y="4332275"/>
              <a:ext cx="285750" cy="285750"/>
            </a:xfrm>
            <a:prstGeom prst="ellipse">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p:nvPr userDrawn="1"/>
          </p:nvSpPr>
          <p:spPr>
            <a:xfrm>
              <a:off x="4141240" y="4380694"/>
              <a:ext cx="184150" cy="184150"/>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userDrawn="1"/>
          </p:nvSpPr>
          <p:spPr>
            <a:xfrm>
              <a:off x="3260912" y="3829980"/>
              <a:ext cx="381000" cy="381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userDrawn="1"/>
          </p:nvSpPr>
          <p:spPr>
            <a:xfrm>
              <a:off x="3219636" y="3789605"/>
              <a:ext cx="463550" cy="46355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userDrawn="1"/>
          </p:nvSpPr>
          <p:spPr>
            <a:xfrm>
              <a:off x="3890798" y="4672495"/>
              <a:ext cx="473448" cy="47344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p:nvPr userDrawn="1"/>
          </p:nvSpPr>
          <p:spPr>
            <a:xfrm>
              <a:off x="3947408" y="4735061"/>
              <a:ext cx="352132" cy="352132"/>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p:nvPr userDrawn="1"/>
          </p:nvSpPr>
          <p:spPr>
            <a:xfrm>
              <a:off x="3821603" y="4606007"/>
              <a:ext cx="611839" cy="611839"/>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userDrawn="1"/>
          </p:nvSpPr>
          <p:spPr>
            <a:xfrm>
              <a:off x="4244449" y="5073101"/>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p:nvPr userDrawn="1"/>
          </p:nvSpPr>
          <p:spPr>
            <a:xfrm>
              <a:off x="4279374" y="5111201"/>
              <a:ext cx="177800" cy="177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p:nvPr userDrawn="1"/>
          </p:nvSpPr>
          <p:spPr>
            <a:xfrm>
              <a:off x="3268900" y="5429613"/>
              <a:ext cx="359336" cy="35933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p:cNvSpPr/>
            <p:nvPr userDrawn="1"/>
          </p:nvSpPr>
          <p:spPr>
            <a:xfrm>
              <a:off x="3327357" y="5488258"/>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p:cNvSpPr/>
            <p:nvPr userDrawn="1"/>
          </p:nvSpPr>
          <p:spPr>
            <a:xfrm>
              <a:off x="3889540" y="5369808"/>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5" name="Straight Connector 244"/>
            <p:cNvCxnSpPr/>
            <p:nvPr userDrawn="1"/>
          </p:nvCxnSpPr>
          <p:spPr>
            <a:xfrm flipH="1">
              <a:off x="2078475" y="4785039"/>
              <a:ext cx="924644" cy="4623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6" name="Oval 245"/>
            <p:cNvSpPr/>
            <p:nvPr userDrawn="1"/>
          </p:nvSpPr>
          <p:spPr>
            <a:xfrm>
              <a:off x="1897788" y="5177058"/>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p:cNvSpPr/>
            <p:nvPr userDrawn="1"/>
          </p:nvSpPr>
          <p:spPr>
            <a:xfrm>
              <a:off x="2373126" y="4931453"/>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p:cNvSpPr/>
            <p:nvPr userDrawn="1"/>
          </p:nvSpPr>
          <p:spPr>
            <a:xfrm>
              <a:off x="2405669" y="4967171"/>
              <a:ext cx="177800" cy="177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userDrawn="1"/>
          </p:nvSpPr>
          <p:spPr>
            <a:xfrm>
              <a:off x="2191556" y="4242908"/>
              <a:ext cx="285750" cy="285750"/>
            </a:xfrm>
            <a:prstGeom prst="ellipse">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userDrawn="1"/>
          </p:nvSpPr>
          <p:spPr>
            <a:xfrm>
              <a:off x="2239975" y="4296089"/>
              <a:ext cx="184150" cy="184150"/>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p:cNvSpPr/>
            <p:nvPr userDrawn="1"/>
          </p:nvSpPr>
          <p:spPr>
            <a:xfrm>
              <a:off x="1488644" y="3665058"/>
              <a:ext cx="381000" cy="381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p:cNvSpPr/>
            <p:nvPr userDrawn="1"/>
          </p:nvSpPr>
          <p:spPr>
            <a:xfrm>
              <a:off x="1447369" y="3620608"/>
              <a:ext cx="463550" cy="46355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3" name="Content Placeholder 2"/>
          <p:cNvSpPr>
            <a:spLocks noGrp="1"/>
          </p:cNvSpPr>
          <p:nvPr>
            <p:ph sz="half" idx="1"/>
          </p:nvPr>
        </p:nvSpPr>
        <p:spPr>
          <a:xfrm>
            <a:off x="457200" y="1371600"/>
            <a:ext cx="4038600" cy="4953000"/>
          </a:xfrm>
          <a:prstGeom prst="rect">
            <a:avLst/>
          </a:prstGeo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371600"/>
            <a:ext cx="4038600" cy="4953000"/>
          </a:xfrm>
          <a:prstGeom prst="rect">
            <a:avLst/>
          </a:prstGeo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
          <p:cNvSpPr>
            <a:spLocks noGrp="1" noChangeArrowheads="1"/>
          </p:cNvSpPr>
          <p:nvPr>
            <p:ph type="sldNum" sz="quarter" idx="10"/>
          </p:nvPr>
        </p:nvSpPr>
        <p:spPr>
          <a:ln/>
        </p:spPr>
        <p:txBody>
          <a:bodyPr/>
          <a:lstStyle>
            <a:lvl1pPr>
              <a:defRPr/>
            </a:lvl1pPr>
          </a:lstStyle>
          <a:p>
            <a:pPr>
              <a:defRPr/>
            </a:pPr>
            <a:r>
              <a:rPr lang="en-US" dirty="0"/>
              <a:t>E2open Confidential / </a:t>
            </a:r>
            <a:fld id="{B8E49F94-A4A8-4DD0-8EC1-1722B0F70189}" type="slidenum">
              <a:rPr lang="en-US"/>
              <a:pPr>
                <a:defRPr/>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716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sldNum" sz="quarter" idx="10"/>
          </p:nvPr>
        </p:nvSpPr>
        <p:spPr>
          <a:ln/>
        </p:spPr>
        <p:txBody>
          <a:bodyPr/>
          <a:lstStyle>
            <a:lvl1pPr>
              <a:defRPr/>
            </a:lvl1pPr>
          </a:lstStyle>
          <a:p>
            <a:pPr>
              <a:defRPr/>
            </a:pPr>
            <a:r>
              <a:rPr lang="en-US" dirty="0"/>
              <a:t>E2open Confidential / </a:t>
            </a:r>
            <a:fld id="{2302D622-947E-4484-8713-287CB5BD4AAA}" type="slidenum">
              <a:rPr lang="en-US"/>
              <a:pPr>
                <a:defRPr/>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5"/>
          <p:cNvSpPr>
            <a:spLocks noGrp="1" noChangeArrowheads="1"/>
          </p:cNvSpPr>
          <p:nvPr>
            <p:ph type="sldNum" sz="quarter" idx="10"/>
          </p:nvPr>
        </p:nvSpPr>
        <p:spPr>
          <a:ln/>
        </p:spPr>
        <p:txBody>
          <a:bodyPr/>
          <a:lstStyle>
            <a:lvl1pPr>
              <a:defRPr/>
            </a:lvl1pPr>
          </a:lstStyle>
          <a:p>
            <a:pPr>
              <a:defRPr/>
            </a:pPr>
            <a:r>
              <a:rPr lang="en-US" dirty="0"/>
              <a:t>E2open Confidential / </a:t>
            </a:r>
            <a:fld id="{09F63FAF-15C5-42B3-BEE9-3611BFD9C33A}" type="slidenum">
              <a:rPr lang="en-US"/>
              <a:pPr>
                <a:defRPr/>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5"/>
          <p:cNvSpPr>
            <a:spLocks noGrp="1" noChangeArrowheads="1"/>
          </p:cNvSpPr>
          <p:nvPr>
            <p:ph type="sldNum" sz="quarter" idx="10"/>
          </p:nvPr>
        </p:nvSpPr>
        <p:spPr>
          <a:ln/>
        </p:spPr>
        <p:txBody>
          <a:bodyPr/>
          <a:lstStyle>
            <a:lvl1pPr>
              <a:defRPr/>
            </a:lvl1pPr>
          </a:lstStyle>
          <a:p>
            <a:pPr>
              <a:defRPr/>
            </a:pPr>
            <a:r>
              <a:rPr lang="en-US" dirty="0"/>
              <a:t>E2open Confidential / </a:t>
            </a:r>
            <a:fld id="{69342B65-76B9-4473-8A60-F6587D05E173}" type="slidenum">
              <a:rPr lang="en-US"/>
              <a:pPr>
                <a:defRPr/>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a:ln/>
        </p:spPr>
        <p:txBody>
          <a:bodyPr/>
          <a:lstStyle>
            <a:lvl1pPr>
              <a:defRPr/>
            </a:lvl1pPr>
          </a:lstStyle>
          <a:p>
            <a:pPr>
              <a:defRPr/>
            </a:pPr>
            <a:r>
              <a:rPr lang="en-US" dirty="0"/>
              <a:t>E2open Confidential / </a:t>
            </a:r>
            <a:fld id="{056E169C-A577-42A3-9687-F3811B98C236}" type="slidenum">
              <a:rPr lang="en-US"/>
              <a:pPr>
                <a:defRPr/>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a:ln/>
        </p:spPr>
        <p:txBody>
          <a:bodyPr/>
          <a:lstStyle>
            <a:lvl1pPr>
              <a:defRPr/>
            </a:lvl1pPr>
          </a:lstStyle>
          <a:p>
            <a:pPr>
              <a:defRPr/>
            </a:pPr>
            <a:r>
              <a:rPr lang="en-US" dirty="0"/>
              <a:t>E2open Confidential / </a:t>
            </a:r>
            <a:fld id="{0425CF34-1335-44C8-8245-25CACE444A46}" type="slidenum">
              <a:rPr lang="en-US"/>
              <a:pPr>
                <a:defRPr/>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a:ln/>
        </p:spPr>
        <p:txBody>
          <a:bodyPr/>
          <a:lstStyle>
            <a:lvl1pPr>
              <a:defRPr/>
            </a:lvl1pPr>
          </a:lstStyle>
          <a:p>
            <a:pPr>
              <a:defRPr/>
            </a:pPr>
            <a:r>
              <a:rPr lang="en-US" dirty="0"/>
              <a:t>E2open Confidential / </a:t>
            </a:r>
            <a:fld id="{A5EDDA43-0196-4021-8918-5A1DADBB8CBD}" type="slidenum">
              <a:rPr lang="en-US"/>
              <a:pPr>
                <a:defRPr/>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image" Target="../media/image6.png"/><Relationship Id="rId5" Type="http://schemas.openxmlformats.org/officeDocument/2006/relationships/slideLayout" Target="../slideLayouts/slideLayout20.xml"/><Relationship Id="rId10" Type="http://schemas.openxmlformats.org/officeDocument/2006/relationships/image" Target="../media/image5.png"/><Relationship Id="rId4" Type="http://schemas.openxmlformats.org/officeDocument/2006/relationships/slideLayout" Target="../slideLayouts/slideLayout19.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9" descr="E2_PPT_slide_72"/>
          <p:cNvPicPr>
            <a:picLocks noChangeAspect="1" noChangeArrowheads="1"/>
          </p:cNvPicPr>
          <p:nvPr/>
        </p:nvPicPr>
        <p:blipFill>
          <a:blip r:embed="rId17" cstate="print"/>
          <a:srcRect/>
          <a:stretch>
            <a:fillRect/>
          </a:stretch>
        </p:blipFill>
        <p:spPr bwMode="auto">
          <a:xfrm>
            <a:off x="341313" y="50800"/>
            <a:ext cx="8459787" cy="787400"/>
          </a:xfrm>
          <a:prstGeom prst="rect">
            <a:avLst/>
          </a:prstGeom>
          <a:noFill/>
          <a:ln w="9525">
            <a:noFill/>
            <a:miter lim="800000"/>
            <a:headEnd/>
            <a:tailEnd/>
          </a:ln>
        </p:spPr>
      </p:pic>
      <p:sp>
        <p:nvSpPr>
          <p:cNvPr id="1039" name="Rectangle 15"/>
          <p:cNvSpPr>
            <a:spLocks noGrp="1" noChangeArrowheads="1"/>
          </p:cNvSpPr>
          <p:nvPr>
            <p:ph type="sldNum" sz="quarter" idx="4"/>
          </p:nvPr>
        </p:nvSpPr>
        <p:spPr bwMode="auto">
          <a:xfrm>
            <a:off x="5867400" y="6324600"/>
            <a:ext cx="3048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000" b="1">
                <a:solidFill>
                  <a:srgbClr val="35566A"/>
                </a:solidFill>
              </a:defRPr>
            </a:lvl1pPr>
          </a:lstStyle>
          <a:p>
            <a:pPr>
              <a:defRPr/>
            </a:pPr>
            <a:r>
              <a:rPr lang="en-US"/>
              <a:t>E2open Confidential / </a:t>
            </a:r>
            <a:fld id="{C76FD8BE-F05A-458A-83C8-764B0A240FB7}" type="slidenum">
              <a:rPr lang="en-US" smtClean="0"/>
              <a:pPr>
                <a:defRPr/>
              </a:pPr>
              <a:t>‹Nr.›</a:t>
            </a:fld>
            <a:endParaRPr lang="en-US" dirty="0"/>
          </a:p>
        </p:txBody>
      </p:sp>
      <p:pic>
        <p:nvPicPr>
          <p:cNvPr id="1029" name="Picture 16" descr="e2open_logo_rgb"/>
          <p:cNvPicPr>
            <a:picLocks noChangeAspect="1" noChangeArrowheads="1"/>
          </p:cNvPicPr>
          <p:nvPr/>
        </p:nvPicPr>
        <p:blipFill>
          <a:blip r:embed="rId18" cstate="print"/>
          <a:srcRect/>
          <a:stretch>
            <a:fillRect/>
          </a:stretch>
        </p:blipFill>
        <p:spPr bwMode="auto">
          <a:xfrm>
            <a:off x="304800" y="6437313"/>
            <a:ext cx="1828800" cy="268287"/>
          </a:xfrm>
          <a:prstGeom prst="rect">
            <a:avLst/>
          </a:prstGeom>
          <a:noFill/>
          <a:ln w="9525">
            <a:noFill/>
            <a:miter lim="800000"/>
            <a:headEnd/>
            <a:tailEnd/>
          </a:ln>
        </p:spPr>
      </p:pic>
      <p:sp>
        <p:nvSpPr>
          <p:cNvPr id="1030" name="Rectangle 2"/>
          <p:cNvSpPr>
            <a:spLocks noGrp="1" noChangeArrowheads="1"/>
          </p:cNvSpPr>
          <p:nvPr>
            <p:ph type="title"/>
          </p:nvPr>
        </p:nvSpPr>
        <p:spPr bwMode="auto">
          <a:xfrm>
            <a:off x="709613" y="228600"/>
            <a:ext cx="7772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1" name="Rectangle 3"/>
          <p:cNvSpPr>
            <a:spLocks noGrp="1" noChangeArrowheads="1"/>
          </p:cNvSpPr>
          <p:nvPr>
            <p:ph type="body" idx="1"/>
          </p:nvPr>
        </p:nvSpPr>
        <p:spPr bwMode="auto">
          <a:xfrm>
            <a:off x="685800" y="1371600"/>
            <a:ext cx="77724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 id="2147483949" r:id="rId13"/>
    <p:sldLayoutId id="2147483950" r:id="rId14"/>
    <p:sldLayoutId id="2147483951" r:id="rId15"/>
  </p:sldLayoutIdLst>
  <p:hf hdr="0" ftr="0" dt="0"/>
  <p:txStyles>
    <p:titleStyle>
      <a:lvl1pPr algn="l" rtl="0" eaLnBrk="0" fontAlgn="base" hangingPunct="0">
        <a:spcBef>
          <a:spcPct val="0"/>
        </a:spcBef>
        <a:spcAft>
          <a:spcPct val="0"/>
        </a:spcAft>
        <a:defRPr sz="2700">
          <a:solidFill>
            <a:schemeClr val="bg1"/>
          </a:solidFill>
          <a:latin typeface="+mj-lt"/>
          <a:ea typeface="+mj-ea"/>
          <a:cs typeface="+mj-cs"/>
        </a:defRPr>
      </a:lvl1pPr>
      <a:lvl2pPr algn="l" rtl="0" eaLnBrk="0" fontAlgn="base" hangingPunct="0">
        <a:spcBef>
          <a:spcPct val="0"/>
        </a:spcBef>
        <a:spcAft>
          <a:spcPct val="0"/>
        </a:spcAft>
        <a:defRPr sz="2700">
          <a:solidFill>
            <a:schemeClr val="bg1"/>
          </a:solidFill>
          <a:latin typeface="Calibri" pitchFamily="34" charset="0"/>
          <a:ea typeface="ヒラギノ角ゴ Pro W3" pitchFamily="1" charset="-128"/>
        </a:defRPr>
      </a:lvl2pPr>
      <a:lvl3pPr algn="l" rtl="0" eaLnBrk="0" fontAlgn="base" hangingPunct="0">
        <a:spcBef>
          <a:spcPct val="0"/>
        </a:spcBef>
        <a:spcAft>
          <a:spcPct val="0"/>
        </a:spcAft>
        <a:defRPr sz="2700">
          <a:solidFill>
            <a:schemeClr val="bg1"/>
          </a:solidFill>
          <a:latin typeface="Calibri" pitchFamily="34" charset="0"/>
          <a:ea typeface="ヒラギノ角ゴ Pro W3" pitchFamily="1" charset="-128"/>
        </a:defRPr>
      </a:lvl3pPr>
      <a:lvl4pPr algn="l" rtl="0" eaLnBrk="0" fontAlgn="base" hangingPunct="0">
        <a:spcBef>
          <a:spcPct val="0"/>
        </a:spcBef>
        <a:spcAft>
          <a:spcPct val="0"/>
        </a:spcAft>
        <a:defRPr sz="2700">
          <a:solidFill>
            <a:schemeClr val="bg1"/>
          </a:solidFill>
          <a:latin typeface="Calibri" pitchFamily="34" charset="0"/>
          <a:ea typeface="ヒラギノ角ゴ Pro W3" pitchFamily="1" charset="-128"/>
        </a:defRPr>
      </a:lvl4pPr>
      <a:lvl5pPr algn="l" rtl="0" eaLnBrk="0" fontAlgn="base" hangingPunct="0">
        <a:spcBef>
          <a:spcPct val="0"/>
        </a:spcBef>
        <a:spcAft>
          <a:spcPct val="0"/>
        </a:spcAft>
        <a:defRPr sz="2700">
          <a:solidFill>
            <a:schemeClr val="bg1"/>
          </a:solidFill>
          <a:latin typeface="Calibri" pitchFamily="34" charset="0"/>
          <a:ea typeface="ヒラギノ角ゴ Pro W3" pitchFamily="1" charset="-128"/>
        </a:defRPr>
      </a:lvl5pPr>
      <a:lvl6pPr marL="457200" algn="l" rtl="0" fontAlgn="base">
        <a:spcBef>
          <a:spcPct val="0"/>
        </a:spcBef>
        <a:spcAft>
          <a:spcPct val="0"/>
        </a:spcAft>
        <a:defRPr sz="2700">
          <a:solidFill>
            <a:schemeClr val="bg1"/>
          </a:solidFill>
          <a:latin typeface="Calibri" pitchFamily="34" charset="0"/>
          <a:ea typeface="ヒラギノ角ゴ Pro W3" pitchFamily="1" charset="-128"/>
        </a:defRPr>
      </a:lvl6pPr>
      <a:lvl7pPr marL="914400" algn="l" rtl="0" fontAlgn="base">
        <a:spcBef>
          <a:spcPct val="0"/>
        </a:spcBef>
        <a:spcAft>
          <a:spcPct val="0"/>
        </a:spcAft>
        <a:defRPr sz="2700">
          <a:solidFill>
            <a:schemeClr val="bg1"/>
          </a:solidFill>
          <a:latin typeface="Calibri" pitchFamily="34" charset="0"/>
          <a:ea typeface="ヒラギノ角ゴ Pro W3" pitchFamily="1" charset="-128"/>
        </a:defRPr>
      </a:lvl7pPr>
      <a:lvl8pPr marL="1371600" algn="l" rtl="0" fontAlgn="base">
        <a:spcBef>
          <a:spcPct val="0"/>
        </a:spcBef>
        <a:spcAft>
          <a:spcPct val="0"/>
        </a:spcAft>
        <a:defRPr sz="2700">
          <a:solidFill>
            <a:schemeClr val="bg1"/>
          </a:solidFill>
          <a:latin typeface="Calibri" pitchFamily="34" charset="0"/>
          <a:ea typeface="ヒラギノ角ゴ Pro W3" pitchFamily="1" charset="-128"/>
        </a:defRPr>
      </a:lvl8pPr>
      <a:lvl9pPr marL="1828800" algn="l" rtl="0" fontAlgn="base">
        <a:spcBef>
          <a:spcPct val="0"/>
        </a:spcBef>
        <a:spcAft>
          <a:spcPct val="0"/>
        </a:spcAft>
        <a:defRPr sz="2700">
          <a:solidFill>
            <a:schemeClr val="bg1"/>
          </a:solidFill>
          <a:latin typeface="Calibri" pitchFamily="34" charset="0"/>
          <a:ea typeface="ヒラギノ角ゴ Pro W3" pitchFamily="1" charset="-128"/>
        </a:defRPr>
      </a:lvl9pPr>
    </p:titleStyle>
    <p:bodyStyle>
      <a:lvl1pPr marL="342900" indent="-342900" algn="l" rtl="0" eaLnBrk="0" fontAlgn="base" hangingPunct="0">
        <a:lnSpc>
          <a:spcPct val="90000"/>
        </a:lnSpc>
        <a:spcBef>
          <a:spcPct val="20000"/>
        </a:spcBef>
        <a:spcAft>
          <a:spcPct val="0"/>
        </a:spcAft>
        <a:buFont typeface="Times" pitchFamily="18" charset="0"/>
        <a:buChar char="•"/>
        <a:defRPr sz="2200">
          <a:solidFill>
            <a:srgbClr val="35566A"/>
          </a:solidFill>
          <a:latin typeface="+mn-lt"/>
          <a:ea typeface="+mn-ea"/>
          <a:cs typeface="+mn-cs"/>
        </a:defRPr>
      </a:lvl1pPr>
      <a:lvl2pPr marL="742950" indent="-285750" algn="l" rtl="0" eaLnBrk="0" fontAlgn="base" hangingPunct="0">
        <a:lnSpc>
          <a:spcPct val="90000"/>
        </a:lnSpc>
        <a:spcBef>
          <a:spcPct val="20000"/>
        </a:spcBef>
        <a:spcAft>
          <a:spcPct val="0"/>
        </a:spcAft>
        <a:buChar char="–"/>
        <a:defRPr sz="2000">
          <a:solidFill>
            <a:srgbClr val="35566A"/>
          </a:solidFill>
          <a:latin typeface="+mn-lt"/>
          <a:ea typeface="+mn-ea"/>
        </a:defRPr>
      </a:lvl2pPr>
      <a:lvl3pPr marL="1085850" indent="-228600" algn="l" rtl="0" eaLnBrk="0" fontAlgn="base" hangingPunct="0">
        <a:lnSpc>
          <a:spcPct val="90000"/>
        </a:lnSpc>
        <a:spcBef>
          <a:spcPct val="20000"/>
        </a:spcBef>
        <a:spcAft>
          <a:spcPct val="0"/>
        </a:spcAft>
        <a:buChar char="•"/>
        <a:defRPr sz="1800">
          <a:solidFill>
            <a:srgbClr val="35566A"/>
          </a:solidFill>
          <a:latin typeface="+mn-lt"/>
          <a:ea typeface="+mn-ea"/>
        </a:defRPr>
      </a:lvl3pPr>
      <a:lvl4pPr marL="1428750" indent="-228600" algn="l" rtl="0" eaLnBrk="0" fontAlgn="base" hangingPunct="0">
        <a:lnSpc>
          <a:spcPct val="90000"/>
        </a:lnSpc>
        <a:spcBef>
          <a:spcPct val="20000"/>
        </a:spcBef>
        <a:spcAft>
          <a:spcPct val="0"/>
        </a:spcAft>
        <a:buChar char="–"/>
        <a:defRPr sz="1600">
          <a:solidFill>
            <a:srgbClr val="35566A"/>
          </a:solidFill>
          <a:latin typeface="+mn-lt"/>
          <a:ea typeface="+mn-ea"/>
        </a:defRPr>
      </a:lvl4pPr>
      <a:lvl5pPr marL="1771650" indent="-228600" algn="l" rtl="0" eaLnBrk="0" fontAlgn="base" hangingPunct="0">
        <a:lnSpc>
          <a:spcPct val="90000"/>
        </a:lnSpc>
        <a:spcBef>
          <a:spcPct val="20000"/>
        </a:spcBef>
        <a:spcAft>
          <a:spcPct val="0"/>
        </a:spcAft>
        <a:buChar char="»"/>
        <a:defRPr sz="1400">
          <a:solidFill>
            <a:srgbClr val="35566A"/>
          </a:solidFill>
          <a:latin typeface="+mn-lt"/>
          <a:ea typeface="+mn-ea"/>
        </a:defRPr>
      </a:lvl5pPr>
      <a:lvl6pPr marL="2228850" indent="-228600" algn="l" rtl="0" fontAlgn="base">
        <a:lnSpc>
          <a:spcPct val="90000"/>
        </a:lnSpc>
        <a:spcBef>
          <a:spcPct val="20000"/>
        </a:spcBef>
        <a:spcAft>
          <a:spcPct val="0"/>
        </a:spcAft>
        <a:buChar char="»"/>
        <a:defRPr sz="1400">
          <a:solidFill>
            <a:srgbClr val="35566A"/>
          </a:solidFill>
          <a:latin typeface="+mn-lt"/>
          <a:ea typeface="+mn-ea"/>
        </a:defRPr>
      </a:lvl6pPr>
      <a:lvl7pPr marL="2686050" indent="-228600" algn="l" rtl="0" fontAlgn="base">
        <a:lnSpc>
          <a:spcPct val="90000"/>
        </a:lnSpc>
        <a:spcBef>
          <a:spcPct val="20000"/>
        </a:spcBef>
        <a:spcAft>
          <a:spcPct val="0"/>
        </a:spcAft>
        <a:buChar char="»"/>
        <a:defRPr sz="1400">
          <a:solidFill>
            <a:srgbClr val="35566A"/>
          </a:solidFill>
          <a:latin typeface="+mn-lt"/>
          <a:ea typeface="+mn-ea"/>
        </a:defRPr>
      </a:lvl7pPr>
      <a:lvl8pPr marL="3143250" indent="-228600" algn="l" rtl="0" fontAlgn="base">
        <a:lnSpc>
          <a:spcPct val="90000"/>
        </a:lnSpc>
        <a:spcBef>
          <a:spcPct val="20000"/>
        </a:spcBef>
        <a:spcAft>
          <a:spcPct val="0"/>
        </a:spcAft>
        <a:buChar char="»"/>
        <a:defRPr sz="1400">
          <a:solidFill>
            <a:srgbClr val="35566A"/>
          </a:solidFill>
          <a:latin typeface="+mn-lt"/>
          <a:ea typeface="+mn-ea"/>
        </a:defRPr>
      </a:lvl8pPr>
      <a:lvl9pPr marL="3600450" indent="-228600" algn="l" rtl="0" fontAlgn="base">
        <a:lnSpc>
          <a:spcPct val="90000"/>
        </a:lnSpc>
        <a:spcBef>
          <a:spcPct val="20000"/>
        </a:spcBef>
        <a:spcAft>
          <a:spcPct val="0"/>
        </a:spcAft>
        <a:buChar char="»"/>
        <a:defRPr sz="1400">
          <a:solidFill>
            <a:srgbClr val="35566A"/>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7"/>
          <p:cNvSpPr/>
          <p:nvPr/>
        </p:nvSpPr>
        <p:spPr bwMode="gray">
          <a:xfrm>
            <a:off x="0" y="-43158"/>
            <a:ext cx="9146697" cy="1262358"/>
          </a:xfrm>
          <a:custGeom>
            <a:avLst/>
            <a:gdLst>
              <a:gd name="connsiteX0" fmla="*/ 0 w 9144000"/>
              <a:gd name="connsiteY0" fmla="*/ 0 h 685800"/>
              <a:gd name="connsiteX1" fmla="*/ 9144000 w 9144000"/>
              <a:gd name="connsiteY1" fmla="*/ 0 h 685800"/>
              <a:gd name="connsiteX2" fmla="*/ 9144000 w 9144000"/>
              <a:gd name="connsiteY2" fmla="*/ 685800 h 685800"/>
              <a:gd name="connsiteX3" fmla="*/ 0 w 9144000"/>
              <a:gd name="connsiteY3" fmla="*/ 685800 h 685800"/>
              <a:gd name="connsiteX4" fmla="*/ 0 w 9144000"/>
              <a:gd name="connsiteY4" fmla="*/ 0 h 685800"/>
              <a:gd name="connsiteX0" fmla="*/ 0 w 9144000"/>
              <a:gd name="connsiteY0" fmla="*/ 0 h 1262358"/>
              <a:gd name="connsiteX1" fmla="*/ 9144000 w 9144000"/>
              <a:gd name="connsiteY1" fmla="*/ 0 h 1262358"/>
              <a:gd name="connsiteX2" fmla="*/ 9144000 w 9144000"/>
              <a:gd name="connsiteY2" fmla="*/ 685800 h 1262358"/>
              <a:gd name="connsiteX3" fmla="*/ 0 w 9144000"/>
              <a:gd name="connsiteY3" fmla="*/ 1262358 h 1262358"/>
              <a:gd name="connsiteX4" fmla="*/ 0 w 9144000"/>
              <a:gd name="connsiteY4" fmla="*/ 0 h 1262358"/>
              <a:gd name="connsiteX0" fmla="*/ 0 w 9144000"/>
              <a:gd name="connsiteY0" fmla="*/ 0 h 1262358"/>
              <a:gd name="connsiteX1" fmla="*/ 9144000 w 9144000"/>
              <a:gd name="connsiteY1" fmla="*/ 0 h 1262358"/>
              <a:gd name="connsiteX2" fmla="*/ 9135908 w 9144000"/>
              <a:gd name="connsiteY2" fmla="*/ 742444 h 1262358"/>
              <a:gd name="connsiteX3" fmla="*/ 0 w 9144000"/>
              <a:gd name="connsiteY3" fmla="*/ 1262358 h 1262358"/>
              <a:gd name="connsiteX4" fmla="*/ 0 w 9144000"/>
              <a:gd name="connsiteY4" fmla="*/ 0 h 1262358"/>
              <a:gd name="connsiteX0" fmla="*/ 0 w 9146697"/>
              <a:gd name="connsiteY0" fmla="*/ 0 h 1262358"/>
              <a:gd name="connsiteX1" fmla="*/ 9144000 w 9146697"/>
              <a:gd name="connsiteY1" fmla="*/ 0 h 1262358"/>
              <a:gd name="connsiteX2" fmla="*/ 9144000 w 9146697"/>
              <a:gd name="connsiteY2" fmla="*/ 762000 h 1262358"/>
              <a:gd name="connsiteX3" fmla="*/ 0 w 9146697"/>
              <a:gd name="connsiteY3" fmla="*/ 1262358 h 1262358"/>
              <a:gd name="connsiteX4" fmla="*/ 0 w 9146697"/>
              <a:gd name="connsiteY4" fmla="*/ 0 h 1262358"/>
              <a:gd name="connsiteX0" fmla="*/ 0 w 9146697"/>
              <a:gd name="connsiteY0" fmla="*/ 0 h 1262358"/>
              <a:gd name="connsiteX1" fmla="*/ 9144000 w 9146697"/>
              <a:gd name="connsiteY1" fmla="*/ 8092 h 1262358"/>
              <a:gd name="connsiteX2" fmla="*/ 9144000 w 9146697"/>
              <a:gd name="connsiteY2" fmla="*/ 762000 h 1262358"/>
              <a:gd name="connsiteX3" fmla="*/ 0 w 9146697"/>
              <a:gd name="connsiteY3" fmla="*/ 1262358 h 1262358"/>
              <a:gd name="connsiteX4" fmla="*/ 0 w 9146697"/>
              <a:gd name="connsiteY4" fmla="*/ 0 h 1262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6697" h="1262358">
                <a:moveTo>
                  <a:pt x="0" y="0"/>
                </a:moveTo>
                <a:lnTo>
                  <a:pt x="9144000" y="8092"/>
                </a:lnTo>
                <a:cubicBezTo>
                  <a:pt x="9141303" y="255573"/>
                  <a:pt x="9146697" y="514519"/>
                  <a:pt x="9144000" y="762000"/>
                </a:cubicBezTo>
                <a:lnTo>
                  <a:pt x="0" y="1262358"/>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urved_lines_for_page.png"/>
          <p:cNvPicPr>
            <a:picLocks noChangeAspect="1"/>
          </p:cNvPicPr>
          <p:nvPr/>
        </p:nvPicPr>
        <p:blipFill>
          <a:blip r:embed="rId10" cstate="print"/>
          <a:stretch>
            <a:fillRect/>
          </a:stretch>
        </p:blipFill>
        <p:spPr>
          <a:xfrm>
            <a:off x="4114800" y="-38745"/>
            <a:ext cx="5029200" cy="6858000"/>
          </a:xfrm>
          <a:prstGeom prst="rect">
            <a:avLst/>
          </a:prstGeom>
        </p:spPr>
      </p:pic>
      <p:pic>
        <p:nvPicPr>
          <p:cNvPr id="11" name="Picture 10" descr="E2open_logo.png"/>
          <p:cNvPicPr>
            <a:picLocks noChangeAspect="1"/>
          </p:cNvPicPr>
          <p:nvPr/>
        </p:nvPicPr>
        <p:blipFill>
          <a:blip r:embed="rId11" cstate="print"/>
          <a:stretch>
            <a:fillRect/>
          </a:stretch>
        </p:blipFill>
        <p:spPr>
          <a:xfrm>
            <a:off x="457200" y="6400800"/>
            <a:ext cx="1324839" cy="242887"/>
          </a:xfrm>
          <a:prstGeom prst="rect">
            <a:avLst/>
          </a:prstGeom>
        </p:spPr>
      </p:pic>
      <p:sp>
        <p:nvSpPr>
          <p:cNvPr id="2" name="Title Placeholder 1"/>
          <p:cNvSpPr>
            <a:spLocks noGrp="1"/>
          </p:cNvSpPr>
          <p:nvPr>
            <p:ph type="title"/>
          </p:nvPr>
        </p:nvSpPr>
        <p:spPr bwMode="white">
          <a:xfrm>
            <a:off x="457200" y="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cxnSp>
        <p:nvCxnSpPr>
          <p:cNvPr id="50" name="Straight Connector 49"/>
          <p:cNvCxnSpPr>
            <a:stCxn id="79" idx="6"/>
          </p:cNvCxnSpPr>
          <p:nvPr/>
        </p:nvCxnSpPr>
        <p:spPr>
          <a:xfrm>
            <a:off x="8383790" y="6855997"/>
            <a:ext cx="128889" cy="73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90" idx="7"/>
          </p:cNvCxnSpPr>
          <p:nvPr/>
        </p:nvCxnSpPr>
        <p:spPr>
          <a:xfrm>
            <a:off x="7628213" y="6472475"/>
            <a:ext cx="301142" cy="456534"/>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101" name="Group 100"/>
          <p:cNvGrpSpPr/>
          <p:nvPr/>
        </p:nvGrpSpPr>
        <p:grpSpPr>
          <a:xfrm>
            <a:off x="7398733" y="4596514"/>
            <a:ext cx="1745267" cy="2261486"/>
            <a:chOff x="7170833" y="4194029"/>
            <a:chExt cx="2001078" cy="2592962"/>
          </a:xfrm>
        </p:grpSpPr>
        <p:cxnSp>
          <p:nvCxnSpPr>
            <p:cNvPr id="45" name="Straight Connector 44"/>
            <p:cNvCxnSpPr>
              <a:endCxn id="95" idx="1"/>
            </p:cNvCxnSpPr>
            <p:nvPr userDrawn="1"/>
          </p:nvCxnSpPr>
          <p:spPr>
            <a:xfrm rot="6017194">
              <a:off x="8842485" y="4405375"/>
              <a:ext cx="390369" cy="26848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6017194">
              <a:off x="8288784" y="5097696"/>
              <a:ext cx="535928" cy="8643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73" idx="4"/>
            </p:cNvCxnSpPr>
            <p:nvPr userDrawn="1"/>
          </p:nvCxnSpPr>
          <p:spPr>
            <a:xfrm rot="6017194">
              <a:off x="7704137" y="5405547"/>
              <a:ext cx="130175" cy="5080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6017194" flipH="1" flipV="1">
              <a:off x="8335461" y="6192622"/>
              <a:ext cx="479760" cy="242524"/>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Oval 72"/>
            <p:cNvSpPr/>
            <p:nvPr userDrawn="1"/>
          </p:nvSpPr>
          <p:spPr>
            <a:xfrm rot="6017194">
              <a:off x="8025407" y="5367019"/>
              <a:ext cx="666750" cy="66675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userDrawn="1"/>
          </p:nvSpPr>
          <p:spPr>
            <a:xfrm rot="6017194">
              <a:off x="8185040" y="5531127"/>
              <a:ext cx="336550" cy="3365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userDrawn="1"/>
          </p:nvSpPr>
          <p:spPr>
            <a:xfrm rot="6017194">
              <a:off x="8108008" y="5452177"/>
              <a:ext cx="495300" cy="4953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userDrawn="1"/>
          </p:nvSpPr>
          <p:spPr>
            <a:xfrm rot="6017194">
              <a:off x="8054084" y="6015561"/>
              <a:ext cx="383310" cy="3833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userDrawn="1"/>
          </p:nvSpPr>
          <p:spPr>
            <a:xfrm rot="6017194">
              <a:off x="7994225" y="5958865"/>
              <a:ext cx="495300" cy="4953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userDrawn="1"/>
          </p:nvSpPr>
          <p:spPr>
            <a:xfrm rot="6017194">
              <a:off x="8102767" y="6066501"/>
              <a:ext cx="280428" cy="28042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userDrawn="1"/>
          </p:nvSpPr>
          <p:spPr>
            <a:xfrm rot="6017194">
              <a:off x="8182913" y="6501241"/>
              <a:ext cx="285750" cy="285750"/>
            </a:xfrm>
            <a:prstGeom prst="ellipse">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userDrawn="1"/>
          </p:nvSpPr>
          <p:spPr>
            <a:xfrm rot="6017194">
              <a:off x="8236537" y="6549810"/>
              <a:ext cx="184150" cy="184150"/>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userDrawn="1"/>
          </p:nvSpPr>
          <p:spPr>
            <a:xfrm rot="6017194">
              <a:off x="8722757" y="5762816"/>
              <a:ext cx="381000" cy="381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userDrawn="1"/>
          </p:nvSpPr>
          <p:spPr>
            <a:xfrm rot="6017194">
              <a:off x="8680597" y="5721379"/>
              <a:ext cx="463550" cy="46355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userDrawn="1"/>
          </p:nvSpPr>
          <p:spPr>
            <a:xfrm rot="6017194">
              <a:off x="7681345" y="6223131"/>
              <a:ext cx="473448" cy="47344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userDrawn="1"/>
          </p:nvSpPr>
          <p:spPr>
            <a:xfrm rot="6017194">
              <a:off x="7740849" y="6279465"/>
              <a:ext cx="352132" cy="352132"/>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userDrawn="1"/>
          </p:nvSpPr>
          <p:spPr>
            <a:xfrm rot="6017194">
              <a:off x="7609486" y="6153452"/>
              <a:ext cx="611839" cy="611839"/>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userDrawn="1"/>
          </p:nvSpPr>
          <p:spPr>
            <a:xfrm rot="6017194">
              <a:off x="7468170" y="6521536"/>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userDrawn="1"/>
          </p:nvSpPr>
          <p:spPr>
            <a:xfrm rot="6017194">
              <a:off x="7499971" y="6555894"/>
              <a:ext cx="177800" cy="177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userDrawn="1"/>
          </p:nvSpPr>
          <p:spPr>
            <a:xfrm rot="6017194">
              <a:off x="7170833" y="5487135"/>
              <a:ext cx="359336" cy="35933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userDrawn="1"/>
          </p:nvSpPr>
          <p:spPr>
            <a:xfrm rot="6017194">
              <a:off x="7223452" y="5545049"/>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userDrawn="1"/>
          </p:nvSpPr>
          <p:spPr>
            <a:xfrm rot="6017194">
              <a:off x="7239609" y="6119348"/>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p:cNvCxnSpPr/>
            <p:nvPr userDrawn="1"/>
          </p:nvCxnSpPr>
          <p:spPr>
            <a:xfrm rot="6017194" flipH="1">
              <a:off x="7633793" y="4648325"/>
              <a:ext cx="924644" cy="46239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2" name="Oval 91"/>
            <p:cNvSpPr/>
            <p:nvPr userDrawn="1"/>
          </p:nvSpPr>
          <p:spPr>
            <a:xfrm rot="6017194">
              <a:off x="7784931" y="4194029"/>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userDrawn="1"/>
          </p:nvSpPr>
          <p:spPr>
            <a:xfrm rot="6017194">
              <a:off x="7941706" y="4705585"/>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userDrawn="1"/>
          </p:nvSpPr>
          <p:spPr>
            <a:xfrm rot="6017194">
              <a:off x="7976276" y="4738025"/>
              <a:ext cx="177800" cy="177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userDrawn="1"/>
          </p:nvSpPr>
          <p:spPr>
            <a:xfrm rot="6017194">
              <a:off x="8610412" y="4646180"/>
              <a:ext cx="285750" cy="285750"/>
            </a:xfrm>
            <a:prstGeom prst="ellipse">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userDrawn="1"/>
          </p:nvSpPr>
          <p:spPr>
            <a:xfrm rot="6017194">
              <a:off x="8659294" y="4694212"/>
              <a:ext cx="184150" cy="184150"/>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 Placeholder 40"/>
          <p:cNvSpPr>
            <a:spLocks noGrp="1"/>
          </p:cNvSpPr>
          <p:nvPr>
            <p:ph type="body" idx="1"/>
          </p:nvPr>
        </p:nvSpPr>
        <p:spPr>
          <a:xfrm>
            <a:off x="457200" y="1371600"/>
            <a:ext cx="8229600" cy="484903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Footer Placeholder 3"/>
          <p:cNvSpPr txBox="1">
            <a:spLocks noGrp="1"/>
          </p:cNvSpPr>
          <p:nvPr/>
        </p:nvSpPr>
        <p:spPr bwMode="gray">
          <a:xfrm>
            <a:off x="3214302" y="6640407"/>
            <a:ext cx="3200400" cy="168275"/>
          </a:xfrm>
          <a:prstGeom prst="rect">
            <a:avLst/>
          </a:prstGeom>
          <a:noFill/>
          <a:ln w="9525">
            <a:noFill/>
            <a:miter lim="800000"/>
            <a:headEnd/>
            <a:tailEnd/>
          </a:ln>
        </p:spPr>
        <p:txBody>
          <a:bodyPr lIns="0" tIns="0" rIns="0" bIns="0"/>
          <a:lstStyle/>
          <a:p>
            <a:pPr algn="ctr" eaLnBrk="1" hangingPunct="1"/>
            <a:r>
              <a:rPr lang="en-US" sz="800" dirty="0">
                <a:solidFill>
                  <a:schemeClr val="accent6">
                    <a:lumMod val="40000"/>
                    <a:lumOff val="60000"/>
                  </a:schemeClr>
                </a:solidFill>
                <a:latin typeface="Arial" pitchFamily="34" charset="0"/>
                <a:cs typeface="Arial" pitchFamily="34" charset="0"/>
              </a:rPr>
              <a:t>E2OPEN</a:t>
            </a:r>
            <a:r>
              <a:rPr lang="en-US" sz="800" baseline="0" dirty="0">
                <a:solidFill>
                  <a:schemeClr val="accent6">
                    <a:lumMod val="40000"/>
                    <a:lumOff val="60000"/>
                  </a:schemeClr>
                </a:solidFill>
                <a:latin typeface="Arial" pitchFamily="34" charset="0"/>
                <a:cs typeface="Arial" pitchFamily="34" charset="0"/>
              </a:rPr>
              <a:t> CONFIDENTIAL | </a:t>
            </a:r>
            <a:r>
              <a:rPr lang="en-US" sz="800" dirty="0">
                <a:solidFill>
                  <a:schemeClr val="accent6">
                    <a:lumMod val="40000"/>
                    <a:lumOff val="60000"/>
                  </a:schemeClr>
                </a:solidFill>
                <a:latin typeface="Arial" pitchFamily="34" charset="0"/>
                <a:cs typeface="Arial" pitchFamily="34" charset="0"/>
              </a:rPr>
              <a:t>© Copyright 12 March 2013 E2open,</a:t>
            </a:r>
            <a:r>
              <a:rPr lang="en-US" sz="800" baseline="0" dirty="0">
                <a:solidFill>
                  <a:schemeClr val="accent6">
                    <a:lumMod val="40000"/>
                    <a:lumOff val="60000"/>
                  </a:schemeClr>
                </a:solidFill>
                <a:latin typeface="Arial" pitchFamily="34" charset="0"/>
                <a:cs typeface="Arial" pitchFamily="34" charset="0"/>
              </a:rPr>
              <a:t> Inc.</a:t>
            </a:r>
            <a:endParaRPr lang="en-US" sz="800" dirty="0">
              <a:solidFill>
                <a:schemeClr val="accent6">
                  <a:lumMod val="40000"/>
                  <a:lumOff val="60000"/>
                </a:schemeClr>
              </a:solidFill>
              <a:latin typeface="Arial" pitchFamily="34" charset="0"/>
              <a:cs typeface="Arial" pitchFamily="34" charset="0"/>
            </a:endParaRPr>
          </a:p>
        </p:txBody>
      </p:sp>
      <p:sp>
        <p:nvSpPr>
          <p:cNvPr id="43" name="Slide Number Placeholder 4"/>
          <p:cNvSpPr txBox="1">
            <a:spLocks noGrp="1"/>
          </p:cNvSpPr>
          <p:nvPr/>
        </p:nvSpPr>
        <p:spPr bwMode="gray">
          <a:xfrm>
            <a:off x="8645919" y="6553796"/>
            <a:ext cx="381000" cy="209817"/>
          </a:xfrm>
          <a:prstGeom prst="rect">
            <a:avLst/>
          </a:prstGeom>
          <a:noFill/>
          <a:ln>
            <a:miter lim="800000"/>
            <a:headEnd/>
            <a:tailEnd/>
          </a:ln>
        </p:spPr>
        <p:txBody>
          <a:bodyPr lIns="0" tIns="0" rIns="0" bIns="0"/>
          <a:lstStyle/>
          <a:p>
            <a:pPr algn="r" eaLnBrk="1" hangingPunct="1"/>
            <a:fld id="{6B87F707-7BA5-4994-A781-C7B69744A021}" type="slidenum">
              <a:rPr lang="en-US" sz="1200" b="0">
                <a:solidFill>
                  <a:schemeClr val="accent6">
                    <a:lumMod val="40000"/>
                    <a:lumOff val="60000"/>
                  </a:schemeClr>
                </a:solidFill>
                <a:latin typeface="Arial" pitchFamily="34" charset="0"/>
                <a:cs typeface="Arial" pitchFamily="34" charset="0"/>
              </a:rPr>
              <a:pPr algn="r" eaLnBrk="1" hangingPunct="1"/>
              <a:t>‹Nr.›</a:t>
            </a:fld>
            <a:endParaRPr lang="en-US" sz="1200" b="0" dirty="0">
              <a:solidFill>
                <a:schemeClr val="accent6">
                  <a:lumMod val="40000"/>
                  <a:lumOff val="60000"/>
                </a:schemeClr>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Lst>
  <p:hf hdr="0" ftr="0" dt="0"/>
  <p:txStyles>
    <p:titleStyle>
      <a:lvl1pPr algn="l" defTabSz="914400" rtl="0" eaLnBrk="1" latinLnBrk="0" hangingPunct="1">
        <a:spcBef>
          <a:spcPct val="0"/>
        </a:spcBef>
        <a:buNone/>
        <a:defRPr sz="2700" b="1" kern="1200">
          <a:solidFill>
            <a:schemeClr val="bg2"/>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sevenfate/e2open-client/tree/develop" TargetMode="External"/><Relationship Id="rId2" Type="http://schemas.openxmlformats.org/officeDocument/2006/relationships/notesSlide" Target="../notesSlides/notesSlide22.xml"/><Relationship Id="rId1" Type="http://schemas.openxmlformats.org/officeDocument/2006/relationships/slideLayout" Target="../slideLayouts/slideLayout20.xml"/><Relationship Id="rId4" Type="http://schemas.openxmlformats.org/officeDocument/2006/relationships/hyperlink" Target="https://github.com/sevenfate/e2open-server/tree/develop"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0.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0.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0.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0.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0.xml"/><Relationship Id="rId5" Type="http://schemas.openxmlformats.org/officeDocument/2006/relationships/image" Target="../media/image34.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0.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en-US" dirty="0"/>
              <a:t>Cutting-Edge Technology</a:t>
            </a:r>
          </a:p>
        </p:txBody>
      </p:sp>
      <p:sp>
        <p:nvSpPr>
          <p:cNvPr id="2" name="Subtitle 1"/>
          <p:cNvSpPr>
            <a:spLocks noGrp="1"/>
          </p:cNvSpPr>
          <p:nvPr>
            <p:ph type="subTitle" idx="1"/>
          </p:nvPr>
        </p:nvSpPr>
        <p:spPr>
          <a:xfrm>
            <a:off x="685800" y="3810000"/>
            <a:ext cx="8077200" cy="1905000"/>
          </a:xfrm>
        </p:spPr>
        <p:txBody>
          <a:bodyPr/>
          <a:lstStyle/>
          <a:p>
            <a:r>
              <a:rPr lang="en-US" sz="1400" dirty="0"/>
              <a:t>14.10.2016</a:t>
            </a:r>
          </a:p>
          <a:p>
            <a:r>
              <a:rPr lang="en-US" sz="1800" dirty="0"/>
              <a:t>Mario Tema </a:t>
            </a:r>
            <a:r>
              <a:rPr lang="en-US" sz="1400" dirty="0"/>
              <a:t>(Senior Software Engineer, E2DX Team)</a:t>
            </a:r>
          </a:p>
          <a:p>
            <a:r>
              <a:rPr lang="en-US" sz="1800" dirty="0" err="1"/>
              <a:t>Djelloul</a:t>
            </a:r>
            <a:r>
              <a:rPr lang="en-US" sz="1800" dirty="0"/>
              <a:t> </a:t>
            </a:r>
            <a:r>
              <a:rPr lang="en-US" sz="1400" dirty="0"/>
              <a:t>(Senior Software Quality Engineer, E2PR Team)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pPr algn="ctr"/>
            <a:r>
              <a:rPr lang="de-DE" dirty="0"/>
              <a:t>Java 1.8</a:t>
            </a:r>
            <a:endParaRPr lang="en-US" dirty="0"/>
          </a:p>
        </p:txBody>
      </p:sp>
      <p:sp>
        <p:nvSpPr>
          <p:cNvPr id="7171" name="Rectangle 2"/>
          <p:cNvSpPr>
            <a:spLocks noChangeArrowheads="1"/>
          </p:cNvSpPr>
          <p:nvPr/>
        </p:nvSpPr>
        <p:spPr bwMode="auto">
          <a:xfrm>
            <a:off x="685800" y="1219200"/>
            <a:ext cx="7848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90000"/>
              </a:lnSpc>
              <a:spcBef>
                <a:spcPts val="600"/>
              </a:spcBef>
              <a:spcAft>
                <a:spcPts val="600"/>
              </a:spcAft>
              <a:buClr>
                <a:schemeClr val="accent2"/>
              </a:buClr>
            </a:pPr>
            <a:endParaRPr lang="en-US" sz="2400" b="1" dirty="0">
              <a:solidFill>
                <a:srgbClr val="35566A"/>
              </a:solidFill>
              <a:latin typeface="+mj-lt"/>
              <a:ea typeface="+mn-ea"/>
            </a:endParaRPr>
          </a:p>
          <a:p>
            <a:pPr eaLnBrk="0" hangingPunct="0">
              <a:lnSpc>
                <a:spcPct val="90000"/>
              </a:lnSpc>
              <a:spcBef>
                <a:spcPts val="600"/>
              </a:spcBef>
              <a:spcAft>
                <a:spcPts val="600"/>
              </a:spcAft>
              <a:buClr>
                <a:schemeClr val="accent2"/>
              </a:buClr>
            </a:pPr>
            <a:endParaRPr lang="en-US" sz="2400" b="1" dirty="0">
              <a:solidFill>
                <a:srgbClr val="35566A"/>
              </a:solidFill>
              <a:latin typeface="+mn-lt"/>
              <a:ea typeface="+mn-ea"/>
            </a:endParaRPr>
          </a:p>
        </p:txBody>
      </p:sp>
      <p:sp>
        <p:nvSpPr>
          <p:cNvPr id="3" name="TextBox 2"/>
          <p:cNvSpPr txBox="1"/>
          <p:nvPr/>
        </p:nvSpPr>
        <p:spPr>
          <a:xfrm>
            <a:off x="152400" y="1371600"/>
            <a:ext cx="8915400" cy="3539430"/>
          </a:xfrm>
          <a:prstGeom prst="rect">
            <a:avLst/>
          </a:prstGeom>
          <a:noFill/>
        </p:spPr>
        <p:txBody>
          <a:bodyPr wrap="square" rtlCol="0">
            <a:spAutoFit/>
          </a:bodyPr>
          <a:lstStyle/>
          <a:p>
            <a:r>
              <a:rPr lang="en-US" sz="1600" dirty="0"/>
              <a:t>There are dozens of features added to Java 8, the most significant ones are mentioned below −</a:t>
            </a:r>
          </a:p>
          <a:p>
            <a:endParaRPr lang="en-US" sz="1600" dirty="0"/>
          </a:p>
          <a:p>
            <a:pPr marL="285750" indent="-285750">
              <a:buFont typeface="Arial" panose="020B0604020202020204" pitchFamily="34" charset="0"/>
              <a:buChar char="•"/>
            </a:pPr>
            <a:r>
              <a:rPr lang="en-US" sz="1600" dirty="0"/>
              <a:t>Lambda expression − Adds functional processing capability to Java.</a:t>
            </a:r>
          </a:p>
          <a:p>
            <a:pPr marL="285750" indent="-285750">
              <a:buFont typeface="Arial" panose="020B0604020202020204" pitchFamily="34" charset="0"/>
              <a:buChar char="•"/>
            </a:pPr>
            <a:r>
              <a:rPr lang="en-US" sz="1600" dirty="0"/>
              <a:t>Method references − Referencing functions by their names instead of invoking them directly. Using functions as parameter.</a:t>
            </a:r>
          </a:p>
          <a:p>
            <a:pPr marL="285750" indent="-285750">
              <a:buFont typeface="Arial" panose="020B0604020202020204" pitchFamily="34" charset="0"/>
              <a:buChar char="•"/>
            </a:pPr>
            <a:r>
              <a:rPr lang="en-US" sz="1600" dirty="0"/>
              <a:t>Default method − Interface to have default method implementation.</a:t>
            </a:r>
          </a:p>
          <a:p>
            <a:pPr marL="285750" indent="-285750">
              <a:buFont typeface="Arial" panose="020B0604020202020204" pitchFamily="34" charset="0"/>
              <a:buChar char="•"/>
            </a:pPr>
            <a:r>
              <a:rPr lang="en-US" sz="1600" dirty="0"/>
              <a:t>New tools − New compiler tools and utilities are added like ‘</a:t>
            </a:r>
            <a:r>
              <a:rPr lang="en-US" sz="1600" dirty="0" err="1"/>
              <a:t>jdeps</a:t>
            </a:r>
            <a:r>
              <a:rPr lang="en-US" sz="1600" dirty="0"/>
              <a:t>’ to figure out dependencies.</a:t>
            </a:r>
          </a:p>
          <a:p>
            <a:pPr marL="285750" indent="-285750">
              <a:buFont typeface="Arial" panose="020B0604020202020204" pitchFamily="34" charset="0"/>
              <a:buChar char="•"/>
            </a:pPr>
            <a:r>
              <a:rPr lang="en-US" sz="1600" dirty="0"/>
              <a:t>Stream API − New stream API to facilitate pipeline processing.</a:t>
            </a:r>
          </a:p>
          <a:p>
            <a:pPr marL="285750" indent="-285750">
              <a:buFont typeface="Arial" panose="020B0604020202020204" pitchFamily="34" charset="0"/>
              <a:buChar char="•"/>
            </a:pPr>
            <a:r>
              <a:rPr lang="en-US" sz="1600" dirty="0"/>
              <a:t>Date Time API − Improved date time API.</a:t>
            </a:r>
          </a:p>
          <a:p>
            <a:pPr marL="285750" indent="-285750">
              <a:buFont typeface="Arial" panose="020B0604020202020204" pitchFamily="34" charset="0"/>
              <a:buChar char="•"/>
            </a:pPr>
            <a:r>
              <a:rPr lang="en-US" sz="1600" dirty="0"/>
              <a:t>Optional − Emphasis on best practices to handle null values properly.</a:t>
            </a:r>
          </a:p>
          <a:p>
            <a:pPr marL="285750" indent="-285750">
              <a:buFont typeface="Arial" panose="020B0604020202020204" pitchFamily="34" charset="0"/>
              <a:buChar char="•"/>
            </a:pPr>
            <a:r>
              <a:rPr lang="en-US" sz="1600" dirty="0" err="1"/>
              <a:t>Nashorn</a:t>
            </a:r>
            <a:r>
              <a:rPr lang="en-US" sz="1600" dirty="0"/>
              <a:t>, JavaScript Engine − A Java-based engine to execute JavaScript code.</a:t>
            </a:r>
          </a:p>
          <a:p>
            <a:endParaRPr lang="en-US" sz="1600" dirty="0"/>
          </a:p>
          <a:p>
            <a:r>
              <a:rPr lang="en-US" sz="1600" dirty="0"/>
              <a:t>Along with these new </a:t>
            </a:r>
            <a:r>
              <a:rPr lang="en-US" sz="1600" dirty="0" err="1"/>
              <a:t>featuers</a:t>
            </a:r>
            <a:r>
              <a:rPr lang="en-US" sz="1600" dirty="0"/>
              <a:t>, lots of feature enhancements are done under-the-hood, at both compiler and JVM level.</a:t>
            </a:r>
            <a:endParaRPr lang="de-DE" sz="2400" dirty="0"/>
          </a:p>
        </p:txBody>
      </p:sp>
    </p:spTree>
    <p:extLst>
      <p:ext uri="{BB962C8B-B14F-4D97-AF65-F5344CB8AC3E}">
        <p14:creationId xmlns:p14="http://schemas.microsoft.com/office/powerpoint/2010/main" val="49491340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pPr algn="ctr"/>
            <a:r>
              <a:rPr lang="de-DE" dirty="0" err="1"/>
              <a:t>Camel</a:t>
            </a:r>
            <a:r>
              <a:rPr lang="de-DE" dirty="0"/>
              <a:t> Route</a:t>
            </a:r>
            <a:endParaRPr lang="en-US" dirty="0"/>
          </a:p>
        </p:txBody>
      </p:sp>
      <p:sp>
        <p:nvSpPr>
          <p:cNvPr id="7171" name="Rectangle 2"/>
          <p:cNvSpPr>
            <a:spLocks noChangeArrowheads="1"/>
          </p:cNvSpPr>
          <p:nvPr/>
        </p:nvSpPr>
        <p:spPr bwMode="auto">
          <a:xfrm>
            <a:off x="685800" y="1219200"/>
            <a:ext cx="7848600" cy="3581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hangingPunct="0">
              <a:lnSpc>
                <a:spcPct val="90000"/>
              </a:lnSpc>
              <a:spcBef>
                <a:spcPts val="600"/>
              </a:spcBef>
              <a:spcAft>
                <a:spcPts val="600"/>
              </a:spcAft>
              <a:buClr>
                <a:schemeClr val="accent2"/>
              </a:buClr>
            </a:pPr>
            <a:r>
              <a:rPr lang="en-US" sz="1600" b="1" dirty="0">
                <a:solidFill>
                  <a:srgbClr val="35566A"/>
                </a:solidFill>
                <a:latin typeface="+mj-lt"/>
                <a:ea typeface="+mn-ea"/>
              </a:rPr>
              <a:t>Apache Camel is a powerful Open Source Integration Framework </a:t>
            </a:r>
            <a:br>
              <a:rPr lang="en-US" sz="1600" b="1" dirty="0">
                <a:solidFill>
                  <a:srgbClr val="35566A"/>
                </a:solidFill>
                <a:latin typeface="+mj-lt"/>
                <a:ea typeface="+mn-ea"/>
              </a:rPr>
            </a:br>
            <a:r>
              <a:rPr lang="en-US" sz="1600" b="1" dirty="0">
                <a:solidFill>
                  <a:srgbClr val="35566A"/>
                </a:solidFill>
                <a:latin typeface="+mj-lt"/>
                <a:ea typeface="+mn-ea"/>
              </a:rPr>
              <a:t>based on known Enterprise Integration Patterns</a:t>
            </a:r>
          </a:p>
          <a:p>
            <a:pPr eaLnBrk="0" hangingPunct="0">
              <a:lnSpc>
                <a:spcPct val="90000"/>
              </a:lnSpc>
              <a:spcBef>
                <a:spcPts val="600"/>
              </a:spcBef>
              <a:spcAft>
                <a:spcPts val="600"/>
              </a:spcAft>
              <a:buClr>
                <a:schemeClr val="accent2"/>
              </a:buClr>
            </a:pPr>
            <a:r>
              <a:rPr lang="en-US" sz="1600" b="1" dirty="0">
                <a:solidFill>
                  <a:srgbClr val="35566A"/>
                </a:solidFill>
                <a:latin typeface="+mj-lt"/>
                <a:ea typeface="+mn-ea"/>
              </a:rPr>
              <a:t>Camel uses a Java based Routing Domain Specific Language (DSL) or an Xml Configuration to configure routing and mediation rules which are added to a </a:t>
            </a:r>
            <a:r>
              <a:rPr lang="en-US" sz="1600" b="1" dirty="0" err="1">
                <a:solidFill>
                  <a:srgbClr val="35566A"/>
                </a:solidFill>
                <a:latin typeface="+mj-lt"/>
                <a:ea typeface="+mn-ea"/>
              </a:rPr>
              <a:t>CamelContext</a:t>
            </a:r>
            <a:r>
              <a:rPr lang="en-US" sz="1600" b="1" dirty="0">
                <a:solidFill>
                  <a:srgbClr val="35566A"/>
                </a:solidFill>
                <a:latin typeface="+mj-lt"/>
                <a:ea typeface="+mn-ea"/>
              </a:rPr>
              <a:t> to implement the various Enterprise Integration Patterns.</a:t>
            </a:r>
          </a:p>
          <a:p>
            <a:pPr eaLnBrk="0" hangingPunct="0">
              <a:lnSpc>
                <a:spcPct val="90000"/>
              </a:lnSpc>
              <a:spcBef>
                <a:spcPts val="600"/>
              </a:spcBef>
              <a:spcAft>
                <a:spcPts val="600"/>
              </a:spcAft>
              <a:buClr>
                <a:schemeClr val="accent2"/>
              </a:buClr>
            </a:pPr>
            <a:r>
              <a:rPr lang="en-US" sz="1600" b="1" dirty="0">
                <a:solidFill>
                  <a:srgbClr val="35566A"/>
                </a:solidFill>
                <a:latin typeface="+mj-lt"/>
                <a:ea typeface="+mn-ea"/>
              </a:rPr>
              <a:t>At a high level Camel consists of a Camel Context which contains a collection of Component instances. A Component is essentially a factory of Endpoint instances. You can explicitly configure Component instances in Java code or an </a:t>
            </a:r>
            <a:r>
              <a:rPr lang="en-US" sz="1600" b="1" dirty="0" err="1">
                <a:solidFill>
                  <a:srgbClr val="35566A"/>
                </a:solidFill>
                <a:latin typeface="+mj-lt"/>
                <a:ea typeface="+mn-ea"/>
              </a:rPr>
              <a:t>IoC</a:t>
            </a:r>
            <a:r>
              <a:rPr lang="en-US" sz="1600" b="1" dirty="0">
                <a:solidFill>
                  <a:srgbClr val="35566A"/>
                </a:solidFill>
                <a:latin typeface="+mj-lt"/>
                <a:ea typeface="+mn-ea"/>
              </a:rPr>
              <a:t> container like Spring or </a:t>
            </a:r>
            <a:r>
              <a:rPr lang="en-US" sz="1600" b="1" dirty="0" err="1">
                <a:solidFill>
                  <a:srgbClr val="35566A"/>
                </a:solidFill>
                <a:latin typeface="+mj-lt"/>
                <a:ea typeface="+mn-ea"/>
              </a:rPr>
              <a:t>Guice</a:t>
            </a:r>
            <a:r>
              <a:rPr lang="en-US" sz="1600" b="1" dirty="0">
                <a:solidFill>
                  <a:srgbClr val="35566A"/>
                </a:solidFill>
                <a:latin typeface="+mj-lt"/>
                <a:ea typeface="+mn-ea"/>
              </a:rPr>
              <a:t>, or they can be auto-discovered using URIs.</a:t>
            </a:r>
          </a:p>
          <a:p>
            <a:pPr eaLnBrk="0" hangingPunct="0">
              <a:lnSpc>
                <a:spcPct val="90000"/>
              </a:lnSpc>
              <a:spcBef>
                <a:spcPts val="600"/>
              </a:spcBef>
              <a:spcAft>
                <a:spcPts val="600"/>
              </a:spcAft>
              <a:buClr>
                <a:schemeClr val="accent2"/>
              </a:buClr>
            </a:pPr>
            <a:r>
              <a:rPr lang="en-US" sz="1600" b="1" dirty="0">
                <a:solidFill>
                  <a:srgbClr val="35566A"/>
                </a:solidFill>
                <a:latin typeface="+mj-lt"/>
                <a:ea typeface="+mn-ea"/>
              </a:rPr>
              <a:t>An Endpoint acts rather like a URI or URL in a web application or a Destination in a JMS system; you can communicate with an endpoint; either sending messages to it or consuming messages from it. You can then create a Producer or Consumer on an Endpoint to exchange messages with it.</a:t>
            </a:r>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4025" y="4572000"/>
            <a:ext cx="5695950" cy="1914525"/>
          </a:xfrm>
          <a:prstGeom prst="rect">
            <a:avLst/>
          </a:prstGeom>
        </p:spPr>
      </p:pic>
    </p:spTree>
    <p:extLst>
      <p:ext uri="{BB962C8B-B14F-4D97-AF65-F5344CB8AC3E}">
        <p14:creationId xmlns:p14="http://schemas.microsoft.com/office/powerpoint/2010/main" val="4926618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pPr algn="ctr"/>
            <a:r>
              <a:rPr lang="de-DE" dirty="0" err="1"/>
              <a:t>Lombok</a:t>
            </a:r>
            <a:endParaRPr lang="en-US" dirty="0"/>
          </a:p>
        </p:txBody>
      </p:sp>
      <p:sp>
        <p:nvSpPr>
          <p:cNvPr id="7171" name="Rectangle 2"/>
          <p:cNvSpPr>
            <a:spLocks noChangeArrowheads="1"/>
          </p:cNvSpPr>
          <p:nvPr/>
        </p:nvSpPr>
        <p:spPr bwMode="auto">
          <a:xfrm>
            <a:off x="685800" y="1219200"/>
            <a:ext cx="7848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90000"/>
              </a:lnSpc>
              <a:spcBef>
                <a:spcPts val="600"/>
              </a:spcBef>
              <a:spcAft>
                <a:spcPts val="600"/>
              </a:spcAft>
              <a:buClr>
                <a:schemeClr val="accent2"/>
              </a:buClr>
            </a:pPr>
            <a:endParaRPr lang="en-US" sz="2400" b="1" dirty="0">
              <a:solidFill>
                <a:srgbClr val="35566A"/>
              </a:solidFill>
              <a:latin typeface="+mj-lt"/>
              <a:ea typeface="+mn-ea"/>
            </a:endParaRPr>
          </a:p>
          <a:p>
            <a:pPr eaLnBrk="0" hangingPunct="0">
              <a:lnSpc>
                <a:spcPct val="90000"/>
              </a:lnSpc>
              <a:spcBef>
                <a:spcPts val="600"/>
              </a:spcBef>
              <a:spcAft>
                <a:spcPts val="600"/>
              </a:spcAft>
              <a:buClr>
                <a:schemeClr val="accent2"/>
              </a:buClr>
            </a:pPr>
            <a:endParaRPr lang="en-US" sz="2400" b="1" dirty="0">
              <a:solidFill>
                <a:srgbClr val="35566A"/>
              </a:solidFill>
              <a:latin typeface="+mn-lt"/>
              <a:ea typeface="+mn-ea"/>
            </a:endParaRPr>
          </a:p>
        </p:txBody>
      </p:sp>
      <p:sp>
        <p:nvSpPr>
          <p:cNvPr id="3" name="TextBox 2"/>
          <p:cNvSpPr txBox="1"/>
          <p:nvPr/>
        </p:nvSpPr>
        <p:spPr>
          <a:xfrm>
            <a:off x="152400" y="1371600"/>
            <a:ext cx="8915400" cy="3785652"/>
          </a:xfrm>
          <a:prstGeom prst="rect">
            <a:avLst/>
          </a:prstGeom>
          <a:noFill/>
        </p:spPr>
        <p:txBody>
          <a:bodyPr wrap="square" rtlCol="0">
            <a:spAutoFit/>
          </a:bodyPr>
          <a:lstStyle/>
          <a:p>
            <a:r>
              <a:rPr lang="en-US" sz="1600" dirty="0"/>
              <a:t>Project Lombok makes java a spicier language by adding 'handlers' that know how to build and compile simple, boilerplate-free, not-quite-java code.</a:t>
            </a:r>
          </a:p>
          <a:p>
            <a:endParaRPr lang="en-US" sz="1600" dirty="0"/>
          </a:p>
          <a:p>
            <a:r>
              <a:rPr lang="en-US" sz="1600" dirty="0"/>
              <a:t>Features / Supports</a:t>
            </a:r>
          </a:p>
          <a:p>
            <a:endParaRPr lang="en-US" sz="1600" dirty="0"/>
          </a:p>
          <a:p>
            <a:pPr marL="285750" indent="-285750">
              <a:buFont typeface="Arial" panose="020B0604020202020204" pitchFamily="34" charset="0"/>
              <a:buChar char="•"/>
            </a:pPr>
            <a:r>
              <a:rPr lang="en-US" sz="1600" dirty="0"/>
              <a:t>@Getter and @Setter</a:t>
            </a:r>
          </a:p>
          <a:p>
            <a:pPr marL="285750" indent="-285750">
              <a:buFont typeface="Arial" panose="020B0604020202020204" pitchFamily="34" charset="0"/>
              <a:buChar char="•"/>
            </a:pPr>
            <a:r>
              <a:rPr lang="en-US" sz="1600" dirty="0"/>
              <a:t>@</a:t>
            </a:r>
            <a:r>
              <a:rPr lang="en-US" sz="1600" dirty="0" err="1"/>
              <a:t>ToString</a:t>
            </a:r>
            <a:endParaRPr lang="en-US" sz="1600" dirty="0"/>
          </a:p>
          <a:p>
            <a:pPr marL="285750" indent="-285750">
              <a:buFont typeface="Arial" panose="020B0604020202020204" pitchFamily="34" charset="0"/>
              <a:buChar char="•"/>
            </a:pPr>
            <a:r>
              <a:rPr lang="en-US" sz="1600" dirty="0"/>
              <a:t>@</a:t>
            </a:r>
            <a:r>
              <a:rPr lang="en-US" sz="1600" dirty="0" err="1"/>
              <a:t>EqualsAndHashCode</a:t>
            </a:r>
            <a:endParaRPr lang="en-US" sz="1600" dirty="0"/>
          </a:p>
          <a:p>
            <a:pPr marL="285750" indent="-285750">
              <a:buFont typeface="Arial" panose="020B0604020202020204" pitchFamily="34" charset="0"/>
              <a:buChar char="•"/>
            </a:pPr>
            <a:r>
              <a:rPr lang="en-US" sz="1600" dirty="0"/>
              <a:t>@</a:t>
            </a:r>
            <a:r>
              <a:rPr lang="en-US" sz="1600" dirty="0" err="1"/>
              <a:t>AllArgsConstructor</a:t>
            </a:r>
            <a:r>
              <a:rPr lang="en-US" sz="1600" dirty="0"/>
              <a:t>, @</a:t>
            </a:r>
            <a:r>
              <a:rPr lang="en-US" sz="1600" dirty="0" err="1"/>
              <a:t>RequiredArgsConstructor</a:t>
            </a:r>
            <a:r>
              <a:rPr lang="en-US" sz="1600" dirty="0"/>
              <a:t> and @</a:t>
            </a:r>
            <a:r>
              <a:rPr lang="en-US" sz="1600" dirty="0" err="1"/>
              <a:t>NoArgsConstructor</a:t>
            </a:r>
            <a:endParaRPr lang="en-US" sz="1600" dirty="0"/>
          </a:p>
          <a:p>
            <a:pPr marL="285750" indent="-285750">
              <a:buFont typeface="Arial" panose="020B0604020202020204" pitchFamily="34" charset="0"/>
              <a:buChar char="•"/>
            </a:pPr>
            <a:r>
              <a:rPr lang="en-US" sz="1600" dirty="0"/>
              <a:t>@Log, @Log4j, @Log4j2, @Slf4j, @XSlf4j, @</a:t>
            </a:r>
            <a:r>
              <a:rPr lang="en-US" sz="1600" dirty="0" err="1"/>
              <a:t>CommonsLog</a:t>
            </a:r>
            <a:r>
              <a:rPr lang="en-US" sz="1600" dirty="0"/>
              <a:t>, @</a:t>
            </a:r>
            <a:r>
              <a:rPr lang="en-US" sz="1600" dirty="0" err="1"/>
              <a:t>JBossLog</a:t>
            </a:r>
            <a:endParaRPr lang="en-US" sz="1600" dirty="0"/>
          </a:p>
          <a:p>
            <a:pPr marL="285750" indent="-285750">
              <a:buFont typeface="Arial" panose="020B0604020202020204" pitchFamily="34" charset="0"/>
              <a:buChar char="•"/>
            </a:pPr>
            <a:r>
              <a:rPr lang="en-US" sz="1600" dirty="0"/>
              <a:t>@Data</a:t>
            </a:r>
          </a:p>
          <a:p>
            <a:pPr marL="285750" indent="-285750">
              <a:buFont typeface="Arial" panose="020B0604020202020204" pitchFamily="34" charset="0"/>
              <a:buChar char="•"/>
            </a:pPr>
            <a:r>
              <a:rPr lang="en-US" sz="1600" dirty="0"/>
              <a:t>@Builder</a:t>
            </a:r>
          </a:p>
          <a:p>
            <a:pPr marL="285750" indent="-285750">
              <a:buFont typeface="Arial" panose="020B0604020202020204" pitchFamily="34" charset="0"/>
              <a:buChar char="•"/>
            </a:pPr>
            <a:r>
              <a:rPr lang="en-US" sz="1600" dirty="0"/>
              <a:t>@Value</a:t>
            </a:r>
          </a:p>
          <a:p>
            <a:pPr marL="285750" indent="-285750">
              <a:buFont typeface="Arial" panose="020B0604020202020204" pitchFamily="34" charset="0"/>
              <a:buChar char="•"/>
            </a:pPr>
            <a:r>
              <a:rPr lang="en-US" sz="1600" dirty="0"/>
              <a:t>@</a:t>
            </a:r>
            <a:r>
              <a:rPr lang="en-US" sz="1600" dirty="0" err="1"/>
              <a:t>UtilityClass</a:t>
            </a:r>
            <a:r>
              <a:rPr lang="en-US" sz="1600" dirty="0"/>
              <a:t> with IntelliJ 2016.2</a:t>
            </a:r>
          </a:p>
          <a:p>
            <a:r>
              <a:rPr lang="en-US" sz="1600" dirty="0"/>
              <a:t>… much more</a:t>
            </a:r>
            <a:endParaRPr lang="de-DE" sz="1600" dirty="0"/>
          </a:p>
        </p:txBody>
      </p:sp>
    </p:spTree>
    <p:extLst>
      <p:ext uri="{BB962C8B-B14F-4D97-AF65-F5344CB8AC3E}">
        <p14:creationId xmlns:p14="http://schemas.microsoft.com/office/powerpoint/2010/main" val="159197112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pPr algn="ctr"/>
            <a:r>
              <a:rPr lang="de-DE" dirty="0"/>
              <a:t>Spock Framework</a:t>
            </a:r>
            <a:endParaRPr lang="en-US" dirty="0"/>
          </a:p>
        </p:txBody>
      </p:sp>
      <p:sp>
        <p:nvSpPr>
          <p:cNvPr id="7171" name="Rectangle 2"/>
          <p:cNvSpPr>
            <a:spLocks noChangeArrowheads="1"/>
          </p:cNvSpPr>
          <p:nvPr/>
        </p:nvSpPr>
        <p:spPr bwMode="auto">
          <a:xfrm>
            <a:off x="685800" y="1219200"/>
            <a:ext cx="7848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90000"/>
              </a:lnSpc>
              <a:spcBef>
                <a:spcPts val="600"/>
              </a:spcBef>
              <a:spcAft>
                <a:spcPts val="600"/>
              </a:spcAft>
              <a:buClr>
                <a:schemeClr val="accent2"/>
              </a:buClr>
            </a:pPr>
            <a:endParaRPr lang="en-US" sz="2400" b="1" dirty="0">
              <a:solidFill>
                <a:srgbClr val="35566A"/>
              </a:solidFill>
              <a:latin typeface="+mj-lt"/>
              <a:ea typeface="+mn-ea"/>
            </a:endParaRPr>
          </a:p>
          <a:p>
            <a:pPr eaLnBrk="0" hangingPunct="0">
              <a:lnSpc>
                <a:spcPct val="90000"/>
              </a:lnSpc>
              <a:spcBef>
                <a:spcPts val="600"/>
              </a:spcBef>
              <a:spcAft>
                <a:spcPts val="600"/>
              </a:spcAft>
              <a:buClr>
                <a:schemeClr val="accent2"/>
              </a:buClr>
            </a:pPr>
            <a:endParaRPr lang="en-US" sz="2400" b="1" dirty="0">
              <a:solidFill>
                <a:srgbClr val="35566A"/>
              </a:solidFill>
              <a:latin typeface="+mn-lt"/>
              <a:ea typeface="+mn-ea"/>
            </a:endParaRPr>
          </a:p>
        </p:txBody>
      </p:sp>
      <p:sp>
        <p:nvSpPr>
          <p:cNvPr id="3" name="TextBox 2"/>
          <p:cNvSpPr txBox="1"/>
          <p:nvPr/>
        </p:nvSpPr>
        <p:spPr>
          <a:xfrm>
            <a:off x="152400" y="1371600"/>
            <a:ext cx="8915400" cy="4770537"/>
          </a:xfrm>
          <a:prstGeom prst="rect">
            <a:avLst/>
          </a:prstGeom>
          <a:noFill/>
        </p:spPr>
        <p:txBody>
          <a:bodyPr wrap="square" rtlCol="0">
            <a:spAutoFit/>
          </a:bodyPr>
          <a:lstStyle/>
          <a:p>
            <a:r>
              <a:rPr lang="en-US" sz="1600" dirty="0"/>
              <a:t>Spock is a testing and specification framework for Java and Groovy applications. What makes it stand out from the crowd is its beautiful and highly expressive specification language. </a:t>
            </a:r>
          </a:p>
          <a:p>
            <a:endParaRPr lang="en-US" sz="1600" dirty="0"/>
          </a:p>
          <a:p>
            <a:r>
              <a:rPr lang="en-US" sz="1600" dirty="0"/>
              <a:t>Fixture Methods</a:t>
            </a:r>
          </a:p>
          <a:p>
            <a:pPr marL="285750" indent="-285750">
              <a:buFont typeface="Arial" panose="020B0604020202020204" pitchFamily="34" charset="0"/>
              <a:buChar char="•"/>
            </a:pPr>
            <a:r>
              <a:rPr lang="en-US" sz="1600" dirty="0" err="1"/>
              <a:t>def</a:t>
            </a:r>
            <a:r>
              <a:rPr lang="en-US" sz="1600" dirty="0"/>
              <a:t> setup() {}          // run before every feature method</a:t>
            </a:r>
          </a:p>
          <a:p>
            <a:pPr marL="285750" indent="-285750">
              <a:buFont typeface="Arial" panose="020B0604020202020204" pitchFamily="34" charset="0"/>
              <a:buChar char="•"/>
            </a:pPr>
            <a:r>
              <a:rPr lang="en-US" sz="1600" dirty="0" err="1"/>
              <a:t>def</a:t>
            </a:r>
            <a:r>
              <a:rPr lang="en-US" sz="1600" dirty="0"/>
              <a:t> cleanup() {}        // run after every feature method</a:t>
            </a:r>
          </a:p>
          <a:p>
            <a:pPr marL="285750" indent="-285750">
              <a:buFont typeface="Arial" panose="020B0604020202020204" pitchFamily="34" charset="0"/>
              <a:buChar char="•"/>
            </a:pPr>
            <a:r>
              <a:rPr lang="en-US" sz="1600" dirty="0" err="1"/>
              <a:t>def</a:t>
            </a:r>
            <a:r>
              <a:rPr lang="en-US" sz="1600" dirty="0"/>
              <a:t> </a:t>
            </a:r>
            <a:r>
              <a:rPr lang="en-US" sz="1600" dirty="0" err="1"/>
              <a:t>setupSpec</a:t>
            </a:r>
            <a:r>
              <a:rPr lang="en-US" sz="1600" dirty="0"/>
              <a:t>() {}     // run before the first feature method</a:t>
            </a:r>
          </a:p>
          <a:p>
            <a:pPr marL="285750" indent="-285750">
              <a:buFont typeface="Arial" panose="020B0604020202020204" pitchFamily="34" charset="0"/>
              <a:buChar char="•"/>
            </a:pPr>
            <a:r>
              <a:rPr lang="en-US" sz="1600" dirty="0" err="1"/>
              <a:t>def</a:t>
            </a:r>
            <a:r>
              <a:rPr lang="en-US" sz="1600" dirty="0"/>
              <a:t> </a:t>
            </a:r>
            <a:r>
              <a:rPr lang="en-US" sz="1600" dirty="0" err="1"/>
              <a:t>cleanupSpec</a:t>
            </a:r>
            <a:r>
              <a:rPr lang="en-US" sz="1600" dirty="0"/>
              <a:t>() {}   // run after the last feature method</a:t>
            </a:r>
          </a:p>
          <a:p>
            <a:pPr marL="285750" indent="-285750">
              <a:buFont typeface="Arial" panose="020B0604020202020204" pitchFamily="34" charset="0"/>
              <a:buChar char="•"/>
            </a:pPr>
            <a:endParaRPr lang="en-US" sz="1600" dirty="0"/>
          </a:p>
          <a:p>
            <a:r>
              <a:rPr lang="de-DE" sz="1600" dirty="0" err="1"/>
              <a:t>def</a:t>
            </a:r>
            <a:r>
              <a:rPr lang="de-DE" sz="1600" dirty="0"/>
              <a:t> "</a:t>
            </a:r>
            <a:r>
              <a:rPr lang="de-DE" sz="1600" dirty="0" err="1"/>
              <a:t>HashMap</a:t>
            </a:r>
            <a:r>
              <a:rPr lang="de-DE" sz="1600" dirty="0"/>
              <a:t> </a:t>
            </a:r>
            <a:r>
              <a:rPr lang="de-DE" sz="1600" dirty="0" err="1"/>
              <a:t>accepts</a:t>
            </a:r>
            <a:r>
              <a:rPr lang="de-DE" sz="1600" dirty="0"/>
              <a:t> null </a:t>
            </a:r>
            <a:r>
              <a:rPr lang="de-DE" sz="1600" dirty="0" err="1"/>
              <a:t>key</a:t>
            </a:r>
            <a:r>
              <a:rPr lang="de-DE" sz="1600" dirty="0"/>
              <a:t>"() {</a:t>
            </a:r>
          </a:p>
          <a:p>
            <a:r>
              <a:rPr lang="de-DE" sz="1600" dirty="0"/>
              <a:t>  </a:t>
            </a:r>
            <a:r>
              <a:rPr lang="de-DE" sz="1600" dirty="0" err="1"/>
              <a:t>setup</a:t>
            </a:r>
            <a:r>
              <a:rPr lang="de-DE" sz="1600" dirty="0"/>
              <a:t>:</a:t>
            </a:r>
          </a:p>
          <a:p>
            <a:r>
              <a:rPr lang="de-DE" sz="1600" dirty="0"/>
              <a:t>  </a:t>
            </a:r>
            <a:r>
              <a:rPr lang="de-DE" sz="1600" dirty="0" err="1"/>
              <a:t>def</a:t>
            </a:r>
            <a:r>
              <a:rPr lang="de-DE" sz="1600" dirty="0"/>
              <a:t> </a:t>
            </a:r>
            <a:r>
              <a:rPr lang="de-DE" sz="1600" dirty="0" err="1"/>
              <a:t>map</a:t>
            </a:r>
            <a:r>
              <a:rPr lang="de-DE" sz="1600" dirty="0"/>
              <a:t> = </a:t>
            </a:r>
            <a:r>
              <a:rPr lang="de-DE" sz="1600" dirty="0" err="1"/>
              <a:t>new</a:t>
            </a:r>
            <a:r>
              <a:rPr lang="de-DE" sz="1600" dirty="0"/>
              <a:t> </a:t>
            </a:r>
            <a:r>
              <a:rPr lang="de-DE" sz="1600" dirty="0" err="1"/>
              <a:t>HashMap</a:t>
            </a:r>
            <a:r>
              <a:rPr lang="de-DE" sz="1600" dirty="0"/>
              <a:t>()</a:t>
            </a:r>
          </a:p>
          <a:p>
            <a:endParaRPr lang="de-DE" sz="1600" dirty="0"/>
          </a:p>
          <a:p>
            <a:r>
              <a:rPr lang="de-DE" sz="1600" dirty="0"/>
              <a:t>  </a:t>
            </a:r>
            <a:r>
              <a:rPr lang="de-DE" sz="1600" dirty="0" err="1"/>
              <a:t>when</a:t>
            </a:r>
            <a:r>
              <a:rPr lang="de-DE" sz="1600" dirty="0"/>
              <a:t>:</a:t>
            </a:r>
          </a:p>
          <a:p>
            <a:r>
              <a:rPr lang="de-DE" sz="1600" dirty="0"/>
              <a:t>  </a:t>
            </a:r>
            <a:r>
              <a:rPr lang="de-DE" sz="1600" dirty="0" err="1"/>
              <a:t>map.put</a:t>
            </a:r>
            <a:r>
              <a:rPr lang="de-DE" sz="1600" dirty="0"/>
              <a:t>(null, "</a:t>
            </a:r>
            <a:r>
              <a:rPr lang="de-DE" sz="1600" dirty="0" err="1"/>
              <a:t>elem</a:t>
            </a:r>
            <a:r>
              <a:rPr lang="de-DE" sz="1600" dirty="0"/>
              <a:t>")</a:t>
            </a:r>
          </a:p>
          <a:p>
            <a:endParaRPr lang="de-DE" sz="1600" dirty="0"/>
          </a:p>
          <a:p>
            <a:r>
              <a:rPr lang="de-DE" sz="1600" dirty="0"/>
              <a:t>  </a:t>
            </a:r>
            <a:r>
              <a:rPr lang="de-DE" sz="1600" dirty="0" err="1"/>
              <a:t>then</a:t>
            </a:r>
            <a:r>
              <a:rPr lang="de-DE" sz="1600" dirty="0"/>
              <a:t>:</a:t>
            </a:r>
          </a:p>
          <a:p>
            <a:r>
              <a:rPr lang="de-DE" sz="1600" dirty="0"/>
              <a:t>  </a:t>
            </a:r>
            <a:r>
              <a:rPr lang="de-DE" sz="1600" dirty="0" err="1"/>
              <a:t>notThrown</a:t>
            </a:r>
            <a:r>
              <a:rPr lang="de-DE" sz="1600" dirty="0"/>
              <a:t>(</a:t>
            </a:r>
            <a:r>
              <a:rPr lang="de-DE" sz="1600" dirty="0" err="1"/>
              <a:t>NullPointerException</a:t>
            </a:r>
            <a:r>
              <a:rPr lang="de-DE" sz="1600" dirty="0"/>
              <a:t>)</a:t>
            </a:r>
          </a:p>
          <a:p>
            <a:r>
              <a:rPr lang="de-DE" sz="1600" dirty="0"/>
              <a:t>}</a:t>
            </a:r>
          </a:p>
        </p:txBody>
      </p:sp>
    </p:spTree>
    <p:extLst>
      <p:ext uri="{BB962C8B-B14F-4D97-AF65-F5344CB8AC3E}">
        <p14:creationId xmlns:p14="http://schemas.microsoft.com/office/powerpoint/2010/main" val="416507311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pPr algn="ctr"/>
            <a:r>
              <a:rPr lang="de-DE" dirty="0" err="1"/>
              <a:t>Node</a:t>
            </a:r>
            <a:r>
              <a:rPr lang="de-DE" dirty="0"/>
              <a:t> JS</a:t>
            </a:r>
            <a:endParaRPr lang="en-US" dirty="0"/>
          </a:p>
        </p:txBody>
      </p:sp>
      <p:sp>
        <p:nvSpPr>
          <p:cNvPr id="7171" name="Rectangle 2"/>
          <p:cNvSpPr>
            <a:spLocks noChangeArrowheads="1"/>
          </p:cNvSpPr>
          <p:nvPr/>
        </p:nvSpPr>
        <p:spPr bwMode="auto">
          <a:xfrm>
            <a:off x="685800" y="1219200"/>
            <a:ext cx="7848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90000"/>
              </a:lnSpc>
              <a:spcBef>
                <a:spcPts val="600"/>
              </a:spcBef>
              <a:spcAft>
                <a:spcPts val="600"/>
              </a:spcAft>
              <a:buClr>
                <a:schemeClr val="accent2"/>
              </a:buClr>
            </a:pPr>
            <a:endParaRPr lang="en-US" sz="2400" b="1" dirty="0">
              <a:solidFill>
                <a:srgbClr val="35566A"/>
              </a:solidFill>
              <a:latin typeface="+mj-lt"/>
              <a:ea typeface="+mn-ea"/>
            </a:endParaRPr>
          </a:p>
          <a:p>
            <a:pPr eaLnBrk="0" hangingPunct="0">
              <a:lnSpc>
                <a:spcPct val="90000"/>
              </a:lnSpc>
              <a:spcBef>
                <a:spcPts val="600"/>
              </a:spcBef>
              <a:spcAft>
                <a:spcPts val="600"/>
              </a:spcAft>
              <a:buClr>
                <a:schemeClr val="accent2"/>
              </a:buClr>
            </a:pPr>
            <a:endParaRPr lang="en-US" sz="2400" b="1" dirty="0">
              <a:solidFill>
                <a:srgbClr val="35566A"/>
              </a:solidFill>
              <a:latin typeface="+mn-lt"/>
              <a:ea typeface="+mn-ea"/>
            </a:endParaRPr>
          </a:p>
        </p:txBody>
      </p:sp>
      <p:sp>
        <p:nvSpPr>
          <p:cNvPr id="3" name="TextBox 2"/>
          <p:cNvSpPr txBox="1"/>
          <p:nvPr/>
        </p:nvSpPr>
        <p:spPr>
          <a:xfrm>
            <a:off x="152400" y="1371600"/>
            <a:ext cx="8915400" cy="1569660"/>
          </a:xfrm>
          <a:prstGeom prst="rect">
            <a:avLst/>
          </a:prstGeom>
          <a:noFill/>
        </p:spPr>
        <p:txBody>
          <a:bodyPr wrap="square" rtlCol="0">
            <a:spAutoFit/>
          </a:bodyPr>
          <a:lstStyle/>
          <a:p>
            <a:r>
              <a:rPr lang="de-DE" sz="1600" dirty="0"/>
              <a:t>Node.js® </a:t>
            </a:r>
            <a:r>
              <a:rPr lang="de-DE" sz="1600" dirty="0" err="1"/>
              <a:t>is</a:t>
            </a:r>
            <a:r>
              <a:rPr lang="de-DE" sz="1600" dirty="0"/>
              <a:t> a JavaScript </a:t>
            </a:r>
            <a:r>
              <a:rPr lang="de-DE" sz="1600" dirty="0" err="1"/>
              <a:t>runtime</a:t>
            </a:r>
            <a:r>
              <a:rPr lang="de-DE" sz="1600" dirty="0"/>
              <a:t> </a:t>
            </a:r>
            <a:r>
              <a:rPr lang="de-DE" sz="1600" dirty="0" err="1"/>
              <a:t>built</a:t>
            </a:r>
            <a:r>
              <a:rPr lang="de-DE" sz="1600" dirty="0"/>
              <a:t> on </a:t>
            </a:r>
            <a:r>
              <a:rPr lang="de-DE" sz="1600" dirty="0" err="1"/>
              <a:t>Chrome's</a:t>
            </a:r>
            <a:r>
              <a:rPr lang="de-DE" sz="1600" dirty="0"/>
              <a:t> V8 JavaScript </a:t>
            </a:r>
            <a:r>
              <a:rPr lang="de-DE" sz="1600" dirty="0" err="1"/>
              <a:t>engine</a:t>
            </a:r>
            <a:r>
              <a:rPr lang="de-DE" sz="1600" dirty="0"/>
              <a:t>. </a:t>
            </a:r>
          </a:p>
          <a:p>
            <a:endParaRPr lang="de-DE" sz="1600" dirty="0"/>
          </a:p>
          <a:p>
            <a:r>
              <a:rPr lang="de-DE" sz="1600" dirty="0"/>
              <a:t>Node.js </a:t>
            </a:r>
            <a:r>
              <a:rPr lang="de-DE" sz="1600" dirty="0" err="1"/>
              <a:t>uses</a:t>
            </a:r>
            <a:r>
              <a:rPr lang="de-DE" sz="1600" dirty="0"/>
              <a:t> an event-</a:t>
            </a:r>
            <a:r>
              <a:rPr lang="de-DE" sz="1600" dirty="0" err="1"/>
              <a:t>driven</a:t>
            </a:r>
            <a:r>
              <a:rPr lang="de-DE" sz="1600" dirty="0"/>
              <a:t>, non-</a:t>
            </a:r>
            <a:r>
              <a:rPr lang="de-DE" sz="1600" dirty="0" err="1"/>
              <a:t>blocking</a:t>
            </a:r>
            <a:r>
              <a:rPr lang="de-DE" sz="1600" dirty="0"/>
              <a:t> I/O </a:t>
            </a:r>
            <a:r>
              <a:rPr lang="de-DE" sz="1600" dirty="0" err="1"/>
              <a:t>model</a:t>
            </a:r>
            <a:r>
              <a:rPr lang="de-DE" sz="1600" dirty="0"/>
              <a:t> </a:t>
            </a:r>
            <a:r>
              <a:rPr lang="de-DE" sz="1600" dirty="0" err="1"/>
              <a:t>that</a:t>
            </a:r>
            <a:r>
              <a:rPr lang="de-DE" sz="1600" dirty="0"/>
              <a:t> </a:t>
            </a:r>
            <a:r>
              <a:rPr lang="de-DE" sz="1600" dirty="0" err="1"/>
              <a:t>makes</a:t>
            </a:r>
            <a:r>
              <a:rPr lang="de-DE" sz="1600" dirty="0"/>
              <a:t> </a:t>
            </a:r>
            <a:r>
              <a:rPr lang="de-DE" sz="1600" dirty="0" err="1"/>
              <a:t>it</a:t>
            </a:r>
            <a:r>
              <a:rPr lang="de-DE" sz="1600" dirty="0"/>
              <a:t> </a:t>
            </a:r>
            <a:r>
              <a:rPr lang="de-DE" sz="1600" dirty="0" err="1"/>
              <a:t>lightweight</a:t>
            </a:r>
            <a:r>
              <a:rPr lang="de-DE" sz="1600" dirty="0"/>
              <a:t> </a:t>
            </a:r>
            <a:r>
              <a:rPr lang="de-DE" sz="1600" dirty="0" err="1"/>
              <a:t>and</a:t>
            </a:r>
            <a:r>
              <a:rPr lang="de-DE" sz="1600" dirty="0"/>
              <a:t> </a:t>
            </a:r>
            <a:r>
              <a:rPr lang="de-DE" sz="1600" dirty="0" err="1"/>
              <a:t>efficient</a:t>
            </a:r>
            <a:r>
              <a:rPr lang="de-DE" sz="1600" dirty="0"/>
              <a:t>.</a:t>
            </a:r>
          </a:p>
          <a:p>
            <a:endParaRPr lang="de-DE" sz="1600" dirty="0"/>
          </a:p>
          <a:p>
            <a:r>
              <a:rPr lang="de-DE" sz="1600" dirty="0"/>
              <a:t>Node.js' </a:t>
            </a:r>
            <a:r>
              <a:rPr lang="de-DE" sz="1600" dirty="0" err="1"/>
              <a:t>package</a:t>
            </a:r>
            <a:r>
              <a:rPr lang="de-DE" sz="1600" dirty="0"/>
              <a:t> </a:t>
            </a:r>
            <a:r>
              <a:rPr lang="de-DE" sz="1600" dirty="0" err="1"/>
              <a:t>ecosystem</a:t>
            </a:r>
            <a:r>
              <a:rPr lang="de-DE" sz="1600" dirty="0"/>
              <a:t>, </a:t>
            </a:r>
            <a:r>
              <a:rPr lang="de-DE" sz="1600" dirty="0" err="1"/>
              <a:t>npm</a:t>
            </a:r>
            <a:r>
              <a:rPr lang="de-DE" sz="1600" dirty="0"/>
              <a:t>, </a:t>
            </a:r>
            <a:r>
              <a:rPr lang="de-DE" sz="1600" dirty="0" err="1"/>
              <a:t>is</a:t>
            </a:r>
            <a:r>
              <a:rPr lang="de-DE" sz="1600" dirty="0"/>
              <a:t> </a:t>
            </a:r>
            <a:r>
              <a:rPr lang="de-DE" sz="1600" dirty="0" err="1"/>
              <a:t>the</a:t>
            </a:r>
            <a:r>
              <a:rPr lang="de-DE" sz="1600" dirty="0"/>
              <a:t> </a:t>
            </a:r>
            <a:r>
              <a:rPr lang="de-DE" sz="1600" dirty="0" err="1"/>
              <a:t>largest</a:t>
            </a:r>
            <a:r>
              <a:rPr lang="de-DE" sz="1600" dirty="0"/>
              <a:t> </a:t>
            </a:r>
            <a:r>
              <a:rPr lang="de-DE" sz="1600" dirty="0" err="1"/>
              <a:t>ecosystem</a:t>
            </a:r>
            <a:r>
              <a:rPr lang="de-DE" sz="1600" dirty="0"/>
              <a:t> </a:t>
            </a:r>
            <a:r>
              <a:rPr lang="de-DE" sz="1600" dirty="0" err="1"/>
              <a:t>of</a:t>
            </a:r>
            <a:r>
              <a:rPr lang="de-DE" sz="1600" dirty="0"/>
              <a:t> open </a:t>
            </a:r>
            <a:r>
              <a:rPr lang="de-DE" sz="1600" dirty="0" err="1"/>
              <a:t>source</a:t>
            </a:r>
            <a:r>
              <a:rPr lang="de-DE" sz="1600" dirty="0"/>
              <a:t> </a:t>
            </a:r>
            <a:r>
              <a:rPr lang="de-DE" sz="1600" dirty="0" err="1"/>
              <a:t>libraries</a:t>
            </a:r>
            <a:r>
              <a:rPr lang="de-DE" sz="1600" dirty="0"/>
              <a:t> in </a:t>
            </a:r>
            <a:r>
              <a:rPr lang="de-DE" sz="1600" dirty="0" err="1"/>
              <a:t>the</a:t>
            </a:r>
            <a:r>
              <a:rPr lang="de-DE" sz="1600" dirty="0"/>
              <a:t> </a:t>
            </a:r>
            <a:r>
              <a:rPr lang="de-DE" sz="1600" dirty="0" err="1"/>
              <a:t>world</a:t>
            </a:r>
            <a:r>
              <a:rPr lang="de-DE" sz="1600" dirty="0"/>
              <a:t>.</a:t>
            </a:r>
          </a:p>
          <a:p>
            <a:endParaRPr lang="de-DE" sz="16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7525" y="3790122"/>
            <a:ext cx="3028950" cy="1514475"/>
          </a:xfrm>
          <a:prstGeom prst="rect">
            <a:avLst/>
          </a:prstGeom>
        </p:spPr>
      </p:pic>
    </p:spTree>
    <p:extLst>
      <p:ext uri="{BB962C8B-B14F-4D97-AF65-F5344CB8AC3E}">
        <p14:creationId xmlns:p14="http://schemas.microsoft.com/office/powerpoint/2010/main" val="97338687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pPr algn="ctr"/>
            <a:r>
              <a:rPr lang="de-DE" dirty="0" err="1"/>
              <a:t>Grunt</a:t>
            </a:r>
            <a:endParaRPr lang="en-US" dirty="0"/>
          </a:p>
        </p:txBody>
      </p:sp>
      <p:sp>
        <p:nvSpPr>
          <p:cNvPr id="7171" name="Rectangle 2"/>
          <p:cNvSpPr>
            <a:spLocks noChangeArrowheads="1"/>
          </p:cNvSpPr>
          <p:nvPr/>
        </p:nvSpPr>
        <p:spPr bwMode="auto">
          <a:xfrm>
            <a:off x="685800" y="1219200"/>
            <a:ext cx="7848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90000"/>
              </a:lnSpc>
              <a:spcBef>
                <a:spcPts val="600"/>
              </a:spcBef>
              <a:spcAft>
                <a:spcPts val="600"/>
              </a:spcAft>
              <a:buClr>
                <a:schemeClr val="accent2"/>
              </a:buClr>
            </a:pPr>
            <a:endParaRPr lang="en-US" sz="2400" b="1" dirty="0">
              <a:solidFill>
                <a:srgbClr val="35566A"/>
              </a:solidFill>
              <a:latin typeface="+mj-lt"/>
              <a:ea typeface="+mn-ea"/>
            </a:endParaRPr>
          </a:p>
          <a:p>
            <a:pPr eaLnBrk="0" hangingPunct="0">
              <a:lnSpc>
                <a:spcPct val="90000"/>
              </a:lnSpc>
              <a:spcBef>
                <a:spcPts val="600"/>
              </a:spcBef>
              <a:spcAft>
                <a:spcPts val="600"/>
              </a:spcAft>
              <a:buClr>
                <a:schemeClr val="accent2"/>
              </a:buClr>
            </a:pPr>
            <a:endParaRPr lang="en-US" sz="2400" b="1" dirty="0">
              <a:solidFill>
                <a:srgbClr val="35566A"/>
              </a:solidFill>
              <a:latin typeface="+mn-lt"/>
              <a:ea typeface="+mn-ea"/>
            </a:endParaRPr>
          </a:p>
        </p:txBody>
      </p:sp>
      <p:sp>
        <p:nvSpPr>
          <p:cNvPr id="3" name="TextBox 2"/>
          <p:cNvSpPr txBox="1"/>
          <p:nvPr/>
        </p:nvSpPr>
        <p:spPr>
          <a:xfrm>
            <a:off x="152400" y="1317010"/>
            <a:ext cx="8915400" cy="1323439"/>
          </a:xfrm>
          <a:prstGeom prst="rect">
            <a:avLst/>
          </a:prstGeom>
          <a:noFill/>
        </p:spPr>
        <p:txBody>
          <a:bodyPr wrap="square" rtlCol="0">
            <a:spAutoFit/>
          </a:bodyPr>
          <a:lstStyle/>
          <a:p>
            <a:r>
              <a:rPr lang="en-US" sz="1600" dirty="0"/>
              <a:t>Grunt is a JavaScript Task Runner, a tool used to automatically perform frequently used tasks such as </a:t>
            </a:r>
            <a:r>
              <a:rPr lang="en-US" sz="1600" dirty="0" err="1"/>
              <a:t>minification</a:t>
            </a:r>
            <a:r>
              <a:rPr lang="en-US" sz="1600" dirty="0"/>
              <a:t>, compilation, unit testing, </a:t>
            </a:r>
            <a:r>
              <a:rPr lang="en-US" sz="1600" dirty="0" err="1"/>
              <a:t>linting</a:t>
            </a:r>
            <a:r>
              <a:rPr lang="en-US" sz="1600" dirty="0"/>
              <a:t>, etc. It uses a command-line interface to run custom tasks defined in a file (known as a </a:t>
            </a:r>
            <a:r>
              <a:rPr lang="en-US" sz="1600" dirty="0" err="1"/>
              <a:t>Gruntfile</a:t>
            </a:r>
            <a:r>
              <a:rPr lang="en-US" sz="1600" dirty="0"/>
              <a:t>). </a:t>
            </a:r>
          </a:p>
          <a:p>
            <a:endParaRPr lang="en-US" sz="1600" dirty="0"/>
          </a:p>
          <a:p>
            <a:r>
              <a:rPr lang="en-US" sz="1600" dirty="0"/>
              <a:t>Grunt was created by Ben </a:t>
            </a:r>
            <a:r>
              <a:rPr lang="en-US" sz="1600" dirty="0" err="1"/>
              <a:t>Alman</a:t>
            </a:r>
            <a:r>
              <a:rPr lang="en-US" sz="1600" dirty="0"/>
              <a:t> and is written in Node.js. It is distributed via </a:t>
            </a:r>
            <a:r>
              <a:rPr lang="en-US" sz="1600" dirty="0" err="1"/>
              <a:t>npm</a:t>
            </a:r>
            <a:r>
              <a:rPr lang="en-US" sz="1600" dirty="0"/>
              <a:t>.</a:t>
            </a:r>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3891974"/>
            <a:ext cx="3629025" cy="1257300"/>
          </a:xfrm>
          <a:prstGeom prst="rect">
            <a:avLst/>
          </a:prstGeom>
        </p:spPr>
      </p:pic>
    </p:spTree>
    <p:extLst>
      <p:ext uri="{BB962C8B-B14F-4D97-AF65-F5344CB8AC3E}">
        <p14:creationId xmlns:p14="http://schemas.microsoft.com/office/powerpoint/2010/main" val="137116517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pPr algn="ctr"/>
            <a:r>
              <a:rPr lang="de-DE" dirty="0" err="1"/>
              <a:t>Webpack</a:t>
            </a:r>
            <a:endParaRPr lang="en-US" dirty="0"/>
          </a:p>
        </p:txBody>
      </p:sp>
      <p:sp>
        <p:nvSpPr>
          <p:cNvPr id="7171" name="Rectangle 2"/>
          <p:cNvSpPr>
            <a:spLocks noChangeArrowheads="1"/>
          </p:cNvSpPr>
          <p:nvPr/>
        </p:nvSpPr>
        <p:spPr bwMode="auto">
          <a:xfrm>
            <a:off x="685800" y="1219200"/>
            <a:ext cx="7848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90000"/>
              </a:lnSpc>
              <a:spcBef>
                <a:spcPts val="600"/>
              </a:spcBef>
              <a:spcAft>
                <a:spcPts val="600"/>
              </a:spcAft>
              <a:buClr>
                <a:schemeClr val="accent2"/>
              </a:buClr>
            </a:pPr>
            <a:endParaRPr lang="en-US" sz="2400" b="1" dirty="0">
              <a:solidFill>
                <a:srgbClr val="35566A"/>
              </a:solidFill>
              <a:latin typeface="+mj-lt"/>
              <a:ea typeface="+mn-ea"/>
            </a:endParaRPr>
          </a:p>
          <a:p>
            <a:pPr eaLnBrk="0" hangingPunct="0">
              <a:lnSpc>
                <a:spcPct val="90000"/>
              </a:lnSpc>
              <a:spcBef>
                <a:spcPts val="600"/>
              </a:spcBef>
              <a:spcAft>
                <a:spcPts val="600"/>
              </a:spcAft>
              <a:buClr>
                <a:schemeClr val="accent2"/>
              </a:buClr>
            </a:pPr>
            <a:endParaRPr lang="en-US" sz="2400" b="1" dirty="0">
              <a:solidFill>
                <a:srgbClr val="35566A"/>
              </a:solidFill>
              <a:latin typeface="+mn-lt"/>
              <a:ea typeface="+mn-ea"/>
            </a:endParaRPr>
          </a:p>
        </p:txBody>
      </p:sp>
      <p:sp>
        <p:nvSpPr>
          <p:cNvPr id="3" name="TextBox 2"/>
          <p:cNvSpPr txBox="1"/>
          <p:nvPr/>
        </p:nvSpPr>
        <p:spPr>
          <a:xfrm>
            <a:off x="152400" y="1371600"/>
            <a:ext cx="8915400" cy="3046988"/>
          </a:xfrm>
          <a:prstGeom prst="rect">
            <a:avLst/>
          </a:prstGeom>
          <a:noFill/>
        </p:spPr>
        <p:txBody>
          <a:bodyPr wrap="square" rtlCol="0">
            <a:spAutoFit/>
          </a:bodyPr>
          <a:lstStyle/>
          <a:p>
            <a:r>
              <a:rPr lang="en-US" sz="1600" dirty="0" err="1"/>
              <a:t>Webpack</a:t>
            </a:r>
            <a:r>
              <a:rPr lang="en-US" sz="1600" dirty="0"/>
              <a:t> is a module bundler.</a:t>
            </a:r>
          </a:p>
          <a:p>
            <a:endParaRPr lang="en-US" sz="1600" dirty="0"/>
          </a:p>
          <a:p>
            <a:r>
              <a:rPr lang="en-US" sz="1600" dirty="0" err="1"/>
              <a:t>Webpack</a:t>
            </a:r>
            <a:r>
              <a:rPr lang="en-US" sz="1600" dirty="0"/>
              <a:t> takes modules with dependencies and generates static assets representing those modules.</a:t>
            </a:r>
          </a:p>
          <a:p>
            <a:endParaRPr lang="en-US" sz="1600" dirty="0"/>
          </a:p>
          <a:p>
            <a:r>
              <a:rPr lang="en-US" sz="1600" dirty="0"/>
              <a:t>Goals</a:t>
            </a:r>
          </a:p>
          <a:p>
            <a:pPr marL="285750" indent="-285750">
              <a:buFont typeface="Arial" panose="020B0604020202020204" pitchFamily="34" charset="0"/>
              <a:buChar char="•"/>
            </a:pPr>
            <a:r>
              <a:rPr lang="en-US" sz="1600" dirty="0"/>
              <a:t>Split the dependency tree into chunks loaded on demand</a:t>
            </a:r>
          </a:p>
          <a:p>
            <a:pPr marL="285750" indent="-285750">
              <a:buFont typeface="Arial" panose="020B0604020202020204" pitchFamily="34" charset="0"/>
              <a:buChar char="•"/>
            </a:pPr>
            <a:r>
              <a:rPr lang="en-US" sz="1600" dirty="0"/>
              <a:t>Keep initial loading time low</a:t>
            </a:r>
          </a:p>
          <a:p>
            <a:pPr marL="285750" indent="-285750">
              <a:buFont typeface="Arial" panose="020B0604020202020204" pitchFamily="34" charset="0"/>
              <a:buChar char="•"/>
            </a:pPr>
            <a:r>
              <a:rPr lang="en-US" sz="1600" dirty="0"/>
              <a:t>Every static asset should be able to be a module</a:t>
            </a:r>
          </a:p>
          <a:p>
            <a:pPr marL="285750" indent="-285750">
              <a:buFont typeface="Arial" panose="020B0604020202020204" pitchFamily="34" charset="0"/>
              <a:buChar char="•"/>
            </a:pPr>
            <a:r>
              <a:rPr lang="en-US" sz="1600" dirty="0"/>
              <a:t>Ability to integrate 3rd-party libraries as modules</a:t>
            </a:r>
          </a:p>
          <a:p>
            <a:pPr marL="285750" indent="-285750">
              <a:buFont typeface="Arial" panose="020B0604020202020204" pitchFamily="34" charset="0"/>
              <a:buChar char="•"/>
            </a:pPr>
            <a:r>
              <a:rPr lang="en-US" sz="1600" dirty="0"/>
              <a:t>Ability to customize nearly every part of the module bundler</a:t>
            </a:r>
          </a:p>
          <a:p>
            <a:pPr marL="285750" indent="-285750">
              <a:buFont typeface="Arial" panose="020B0604020202020204" pitchFamily="34" charset="0"/>
              <a:buChar char="•"/>
            </a:pPr>
            <a:r>
              <a:rPr lang="en-US" sz="1600" dirty="0"/>
              <a:t>Suited for big projects</a:t>
            </a:r>
            <a:endParaRPr lang="de-DE" sz="1600"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537" y="4623881"/>
            <a:ext cx="2905125" cy="1571625"/>
          </a:xfrm>
          <a:prstGeom prst="rect">
            <a:avLst/>
          </a:prstGeom>
        </p:spPr>
      </p:pic>
    </p:spTree>
    <p:extLst>
      <p:ext uri="{BB962C8B-B14F-4D97-AF65-F5344CB8AC3E}">
        <p14:creationId xmlns:p14="http://schemas.microsoft.com/office/powerpoint/2010/main" val="42786263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pPr algn="ctr"/>
            <a:r>
              <a:rPr lang="de-DE" dirty="0" err="1"/>
              <a:t>Typescript</a:t>
            </a:r>
            <a:r>
              <a:rPr lang="de-DE" dirty="0"/>
              <a:t> 2.0</a:t>
            </a:r>
            <a:endParaRPr lang="en-US" dirty="0"/>
          </a:p>
        </p:txBody>
      </p:sp>
      <p:sp>
        <p:nvSpPr>
          <p:cNvPr id="7171" name="Rectangle 2"/>
          <p:cNvSpPr>
            <a:spLocks noChangeArrowheads="1"/>
          </p:cNvSpPr>
          <p:nvPr/>
        </p:nvSpPr>
        <p:spPr bwMode="auto">
          <a:xfrm>
            <a:off x="685800" y="1219200"/>
            <a:ext cx="7848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90000"/>
              </a:lnSpc>
              <a:spcBef>
                <a:spcPts val="600"/>
              </a:spcBef>
              <a:spcAft>
                <a:spcPts val="600"/>
              </a:spcAft>
              <a:buClr>
                <a:schemeClr val="accent2"/>
              </a:buClr>
            </a:pPr>
            <a:endParaRPr lang="en-US" sz="2400" b="1" dirty="0">
              <a:solidFill>
                <a:srgbClr val="35566A"/>
              </a:solidFill>
              <a:latin typeface="+mj-lt"/>
              <a:ea typeface="+mn-ea"/>
            </a:endParaRPr>
          </a:p>
          <a:p>
            <a:pPr eaLnBrk="0" hangingPunct="0">
              <a:lnSpc>
                <a:spcPct val="90000"/>
              </a:lnSpc>
              <a:spcBef>
                <a:spcPts val="600"/>
              </a:spcBef>
              <a:spcAft>
                <a:spcPts val="600"/>
              </a:spcAft>
              <a:buClr>
                <a:schemeClr val="accent2"/>
              </a:buClr>
            </a:pPr>
            <a:endParaRPr lang="en-US" sz="2400" b="1" dirty="0">
              <a:solidFill>
                <a:srgbClr val="35566A"/>
              </a:solidFill>
              <a:latin typeface="+mn-lt"/>
              <a:ea typeface="+mn-ea"/>
            </a:endParaRPr>
          </a:p>
        </p:txBody>
      </p:sp>
      <p:sp>
        <p:nvSpPr>
          <p:cNvPr id="3" name="TextBox 2"/>
          <p:cNvSpPr txBox="1"/>
          <p:nvPr/>
        </p:nvSpPr>
        <p:spPr>
          <a:xfrm>
            <a:off x="152400" y="1371600"/>
            <a:ext cx="8915400" cy="3293209"/>
          </a:xfrm>
          <a:prstGeom prst="rect">
            <a:avLst/>
          </a:prstGeom>
          <a:noFill/>
        </p:spPr>
        <p:txBody>
          <a:bodyPr wrap="square" rtlCol="0">
            <a:spAutoFit/>
          </a:bodyPr>
          <a:lstStyle/>
          <a:p>
            <a:r>
              <a:rPr lang="en-US" sz="1600" dirty="0" err="1"/>
              <a:t>TypeScript</a:t>
            </a:r>
            <a:r>
              <a:rPr lang="en-US" sz="1600" dirty="0"/>
              <a:t> delivers close ECMAScript spec alignment, wide support for JavaScript libraries and tools, and a language service that powers a first class editing experience in all major editors; all of which come together to provide an even more productive and scalable JavaScript development experience.</a:t>
            </a:r>
          </a:p>
          <a:p>
            <a:endParaRPr lang="en-US" sz="1600" dirty="0"/>
          </a:p>
          <a:p>
            <a:r>
              <a:rPr lang="en-US" sz="1600" dirty="0" err="1"/>
              <a:t>TypeScript</a:t>
            </a:r>
            <a:r>
              <a:rPr lang="en-US" sz="1600" dirty="0"/>
              <a:t> 2.0 brings several new features over the 1.8 release, some of which we detailed in the 2.0 Beta and Release Candidate blog posts. Below are highlights of the biggest features that are now available in </a:t>
            </a:r>
            <a:r>
              <a:rPr lang="en-US" sz="1600" dirty="0" err="1"/>
              <a:t>TypeScript</a:t>
            </a:r>
            <a:r>
              <a:rPr lang="en-US" sz="1600" dirty="0"/>
              <a:t>.</a:t>
            </a:r>
          </a:p>
          <a:p>
            <a:endParaRPr lang="en-US" sz="1600" dirty="0"/>
          </a:p>
          <a:p>
            <a:pPr marL="285750" indent="-285750">
              <a:buFont typeface="Arial" panose="020B0604020202020204" pitchFamily="34" charset="0"/>
              <a:buChar char="•"/>
            </a:pPr>
            <a:r>
              <a:rPr lang="de-DE" sz="1600" dirty="0" err="1"/>
              <a:t>Simplified</a:t>
            </a:r>
            <a:r>
              <a:rPr lang="de-DE" sz="1600" dirty="0"/>
              <a:t> </a:t>
            </a:r>
            <a:r>
              <a:rPr lang="de-DE" sz="1600" dirty="0" err="1"/>
              <a:t>Declaration</a:t>
            </a:r>
            <a:r>
              <a:rPr lang="de-DE" sz="1600" dirty="0"/>
              <a:t> File (.</a:t>
            </a:r>
            <a:r>
              <a:rPr lang="de-DE" sz="1600" dirty="0" err="1"/>
              <a:t>d.ts</a:t>
            </a:r>
            <a:r>
              <a:rPr lang="de-DE" sz="1600" dirty="0"/>
              <a:t>) </a:t>
            </a:r>
            <a:r>
              <a:rPr lang="de-DE" sz="1600" dirty="0" err="1"/>
              <a:t>Acquisition</a:t>
            </a:r>
            <a:endParaRPr lang="de-DE" sz="1600" dirty="0"/>
          </a:p>
          <a:p>
            <a:pPr marL="285750" indent="-285750">
              <a:buFont typeface="Arial" panose="020B0604020202020204" pitchFamily="34" charset="0"/>
              <a:buChar char="•"/>
            </a:pPr>
            <a:r>
              <a:rPr lang="de-DE" sz="1600" dirty="0"/>
              <a:t>Non-</a:t>
            </a:r>
            <a:r>
              <a:rPr lang="de-DE" sz="1600" dirty="0" err="1"/>
              <a:t>nullable</a:t>
            </a:r>
            <a:r>
              <a:rPr lang="de-DE" sz="1600" dirty="0"/>
              <a:t> </a:t>
            </a:r>
            <a:r>
              <a:rPr lang="de-DE" sz="1600" dirty="0" err="1"/>
              <a:t>Types</a:t>
            </a:r>
            <a:endParaRPr lang="de-DE" sz="1600" dirty="0"/>
          </a:p>
          <a:p>
            <a:pPr marL="285750" indent="-285750">
              <a:buFont typeface="Arial" panose="020B0604020202020204" pitchFamily="34" charset="0"/>
              <a:buChar char="•"/>
            </a:pPr>
            <a:r>
              <a:rPr lang="de-DE" sz="1600" dirty="0"/>
              <a:t>Control Flow </a:t>
            </a:r>
            <a:r>
              <a:rPr lang="de-DE" sz="1600" dirty="0" err="1"/>
              <a:t>Analyzed</a:t>
            </a:r>
            <a:r>
              <a:rPr lang="de-DE" sz="1600" dirty="0"/>
              <a:t> </a:t>
            </a:r>
            <a:r>
              <a:rPr lang="de-DE" sz="1600" dirty="0" err="1"/>
              <a:t>Types</a:t>
            </a:r>
            <a:endParaRPr lang="de-DE" sz="1600" dirty="0"/>
          </a:p>
          <a:p>
            <a:pPr marL="285750" indent="-285750">
              <a:buFont typeface="Arial" panose="020B0604020202020204" pitchFamily="34" charset="0"/>
              <a:buChar char="•"/>
            </a:pPr>
            <a:r>
              <a:rPr lang="de-DE" sz="1600" dirty="0"/>
              <a:t>The </a:t>
            </a:r>
            <a:r>
              <a:rPr lang="de-DE" sz="1600" dirty="0" err="1"/>
              <a:t>readonly</a:t>
            </a:r>
            <a:r>
              <a:rPr lang="de-DE" sz="1600" dirty="0"/>
              <a:t> </a:t>
            </a:r>
            <a:r>
              <a:rPr lang="de-DE" sz="1600" dirty="0" err="1"/>
              <a:t>Modifier</a:t>
            </a:r>
            <a:endParaRPr lang="de-DE" sz="16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4559433"/>
            <a:ext cx="2419350" cy="1604134"/>
          </a:xfrm>
          <a:prstGeom prst="rect">
            <a:avLst/>
          </a:prstGeom>
        </p:spPr>
      </p:pic>
    </p:spTree>
    <p:extLst>
      <p:ext uri="{BB962C8B-B14F-4D97-AF65-F5344CB8AC3E}">
        <p14:creationId xmlns:p14="http://schemas.microsoft.com/office/powerpoint/2010/main" val="27631611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pPr algn="ctr"/>
            <a:r>
              <a:rPr lang="de-DE" dirty="0"/>
              <a:t>FLUX Pattern (Facebook)</a:t>
            </a:r>
            <a:endParaRPr lang="en-US" dirty="0"/>
          </a:p>
        </p:txBody>
      </p:sp>
      <p:sp>
        <p:nvSpPr>
          <p:cNvPr id="7171" name="Rectangle 2"/>
          <p:cNvSpPr>
            <a:spLocks noChangeArrowheads="1"/>
          </p:cNvSpPr>
          <p:nvPr/>
        </p:nvSpPr>
        <p:spPr bwMode="auto">
          <a:xfrm>
            <a:off x="685800" y="1219200"/>
            <a:ext cx="7848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90000"/>
              </a:lnSpc>
              <a:spcBef>
                <a:spcPts val="600"/>
              </a:spcBef>
              <a:spcAft>
                <a:spcPts val="600"/>
              </a:spcAft>
              <a:buClr>
                <a:schemeClr val="accent2"/>
              </a:buClr>
            </a:pPr>
            <a:endParaRPr lang="en-US" sz="2400" b="1" dirty="0">
              <a:solidFill>
                <a:srgbClr val="35566A"/>
              </a:solidFill>
              <a:latin typeface="+mj-lt"/>
              <a:ea typeface="+mn-ea"/>
            </a:endParaRPr>
          </a:p>
          <a:p>
            <a:pPr eaLnBrk="0" hangingPunct="0">
              <a:lnSpc>
                <a:spcPct val="90000"/>
              </a:lnSpc>
              <a:spcBef>
                <a:spcPts val="600"/>
              </a:spcBef>
              <a:spcAft>
                <a:spcPts val="600"/>
              </a:spcAft>
              <a:buClr>
                <a:schemeClr val="accent2"/>
              </a:buClr>
            </a:pPr>
            <a:endParaRPr lang="en-US" sz="2400" b="1" dirty="0">
              <a:solidFill>
                <a:srgbClr val="35566A"/>
              </a:solidFill>
              <a:latin typeface="+mn-lt"/>
              <a:ea typeface="+mn-ea"/>
            </a:endParaRPr>
          </a:p>
        </p:txBody>
      </p:sp>
      <p:sp>
        <p:nvSpPr>
          <p:cNvPr id="3" name="TextBox 2"/>
          <p:cNvSpPr txBox="1"/>
          <p:nvPr/>
        </p:nvSpPr>
        <p:spPr>
          <a:xfrm>
            <a:off x="152400" y="1371600"/>
            <a:ext cx="8915400" cy="2554545"/>
          </a:xfrm>
          <a:prstGeom prst="rect">
            <a:avLst/>
          </a:prstGeom>
          <a:noFill/>
        </p:spPr>
        <p:txBody>
          <a:bodyPr wrap="square" rtlCol="0">
            <a:spAutoFit/>
          </a:bodyPr>
          <a:lstStyle/>
          <a:p>
            <a:r>
              <a:rPr lang="en-US" sz="1600" dirty="0"/>
              <a:t>Flux is an architecture that Facebook uses internally when working with React. It is not a framework or a library. It is simply a new kind of architecture that complements React and the concept of Unidirectional Data Flow.</a:t>
            </a:r>
          </a:p>
          <a:p>
            <a:endParaRPr lang="en-US" sz="1600" dirty="0"/>
          </a:p>
          <a:p>
            <a:r>
              <a:rPr lang="en-US" sz="1600" dirty="0"/>
              <a:t>That said, Facebook does provide a repo that includes a Dispatcher library. The dispatcher is a sort of global pub/sub handler that broadcasts payloads to registered callbacks.</a:t>
            </a:r>
          </a:p>
          <a:p>
            <a:endParaRPr lang="en-US" sz="1600" dirty="0"/>
          </a:p>
          <a:p>
            <a:r>
              <a:rPr lang="en-US" sz="1600" dirty="0"/>
              <a:t>A typical Flux architecture will leverage this Dispatcher library, along with </a:t>
            </a:r>
            <a:r>
              <a:rPr lang="en-US" sz="1600" dirty="0" err="1"/>
              <a:t>NodeJS’s</a:t>
            </a:r>
            <a:r>
              <a:rPr lang="en-US" sz="1600" dirty="0"/>
              <a:t> </a:t>
            </a:r>
            <a:r>
              <a:rPr lang="en-US" sz="1600" dirty="0" err="1"/>
              <a:t>EventEmitter</a:t>
            </a:r>
            <a:r>
              <a:rPr lang="en-US" sz="1600" dirty="0"/>
              <a:t> module in order to set up an event system that helps manage an applications state.</a:t>
            </a:r>
          </a:p>
          <a:p>
            <a:endParaRPr lang="en-US" sz="1600"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3926145"/>
            <a:ext cx="3962400" cy="2218944"/>
          </a:xfrm>
          <a:prstGeom prst="rect">
            <a:avLst/>
          </a:prstGeom>
        </p:spPr>
      </p:pic>
    </p:spTree>
    <p:extLst>
      <p:ext uri="{BB962C8B-B14F-4D97-AF65-F5344CB8AC3E}">
        <p14:creationId xmlns:p14="http://schemas.microsoft.com/office/powerpoint/2010/main" val="382280607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pPr algn="ctr"/>
            <a:r>
              <a:rPr lang="de-DE" dirty="0" err="1"/>
              <a:t>ReactJS</a:t>
            </a:r>
            <a:endParaRPr lang="en-US" dirty="0"/>
          </a:p>
        </p:txBody>
      </p:sp>
      <p:sp>
        <p:nvSpPr>
          <p:cNvPr id="7171" name="Rectangle 2"/>
          <p:cNvSpPr>
            <a:spLocks noChangeArrowheads="1"/>
          </p:cNvSpPr>
          <p:nvPr/>
        </p:nvSpPr>
        <p:spPr bwMode="auto">
          <a:xfrm>
            <a:off x="685800" y="1219200"/>
            <a:ext cx="7848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90000"/>
              </a:lnSpc>
              <a:spcBef>
                <a:spcPts val="600"/>
              </a:spcBef>
              <a:spcAft>
                <a:spcPts val="600"/>
              </a:spcAft>
              <a:buClr>
                <a:schemeClr val="accent2"/>
              </a:buClr>
            </a:pPr>
            <a:endParaRPr lang="en-US" sz="2400" b="1" dirty="0">
              <a:solidFill>
                <a:srgbClr val="35566A"/>
              </a:solidFill>
              <a:latin typeface="+mj-lt"/>
              <a:ea typeface="+mn-ea"/>
            </a:endParaRPr>
          </a:p>
          <a:p>
            <a:pPr eaLnBrk="0" hangingPunct="0">
              <a:lnSpc>
                <a:spcPct val="90000"/>
              </a:lnSpc>
              <a:spcBef>
                <a:spcPts val="600"/>
              </a:spcBef>
              <a:spcAft>
                <a:spcPts val="600"/>
              </a:spcAft>
              <a:buClr>
                <a:schemeClr val="accent2"/>
              </a:buClr>
            </a:pPr>
            <a:endParaRPr lang="en-US" sz="2400" b="1" dirty="0">
              <a:solidFill>
                <a:srgbClr val="35566A"/>
              </a:solidFill>
              <a:latin typeface="+mn-lt"/>
              <a:ea typeface="+mn-ea"/>
            </a:endParaRPr>
          </a:p>
        </p:txBody>
      </p:sp>
      <p:sp>
        <p:nvSpPr>
          <p:cNvPr id="3" name="TextBox 2"/>
          <p:cNvSpPr txBox="1"/>
          <p:nvPr/>
        </p:nvSpPr>
        <p:spPr>
          <a:xfrm>
            <a:off x="152400" y="1371600"/>
            <a:ext cx="8915400" cy="3293209"/>
          </a:xfrm>
          <a:prstGeom prst="rect">
            <a:avLst/>
          </a:prstGeom>
          <a:noFill/>
        </p:spPr>
        <p:txBody>
          <a:bodyPr wrap="square" rtlCol="0">
            <a:spAutoFit/>
          </a:bodyPr>
          <a:lstStyle/>
          <a:p>
            <a:r>
              <a:rPr lang="en-US" sz="1600" dirty="0"/>
              <a:t>React is front end library developed by Facebook. It's used for handling view layer for web and mobile apps. </a:t>
            </a:r>
            <a:r>
              <a:rPr lang="en-US" sz="1600" dirty="0" err="1"/>
              <a:t>ReactJS</a:t>
            </a:r>
            <a:r>
              <a:rPr lang="en-US" sz="1600" dirty="0"/>
              <a:t> allows us to create reusable UI components. It is currently one of the most popular JavaScript libraries and it has strong foundation and large community behind it.</a:t>
            </a:r>
          </a:p>
          <a:p>
            <a:endParaRPr lang="en-US" sz="1600" dirty="0"/>
          </a:p>
          <a:p>
            <a:r>
              <a:rPr lang="en-US" sz="1600" dirty="0"/>
              <a:t>React is an open-source JavaScript library providing a view for data rendered as HTML. React views are typically rendered using components that contain additional components specified as custom HTML tags. </a:t>
            </a:r>
          </a:p>
          <a:p>
            <a:r>
              <a:rPr lang="en-US" sz="1600" dirty="0"/>
              <a:t>It is maintained by Facebook, Instagram and a community of individual developers and corporations.</a:t>
            </a:r>
          </a:p>
          <a:p>
            <a:endParaRPr lang="en-US" sz="1600" dirty="0"/>
          </a:p>
          <a:p>
            <a:r>
              <a:rPr lang="en-US" sz="1600" dirty="0"/>
              <a:t>Goals:</a:t>
            </a:r>
          </a:p>
          <a:p>
            <a:pPr marL="285750" indent="-285750">
              <a:buFont typeface="Arial" panose="020B0604020202020204" pitchFamily="34" charset="0"/>
              <a:buChar char="•"/>
            </a:pPr>
            <a:r>
              <a:rPr lang="en-US" sz="1600" dirty="0"/>
              <a:t>Declarative</a:t>
            </a:r>
          </a:p>
          <a:p>
            <a:pPr marL="285750" indent="-285750">
              <a:buFont typeface="Arial" panose="020B0604020202020204" pitchFamily="34" charset="0"/>
              <a:buChar char="•"/>
            </a:pPr>
            <a:r>
              <a:rPr lang="en-US" sz="1600" dirty="0"/>
              <a:t>Component-Based</a:t>
            </a:r>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3175" y="4647188"/>
            <a:ext cx="4057650" cy="1123950"/>
          </a:xfrm>
          <a:prstGeom prst="rect">
            <a:avLst/>
          </a:prstGeom>
        </p:spPr>
      </p:pic>
    </p:spTree>
    <p:extLst>
      <p:ext uri="{BB962C8B-B14F-4D97-AF65-F5344CB8AC3E}">
        <p14:creationId xmlns:p14="http://schemas.microsoft.com/office/powerpoint/2010/main" val="147914738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pPr algn="ctr"/>
            <a:r>
              <a:rPr lang="en-US" dirty="0"/>
              <a:t>About </a:t>
            </a:r>
            <a:r>
              <a:rPr lang="de-DE" sz="2800" dirty="0"/>
              <a:t>Mario</a:t>
            </a:r>
            <a:r>
              <a:rPr lang="en-US" dirty="0"/>
              <a:t> </a:t>
            </a:r>
          </a:p>
        </p:txBody>
      </p:sp>
      <p:sp>
        <p:nvSpPr>
          <p:cNvPr id="7171" name="Rectangle 2"/>
          <p:cNvSpPr>
            <a:spLocks noChangeArrowheads="1"/>
          </p:cNvSpPr>
          <p:nvPr/>
        </p:nvSpPr>
        <p:spPr bwMode="auto">
          <a:xfrm>
            <a:off x="685800" y="1219200"/>
            <a:ext cx="7848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90000"/>
              </a:lnSpc>
              <a:spcBef>
                <a:spcPts val="600"/>
              </a:spcBef>
              <a:spcAft>
                <a:spcPts val="600"/>
              </a:spcAft>
              <a:buClr>
                <a:schemeClr val="accent2"/>
              </a:buClr>
            </a:pPr>
            <a:endParaRPr lang="en-US" sz="2400" b="1" dirty="0">
              <a:solidFill>
                <a:srgbClr val="35566A"/>
              </a:solidFill>
              <a:latin typeface="+mj-lt"/>
              <a:ea typeface="+mn-ea"/>
            </a:endParaRPr>
          </a:p>
          <a:p>
            <a:pPr eaLnBrk="0" hangingPunct="0">
              <a:lnSpc>
                <a:spcPct val="90000"/>
              </a:lnSpc>
              <a:spcBef>
                <a:spcPts val="600"/>
              </a:spcBef>
              <a:spcAft>
                <a:spcPts val="600"/>
              </a:spcAft>
              <a:buClr>
                <a:schemeClr val="accent2"/>
              </a:buClr>
            </a:pPr>
            <a:endParaRPr lang="en-US" sz="2400" b="1" dirty="0">
              <a:solidFill>
                <a:srgbClr val="35566A"/>
              </a:solidFill>
              <a:latin typeface="+mn-lt"/>
              <a:ea typeface="+mn-ea"/>
            </a:endParaRPr>
          </a:p>
        </p:txBody>
      </p:sp>
      <p:sp>
        <p:nvSpPr>
          <p:cNvPr id="3" name="TextBox 2"/>
          <p:cNvSpPr txBox="1"/>
          <p:nvPr/>
        </p:nvSpPr>
        <p:spPr>
          <a:xfrm>
            <a:off x="457200" y="1371600"/>
            <a:ext cx="8077200" cy="5262979"/>
          </a:xfrm>
          <a:prstGeom prst="rect">
            <a:avLst/>
          </a:prstGeom>
          <a:noFill/>
        </p:spPr>
        <p:txBody>
          <a:bodyPr wrap="square" rtlCol="0">
            <a:spAutoFit/>
          </a:bodyPr>
          <a:lstStyle/>
          <a:p>
            <a:r>
              <a:rPr lang="en-GB" dirty="0"/>
              <a:t>My name is Mario Tema, </a:t>
            </a:r>
          </a:p>
          <a:p>
            <a:endParaRPr lang="en-GB" dirty="0"/>
          </a:p>
          <a:p>
            <a:r>
              <a:rPr lang="en-GB" dirty="0"/>
              <a:t>I’m 45 Years old and I come from Karlsruhe.</a:t>
            </a:r>
          </a:p>
          <a:p>
            <a:endParaRPr lang="de-DE" dirty="0"/>
          </a:p>
          <a:p>
            <a:r>
              <a:rPr lang="en-GB" dirty="0"/>
              <a:t>I have 13 years of Information and Technology experience </a:t>
            </a:r>
            <a:br>
              <a:rPr lang="en-GB" dirty="0"/>
            </a:br>
            <a:r>
              <a:rPr lang="en-GB" dirty="0"/>
              <a:t>in various Skills and Frameworks, </a:t>
            </a:r>
            <a:endParaRPr lang="de-DE" dirty="0"/>
          </a:p>
          <a:p>
            <a:r>
              <a:rPr lang="en-GB" dirty="0"/>
              <a:t>especially in Web-Technology based on Java/JEE.</a:t>
            </a:r>
          </a:p>
          <a:p>
            <a:endParaRPr lang="de-DE" dirty="0"/>
          </a:p>
          <a:p>
            <a:r>
              <a:rPr lang="en-GB" dirty="0"/>
              <a:t>If I do not code, most likely you find me in wakeboarding or kiting somewhere.</a:t>
            </a:r>
          </a:p>
          <a:p>
            <a:endParaRPr lang="en-US" dirty="0"/>
          </a:p>
          <a:p>
            <a:r>
              <a:rPr lang="en-US" dirty="0"/>
              <a:t>I join the E2OPEN Family since 01.09.2016 as Senior Software Engineer in E2DH Team</a:t>
            </a:r>
            <a:endParaRPr lang="de-DE" dirty="0"/>
          </a:p>
          <a:p>
            <a:endParaRPr lang="de-DE" sz="2400" dirty="0"/>
          </a:p>
          <a:p>
            <a:pPr marL="342900" indent="-342900">
              <a:buFontTx/>
              <a:buChar char="-"/>
            </a:pPr>
            <a:endParaRPr lang="de-DE" sz="2400" dirty="0"/>
          </a:p>
          <a:p>
            <a:pPr marL="342900" indent="-342900" algn="ctr">
              <a:buFontTx/>
              <a:buChar char="-"/>
            </a:pPr>
            <a:endParaRPr lang="de-DE" sz="2400" dirty="0"/>
          </a:p>
          <a:p>
            <a:pPr algn="ctr"/>
            <a:endParaRPr lang="de-DE" sz="2400" dirty="0"/>
          </a:p>
          <a:p>
            <a:pPr algn="ctr"/>
            <a:endParaRPr lang="de-DE" sz="2400" dirty="0"/>
          </a:p>
        </p:txBody>
      </p:sp>
    </p:spTree>
    <p:extLst>
      <p:ext uri="{BB962C8B-B14F-4D97-AF65-F5344CB8AC3E}">
        <p14:creationId xmlns:p14="http://schemas.microsoft.com/office/powerpoint/2010/main" val="392480748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pPr algn="ctr"/>
            <a:r>
              <a:rPr lang="de-DE" dirty="0" err="1"/>
              <a:t>Git</a:t>
            </a:r>
            <a:endParaRPr lang="en-US" dirty="0"/>
          </a:p>
        </p:txBody>
      </p:sp>
      <p:sp>
        <p:nvSpPr>
          <p:cNvPr id="7171" name="Rectangle 2"/>
          <p:cNvSpPr>
            <a:spLocks noChangeArrowheads="1"/>
          </p:cNvSpPr>
          <p:nvPr/>
        </p:nvSpPr>
        <p:spPr bwMode="auto">
          <a:xfrm>
            <a:off x="685800" y="1219200"/>
            <a:ext cx="7848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90000"/>
              </a:lnSpc>
              <a:spcBef>
                <a:spcPts val="600"/>
              </a:spcBef>
              <a:spcAft>
                <a:spcPts val="600"/>
              </a:spcAft>
              <a:buClr>
                <a:schemeClr val="accent2"/>
              </a:buClr>
            </a:pPr>
            <a:endParaRPr lang="en-US" sz="2400" b="1" dirty="0">
              <a:solidFill>
                <a:srgbClr val="35566A"/>
              </a:solidFill>
              <a:latin typeface="+mj-lt"/>
              <a:ea typeface="+mn-ea"/>
            </a:endParaRPr>
          </a:p>
          <a:p>
            <a:pPr eaLnBrk="0" hangingPunct="0">
              <a:lnSpc>
                <a:spcPct val="90000"/>
              </a:lnSpc>
              <a:spcBef>
                <a:spcPts val="600"/>
              </a:spcBef>
              <a:spcAft>
                <a:spcPts val="600"/>
              </a:spcAft>
              <a:buClr>
                <a:schemeClr val="accent2"/>
              </a:buClr>
            </a:pPr>
            <a:endParaRPr lang="en-US" sz="2400" b="1" dirty="0">
              <a:solidFill>
                <a:srgbClr val="35566A"/>
              </a:solidFill>
              <a:latin typeface="+mn-lt"/>
              <a:ea typeface="+mn-ea"/>
            </a:endParaRPr>
          </a:p>
        </p:txBody>
      </p:sp>
      <p:sp>
        <p:nvSpPr>
          <p:cNvPr id="3" name="TextBox 2"/>
          <p:cNvSpPr txBox="1"/>
          <p:nvPr/>
        </p:nvSpPr>
        <p:spPr>
          <a:xfrm>
            <a:off x="152400" y="1371600"/>
            <a:ext cx="8915400" cy="2800767"/>
          </a:xfrm>
          <a:prstGeom prst="rect">
            <a:avLst/>
          </a:prstGeom>
          <a:noFill/>
        </p:spPr>
        <p:txBody>
          <a:bodyPr wrap="square" rtlCol="0">
            <a:spAutoFit/>
          </a:bodyPr>
          <a:lstStyle/>
          <a:p>
            <a:r>
              <a:rPr lang="en-US" sz="1600" dirty="0" err="1"/>
              <a:t>Git</a:t>
            </a:r>
            <a:r>
              <a:rPr lang="en-US" sz="1600" dirty="0"/>
              <a:t> is a free and open source distributed version control system designed to handle everything from small to very large projects with speed and efficiency.</a:t>
            </a:r>
          </a:p>
          <a:p>
            <a:endParaRPr lang="en-US" sz="1600" dirty="0"/>
          </a:p>
          <a:p>
            <a:r>
              <a:rPr lang="en-US" sz="1600" dirty="0" err="1"/>
              <a:t>Git</a:t>
            </a:r>
            <a:r>
              <a:rPr lang="en-US" sz="1600" dirty="0"/>
              <a:t> is easy to learn and has a tiny footprint with lightning fast performance. It outclasses SCM tools like Subversion, CVS, Perforce, and </a:t>
            </a:r>
            <a:r>
              <a:rPr lang="en-US" sz="1600" dirty="0" err="1"/>
              <a:t>ClearCase</a:t>
            </a:r>
            <a:r>
              <a:rPr lang="en-US" sz="1600" dirty="0"/>
              <a:t> with features like cheap local branching, convenient staging areas, and multiple workflows.</a:t>
            </a:r>
          </a:p>
          <a:p>
            <a:endParaRPr lang="en-US" sz="1600" dirty="0"/>
          </a:p>
          <a:p>
            <a:r>
              <a:rPr lang="en-US" sz="1600" dirty="0"/>
              <a:t>Branching and Merging</a:t>
            </a:r>
          </a:p>
          <a:p>
            <a:r>
              <a:rPr lang="en-US" sz="1600" dirty="0" err="1"/>
              <a:t>Git</a:t>
            </a:r>
            <a:r>
              <a:rPr lang="en-US" sz="1600" dirty="0"/>
              <a:t> allows and encourages you to have multiple local branches that can be entirely independent of each other. The creation, merging, and deletion of those lines of development takes seconds.</a:t>
            </a:r>
          </a:p>
          <a:p>
            <a:endParaRPr lang="en-US" sz="1600"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437" y="3886200"/>
            <a:ext cx="2143125" cy="2143125"/>
          </a:xfrm>
          <a:prstGeom prst="rect">
            <a:avLst/>
          </a:prstGeom>
        </p:spPr>
      </p:pic>
    </p:spTree>
    <p:extLst>
      <p:ext uri="{BB962C8B-B14F-4D97-AF65-F5344CB8AC3E}">
        <p14:creationId xmlns:p14="http://schemas.microsoft.com/office/powerpoint/2010/main" val="116524411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pPr algn="ctr"/>
            <a:r>
              <a:rPr lang="de-DE" dirty="0" err="1"/>
              <a:t>Sonarqube</a:t>
            </a:r>
            <a:endParaRPr lang="en-US" dirty="0"/>
          </a:p>
        </p:txBody>
      </p:sp>
      <p:sp>
        <p:nvSpPr>
          <p:cNvPr id="7171" name="Rectangle 2"/>
          <p:cNvSpPr>
            <a:spLocks noChangeArrowheads="1"/>
          </p:cNvSpPr>
          <p:nvPr/>
        </p:nvSpPr>
        <p:spPr bwMode="auto">
          <a:xfrm>
            <a:off x="685800" y="1219200"/>
            <a:ext cx="7848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90000"/>
              </a:lnSpc>
              <a:spcBef>
                <a:spcPts val="600"/>
              </a:spcBef>
              <a:spcAft>
                <a:spcPts val="600"/>
              </a:spcAft>
              <a:buClr>
                <a:schemeClr val="accent2"/>
              </a:buClr>
            </a:pPr>
            <a:endParaRPr lang="en-US" sz="2400" b="1" dirty="0">
              <a:solidFill>
                <a:srgbClr val="35566A"/>
              </a:solidFill>
              <a:latin typeface="+mj-lt"/>
              <a:ea typeface="+mn-ea"/>
            </a:endParaRPr>
          </a:p>
          <a:p>
            <a:pPr eaLnBrk="0" hangingPunct="0">
              <a:lnSpc>
                <a:spcPct val="90000"/>
              </a:lnSpc>
              <a:spcBef>
                <a:spcPts val="600"/>
              </a:spcBef>
              <a:spcAft>
                <a:spcPts val="600"/>
              </a:spcAft>
              <a:buClr>
                <a:schemeClr val="accent2"/>
              </a:buClr>
            </a:pPr>
            <a:endParaRPr lang="en-US" sz="2400" b="1" dirty="0">
              <a:solidFill>
                <a:srgbClr val="35566A"/>
              </a:solidFill>
              <a:latin typeface="+mn-lt"/>
              <a:ea typeface="+mn-ea"/>
            </a:endParaRPr>
          </a:p>
        </p:txBody>
      </p:sp>
      <p:sp>
        <p:nvSpPr>
          <p:cNvPr id="3" name="TextBox 2"/>
          <p:cNvSpPr txBox="1"/>
          <p:nvPr/>
        </p:nvSpPr>
        <p:spPr>
          <a:xfrm>
            <a:off x="152400" y="1371600"/>
            <a:ext cx="8915400" cy="523220"/>
          </a:xfrm>
          <a:prstGeom prst="rect">
            <a:avLst/>
          </a:prstGeom>
          <a:noFill/>
        </p:spPr>
        <p:txBody>
          <a:bodyPr wrap="square" rtlCol="0">
            <a:spAutoFit/>
          </a:bodyPr>
          <a:lstStyle/>
          <a:p>
            <a:r>
              <a:rPr lang="en-US" sz="1400" dirty="0" err="1"/>
              <a:t>SonarQube</a:t>
            </a:r>
            <a:r>
              <a:rPr lang="en-US" sz="1400" dirty="0"/>
              <a:t> is an open platform to manage code quality. As such, it covers the 7 axes of code quality:</a:t>
            </a:r>
          </a:p>
          <a:p>
            <a:endParaRPr lang="en-US" sz="1400"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9809" y="2492435"/>
            <a:ext cx="5584382" cy="2635130"/>
          </a:xfrm>
          <a:prstGeom prst="rect">
            <a:avLst/>
          </a:prstGeom>
        </p:spPr>
      </p:pic>
    </p:spTree>
    <p:extLst>
      <p:ext uri="{BB962C8B-B14F-4D97-AF65-F5344CB8AC3E}">
        <p14:creationId xmlns:p14="http://schemas.microsoft.com/office/powerpoint/2010/main" val="114397441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pPr algn="ctr"/>
            <a:r>
              <a:rPr lang="de-DE" dirty="0"/>
              <a:t>Development</a:t>
            </a:r>
            <a:endParaRPr lang="en-US" dirty="0"/>
          </a:p>
        </p:txBody>
      </p:sp>
      <p:sp>
        <p:nvSpPr>
          <p:cNvPr id="7171" name="Rectangle 2"/>
          <p:cNvSpPr>
            <a:spLocks noChangeArrowheads="1"/>
          </p:cNvSpPr>
          <p:nvPr/>
        </p:nvSpPr>
        <p:spPr bwMode="auto">
          <a:xfrm>
            <a:off x="685800" y="1219200"/>
            <a:ext cx="7848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90000"/>
              </a:lnSpc>
              <a:spcBef>
                <a:spcPts val="600"/>
              </a:spcBef>
              <a:spcAft>
                <a:spcPts val="600"/>
              </a:spcAft>
              <a:buClr>
                <a:schemeClr val="accent2"/>
              </a:buClr>
            </a:pPr>
            <a:endParaRPr lang="en-US" sz="2400" b="1" dirty="0">
              <a:solidFill>
                <a:srgbClr val="35566A"/>
              </a:solidFill>
              <a:latin typeface="+mj-lt"/>
              <a:ea typeface="+mn-ea"/>
            </a:endParaRPr>
          </a:p>
          <a:p>
            <a:pPr eaLnBrk="0" hangingPunct="0">
              <a:lnSpc>
                <a:spcPct val="90000"/>
              </a:lnSpc>
              <a:spcBef>
                <a:spcPts val="600"/>
              </a:spcBef>
              <a:spcAft>
                <a:spcPts val="600"/>
              </a:spcAft>
              <a:buClr>
                <a:schemeClr val="accent2"/>
              </a:buClr>
            </a:pPr>
            <a:endParaRPr lang="en-US" sz="2400" b="1" dirty="0">
              <a:solidFill>
                <a:srgbClr val="35566A"/>
              </a:solidFill>
              <a:latin typeface="+mn-lt"/>
              <a:ea typeface="+mn-ea"/>
            </a:endParaRPr>
          </a:p>
        </p:txBody>
      </p:sp>
      <p:sp>
        <p:nvSpPr>
          <p:cNvPr id="3" name="TextBox 2"/>
          <p:cNvSpPr txBox="1"/>
          <p:nvPr/>
        </p:nvSpPr>
        <p:spPr>
          <a:xfrm>
            <a:off x="152400" y="1371600"/>
            <a:ext cx="8915400" cy="4401205"/>
          </a:xfrm>
          <a:prstGeom prst="rect">
            <a:avLst/>
          </a:prstGeom>
          <a:noFill/>
        </p:spPr>
        <p:txBody>
          <a:bodyPr wrap="square" rtlCol="0">
            <a:spAutoFit/>
          </a:bodyPr>
          <a:lstStyle/>
          <a:p>
            <a:r>
              <a:rPr lang="en-US" sz="1400" dirty="0"/>
              <a:t>Time to see some code now…</a:t>
            </a:r>
          </a:p>
          <a:p>
            <a:endParaRPr lang="en-US" sz="1400" dirty="0"/>
          </a:p>
          <a:p>
            <a:pPr marL="285750" indent="-285750">
              <a:buFont typeface="Arial" panose="020B0604020202020204" pitchFamily="34" charset="0"/>
              <a:buChar char="•"/>
            </a:pPr>
            <a:r>
              <a:rPr lang="en-US" sz="1400" dirty="0"/>
              <a:t>E2OPEN-Client (</a:t>
            </a:r>
            <a:r>
              <a:rPr lang="en-US" sz="1400" dirty="0">
                <a:hlinkClick r:id="rId3"/>
              </a:rPr>
              <a:t>https://github.com/sevenfate/e2open-client/tree/develop</a:t>
            </a:r>
            <a:r>
              <a:rPr lang="en-US" sz="1400" dirty="0"/>
              <a:t>)</a:t>
            </a:r>
          </a:p>
          <a:p>
            <a:pPr marL="742950" lvl="1" indent="-285750">
              <a:buFont typeface="Arial" panose="020B0604020202020204" pitchFamily="34" charset="0"/>
              <a:buChar char="•"/>
            </a:pPr>
            <a:r>
              <a:rPr lang="en-US" sz="1400" dirty="0"/>
              <a:t>Install our dependencies</a:t>
            </a:r>
          </a:p>
          <a:p>
            <a:pPr marL="1200150" lvl="2" indent="-285750">
              <a:buFont typeface="Arial" panose="020B0604020202020204" pitchFamily="34" charset="0"/>
              <a:buChar char="•"/>
            </a:pPr>
            <a:r>
              <a:rPr lang="en-US" sz="1400" dirty="0" err="1"/>
              <a:t>npm</a:t>
            </a:r>
            <a:r>
              <a:rPr lang="en-US" sz="1400" dirty="0"/>
              <a:t> install</a:t>
            </a:r>
          </a:p>
          <a:p>
            <a:pPr marL="1200150" lvl="2" indent="-285750">
              <a:buFont typeface="Arial" panose="020B0604020202020204" pitchFamily="34" charset="0"/>
              <a:buChar char="•"/>
            </a:pPr>
            <a:r>
              <a:rPr lang="en-US" sz="1400" dirty="0" err="1"/>
              <a:t>typings</a:t>
            </a:r>
            <a:r>
              <a:rPr lang="en-US" sz="1400" dirty="0"/>
              <a:t> install</a:t>
            </a:r>
          </a:p>
          <a:p>
            <a:pPr marL="742950" lvl="1" indent="-285750">
              <a:buFont typeface="Arial" panose="020B0604020202020204" pitchFamily="34" charset="0"/>
              <a:buChar char="•"/>
            </a:pPr>
            <a:r>
              <a:rPr lang="en-US" sz="1400" dirty="0"/>
              <a:t>Putting it all together</a:t>
            </a:r>
          </a:p>
          <a:p>
            <a:pPr marL="1200150" lvl="2" indent="-285750">
              <a:buFont typeface="Arial" panose="020B0604020202020204" pitchFamily="34" charset="0"/>
              <a:buChar char="•"/>
            </a:pPr>
            <a:r>
              <a:rPr lang="en-US" sz="1400" dirty="0" err="1"/>
              <a:t>webpack</a:t>
            </a:r>
            <a:r>
              <a:rPr lang="en-US" sz="1400" dirty="0"/>
              <a:t> or </a:t>
            </a:r>
          </a:p>
          <a:p>
            <a:pPr marL="1200150" lvl="2" indent="-285750">
              <a:buFont typeface="Arial" panose="020B0604020202020204" pitchFamily="34" charset="0"/>
              <a:buChar char="•"/>
            </a:pPr>
            <a:r>
              <a:rPr lang="en-US" sz="1400" dirty="0" err="1"/>
              <a:t>npm</a:t>
            </a:r>
            <a:r>
              <a:rPr lang="en-US" sz="1400" dirty="0"/>
              <a:t> start</a:t>
            </a:r>
          </a:p>
          <a:p>
            <a:pPr marL="742950" lvl="1" indent="-285750">
              <a:buFont typeface="Arial" panose="020B0604020202020204" pitchFamily="34" charset="0"/>
              <a:buChar char="•"/>
            </a:pPr>
            <a:r>
              <a:rPr lang="en-US" sz="1400" dirty="0"/>
              <a:t>Package all together</a:t>
            </a:r>
          </a:p>
          <a:p>
            <a:pPr marL="1200150" lvl="2" indent="-285750">
              <a:buFont typeface="Arial" panose="020B0604020202020204" pitchFamily="34" charset="0"/>
              <a:buChar char="•"/>
            </a:pPr>
            <a:r>
              <a:rPr lang="en-US" sz="1400" dirty="0" err="1"/>
              <a:t>npm</a:t>
            </a:r>
            <a:r>
              <a:rPr lang="en-US" sz="1400" dirty="0"/>
              <a:t> run build</a:t>
            </a:r>
          </a:p>
          <a:p>
            <a:pPr marL="1200150" lvl="2"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E2OPEN-Server (</a:t>
            </a:r>
            <a:r>
              <a:rPr lang="en-US" sz="1400" dirty="0">
                <a:hlinkClick r:id="rId4"/>
              </a:rPr>
              <a:t>https://github.com/sevenfate/e2open-server/tree/develop</a:t>
            </a:r>
            <a:r>
              <a:rPr lang="en-US" sz="1400" dirty="0"/>
              <a:t>)</a:t>
            </a:r>
          </a:p>
          <a:p>
            <a:pPr marL="742950" lvl="1" indent="-285750">
              <a:buFont typeface="Arial" panose="020B0604020202020204" pitchFamily="34" charset="0"/>
              <a:buChar char="•"/>
            </a:pPr>
            <a:r>
              <a:rPr lang="en-US" sz="1400" dirty="0" err="1"/>
              <a:t>mvn</a:t>
            </a:r>
            <a:r>
              <a:rPr lang="en-US" sz="1400" dirty="0"/>
              <a:t> clean test ( run JUnit test)</a:t>
            </a:r>
          </a:p>
          <a:p>
            <a:pPr marL="742950" lvl="1" indent="-285750">
              <a:buFont typeface="Arial" panose="020B0604020202020204" pitchFamily="34" charset="0"/>
              <a:buChar char="•"/>
            </a:pPr>
            <a:r>
              <a:rPr lang="en-US" sz="1400" dirty="0" err="1"/>
              <a:t>mvn</a:t>
            </a:r>
            <a:r>
              <a:rPr lang="en-US" sz="1400" dirty="0"/>
              <a:t> clean verify ( run JUnit and IT test)</a:t>
            </a:r>
          </a:p>
          <a:p>
            <a:pPr marL="742950" lvl="1" indent="-285750">
              <a:buFont typeface="Arial" panose="020B0604020202020204" pitchFamily="34" charset="0"/>
              <a:buChar char="•"/>
            </a:pPr>
            <a:r>
              <a:rPr lang="en-US" sz="1400" dirty="0" err="1"/>
              <a:t>mvn</a:t>
            </a:r>
            <a:r>
              <a:rPr lang="en-US" sz="1400" dirty="0"/>
              <a:t> clean install ( compile, test, build and install to maven repository)</a:t>
            </a:r>
          </a:p>
          <a:p>
            <a:pPr marL="742950" lvl="1" indent="-285750">
              <a:buFont typeface="Arial" panose="020B0604020202020204" pitchFamily="34" charset="0"/>
              <a:buChar char="•"/>
            </a:pPr>
            <a:r>
              <a:rPr lang="en-US" sz="1400" dirty="0" err="1"/>
              <a:t>mvn</a:t>
            </a:r>
            <a:r>
              <a:rPr lang="en-US" sz="1400" dirty="0"/>
              <a:t> clean install –</a:t>
            </a:r>
            <a:r>
              <a:rPr lang="en-US" sz="1400" dirty="0" err="1"/>
              <a:t>Pproduction</a:t>
            </a:r>
            <a:r>
              <a:rPr lang="en-US" sz="1400" dirty="0"/>
              <a:t> ( compile, test, build and install to maven repository with given profiles)</a:t>
            </a:r>
          </a:p>
          <a:p>
            <a:endParaRPr lang="en-US" sz="1400" dirty="0"/>
          </a:p>
          <a:p>
            <a:endParaRPr lang="en-US" sz="1400" dirty="0"/>
          </a:p>
        </p:txBody>
      </p:sp>
    </p:spTree>
    <p:extLst>
      <p:ext uri="{BB962C8B-B14F-4D97-AF65-F5344CB8AC3E}">
        <p14:creationId xmlns:p14="http://schemas.microsoft.com/office/powerpoint/2010/main" val="161097747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r>
              <a:rPr lang="de-DE" dirty="0"/>
              <a:t>Performance Test </a:t>
            </a:r>
            <a:r>
              <a:rPr lang="en-US" dirty="0"/>
              <a:t>(Djelloul)</a:t>
            </a:r>
          </a:p>
        </p:txBody>
      </p:sp>
      <p:sp>
        <p:nvSpPr>
          <p:cNvPr id="7171" name="Rectangle 2"/>
          <p:cNvSpPr>
            <a:spLocks noChangeArrowheads="1"/>
          </p:cNvSpPr>
          <p:nvPr/>
        </p:nvSpPr>
        <p:spPr bwMode="auto">
          <a:xfrm>
            <a:off x="685800" y="1219200"/>
            <a:ext cx="7848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90000"/>
              </a:lnSpc>
              <a:spcBef>
                <a:spcPts val="600"/>
              </a:spcBef>
              <a:spcAft>
                <a:spcPts val="600"/>
              </a:spcAft>
              <a:buClr>
                <a:schemeClr val="accent2"/>
              </a:buClr>
            </a:pPr>
            <a:endParaRPr lang="en-US" sz="2400" b="1" dirty="0">
              <a:solidFill>
                <a:srgbClr val="35566A"/>
              </a:solidFill>
              <a:latin typeface="+mj-lt"/>
              <a:ea typeface="+mn-ea"/>
            </a:endParaRPr>
          </a:p>
          <a:p>
            <a:pPr eaLnBrk="0" hangingPunct="0">
              <a:lnSpc>
                <a:spcPct val="90000"/>
              </a:lnSpc>
              <a:spcBef>
                <a:spcPts val="600"/>
              </a:spcBef>
              <a:spcAft>
                <a:spcPts val="600"/>
              </a:spcAft>
              <a:buClr>
                <a:schemeClr val="accent2"/>
              </a:buClr>
            </a:pPr>
            <a:endParaRPr lang="en-US" sz="2400" b="1" dirty="0">
              <a:solidFill>
                <a:srgbClr val="35566A"/>
              </a:solidFill>
              <a:latin typeface="+mn-lt"/>
              <a:ea typeface="+mn-ea"/>
            </a:endParaRPr>
          </a:p>
        </p:txBody>
      </p:sp>
      <p:sp>
        <p:nvSpPr>
          <p:cNvPr id="3" name="TextBox 2"/>
          <p:cNvSpPr txBox="1"/>
          <p:nvPr/>
        </p:nvSpPr>
        <p:spPr>
          <a:xfrm>
            <a:off x="152400" y="1371600"/>
            <a:ext cx="8839200" cy="830997"/>
          </a:xfrm>
          <a:prstGeom prst="rect">
            <a:avLst/>
          </a:prstGeom>
          <a:noFill/>
        </p:spPr>
        <p:txBody>
          <a:bodyPr wrap="square" rtlCol="0">
            <a:spAutoFit/>
          </a:bodyPr>
          <a:lstStyle/>
          <a:p>
            <a:pPr algn="ctr"/>
            <a:endParaRPr lang="de-DE" sz="2400" dirty="0"/>
          </a:p>
          <a:p>
            <a:pPr algn="ctr"/>
            <a:endParaRPr lang="de-DE" sz="2400" dirty="0"/>
          </a:p>
        </p:txBody>
      </p:sp>
      <p:pic>
        <p:nvPicPr>
          <p:cNvPr id="2" name="Picture 1"/>
          <p:cNvPicPr>
            <a:picLocks noChangeAspect="1"/>
          </p:cNvPicPr>
          <p:nvPr/>
        </p:nvPicPr>
        <p:blipFill>
          <a:blip r:embed="rId3"/>
          <a:stretch>
            <a:fillRect/>
          </a:stretch>
        </p:blipFill>
        <p:spPr>
          <a:xfrm>
            <a:off x="152400" y="1371600"/>
            <a:ext cx="8315325" cy="2209800"/>
          </a:xfrm>
          <a:prstGeom prst="rect">
            <a:avLst/>
          </a:prstGeom>
        </p:spPr>
      </p:pic>
    </p:spTree>
    <p:extLst>
      <p:ext uri="{BB962C8B-B14F-4D97-AF65-F5344CB8AC3E}">
        <p14:creationId xmlns:p14="http://schemas.microsoft.com/office/powerpoint/2010/main" val="398286860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pPr eaLnBrk="1" hangingPunct="1"/>
            <a:r>
              <a:rPr lang="en-US" dirty="0"/>
              <a:t>JMETER</a:t>
            </a:r>
          </a:p>
        </p:txBody>
      </p:sp>
      <p:sp>
        <p:nvSpPr>
          <p:cNvPr id="7171" name="Rectangle 2"/>
          <p:cNvSpPr>
            <a:spLocks noChangeArrowheads="1"/>
          </p:cNvSpPr>
          <p:nvPr/>
        </p:nvSpPr>
        <p:spPr bwMode="auto">
          <a:xfrm>
            <a:off x="685800" y="1219200"/>
            <a:ext cx="7848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90000"/>
              </a:lnSpc>
              <a:spcBef>
                <a:spcPts val="600"/>
              </a:spcBef>
              <a:spcAft>
                <a:spcPts val="600"/>
              </a:spcAft>
              <a:buClr>
                <a:schemeClr val="accent2"/>
              </a:buClr>
            </a:pPr>
            <a:endParaRPr lang="en-US" sz="2400" b="1" dirty="0">
              <a:solidFill>
                <a:srgbClr val="35566A"/>
              </a:solidFill>
              <a:latin typeface="+mn-lt"/>
              <a:ea typeface="+mn-ea"/>
            </a:endParaRPr>
          </a:p>
        </p:txBody>
      </p:sp>
      <p:pic>
        <p:nvPicPr>
          <p:cNvPr id="2" name="Picture 1"/>
          <p:cNvPicPr>
            <a:picLocks noChangeAspect="1"/>
          </p:cNvPicPr>
          <p:nvPr/>
        </p:nvPicPr>
        <p:blipFill>
          <a:blip r:embed="rId3"/>
          <a:stretch>
            <a:fillRect/>
          </a:stretch>
        </p:blipFill>
        <p:spPr>
          <a:xfrm>
            <a:off x="1019175" y="1139823"/>
            <a:ext cx="7105650" cy="3276601"/>
          </a:xfrm>
          <a:prstGeom prst="rect">
            <a:avLst/>
          </a:prstGeom>
        </p:spPr>
      </p:pic>
      <p:sp>
        <p:nvSpPr>
          <p:cNvPr id="3" name="TextBox 2"/>
          <p:cNvSpPr txBox="1"/>
          <p:nvPr/>
        </p:nvSpPr>
        <p:spPr>
          <a:xfrm>
            <a:off x="914400" y="5334000"/>
            <a:ext cx="7391400" cy="369332"/>
          </a:xfrm>
          <a:prstGeom prst="rect">
            <a:avLst/>
          </a:prstGeom>
          <a:noFill/>
        </p:spPr>
        <p:txBody>
          <a:bodyPr wrap="square" rtlCol="0">
            <a:spAutoFit/>
          </a:bodyPr>
          <a:lstStyle/>
          <a:p>
            <a:r>
              <a:rPr lang="de-DE" dirty="0"/>
              <a:t>first official release  1998-12-15</a:t>
            </a:r>
          </a:p>
        </p:txBody>
      </p:sp>
      <p:pic>
        <p:nvPicPr>
          <p:cNvPr id="4" name="Picture 3"/>
          <p:cNvPicPr>
            <a:picLocks noChangeAspect="1"/>
          </p:cNvPicPr>
          <p:nvPr/>
        </p:nvPicPr>
        <p:blipFill>
          <a:blip r:embed="rId4"/>
          <a:stretch>
            <a:fillRect/>
          </a:stretch>
        </p:blipFill>
        <p:spPr>
          <a:xfrm>
            <a:off x="6035970" y="4481624"/>
            <a:ext cx="2257425" cy="1590675"/>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r>
              <a:rPr lang="en-US" dirty="0"/>
              <a:t>Gatling vs JMETER</a:t>
            </a:r>
          </a:p>
        </p:txBody>
      </p:sp>
      <p:sp>
        <p:nvSpPr>
          <p:cNvPr id="7171" name="Rectangle 2"/>
          <p:cNvSpPr>
            <a:spLocks noChangeArrowheads="1"/>
          </p:cNvSpPr>
          <p:nvPr/>
        </p:nvSpPr>
        <p:spPr bwMode="auto">
          <a:xfrm>
            <a:off x="685800" y="1219200"/>
            <a:ext cx="7848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90000"/>
              </a:lnSpc>
              <a:spcBef>
                <a:spcPts val="600"/>
              </a:spcBef>
              <a:spcAft>
                <a:spcPts val="600"/>
              </a:spcAft>
              <a:buClr>
                <a:schemeClr val="accent2"/>
              </a:buClr>
            </a:pPr>
            <a:endParaRPr lang="en-US" sz="2400" b="1" dirty="0">
              <a:solidFill>
                <a:srgbClr val="35566A"/>
              </a:solidFill>
              <a:latin typeface="+mj-lt"/>
              <a:ea typeface="+mn-ea"/>
            </a:endParaRPr>
          </a:p>
          <a:p>
            <a:pPr eaLnBrk="0" hangingPunct="0">
              <a:lnSpc>
                <a:spcPct val="90000"/>
              </a:lnSpc>
              <a:spcBef>
                <a:spcPts val="600"/>
              </a:spcBef>
              <a:spcAft>
                <a:spcPts val="600"/>
              </a:spcAft>
              <a:buClr>
                <a:schemeClr val="accent2"/>
              </a:buClr>
            </a:pPr>
            <a:endParaRPr lang="en-US" sz="2400" b="1" dirty="0">
              <a:solidFill>
                <a:srgbClr val="35566A"/>
              </a:solidFill>
              <a:latin typeface="+mn-lt"/>
              <a:ea typeface="+mn-ea"/>
            </a:endParaRPr>
          </a:p>
        </p:txBody>
      </p:sp>
      <p:pic>
        <p:nvPicPr>
          <p:cNvPr id="2" name="Picture 1"/>
          <p:cNvPicPr>
            <a:picLocks noChangeAspect="1"/>
          </p:cNvPicPr>
          <p:nvPr/>
        </p:nvPicPr>
        <p:blipFill>
          <a:blip r:embed="rId3"/>
          <a:stretch>
            <a:fillRect/>
          </a:stretch>
        </p:blipFill>
        <p:spPr>
          <a:xfrm>
            <a:off x="0" y="1219200"/>
            <a:ext cx="4305300" cy="2286000"/>
          </a:xfrm>
          <a:prstGeom prst="rect">
            <a:avLst/>
          </a:prstGeom>
        </p:spPr>
      </p:pic>
      <p:sp>
        <p:nvSpPr>
          <p:cNvPr id="3" name="TextBox 2"/>
          <p:cNvSpPr txBox="1"/>
          <p:nvPr/>
        </p:nvSpPr>
        <p:spPr>
          <a:xfrm>
            <a:off x="4766930" y="1371600"/>
            <a:ext cx="3733800" cy="1938992"/>
          </a:xfrm>
          <a:prstGeom prst="rect">
            <a:avLst/>
          </a:prstGeom>
          <a:noFill/>
        </p:spPr>
        <p:txBody>
          <a:bodyPr wrap="square" rtlCol="0">
            <a:spAutoFit/>
          </a:bodyPr>
          <a:lstStyle/>
          <a:p>
            <a:pPr algn="ctr"/>
            <a:r>
              <a:rPr lang="de-DE" sz="2400" dirty="0"/>
              <a:t>Gatling</a:t>
            </a:r>
          </a:p>
          <a:p>
            <a:pPr algn="ctr"/>
            <a:endParaRPr lang="de-DE" sz="2400" dirty="0"/>
          </a:p>
          <a:p>
            <a:pPr algn="ctr"/>
            <a:r>
              <a:rPr lang="de-DE" sz="2400" dirty="0"/>
              <a:t>Scala</a:t>
            </a:r>
          </a:p>
          <a:p>
            <a:pPr algn="ctr"/>
            <a:endParaRPr lang="de-DE" sz="2400" dirty="0"/>
          </a:p>
          <a:p>
            <a:pPr algn="ctr"/>
            <a:r>
              <a:rPr lang="de-DE" sz="2400" dirty="0"/>
              <a:t>Scripting</a:t>
            </a:r>
          </a:p>
        </p:txBody>
      </p:sp>
      <p:pic>
        <p:nvPicPr>
          <p:cNvPr id="5" name="Picture 4"/>
          <p:cNvPicPr>
            <a:picLocks noChangeAspect="1"/>
          </p:cNvPicPr>
          <p:nvPr/>
        </p:nvPicPr>
        <p:blipFill>
          <a:blip r:embed="rId4"/>
          <a:stretch>
            <a:fillRect/>
          </a:stretch>
        </p:blipFill>
        <p:spPr>
          <a:xfrm>
            <a:off x="685800" y="3533876"/>
            <a:ext cx="2971800" cy="1590675"/>
          </a:xfrm>
          <a:prstGeom prst="rect">
            <a:avLst/>
          </a:prstGeom>
        </p:spPr>
      </p:pic>
      <p:pic>
        <p:nvPicPr>
          <p:cNvPr id="6" name="Picture 5"/>
          <p:cNvPicPr>
            <a:picLocks noChangeAspect="1"/>
          </p:cNvPicPr>
          <p:nvPr/>
        </p:nvPicPr>
        <p:blipFill>
          <a:blip r:embed="rId5"/>
          <a:stretch>
            <a:fillRect/>
          </a:stretch>
        </p:blipFill>
        <p:spPr>
          <a:xfrm>
            <a:off x="5715000" y="3551597"/>
            <a:ext cx="2247900" cy="1676400"/>
          </a:xfrm>
          <a:prstGeom prst="rect">
            <a:avLst/>
          </a:prstGeom>
        </p:spPr>
      </p:pic>
    </p:spTree>
    <p:extLst>
      <p:ext uri="{BB962C8B-B14F-4D97-AF65-F5344CB8AC3E}">
        <p14:creationId xmlns:p14="http://schemas.microsoft.com/office/powerpoint/2010/main" val="270126631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r>
              <a:rPr lang="en-US" dirty="0"/>
              <a:t>Gatling vs JMETER</a:t>
            </a:r>
          </a:p>
        </p:txBody>
      </p:sp>
      <p:sp>
        <p:nvSpPr>
          <p:cNvPr id="7171" name="Rectangle 2"/>
          <p:cNvSpPr>
            <a:spLocks noChangeArrowheads="1"/>
          </p:cNvSpPr>
          <p:nvPr/>
        </p:nvSpPr>
        <p:spPr bwMode="auto">
          <a:xfrm>
            <a:off x="685800" y="1219200"/>
            <a:ext cx="7848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90000"/>
              </a:lnSpc>
              <a:spcBef>
                <a:spcPts val="600"/>
              </a:spcBef>
              <a:spcAft>
                <a:spcPts val="600"/>
              </a:spcAft>
              <a:buClr>
                <a:schemeClr val="accent2"/>
              </a:buClr>
            </a:pPr>
            <a:endParaRPr lang="en-US" sz="2400" b="1" dirty="0">
              <a:solidFill>
                <a:srgbClr val="35566A"/>
              </a:solidFill>
              <a:latin typeface="+mj-lt"/>
              <a:ea typeface="+mn-ea"/>
            </a:endParaRPr>
          </a:p>
          <a:p>
            <a:pPr eaLnBrk="0" hangingPunct="0">
              <a:lnSpc>
                <a:spcPct val="90000"/>
              </a:lnSpc>
              <a:spcBef>
                <a:spcPts val="600"/>
              </a:spcBef>
              <a:spcAft>
                <a:spcPts val="600"/>
              </a:spcAft>
              <a:buClr>
                <a:schemeClr val="accent2"/>
              </a:buClr>
            </a:pPr>
            <a:endParaRPr lang="en-US" sz="2400" b="1" dirty="0">
              <a:solidFill>
                <a:srgbClr val="35566A"/>
              </a:solidFill>
              <a:latin typeface="+mn-lt"/>
              <a:ea typeface="+mn-ea"/>
            </a:endParaRPr>
          </a:p>
        </p:txBody>
      </p:sp>
      <p:sp>
        <p:nvSpPr>
          <p:cNvPr id="3" name="TextBox 2"/>
          <p:cNvSpPr txBox="1"/>
          <p:nvPr/>
        </p:nvSpPr>
        <p:spPr>
          <a:xfrm>
            <a:off x="4800600" y="1371600"/>
            <a:ext cx="3733800" cy="1938992"/>
          </a:xfrm>
          <a:prstGeom prst="rect">
            <a:avLst/>
          </a:prstGeom>
          <a:noFill/>
        </p:spPr>
        <p:txBody>
          <a:bodyPr wrap="square" rtlCol="0">
            <a:spAutoFit/>
          </a:bodyPr>
          <a:lstStyle/>
          <a:p>
            <a:pPr algn="ctr"/>
            <a:r>
              <a:rPr lang="de-DE" sz="2400" dirty="0"/>
              <a:t>Gatling</a:t>
            </a:r>
          </a:p>
          <a:p>
            <a:pPr algn="ctr"/>
            <a:endParaRPr lang="de-DE" sz="2400" dirty="0"/>
          </a:p>
          <a:p>
            <a:pPr algn="ctr"/>
            <a:r>
              <a:rPr lang="de-DE" sz="2400" dirty="0"/>
              <a:t>You Need</a:t>
            </a:r>
          </a:p>
          <a:p>
            <a:pPr algn="ctr"/>
            <a:endParaRPr lang="de-DE" sz="2400" dirty="0"/>
          </a:p>
          <a:p>
            <a:pPr algn="ctr"/>
            <a:r>
              <a:rPr lang="de-DE" sz="2400" dirty="0"/>
              <a:t>Developer mindset</a:t>
            </a:r>
          </a:p>
        </p:txBody>
      </p:sp>
      <p:sp>
        <p:nvSpPr>
          <p:cNvPr id="8" name="TextBox 7"/>
          <p:cNvSpPr txBox="1"/>
          <p:nvPr/>
        </p:nvSpPr>
        <p:spPr>
          <a:xfrm>
            <a:off x="434163" y="1442484"/>
            <a:ext cx="3733800" cy="1938992"/>
          </a:xfrm>
          <a:prstGeom prst="rect">
            <a:avLst/>
          </a:prstGeom>
          <a:noFill/>
        </p:spPr>
        <p:txBody>
          <a:bodyPr wrap="square" rtlCol="0">
            <a:spAutoFit/>
          </a:bodyPr>
          <a:lstStyle/>
          <a:p>
            <a:pPr algn="ctr"/>
            <a:r>
              <a:rPr lang="en-US" sz="2400" dirty="0"/>
              <a:t>JMETER</a:t>
            </a:r>
            <a:endParaRPr lang="de-DE" sz="2400" dirty="0"/>
          </a:p>
          <a:p>
            <a:pPr algn="ctr"/>
            <a:endParaRPr lang="de-DE" sz="2400" dirty="0"/>
          </a:p>
          <a:p>
            <a:pPr algn="ctr"/>
            <a:r>
              <a:rPr lang="de-DE" sz="2400" dirty="0"/>
              <a:t>You Need</a:t>
            </a:r>
          </a:p>
          <a:p>
            <a:pPr algn="ctr"/>
            <a:endParaRPr lang="de-DE" sz="2400" dirty="0"/>
          </a:p>
          <a:p>
            <a:pPr algn="ctr"/>
            <a:r>
              <a:rPr lang="de-DE" sz="2400" dirty="0"/>
              <a:t>pilot license</a:t>
            </a:r>
          </a:p>
        </p:txBody>
      </p:sp>
      <p:pic>
        <p:nvPicPr>
          <p:cNvPr id="4" name="Picture 3"/>
          <p:cNvPicPr>
            <a:picLocks noChangeAspect="1"/>
          </p:cNvPicPr>
          <p:nvPr/>
        </p:nvPicPr>
        <p:blipFill>
          <a:blip r:embed="rId3"/>
          <a:stretch>
            <a:fillRect/>
          </a:stretch>
        </p:blipFill>
        <p:spPr>
          <a:xfrm>
            <a:off x="4800600" y="3381476"/>
            <a:ext cx="4252912" cy="3138054"/>
          </a:xfrm>
          <a:prstGeom prst="rect">
            <a:avLst/>
          </a:prstGeom>
        </p:spPr>
      </p:pic>
      <p:pic>
        <p:nvPicPr>
          <p:cNvPr id="9" name="Picture 8"/>
          <p:cNvPicPr>
            <a:picLocks noChangeAspect="1"/>
          </p:cNvPicPr>
          <p:nvPr/>
        </p:nvPicPr>
        <p:blipFill>
          <a:blip r:embed="rId4"/>
          <a:stretch>
            <a:fillRect/>
          </a:stretch>
        </p:blipFill>
        <p:spPr>
          <a:xfrm>
            <a:off x="195040" y="3381476"/>
            <a:ext cx="4453159" cy="3138054"/>
          </a:xfrm>
          <a:prstGeom prst="rect">
            <a:avLst/>
          </a:prstGeom>
        </p:spPr>
      </p:pic>
    </p:spTree>
    <p:extLst>
      <p:ext uri="{BB962C8B-B14F-4D97-AF65-F5344CB8AC3E}">
        <p14:creationId xmlns:p14="http://schemas.microsoft.com/office/powerpoint/2010/main" val="191516763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r>
              <a:rPr lang="en-US" dirty="0"/>
              <a:t>Gatling vs JMETER</a:t>
            </a:r>
          </a:p>
        </p:txBody>
      </p:sp>
      <p:sp>
        <p:nvSpPr>
          <p:cNvPr id="7171" name="Rectangle 2"/>
          <p:cNvSpPr>
            <a:spLocks noChangeArrowheads="1"/>
          </p:cNvSpPr>
          <p:nvPr/>
        </p:nvSpPr>
        <p:spPr bwMode="auto">
          <a:xfrm>
            <a:off x="685800" y="1219200"/>
            <a:ext cx="7848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90000"/>
              </a:lnSpc>
              <a:spcBef>
                <a:spcPts val="600"/>
              </a:spcBef>
              <a:spcAft>
                <a:spcPts val="600"/>
              </a:spcAft>
              <a:buClr>
                <a:schemeClr val="accent2"/>
              </a:buClr>
            </a:pPr>
            <a:endParaRPr lang="en-US" sz="2400" b="1" dirty="0">
              <a:solidFill>
                <a:srgbClr val="35566A"/>
              </a:solidFill>
              <a:latin typeface="+mn-lt"/>
              <a:ea typeface="+mn-ea"/>
            </a:endParaRPr>
          </a:p>
          <a:p>
            <a:pPr eaLnBrk="0" hangingPunct="0">
              <a:lnSpc>
                <a:spcPct val="90000"/>
              </a:lnSpc>
              <a:spcBef>
                <a:spcPts val="600"/>
              </a:spcBef>
              <a:spcAft>
                <a:spcPts val="600"/>
              </a:spcAft>
              <a:buClr>
                <a:schemeClr val="accent2"/>
              </a:buClr>
            </a:pPr>
            <a:endParaRPr lang="en-US" b="1" dirty="0">
              <a:solidFill>
                <a:srgbClr val="35566A"/>
              </a:solidFill>
              <a:latin typeface="+mn-lt"/>
              <a:ea typeface="+mn-ea"/>
            </a:endParaRPr>
          </a:p>
        </p:txBody>
      </p:sp>
      <p:pic>
        <p:nvPicPr>
          <p:cNvPr id="2" name="Picture 1"/>
          <p:cNvPicPr>
            <a:picLocks noChangeAspect="1"/>
          </p:cNvPicPr>
          <p:nvPr/>
        </p:nvPicPr>
        <p:blipFill>
          <a:blip r:embed="rId3"/>
          <a:stretch>
            <a:fillRect/>
          </a:stretch>
        </p:blipFill>
        <p:spPr>
          <a:xfrm>
            <a:off x="304800" y="1204546"/>
            <a:ext cx="4038600" cy="5200650"/>
          </a:xfrm>
          <a:prstGeom prst="rect">
            <a:avLst/>
          </a:prstGeom>
        </p:spPr>
      </p:pic>
      <p:pic>
        <p:nvPicPr>
          <p:cNvPr id="5" name="Picture 4"/>
          <p:cNvPicPr>
            <a:picLocks noChangeAspect="1"/>
          </p:cNvPicPr>
          <p:nvPr/>
        </p:nvPicPr>
        <p:blipFill>
          <a:blip r:embed="rId4"/>
          <a:stretch>
            <a:fillRect/>
          </a:stretch>
        </p:blipFill>
        <p:spPr>
          <a:xfrm>
            <a:off x="4495800" y="1219199"/>
            <a:ext cx="4645268" cy="5185997"/>
          </a:xfrm>
          <a:prstGeom prst="rect">
            <a:avLst/>
          </a:prstGeom>
        </p:spPr>
      </p:pic>
    </p:spTree>
    <p:extLst>
      <p:ext uri="{BB962C8B-B14F-4D97-AF65-F5344CB8AC3E}">
        <p14:creationId xmlns:p14="http://schemas.microsoft.com/office/powerpoint/2010/main" val="33300313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r>
              <a:rPr lang="en-US" dirty="0"/>
              <a:t>Gatling vs JMETER</a:t>
            </a:r>
          </a:p>
        </p:txBody>
      </p:sp>
      <p:sp>
        <p:nvSpPr>
          <p:cNvPr id="7171" name="Rectangle 2"/>
          <p:cNvSpPr>
            <a:spLocks noChangeArrowheads="1"/>
          </p:cNvSpPr>
          <p:nvPr/>
        </p:nvSpPr>
        <p:spPr bwMode="auto">
          <a:xfrm>
            <a:off x="685800" y="1219200"/>
            <a:ext cx="7848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90000"/>
              </a:lnSpc>
              <a:spcBef>
                <a:spcPts val="600"/>
              </a:spcBef>
              <a:spcAft>
                <a:spcPts val="600"/>
              </a:spcAft>
              <a:buClr>
                <a:schemeClr val="accent2"/>
              </a:buClr>
            </a:pPr>
            <a:endParaRPr lang="en-US" sz="2400" b="1" dirty="0">
              <a:solidFill>
                <a:srgbClr val="35566A"/>
              </a:solidFill>
              <a:latin typeface="+mn-lt"/>
              <a:ea typeface="+mn-ea"/>
            </a:endParaRPr>
          </a:p>
          <a:p>
            <a:pPr eaLnBrk="0" hangingPunct="0">
              <a:lnSpc>
                <a:spcPct val="90000"/>
              </a:lnSpc>
              <a:spcBef>
                <a:spcPts val="600"/>
              </a:spcBef>
              <a:spcAft>
                <a:spcPts val="600"/>
              </a:spcAft>
              <a:buClr>
                <a:schemeClr val="accent2"/>
              </a:buClr>
            </a:pPr>
            <a:endParaRPr lang="en-US" b="1" dirty="0">
              <a:solidFill>
                <a:srgbClr val="35566A"/>
              </a:solidFill>
              <a:latin typeface="+mn-lt"/>
              <a:ea typeface="+mn-ea"/>
            </a:endParaRPr>
          </a:p>
        </p:txBody>
      </p:sp>
      <p:sp>
        <p:nvSpPr>
          <p:cNvPr id="5" name="TextBox 4"/>
          <p:cNvSpPr txBox="1"/>
          <p:nvPr/>
        </p:nvSpPr>
        <p:spPr>
          <a:xfrm>
            <a:off x="457200" y="2661910"/>
            <a:ext cx="3733800" cy="1938992"/>
          </a:xfrm>
          <a:prstGeom prst="rect">
            <a:avLst/>
          </a:prstGeom>
          <a:noFill/>
        </p:spPr>
        <p:txBody>
          <a:bodyPr wrap="square" rtlCol="0">
            <a:spAutoFit/>
          </a:bodyPr>
          <a:lstStyle/>
          <a:p>
            <a:pPr algn="ctr"/>
            <a:r>
              <a:rPr lang="de-DE" sz="2400" dirty="0"/>
              <a:t>Every Virtual user=Thread</a:t>
            </a:r>
          </a:p>
          <a:p>
            <a:pPr algn="ctr"/>
            <a:endParaRPr lang="de-DE" sz="2400" dirty="0"/>
          </a:p>
          <a:p>
            <a:pPr algn="ctr"/>
            <a:r>
              <a:rPr lang="de-DE" sz="2400" dirty="0"/>
              <a:t>IO Bloking</a:t>
            </a:r>
          </a:p>
          <a:p>
            <a:pPr algn="ctr"/>
            <a:endParaRPr lang="de-DE" sz="2400" dirty="0"/>
          </a:p>
          <a:p>
            <a:pPr algn="ctr"/>
            <a:r>
              <a:rPr lang="de-DE" sz="2400" dirty="0"/>
              <a:t>SYNCHRONOUS</a:t>
            </a:r>
          </a:p>
        </p:txBody>
      </p:sp>
      <p:pic>
        <p:nvPicPr>
          <p:cNvPr id="3" name="Picture 2"/>
          <p:cNvPicPr>
            <a:picLocks noChangeAspect="1"/>
          </p:cNvPicPr>
          <p:nvPr/>
        </p:nvPicPr>
        <p:blipFill>
          <a:blip r:embed="rId3"/>
          <a:stretch>
            <a:fillRect/>
          </a:stretch>
        </p:blipFill>
        <p:spPr>
          <a:xfrm>
            <a:off x="5286375" y="1600200"/>
            <a:ext cx="3857625" cy="4314825"/>
          </a:xfrm>
          <a:prstGeom prst="rect">
            <a:avLst/>
          </a:prstGeom>
        </p:spPr>
      </p:pic>
    </p:spTree>
    <p:extLst>
      <p:ext uri="{BB962C8B-B14F-4D97-AF65-F5344CB8AC3E}">
        <p14:creationId xmlns:p14="http://schemas.microsoft.com/office/powerpoint/2010/main" val="45221356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r>
              <a:rPr lang="en-US" dirty="0"/>
              <a:t>Gatling Continuous Integration</a:t>
            </a:r>
          </a:p>
        </p:txBody>
      </p:sp>
      <p:sp>
        <p:nvSpPr>
          <p:cNvPr id="7171" name="Rectangle 2"/>
          <p:cNvSpPr>
            <a:spLocks noChangeArrowheads="1"/>
          </p:cNvSpPr>
          <p:nvPr/>
        </p:nvSpPr>
        <p:spPr bwMode="auto">
          <a:xfrm>
            <a:off x="685800" y="1219200"/>
            <a:ext cx="7848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90000"/>
              </a:lnSpc>
              <a:spcBef>
                <a:spcPts val="600"/>
              </a:spcBef>
              <a:spcAft>
                <a:spcPts val="600"/>
              </a:spcAft>
              <a:buClr>
                <a:schemeClr val="accent2"/>
              </a:buClr>
            </a:pPr>
            <a:endParaRPr lang="en-US" sz="2400" b="1" dirty="0">
              <a:solidFill>
                <a:srgbClr val="35566A"/>
              </a:solidFill>
              <a:latin typeface="+mn-lt"/>
              <a:ea typeface="+mn-ea"/>
            </a:endParaRPr>
          </a:p>
          <a:p>
            <a:pPr eaLnBrk="0" hangingPunct="0">
              <a:lnSpc>
                <a:spcPct val="90000"/>
              </a:lnSpc>
              <a:spcBef>
                <a:spcPts val="600"/>
              </a:spcBef>
              <a:spcAft>
                <a:spcPts val="600"/>
              </a:spcAft>
              <a:buClr>
                <a:schemeClr val="accent2"/>
              </a:buClr>
            </a:pPr>
            <a:endParaRPr lang="en-US" b="1" dirty="0">
              <a:solidFill>
                <a:srgbClr val="35566A"/>
              </a:solidFill>
              <a:latin typeface="+mn-lt"/>
              <a:ea typeface="+mn-ea"/>
            </a:endParaRPr>
          </a:p>
        </p:txBody>
      </p:sp>
      <p:pic>
        <p:nvPicPr>
          <p:cNvPr id="2" name="Picture 1"/>
          <p:cNvPicPr>
            <a:picLocks noChangeAspect="1"/>
          </p:cNvPicPr>
          <p:nvPr/>
        </p:nvPicPr>
        <p:blipFill>
          <a:blip r:embed="rId3"/>
          <a:stretch>
            <a:fillRect/>
          </a:stretch>
        </p:blipFill>
        <p:spPr>
          <a:xfrm>
            <a:off x="1047750" y="1066800"/>
            <a:ext cx="7048500" cy="5248275"/>
          </a:xfrm>
          <a:prstGeom prst="rect">
            <a:avLst/>
          </a:prstGeom>
        </p:spPr>
      </p:pic>
    </p:spTree>
    <p:extLst>
      <p:ext uri="{BB962C8B-B14F-4D97-AF65-F5344CB8AC3E}">
        <p14:creationId xmlns:p14="http://schemas.microsoft.com/office/powerpoint/2010/main" val="342699973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pPr algn="ctr"/>
            <a:r>
              <a:rPr lang="en-US" dirty="0"/>
              <a:t>About </a:t>
            </a:r>
            <a:r>
              <a:rPr lang="de-DE" sz="2800" dirty="0"/>
              <a:t>Djelloul</a:t>
            </a:r>
            <a:r>
              <a:rPr lang="en-US" dirty="0"/>
              <a:t> </a:t>
            </a:r>
          </a:p>
        </p:txBody>
      </p:sp>
      <p:sp>
        <p:nvSpPr>
          <p:cNvPr id="7171" name="Rectangle 2"/>
          <p:cNvSpPr>
            <a:spLocks noChangeArrowheads="1"/>
          </p:cNvSpPr>
          <p:nvPr/>
        </p:nvSpPr>
        <p:spPr bwMode="auto">
          <a:xfrm>
            <a:off x="685800" y="1219200"/>
            <a:ext cx="7848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90000"/>
              </a:lnSpc>
              <a:spcBef>
                <a:spcPts val="600"/>
              </a:spcBef>
              <a:spcAft>
                <a:spcPts val="600"/>
              </a:spcAft>
              <a:buClr>
                <a:schemeClr val="accent2"/>
              </a:buClr>
            </a:pPr>
            <a:endParaRPr lang="en-US" sz="2400" b="1" dirty="0">
              <a:solidFill>
                <a:srgbClr val="35566A"/>
              </a:solidFill>
              <a:latin typeface="+mj-lt"/>
              <a:ea typeface="+mn-ea"/>
            </a:endParaRPr>
          </a:p>
          <a:p>
            <a:pPr eaLnBrk="0" hangingPunct="0">
              <a:lnSpc>
                <a:spcPct val="90000"/>
              </a:lnSpc>
              <a:spcBef>
                <a:spcPts val="600"/>
              </a:spcBef>
              <a:spcAft>
                <a:spcPts val="600"/>
              </a:spcAft>
              <a:buClr>
                <a:schemeClr val="accent2"/>
              </a:buClr>
            </a:pPr>
            <a:endParaRPr lang="en-US" sz="2400" b="1" dirty="0">
              <a:solidFill>
                <a:srgbClr val="35566A"/>
              </a:solidFill>
              <a:latin typeface="+mn-lt"/>
              <a:ea typeface="+mn-ea"/>
            </a:endParaRPr>
          </a:p>
        </p:txBody>
      </p:sp>
      <p:sp>
        <p:nvSpPr>
          <p:cNvPr id="3" name="TextBox 2"/>
          <p:cNvSpPr txBox="1"/>
          <p:nvPr/>
        </p:nvSpPr>
        <p:spPr>
          <a:xfrm>
            <a:off x="457200" y="1371600"/>
            <a:ext cx="8077200" cy="3046988"/>
          </a:xfrm>
          <a:prstGeom prst="rect">
            <a:avLst/>
          </a:prstGeom>
          <a:noFill/>
        </p:spPr>
        <p:txBody>
          <a:bodyPr wrap="square" rtlCol="0">
            <a:spAutoFit/>
          </a:bodyPr>
          <a:lstStyle/>
          <a:p>
            <a:r>
              <a:rPr lang="en-US" sz="2400" dirty="0"/>
              <a:t>Senior Software Quality Engineer E2PR Team</a:t>
            </a:r>
          </a:p>
          <a:p>
            <a:endParaRPr lang="en-US" sz="2400" dirty="0"/>
          </a:p>
          <a:p>
            <a:r>
              <a:rPr lang="en-US" sz="2400" dirty="0"/>
              <a:t>Join the E2OPEN  Family since 01.09.2016</a:t>
            </a:r>
          </a:p>
          <a:p>
            <a:endParaRPr lang="en-US" sz="2400" dirty="0"/>
          </a:p>
          <a:p>
            <a:r>
              <a:rPr lang="en-US" sz="2400" dirty="0"/>
              <a:t>My nickname DJ</a:t>
            </a:r>
            <a:endParaRPr lang="de-DE" sz="2400" dirty="0"/>
          </a:p>
          <a:p>
            <a:pPr marL="342900" indent="-342900" algn="ctr">
              <a:buFontTx/>
              <a:buChar char="-"/>
            </a:pPr>
            <a:endParaRPr lang="de-DE" sz="2400" dirty="0"/>
          </a:p>
          <a:p>
            <a:pPr algn="ctr"/>
            <a:endParaRPr lang="de-DE" sz="2400" dirty="0"/>
          </a:p>
          <a:p>
            <a:pPr algn="ctr"/>
            <a:endParaRPr lang="de-DE" sz="2400" dirty="0"/>
          </a:p>
        </p:txBody>
      </p:sp>
    </p:spTree>
    <p:extLst>
      <p:ext uri="{BB962C8B-B14F-4D97-AF65-F5344CB8AC3E}">
        <p14:creationId xmlns:p14="http://schemas.microsoft.com/office/powerpoint/2010/main" val="353223283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r>
              <a:rPr lang="en-US" dirty="0"/>
              <a:t>Gatling</a:t>
            </a:r>
          </a:p>
        </p:txBody>
      </p:sp>
      <p:sp>
        <p:nvSpPr>
          <p:cNvPr id="7171" name="Rectangle 2"/>
          <p:cNvSpPr>
            <a:spLocks noChangeArrowheads="1"/>
          </p:cNvSpPr>
          <p:nvPr/>
        </p:nvSpPr>
        <p:spPr bwMode="auto">
          <a:xfrm>
            <a:off x="685800" y="1219200"/>
            <a:ext cx="7848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90000"/>
              </a:lnSpc>
              <a:spcBef>
                <a:spcPts val="600"/>
              </a:spcBef>
              <a:spcAft>
                <a:spcPts val="600"/>
              </a:spcAft>
              <a:buClr>
                <a:schemeClr val="accent2"/>
              </a:buClr>
            </a:pPr>
            <a:endParaRPr lang="en-US" sz="2400" b="1" dirty="0">
              <a:solidFill>
                <a:srgbClr val="35566A"/>
              </a:solidFill>
              <a:latin typeface="+mn-lt"/>
              <a:ea typeface="+mn-ea"/>
            </a:endParaRPr>
          </a:p>
          <a:p>
            <a:pPr eaLnBrk="0" hangingPunct="0">
              <a:lnSpc>
                <a:spcPct val="90000"/>
              </a:lnSpc>
              <a:spcBef>
                <a:spcPts val="600"/>
              </a:spcBef>
              <a:spcAft>
                <a:spcPts val="600"/>
              </a:spcAft>
              <a:buClr>
                <a:schemeClr val="accent2"/>
              </a:buClr>
            </a:pPr>
            <a:endParaRPr lang="en-US" b="1" dirty="0">
              <a:solidFill>
                <a:srgbClr val="35566A"/>
              </a:solidFill>
              <a:latin typeface="+mn-lt"/>
              <a:ea typeface="+mn-ea"/>
            </a:endParaRPr>
          </a:p>
        </p:txBody>
      </p:sp>
      <p:pic>
        <p:nvPicPr>
          <p:cNvPr id="2" name="Picture 1"/>
          <p:cNvPicPr>
            <a:picLocks noChangeAspect="1"/>
          </p:cNvPicPr>
          <p:nvPr/>
        </p:nvPicPr>
        <p:blipFill>
          <a:blip r:embed="rId3"/>
          <a:stretch>
            <a:fillRect/>
          </a:stretch>
        </p:blipFill>
        <p:spPr>
          <a:xfrm>
            <a:off x="0" y="1066800"/>
            <a:ext cx="9144000" cy="1181100"/>
          </a:xfrm>
          <a:prstGeom prst="rect">
            <a:avLst/>
          </a:prstGeom>
        </p:spPr>
      </p:pic>
      <p:pic>
        <p:nvPicPr>
          <p:cNvPr id="3" name="Picture 2"/>
          <p:cNvPicPr>
            <a:picLocks noChangeAspect="1"/>
          </p:cNvPicPr>
          <p:nvPr/>
        </p:nvPicPr>
        <p:blipFill>
          <a:blip r:embed="rId4"/>
          <a:stretch>
            <a:fillRect/>
          </a:stretch>
        </p:blipFill>
        <p:spPr>
          <a:xfrm>
            <a:off x="0" y="2400300"/>
            <a:ext cx="9144000" cy="1514475"/>
          </a:xfrm>
          <a:prstGeom prst="rect">
            <a:avLst/>
          </a:prstGeom>
        </p:spPr>
      </p:pic>
      <p:pic>
        <p:nvPicPr>
          <p:cNvPr id="4" name="Picture 3"/>
          <p:cNvPicPr>
            <a:picLocks noChangeAspect="1"/>
          </p:cNvPicPr>
          <p:nvPr/>
        </p:nvPicPr>
        <p:blipFill>
          <a:blip r:embed="rId5"/>
          <a:stretch>
            <a:fillRect/>
          </a:stretch>
        </p:blipFill>
        <p:spPr>
          <a:xfrm>
            <a:off x="1752600" y="3885467"/>
            <a:ext cx="5867400" cy="2562225"/>
          </a:xfrm>
          <a:prstGeom prst="rect">
            <a:avLst/>
          </a:prstGeom>
        </p:spPr>
      </p:pic>
    </p:spTree>
    <p:extLst>
      <p:ext uri="{BB962C8B-B14F-4D97-AF65-F5344CB8AC3E}">
        <p14:creationId xmlns:p14="http://schemas.microsoft.com/office/powerpoint/2010/main" val="322297438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r>
              <a:rPr lang="en-US" dirty="0"/>
              <a:t>Gatling</a:t>
            </a:r>
          </a:p>
        </p:txBody>
      </p:sp>
      <p:sp>
        <p:nvSpPr>
          <p:cNvPr id="7171" name="Rectangle 2"/>
          <p:cNvSpPr>
            <a:spLocks noChangeArrowheads="1"/>
          </p:cNvSpPr>
          <p:nvPr/>
        </p:nvSpPr>
        <p:spPr bwMode="auto">
          <a:xfrm>
            <a:off x="685800" y="1219200"/>
            <a:ext cx="7848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90000"/>
              </a:lnSpc>
              <a:spcBef>
                <a:spcPts val="600"/>
              </a:spcBef>
              <a:spcAft>
                <a:spcPts val="600"/>
              </a:spcAft>
              <a:buClr>
                <a:schemeClr val="accent2"/>
              </a:buClr>
            </a:pPr>
            <a:endParaRPr lang="en-US" sz="2400" b="1" dirty="0">
              <a:solidFill>
                <a:srgbClr val="35566A"/>
              </a:solidFill>
              <a:latin typeface="+mn-lt"/>
              <a:ea typeface="+mn-ea"/>
            </a:endParaRPr>
          </a:p>
          <a:p>
            <a:pPr eaLnBrk="0" hangingPunct="0">
              <a:lnSpc>
                <a:spcPct val="90000"/>
              </a:lnSpc>
              <a:spcBef>
                <a:spcPts val="600"/>
              </a:spcBef>
              <a:spcAft>
                <a:spcPts val="600"/>
              </a:spcAft>
              <a:buClr>
                <a:schemeClr val="accent2"/>
              </a:buClr>
            </a:pPr>
            <a:endParaRPr lang="en-US" b="1" dirty="0">
              <a:solidFill>
                <a:srgbClr val="35566A"/>
              </a:solidFill>
              <a:latin typeface="+mn-lt"/>
              <a:ea typeface="+mn-ea"/>
            </a:endParaRPr>
          </a:p>
        </p:txBody>
      </p:sp>
      <p:pic>
        <p:nvPicPr>
          <p:cNvPr id="2" name="Picture 1"/>
          <p:cNvPicPr>
            <a:picLocks noChangeAspect="1"/>
          </p:cNvPicPr>
          <p:nvPr/>
        </p:nvPicPr>
        <p:blipFill>
          <a:blip r:embed="rId3"/>
          <a:stretch>
            <a:fillRect/>
          </a:stretch>
        </p:blipFill>
        <p:spPr>
          <a:xfrm>
            <a:off x="0" y="1066800"/>
            <a:ext cx="9144000" cy="2514600"/>
          </a:xfrm>
          <a:prstGeom prst="rect">
            <a:avLst/>
          </a:prstGeom>
        </p:spPr>
      </p:pic>
      <p:pic>
        <p:nvPicPr>
          <p:cNvPr id="3" name="Picture 2"/>
          <p:cNvPicPr>
            <a:picLocks noChangeAspect="1"/>
          </p:cNvPicPr>
          <p:nvPr/>
        </p:nvPicPr>
        <p:blipFill>
          <a:blip r:embed="rId4"/>
          <a:stretch>
            <a:fillRect/>
          </a:stretch>
        </p:blipFill>
        <p:spPr>
          <a:xfrm>
            <a:off x="0" y="3581400"/>
            <a:ext cx="9144000" cy="3686174"/>
          </a:xfrm>
          <a:prstGeom prst="rect">
            <a:avLst/>
          </a:prstGeom>
        </p:spPr>
      </p:pic>
    </p:spTree>
    <p:extLst>
      <p:ext uri="{BB962C8B-B14F-4D97-AF65-F5344CB8AC3E}">
        <p14:creationId xmlns:p14="http://schemas.microsoft.com/office/powerpoint/2010/main" val="42793457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pPr eaLnBrk="1" hangingPunct="1"/>
            <a:endParaRPr lang="en-US" dirty="0"/>
          </a:p>
        </p:txBody>
      </p:sp>
      <p:sp>
        <p:nvSpPr>
          <p:cNvPr id="7171" name="Rectangle 2"/>
          <p:cNvSpPr>
            <a:spLocks noChangeArrowheads="1"/>
          </p:cNvSpPr>
          <p:nvPr/>
        </p:nvSpPr>
        <p:spPr bwMode="auto">
          <a:xfrm>
            <a:off x="685800" y="1219200"/>
            <a:ext cx="7848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90000"/>
              </a:lnSpc>
              <a:spcBef>
                <a:spcPts val="600"/>
              </a:spcBef>
              <a:spcAft>
                <a:spcPts val="600"/>
              </a:spcAft>
              <a:buClr>
                <a:schemeClr val="accent2"/>
              </a:buClr>
            </a:pPr>
            <a:endParaRPr lang="en-US" sz="2400" b="1" dirty="0">
              <a:solidFill>
                <a:srgbClr val="35566A"/>
              </a:solidFill>
              <a:latin typeface="+mn-lt"/>
              <a:ea typeface="+mn-ea"/>
            </a:endParaRPr>
          </a:p>
          <a:p>
            <a:pPr eaLnBrk="0" hangingPunct="0">
              <a:lnSpc>
                <a:spcPct val="90000"/>
              </a:lnSpc>
              <a:spcBef>
                <a:spcPts val="600"/>
              </a:spcBef>
              <a:spcAft>
                <a:spcPts val="600"/>
              </a:spcAft>
              <a:buClr>
                <a:schemeClr val="accent2"/>
              </a:buClr>
            </a:pPr>
            <a:endParaRPr lang="en-US" b="1" dirty="0">
              <a:solidFill>
                <a:srgbClr val="35566A"/>
              </a:solidFill>
              <a:latin typeface="+mn-lt"/>
              <a:ea typeface="+mn-ea"/>
            </a:endParaRPr>
          </a:p>
        </p:txBody>
      </p:sp>
      <p:pic>
        <p:nvPicPr>
          <p:cNvPr id="2" name="Picture 1"/>
          <p:cNvPicPr>
            <a:picLocks noChangeAspect="1"/>
          </p:cNvPicPr>
          <p:nvPr/>
        </p:nvPicPr>
        <p:blipFill>
          <a:blip r:embed="rId3"/>
          <a:stretch>
            <a:fillRect/>
          </a:stretch>
        </p:blipFill>
        <p:spPr>
          <a:xfrm>
            <a:off x="-1" y="1219201"/>
            <a:ext cx="9067801" cy="5181600"/>
          </a:xfrm>
          <a:prstGeom prst="rect">
            <a:avLst/>
          </a:prstGeom>
        </p:spPr>
      </p:pic>
    </p:spTree>
    <p:extLst>
      <p:ext uri="{BB962C8B-B14F-4D97-AF65-F5344CB8AC3E}">
        <p14:creationId xmlns:p14="http://schemas.microsoft.com/office/powerpoint/2010/main" val="55188619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pPr algn="ctr"/>
            <a:r>
              <a:rPr lang="de-DE" dirty="0"/>
              <a:t>Technologies overview</a:t>
            </a:r>
            <a:endParaRPr lang="en-US" dirty="0"/>
          </a:p>
        </p:txBody>
      </p:sp>
      <p:sp>
        <p:nvSpPr>
          <p:cNvPr id="7171" name="Rectangle 2"/>
          <p:cNvSpPr>
            <a:spLocks noChangeArrowheads="1"/>
          </p:cNvSpPr>
          <p:nvPr/>
        </p:nvSpPr>
        <p:spPr bwMode="auto">
          <a:xfrm>
            <a:off x="685800" y="1219200"/>
            <a:ext cx="7848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90000"/>
              </a:lnSpc>
              <a:spcBef>
                <a:spcPts val="600"/>
              </a:spcBef>
              <a:spcAft>
                <a:spcPts val="600"/>
              </a:spcAft>
              <a:buClr>
                <a:schemeClr val="accent2"/>
              </a:buClr>
            </a:pPr>
            <a:endParaRPr lang="en-US" sz="2400" b="1" dirty="0">
              <a:solidFill>
                <a:srgbClr val="35566A"/>
              </a:solidFill>
              <a:latin typeface="+mj-lt"/>
              <a:ea typeface="+mn-ea"/>
            </a:endParaRPr>
          </a:p>
          <a:p>
            <a:pPr eaLnBrk="0" hangingPunct="0">
              <a:lnSpc>
                <a:spcPct val="90000"/>
              </a:lnSpc>
              <a:spcBef>
                <a:spcPts val="600"/>
              </a:spcBef>
              <a:spcAft>
                <a:spcPts val="600"/>
              </a:spcAft>
              <a:buClr>
                <a:schemeClr val="accent2"/>
              </a:buClr>
            </a:pPr>
            <a:endParaRPr lang="en-US" sz="2400" b="1" dirty="0">
              <a:solidFill>
                <a:srgbClr val="35566A"/>
              </a:solidFill>
              <a:latin typeface="+mn-lt"/>
              <a:ea typeface="+mn-ea"/>
            </a:endParaRPr>
          </a:p>
        </p:txBody>
      </p:sp>
      <p:sp>
        <p:nvSpPr>
          <p:cNvPr id="3" name="TextBox 2"/>
          <p:cNvSpPr txBox="1"/>
          <p:nvPr/>
        </p:nvSpPr>
        <p:spPr>
          <a:xfrm>
            <a:off x="152400" y="1371600"/>
            <a:ext cx="8915400" cy="4154984"/>
          </a:xfrm>
          <a:prstGeom prst="rect">
            <a:avLst/>
          </a:prstGeom>
          <a:noFill/>
        </p:spPr>
        <p:txBody>
          <a:bodyPr wrap="square" rtlCol="0">
            <a:spAutoFit/>
          </a:bodyPr>
          <a:lstStyle/>
          <a:p>
            <a:pPr marL="342900" indent="-342900" algn="ctr">
              <a:buFontTx/>
              <a:buChar char="-"/>
            </a:pPr>
            <a:r>
              <a:rPr lang="de-DE"/>
              <a:t> Gatling Demo</a:t>
            </a:r>
            <a:endParaRPr lang="de-DE" dirty="0"/>
          </a:p>
          <a:p>
            <a:endParaRPr lang="de-DE" dirty="0"/>
          </a:p>
          <a:p>
            <a:endParaRPr lang="de-DE" dirty="0"/>
          </a:p>
          <a:p>
            <a:pPr marL="342900" indent="-342900">
              <a:buFontTx/>
              <a:buChar char="-"/>
            </a:pPr>
            <a:endParaRPr lang="de-DE" dirty="0"/>
          </a:p>
          <a:p>
            <a:pPr marL="342900" indent="-342900">
              <a:buFontTx/>
              <a:buChar char="-"/>
            </a:pPr>
            <a:endParaRPr lang="de-DE" dirty="0"/>
          </a:p>
          <a:p>
            <a:r>
              <a:rPr lang="de-DE" dirty="0"/>
              <a:t> </a:t>
            </a:r>
          </a:p>
          <a:p>
            <a:pPr marL="342900" indent="-342900">
              <a:buFontTx/>
              <a:buChar char="-"/>
            </a:pPr>
            <a:r>
              <a:rPr lang="de-DE" dirty="0"/>
              <a:t>Performance test Gatling  </a:t>
            </a:r>
          </a:p>
          <a:p>
            <a:pPr marL="342900" indent="-342900">
              <a:buFontTx/>
              <a:buChar char="-"/>
            </a:pPr>
            <a:r>
              <a:rPr lang="de-DE" dirty="0"/>
              <a:t>Serenity-BDD</a:t>
            </a:r>
          </a:p>
          <a:p>
            <a:pPr marL="342900" indent="-342900">
              <a:buFontTx/>
              <a:buChar char="-"/>
            </a:pPr>
            <a:endParaRPr lang="de-DE" sz="2400" dirty="0"/>
          </a:p>
          <a:p>
            <a:pPr marL="342900" indent="-342900">
              <a:buFontTx/>
              <a:buChar char="-"/>
            </a:pPr>
            <a:endParaRPr lang="de-DE" sz="2400" dirty="0"/>
          </a:p>
          <a:p>
            <a:pPr marL="342900" indent="-342900" algn="ctr">
              <a:buFontTx/>
              <a:buChar char="-"/>
            </a:pPr>
            <a:endParaRPr lang="de-DE" sz="2400" dirty="0"/>
          </a:p>
          <a:p>
            <a:pPr algn="ctr"/>
            <a:endParaRPr lang="de-DE" sz="2400" dirty="0"/>
          </a:p>
          <a:p>
            <a:pPr algn="ctr"/>
            <a:endParaRPr lang="de-DE" sz="2400" dirty="0"/>
          </a:p>
        </p:txBody>
      </p:sp>
    </p:spTree>
    <p:extLst>
      <p:ext uri="{BB962C8B-B14F-4D97-AF65-F5344CB8AC3E}">
        <p14:creationId xmlns:p14="http://schemas.microsoft.com/office/powerpoint/2010/main" val="48051922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pPr algn="ctr"/>
            <a:r>
              <a:rPr lang="de-DE" dirty="0"/>
              <a:t>Technologies overview</a:t>
            </a:r>
            <a:endParaRPr lang="en-US" dirty="0"/>
          </a:p>
        </p:txBody>
      </p:sp>
      <p:sp>
        <p:nvSpPr>
          <p:cNvPr id="7171" name="Rectangle 2"/>
          <p:cNvSpPr>
            <a:spLocks noChangeArrowheads="1"/>
          </p:cNvSpPr>
          <p:nvPr/>
        </p:nvSpPr>
        <p:spPr bwMode="auto">
          <a:xfrm>
            <a:off x="685800" y="1219200"/>
            <a:ext cx="7848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90000"/>
              </a:lnSpc>
              <a:spcBef>
                <a:spcPts val="600"/>
              </a:spcBef>
              <a:spcAft>
                <a:spcPts val="600"/>
              </a:spcAft>
              <a:buClr>
                <a:schemeClr val="accent2"/>
              </a:buClr>
            </a:pPr>
            <a:endParaRPr lang="en-US" sz="2400" b="1" dirty="0">
              <a:solidFill>
                <a:srgbClr val="35566A"/>
              </a:solidFill>
              <a:latin typeface="+mj-lt"/>
              <a:ea typeface="+mn-ea"/>
            </a:endParaRPr>
          </a:p>
          <a:p>
            <a:pPr eaLnBrk="0" hangingPunct="0">
              <a:lnSpc>
                <a:spcPct val="90000"/>
              </a:lnSpc>
              <a:spcBef>
                <a:spcPts val="600"/>
              </a:spcBef>
              <a:spcAft>
                <a:spcPts val="600"/>
              </a:spcAft>
              <a:buClr>
                <a:schemeClr val="accent2"/>
              </a:buClr>
            </a:pPr>
            <a:endParaRPr lang="en-US" sz="2400" b="1" dirty="0">
              <a:solidFill>
                <a:srgbClr val="35566A"/>
              </a:solidFill>
              <a:latin typeface="+mn-lt"/>
              <a:ea typeface="+mn-ea"/>
            </a:endParaRPr>
          </a:p>
        </p:txBody>
      </p:sp>
      <p:sp>
        <p:nvSpPr>
          <p:cNvPr id="3" name="TextBox 2"/>
          <p:cNvSpPr txBox="1"/>
          <p:nvPr/>
        </p:nvSpPr>
        <p:spPr>
          <a:xfrm>
            <a:off x="152400" y="1371600"/>
            <a:ext cx="8915400" cy="4431983"/>
          </a:xfrm>
          <a:prstGeom prst="rect">
            <a:avLst/>
          </a:prstGeom>
          <a:noFill/>
        </p:spPr>
        <p:txBody>
          <a:bodyPr wrap="square" rtlCol="0">
            <a:spAutoFit/>
          </a:bodyPr>
          <a:lstStyle/>
          <a:p>
            <a:pPr marL="342900" indent="-342900" algn="ctr">
              <a:buFontTx/>
              <a:buChar char="-"/>
            </a:pPr>
            <a:r>
              <a:rPr lang="de-DE" dirty="0"/>
              <a:t> Serenity-BDD</a:t>
            </a:r>
          </a:p>
          <a:p>
            <a:pPr marL="342900" indent="-342900" algn="ctr">
              <a:buFontTx/>
              <a:buChar char="-"/>
            </a:pPr>
            <a:endParaRPr lang="de-DE" dirty="0"/>
          </a:p>
          <a:p>
            <a:endParaRPr lang="de-DE" dirty="0"/>
          </a:p>
          <a:p>
            <a:endParaRPr lang="de-DE" dirty="0"/>
          </a:p>
          <a:p>
            <a:pPr marL="342900" indent="-342900">
              <a:buFontTx/>
              <a:buChar char="-"/>
            </a:pPr>
            <a:endParaRPr lang="de-DE" dirty="0"/>
          </a:p>
          <a:p>
            <a:pPr marL="342900" indent="-342900">
              <a:buFontTx/>
              <a:buChar char="-"/>
            </a:pPr>
            <a:endParaRPr lang="de-DE" dirty="0"/>
          </a:p>
          <a:p>
            <a:r>
              <a:rPr lang="de-DE" dirty="0"/>
              <a:t> </a:t>
            </a:r>
          </a:p>
          <a:p>
            <a:r>
              <a:rPr lang="de-DE" dirty="0"/>
              <a:t> </a:t>
            </a:r>
          </a:p>
          <a:p>
            <a:pPr marL="342900" indent="-342900">
              <a:buFontTx/>
              <a:buChar char="-"/>
            </a:pPr>
            <a:r>
              <a:rPr lang="de-DE" dirty="0"/>
              <a:t>Serenity-BDD</a:t>
            </a:r>
          </a:p>
          <a:p>
            <a:pPr marL="342900" indent="-342900">
              <a:buFontTx/>
              <a:buChar char="-"/>
            </a:pPr>
            <a:endParaRPr lang="de-DE" sz="2400" dirty="0"/>
          </a:p>
          <a:p>
            <a:pPr marL="342900" indent="-342900">
              <a:buFontTx/>
              <a:buChar char="-"/>
            </a:pPr>
            <a:endParaRPr lang="de-DE" sz="2400" dirty="0"/>
          </a:p>
          <a:p>
            <a:pPr marL="342900" indent="-342900" algn="ctr">
              <a:buFontTx/>
              <a:buChar char="-"/>
            </a:pPr>
            <a:endParaRPr lang="de-DE" sz="2400" dirty="0"/>
          </a:p>
          <a:p>
            <a:pPr algn="ctr"/>
            <a:endParaRPr lang="de-DE" sz="2400" dirty="0"/>
          </a:p>
          <a:p>
            <a:pPr algn="ctr"/>
            <a:endParaRPr lang="de-DE" sz="2400" dirty="0"/>
          </a:p>
        </p:txBody>
      </p:sp>
    </p:spTree>
    <p:extLst>
      <p:ext uri="{BB962C8B-B14F-4D97-AF65-F5344CB8AC3E}">
        <p14:creationId xmlns:p14="http://schemas.microsoft.com/office/powerpoint/2010/main" val="172224951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Thank you</a:t>
            </a:r>
            <a:br>
              <a:rPr lang="en-US" dirty="0"/>
            </a:br>
            <a:br>
              <a:rPr lang="en-US" dirty="0"/>
            </a:br>
            <a:r>
              <a:rPr lang="en-US" dirty="0"/>
              <a:t>Questions?</a:t>
            </a:r>
          </a:p>
        </p:txBody>
      </p:sp>
    </p:spTree>
    <p:extLst>
      <p:ext uri="{BB962C8B-B14F-4D97-AF65-F5344CB8AC3E}">
        <p14:creationId xmlns:p14="http://schemas.microsoft.com/office/powerpoint/2010/main" val="171252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pPr algn="ctr"/>
            <a:r>
              <a:rPr lang="en-US" dirty="0"/>
              <a:t>Agenda</a:t>
            </a:r>
          </a:p>
        </p:txBody>
      </p:sp>
      <p:sp>
        <p:nvSpPr>
          <p:cNvPr id="7171" name="Rectangle 2"/>
          <p:cNvSpPr>
            <a:spLocks noChangeArrowheads="1"/>
          </p:cNvSpPr>
          <p:nvPr/>
        </p:nvSpPr>
        <p:spPr bwMode="auto">
          <a:xfrm>
            <a:off x="685800" y="1219200"/>
            <a:ext cx="7848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90000"/>
              </a:lnSpc>
              <a:spcBef>
                <a:spcPts val="600"/>
              </a:spcBef>
              <a:spcAft>
                <a:spcPts val="600"/>
              </a:spcAft>
              <a:buClr>
                <a:schemeClr val="accent2"/>
              </a:buClr>
            </a:pPr>
            <a:endParaRPr lang="en-US" sz="2400" b="1" dirty="0">
              <a:solidFill>
                <a:srgbClr val="35566A"/>
              </a:solidFill>
              <a:latin typeface="+mj-lt"/>
              <a:ea typeface="+mn-ea"/>
            </a:endParaRPr>
          </a:p>
          <a:p>
            <a:pPr eaLnBrk="0" hangingPunct="0">
              <a:lnSpc>
                <a:spcPct val="90000"/>
              </a:lnSpc>
              <a:spcBef>
                <a:spcPts val="600"/>
              </a:spcBef>
              <a:spcAft>
                <a:spcPts val="600"/>
              </a:spcAft>
              <a:buClr>
                <a:schemeClr val="accent2"/>
              </a:buClr>
            </a:pPr>
            <a:endParaRPr lang="en-US" sz="2400" b="1" dirty="0">
              <a:solidFill>
                <a:srgbClr val="35566A"/>
              </a:solidFill>
              <a:latin typeface="+mn-lt"/>
              <a:ea typeface="+mn-ea"/>
            </a:endParaRPr>
          </a:p>
        </p:txBody>
      </p:sp>
      <p:sp>
        <p:nvSpPr>
          <p:cNvPr id="3" name="TextBox 2"/>
          <p:cNvSpPr txBox="1"/>
          <p:nvPr/>
        </p:nvSpPr>
        <p:spPr>
          <a:xfrm>
            <a:off x="152400" y="1371600"/>
            <a:ext cx="8915400" cy="6924973"/>
          </a:xfrm>
          <a:prstGeom prst="rect">
            <a:avLst/>
          </a:prstGeom>
          <a:noFill/>
        </p:spPr>
        <p:txBody>
          <a:bodyPr wrap="square" rtlCol="0">
            <a:spAutoFit/>
          </a:bodyPr>
          <a:lstStyle/>
          <a:p>
            <a:pPr marL="285750" indent="-285750">
              <a:buFont typeface="Arial" panose="020B0604020202020204" pitchFamily="34" charset="0"/>
              <a:buChar char="•"/>
            </a:pPr>
            <a:r>
              <a:rPr lang="de-DE" dirty="0"/>
              <a:t>Motivation </a:t>
            </a:r>
          </a:p>
          <a:p>
            <a:pPr marL="285750" indent="-285750">
              <a:buFont typeface="Arial" panose="020B0604020202020204" pitchFamily="34" charset="0"/>
              <a:buChar char="•"/>
            </a:pPr>
            <a:r>
              <a:rPr lang="de-DE" dirty="0"/>
              <a:t>Project decsription </a:t>
            </a:r>
          </a:p>
          <a:p>
            <a:pPr marL="285750" indent="-285750">
              <a:buFont typeface="Arial" panose="020B0604020202020204" pitchFamily="34" charset="0"/>
              <a:buChar char="•"/>
            </a:pPr>
            <a:r>
              <a:rPr lang="de-DE" dirty="0"/>
              <a:t>Architectur</a:t>
            </a:r>
          </a:p>
          <a:p>
            <a:pPr marL="285750" indent="-285750">
              <a:buFont typeface="Arial" panose="020B0604020202020204" pitchFamily="34" charset="0"/>
              <a:buChar char="•"/>
            </a:pPr>
            <a:r>
              <a:rPr lang="de-DE" dirty="0"/>
              <a:t>Technologies </a:t>
            </a:r>
            <a:r>
              <a:rPr lang="de-DE" dirty="0" err="1"/>
              <a:t>overview</a:t>
            </a:r>
            <a:r>
              <a:rPr lang="de-DE" dirty="0"/>
              <a:t> </a:t>
            </a:r>
          </a:p>
          <a:p>
            <a:pPr marL="742950" lvl="1" indent="-285750">
              <a:buFont typeface="Arial" panose="020B0604020202020204" pitchFamily="34" charset="0"/>
              <a:buChar char="•"/>
            </a:pPr>
            <a:r>
              <a:rPr lang="de-DE" dirty="0"/>
              <a:t>Backend</a:t>
            </a:r>
          </a:p>
          <a:p>
            <a:pPr marL="1200150" lvl="2" indent="-285750">
              <a:buFont typeface="Arial" panose="020B0604020202020204" pitchFamily="34" charset="0"/>
              <a:buChar char="•"/>
            </a:pPr>
            <a:r>
              <a:rPr lang="de-DE" dirty="0"/>
              <a:t>Spring Boot, Spring Data, Spring AOP </a:t>
            </a:r>
          </a:p>
          <a:p>
            <a:pPr marL="1200150" lvl="2" indent="-285750">
              <a:buFont typeface="Arial" panose="020B0604020202020204" pitchFamily="34" charset="0"/>
              <a:buChar char="•"/>
            </a:pPr>
            <a:r>
              <a:rPr lang="de-DE" dirty="0"/>
              <a:t>SSE </a:t>
            </a:r>
          </a:p>
          <a:p>
            <a:pPr marL="1200150" lvl="2" indent="-285750">
              <a:buFont typeface="Arial" panose="020B0604020202020204" pitchFamily="34" charset="0"/>
              <a:buChar char="•"/>
            </a:pPr>
            <a:r>
              <a:rPr lang="de-DE" dirty="0"/>
              <a:t>Java 1.8 </a:t>
            </a:r>
          </a:p>
          <a:p>
            <a:pPr marL="1200150" lvl="2" indent="-285750">
              <a:buFont typeface="Arial" panose="020B0604020202020204" pitchFamily="34" charset="0"/>
              <a:buChar char="•"/>
            </a:pPr>
            <a:r>
              <a:rPr lang="de-DE" dirty="0" err="1"/>
              <a:t>Camel</a:t>
            </a:r>
            <a:r>
              <a:rPr lang="de-DE" dirty="0"/>
              <a:t> Route </a:t>
            </a:r>
          </a:p>
          <a:p>
            <a:pPr marL="1200150" lvl="2" indent="-285750">
              <a:buFont typeface="Arial" panose="020B0604020202020204" pitchFamily="34" charset="0"/>
              <a:buChar char="•"/>
            </a:pPr>
            <a:r>
              <a:rPr lang="de-DE" dirty="0" err="1"/>
              <a:t>Lambok</a:t>
            </a:r>
            <a:endParaRPr lang="de-DE" dirty="0"/>
          </a:p>
          <a:p>
            <a:pPr marL="1200150" lvl="2" indent="-285750">
              <a:buFont typeface="Arial" panose="020B0604020202020204" pitchFamily="34" charset="0"/>
              <a:buChar char="•"/>
            </a:pPr>
            <a:r>
              <a:rPr lang="de-DE" dirty="0" err="1"/>
              <a:t>JunitTest</a:t>
            </a:r>
            <a:r>
              <a:rPr lang="de-DE" dirty="0"/>
              <a:t>, IT, Spock Framework , Code </a:t>
            </a:r>
            <a:r>
              <a:rPr lang="de-DE" dirty="0" err="1"/>
              <a:t>coverage</a:t>
            </a:r>
            <a:r>
              <a:rPr lang="de-DE" dirty="0"/>
              <a:t> </a:t>
            </a:r>
          </a:p>
          <a:p>
            <a:pPr marL="742950" lvl="1" indent="-285750">
              <a:buFont typeface="Arial" panose="020B0604020202020204" pitchFamily="34" charset="0"/>
              <a:buChar char="•"/>
            </a:pPr>
            <a:r>
              <a:rPr lang="de-DE" dirty="0"/>
              <a:t>Frontend</a:t>
            </a:r>
          </a:p>
          <a:p>
            <a:pPr marL="1200150" lvl="2" indent="-285750">
              <a:buFont typeface="Arial" panose="020B0604020202020204" pitchFamily="34" charset="0"/>
              <a:buChar char="•"/>
            </a:pPr>
            <a:r>
              <a:rPr lang="de-DE" dirty="0" err="1"/>
              <a:t>Node</a:t>
            </a:r>
            <a:r>
              <a:rPr lang="de-DE" dirty="0"/>
              <a:t> JS, NPM, </a:t>
            </a:r>
            <a:r>
              <a:rPr lang="de-DE" dirty="0" err="1"/>
              <a:t>Grunt</a:t>
            </a:r>
            <a:r>
              <a:rPr lang="de-DE" dirty="0"/>
              <a:t>, </a:t>
            </a:r>
            <a:r>
              <a:rPr lang="de-DE" dirty="0" err="1"/>
              <a:t>Webpack</a:t>
            </a:r>
            <a:endParaRPr lang="de-DE" dirty="0"/>
          </a:p>
          <a:p>
            <a:pPr marL="1200150" lvl="2" indent="-285750">
              <a:buFont typeface="Arial" panose="020B0604020202020204" pitchFamily="34" charset="0"/>
              <a:buChar char="•"/>
            </a:pPr>
            <a:r>
              <a:rPr lang="de-DE" dirty="0" err="1"/>
              <a:t>React</a:t>
            </a:r>
            <a:r>
              <a:rPr lang="de-DE" dirty="0"/>
              <a:t> JS </a:t>
            </a:r>
            <a:r>
              <a:rPr lang="de-DE" dirty="0" err="1"/>
              <a:t>with</a:t>
            </a:r>
            <a:r>
              <a:rPr lang="de-DE" dirty="0"/>
              <a:t> Flux-Pattern (Facebook)</a:t>
            </a:r>
          </a:p>
          <a:p>
            <a:pPr marL="1200150" lvl="2" indent="-285750">
              <a:buFont typeface="Arial" panose="020B0604020202020204" pitchFamily="34" charset="0"/>
              <a:buChar char="•"/>
            </a:pPr>
            <a:r>
              <a:rPr lang="de-DE" dirty="0"/>
              <a:t>Typescript 2.0 NPM, Grunt, </a:t>
            </a:r>
            <a:r>
              <a:rPr lang="de-DE" dirty="0" err="1"/>
              <a:t>Webpack</a:t>
            </a:r>
            <a:endParaRPr lang="de-DE" dirty="0"/>
          </a:p>
          <a:p>
            <a:pPr marL="285750" indent="-285750">
              <a:buFont typeface="Arial" panose="020B0604020202020204" pitchFamily="34" charset="0"/>
              <a:buChar char="•"/>
            </a:pPr>
            <a:r>
              <a:rPr lang="de-DE" dirty="0"/>
              <a:t>Git</a:t>
            </a:r>
          </a:p>
          <a:p>
            <a:pPr marL="285750" indent="-285750">
              <a:buFont typeface="Arial" panose="020B0604020202020204" pitchFamily="34" charset="0"/>
              <a:buChar char="•"/>
            </a:pPr>
            <a:r>
              <a:rPr lang="de-DE" dirty="0"/>
              <a:t>Sonarqube </a:t>
            </a:r>
          </a:p>
          <a:p>
            <a:pPr marL="285750" indent="-285750">
              <a:buFont typeface="Arial" panose="020B0604020202020204" pitchFamily="34" charset="0"/>
              <a:buChar char="•"/>
            </a:pPr>
            <a:r>
              <a:rPr lang="de-DE" dirty="0"/>
              <a:t>Performance-Test Gatling, Serenity-BDD</a:t>
            </a:r>
          </a:p>
          <a:p>
            <a:pPr marL="342900" indent="-342900">
              <a:buFontTx/>
              <a:buChar char="-"/>
            </a:pPr>
            <a:endParaRPr lang="de-DE" sz="2400" dirty="0"/>
          </a:p>
          <a:p>
            <a:pPr marL="342900" indent="-342900">
              <a:buFontTx/>
              <a:buChar char="-"/>
            </a:pPr>
            <a:endParaRPr lang="de-DE" sz="2400" dirty="0"/>
          </a:p>
          <a:p>
            <a:pPr marL="342900" indent="-342900" algn="ctr">
              <a:buFontTx/>
              <a:buChar char="-"/>
            </a:pPr>
            <a:endParaRPr lang="de-DE" sz="2400" dirty="0"/>
          </a:p>
          <a:p>
            <a:pPr algn="ctr"/>
            <a:endParaRPr lang="de-DE" sz="2400" dirty="0"/>
          </a:p>
          <a:p>
            <a:pPr algn="ctr"/>
            <a:endParaRPr lang="de-DE" sz="2400" dirty="0"/>
          </a:p>
        </p:txBody>
      </p:sp>
    </p:spTree>
    <p:extLst>
      <p:ext uri="{BB962C8B-B14F-4D97-AF65-F5344CB8AC3E}">
        <p14:creationId xmlns:p14="http://schemas.microsoft.com/office/powerpoint/2010/main" val="372077311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pPr algn="ctr"/>
            <a:r>
              <a:rPr lang="de-DE" dirty="0"/>
              <a:t>Motivation</a:t>
            </a:r>
            <a:endParaRPr lang="en-US" dirty="0"/>
          </a:p>
        </p:txBody>
      </p:sp>
      <p:sp>
        <p:nvSpPr>
          <p:cNvPr id="7171" name="Rectangle 2"/>
          <p:cNvSpPr>
            <a:spLocks noChangeArrowheads="1"/>
          </p:cNvSpPr>
          <p:nvPr/>
        </p:nvSpPr>
        <p:spPr bwMode="auto">
          <a:xfrm>
            <a:off x="685800" y="1219200"/>
            <a:ext cx="7848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90000"/>
              </a:lnSpc>
              <a:spcBef>
                <a:spcPts val="600"/>
              </a:spcBef>
              <a:spcAft>
                <a:spcPts val="600"/>
              </a:spcAft>
              <a:buClr>
                <a:schemeClr val="accent2"/>
              </a:buClr>
            </a:pPr>
            <a:endParaRPr lang="en-US" sz="2400" b="1" dirty="0">
              <a:solidFill>
                <a:srgbClr val="35566A"/>
              </a:solidFill>
              <a:latin typeface="+mj-lt"/>
              <a:ea typeface="+mn-ea"/>
            </a:endParaRPr>
          </a:p>
          <a:p>
            <a:pPr eaLnBrk="0" hangingPunct="0">
              <a:lnSpc>
                <a:spcPct val="90000"/>
              </a:lnSpc>
              <a:spcBef>
                <a:spcPts val="600"/>
              </a:spcBef>
              <a:spcAft>
                <a:spcPts val="600"/>
              </a:spcAft>
              <a:buClr>
                <a:schemeClr val="accent2"/>
              </a:buClr>
            </a:pPr>
            <a:endParaRPr lang="en-US" sz="2400" b="1" dirty="0">
              <a:solidFill>
                <a:srgbClr val="35566A"/>
              </a:solidFill>
              <a:latin typeface="+mn-lt"/>
              <a:ea typeface="+mn-ea"/>
            </a:endParaRPr>
          </a:p>
        </p:txBody>
      </p:sp>
      <p:sp>
        <p:nvSpPr>
          <p:cNvPr id="3" name="TextBox 2"/>
          <p:cNvSpPr txBox="1"/>
          <p:nvPr/>
        </p:nvSpPr>
        <p:spPr>
          <a:xfrm>
            <a:off x="152400" y="1371600"/>
            <a:ext cx="8915400" cy="2677656"/>
          </a:xfrm>
          <a:prstGeom prst="rect">
            <a:avLst/>
          </a:prstGeom>
          <a:noFill/>
        </p:spPr>
        <p:txBody>
          <a:bodyPr wrap="square" rtlCol="0">
            <a:spAutoFit/>
          </a:bodyPr>
          <a:lstStyle/>
          <a:p>
            <a:pPr marL="285750" indent="-285750">
              <a:buFont typeface="Arial" panose="020B0604020202020204" pitchFamily="34" charset="0"/>
              <a:buChar char="•"/>
            </a:pPr>
            <a:r>
              <a:rPr lang="de-DE" dirty="0"/>
              <a:t> </a:t>
            </a:r>
            <a:r>
              <a:rPr lang="de-DE" sz="2400" dirty="0"/>
              <a:t>Knowhow Sharing</a:t>
            </a:r>
          </a:p>
          <a:p>
            <a:pPr marL="285750" indent="-285750">
              <a:buFont typeface="Arial" panose="020B0604020202020204" pitchFamily="34" charset="0"/>
              <a:buChar char="•"/>
            </a:pPr>
            <a:endParaRPr lang="de-DE" sz="2400" dirty="0"/>
          </a:p>
          <a:p>
            <a:pPr marL="342900" indent="-342900">
              <a:buFontTx/>
              <a:buChar char="-"/>
            </a:pPr>
            <a:endParaRPr lang="de-DE" sz="2400" dirty="0"/>
          </a:p>
          <a:p>
            <a:pPr marL="342900" indent="-342900">
              <a:buFontTx/>
              <a:buChar char="-"/>
            </a:pPr>
            <a:endParaRPr lang="de-DE" sz="2400" dirty="0"/>
          </a:p>
          <a:p>
            <a:pPr marL="342900" indent="-342900" algn="ctr">
              <a:buFontTx/>
              <a:buChar char="-"/>
            </a:pPr>
            <a:endParaRPr lang="de-DE" sz="2400" dirty="0"/>
          </a:p>
          <a:p>
            <a:pPr algn="ctr"/>
            <a:endParaRPr lang="de-DE" sz="2400" dirty="0"/>
          </a:p>
          <a:p>
            <a:pPr algn="ctr"/>
            <a:endParaRPr lang="de-DE" sz="2400" dirty="0"/>
          </a:p>
        </p:txBody>
      </p:sp>
    </p:spTree>
    <p:extLst>
      <p:ext uri="{BB962C8B-B14F-4D97-AF65-F5344CB8AC3E}">
        <p14:creationId xmlns:p14="http://schemas.microsoft.com/office/powerpoint/2010/main" val="194849912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pPr algn="ctr"/>
            <a:r>
              <a:rPr lang="de-DE" dirty="0"/>
              <a:t>Project decsription</a:t>
            </a:r>
            <a:endParaRPr lang="en-US" dirty="0"/>
          </a:p>
        </p:txBody>
      </p:sp>
      <p:sp>
        <p:nvSpPr>
          <p:cNvPr id="7171" name="Rectangle 2"/>
          <p:cNvSpPr>
            <a:spLocks noChangeArrowheads="1"/>
          </p:cNvSpPr>
          <p:nvPr/>
        </p:nvSpPr>
        <p:spPr bwMode="auto">
          <a:xfrm>
            <a:off x="685800" y="1219200"/>
            <a:ext cx="7848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90000"/>
              </a:lnSpc>
              <a:spcBef>
                <a:spcPts val="600"/>
              </a:spcBef>
              <a:spcAft>
                <a:spcPts val="600"/>
              </a:spcAft>
              <a:buClr>
                <a:schemeClr val="accent2"/>
              </a:buClr>
            </a:pPr>
            <a:endParaRPr lang="en-US" sz="2400" b="1" dirty="0">
              <a:solidFill>
                <a:srgbClr val="35566A"/>
              </a:solidFill>
              <a:latin typeface="+mj-lt"/>
              <a:ea typeface="+mn-ea"/>
            </a:endParaRPr>
          </a:p>
          <a:p>
            <a:pPr eaLnBrk="0" hangingPunct="0">
              <a:lnSpc>
                <a:spcPct val="90000"/>
              </a:lnSpc>
              <a:spcBef>
                <a:spcPts val="600"/>
              </a:spcBef>
              <a:spcAft>
                <a:spcPts val="600"/>
              </a:spcAft>
              <a:buClr>
                <a:schemeClr val="accent2"/>
              </a:buClr>
            </a:pPr>
            <a:endParaRPr lang="en-US" sz="2400" b="1" dirty="0">
              <a:solidFill>
                <a:srgbClr val="35566A"/>
              </a:solidFill>
              <a:latin typeface="+mn-lt"/>
              <a:ea typeface="+mn-ea"/>
            </a:endParaRPr>
          </a:p>
        </p:txBody>
      </p:sp>
      <p:sp>
        <p:nvSpPr>
          <p:cNvPr id="3" name="TextBox 2"/>
          <p:cNvSpPr txBox="1"/>
          <p:nvPr/>
        </p:nvSpPr>
        <p:spPr>
          <a:xfrm>
            <a:off x="152400" y="1371600"/>
            <a:ext cx="8915400" cy="5755422"/>
          </a:xfrm>
          <a:prstGeom prst="rect">
            <a:avLst/>
          </a:prstGeom>
          <a:noFill/>
        </p:spPr>
        <p:txBody>
          <a:bodyPr wrap="square" rtlCol="0">
            <a:spAutoFit/>
          </a:bodyPr>
          <a:lstStyle/>
          <a:p>
            <a:r>
              <a:rPr lang="en-US" sz="1600" dirty="0"/>
              <a:t>We'll be building a simple but realistic Message Notification Center with Spring Boot that you can read and edit messages, a basic version of the real time Messages offered by REST-Server.</a:t>
            </a:r>
          </a:p>
          <a:p>
            <a:endParaRPr lang="en-US" sz="1600" dirty="0"/>
          </a:p>
          <a:p>
            <a:r>
              <a:rPr lang="en-US" sz="1600" dirty="0"/>
              <a:t>We'll provide:</a:t>
            </a:r>
          </a:p>
          <a:p>
            <a:pPr marL="285750" indent="-285750">
              <a:buFont typeface="Arial" panose="020B0604020202020204" pitchFamily="34" charset="0"/>
              <a:buChar char="•"/>
            </a:pPr>
            <a:r>
              <a:rPr lang="en-US" sz="1600" dirty="0"/>
              <a:t>A ORM of Messages</a:t>
            </a:r>
          </a:p>
          <a:p>
            <a:pPr marL="285750" indent="-285750">
              <a:buFont typeface="Arial" panose="020B0604020202020204" pitchFamily="34" charset="0"/>
              <a:buChar char="•"/>
            </a:pPr>
            <a:r>
              <a:rPr lang="en-US" sz="1600" dirty="0"/>
              <a:t>A form to import Messages via Apache Camel Route</a:t>
            </a:r>
          </a:p>
          <a:p>
            <a:pPr marL="285750" indent="-285750">
              <a:buFont typeface="Arial" panose="020B0604020202020204" pitchFamily="34" charset="0"/>
              <a:buChar char="•"/>
            </a:pPr>
            <a:r>
              <a:rPr lang="en-US" sz="1600" dirty="0"/>
              <a:t>JPA Hooks to provide SSE Broadcast for frontend</a:t>
            </a:r>
          </a:p>
          <a:p>
            <a:pPr marL="285750" indent="-285750">
              <a:buFont typeface="Arial" panose="020B0604020202020204" pitchFamily="34" charset="0"/>
              <a:buChar char="•"/>
            </a:pPr>
            <a:r>
              <a:rPr lang="en-US" sz="1600" dirty="0"/>
              <a:t>Cache Abstraction</a:t>
            </a:r>
          </a:p>
          <a:p>
            <a:pPr marL="285750" indent="-285750">
              <a:buFont typeface="Arial" panose="020B0604020202020204" pitchFamily="34" charset="0"/>
              <a:buChar char="•"/>
            </a:pPr>
            <a:r>
              <a:rPr lang="en-US" sz="1600" dirty="0"/>
              <a:t>Junit Test, IT and Spock Framework</a:t>
            </a:r>
          </a:p>
          <a:p>
            <a:pPr marL="285750" indent="-285750">
              <a:buFont typeface="Arial" panose="020B0604020202020204" pitchFamily="34" charset="0"/>
              <a:buChar char="•"/>
            </a:pPr>
            <a:r>
              <a:rPr lang="en-US" sz="1600" dirty="0"/>
              <a:t>CCD and TDD</a:t>
            </a:r>
          </a:p>
          <a:p>
            <a:pPr marL="285750" indent="-285750">
              <a:buFont typeface="Arial" panose="020B0604020202020204" pitchFamily="34" charset="0"/>
              <a:buChar char="•"/>
            </a:pPr>
            <a:r>
              <a:rPr lang="en-US" sz="1600" dirty="0"/>
              <a:t>Code Coverage</a:t>
            </a:r>
          </a:p>
          <a:p>
            <a:endParaRPr lang="en-US" sz="1600" dirty="0"/>
          </a:p>
          <a:p>
            <a:r>
              <a:rPr lang="en-US" sz="1600" dirty="0"/>
              <a:t>It'll also have a few neat features:</a:t>
            </a:r>
          </a:p>
          <a:p>
            <a:pPr marL="285750" indent="-285750">
              <a:buFont typeface="Arial" panose="020B0604020202020204" pitchFamily="34" charset="0"/>
              <a:buChar char="•"/>
            </a:pPr>
            <a:r>
              <a:rPr lang="en-US" sz="1600" dirty="0"/>
              <a:t>Live loading: Messages will be imported from FTP/Remote-Folder with Camel Route.</a:t>
            </a:r>
          </a:p>
          <a:p>
            <a:pPr marL="285750" indent="-285750">
              <a:buFont typeface="Arial" panose="020B0604020202020204" pitchFamily="34" charset="0"/>
              <a:buChar char="•"/>
            </a:pPr>
            <a:r>
              <a:rPr lang="en-US" sz="1600" dirty="0"/>
              <a:t>Data converting, validating and persisting: Convert DTO’s to Entities and Value Objects</a:t>
            </a:r>
          </a:p>
          <a:p>
            <a:pPr marL="285750" indent="-285750">
              <a:buFont typeface="Arial" panose="020B0604020202020204" pitchFamily="34" charset="0"/>
              <a:buChar char="•"/>
            </a:pPr>
            <a:r>
              <a:rPr lang="en-US" sz="1600" dirty="0"/>
              <a:t>Live SSE broadcasting to client.</a:t>
            </a:r>
          </a:p>
          <a:p>
            <a:pPr marL="285750" indent="-285750">
              <a:buFont typeface="Arial" panose="020B0604020202020204" pitchFamily="34" charset="0"/>
              <a:buChar char="•"/>
            </a:pPr>
            <a:r>
              <a:rPr lang="en-US" sz="1600" dirty="0"/>
              <a:t>CRUD hooks to broadcast SSE event.</a:t>
            </a:r>
            <a:endParaRPr lang="de-DE" sz="1600" dirty="0"/>
          </a:p>
          <a:p>
            <a:pPr marL="342900" indent="-342900">
              <a:buFontTx/>
              <a:buChar char="-"/>
            </a:pPr>
            <a:endParaRPr lang="de-DE" sz="2400" dirty="0"/>
          </a:p>
          <a:p>
            <a:pPr marL="342900" indent="-342900" algn="ctr">
              <a:buFontTx/>
              <a:buChar char="-"/>
            </a:pPr>
            <a:endParaRPr lang="de-DE" sz="2400" dirty="0"/>
          </a:p>
          <a:p>
            <a:pPr algn="ctr"/>
            <a:endParaRPr lang="de-DE" sz="2400" dirty="0"/>
          </a:p>
          <a:p>
            <a:pPr algn="ctr"/>
            <a:endParaRPr lang="de-DE" sz="2400" dirty="0"/>
          </a:p>
        </p:txBody>
      </p:sp>
    </p:spTree>
    <p:extLst>
      <p:ext uri="{BB962C8B-B14F-4D97-AF65-F5344CB8AC3E}">
        <p14:creationId xmlns:p14="http://schemas.microsoft.com/office/powerpoint/2010/main" val="28757335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pPr algn="ctr"/>
            <a:r>
              <a:rPr lang="de-DE" dirty="0"/>
              <a:t>Architectur</a:t>
            </a:r>
            <a:endParaRPr lang="en-US" dirty="0"/>
          </a:p>
        </p:txBody>
      </p:sp>
      <p:sp>
        <p:nvSpPr>
          <p:cNvPr id="7171" name="Rectangle 2"/>
          <p:cNvSpPr>
            <a:spLocks noChangeArrowheads="1"/>
          </p:cNvSpPr>
          <p:nvPr/>
        </p:nvSpPr>
        <p:spPr bwMode="auto">
          <a:xfrm>
            <a:off x="685800" y="1219200"/>
            <a:ext cx="7848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90000"/>
              </a:lnSpc>
              <a:spcBef>
                <a:spcPts val="600"/>
              </a:spcBef>
              <a:spcAft>
                <a:spcPts val="600"/>
              </a:spcAft>
              <a:buClr>
                <a:schemeClr val="accent2"/>
              </a:buClr>
            </a:pPr>
            <a:endParaRPr lang="en-US" sz="2400" b="1" dirty="0">
              <a:solidFill>
                <a:srgbClr val="35566A"/>
              </a:solidFill>
              <a:latin typeface="+mj-lt"/>
              <a:ea typeface="+mn-ea"/>
            </a:endParaRPr>
          </a:p>
          <a:p>
            <a:pPr eaLnBrk="0" hangingPunct="0">
              <a:lnSpc>
                <a:spcPct val="90000"/>
              </a:lnSpc>
              <a:spcBef>
                <a:spcPts val="600"/>
              </a:spcBef>
              <a:spcAft>
                <a:spcPts val="600"/>
              </a:spcAft>
              <a:buClr>
                <a:schemeClr val="accent2"/>
              </a:buClr>
            </a:pPr>
            <a:endParaRPr lang="en-US" sz="2400" b="1" dirty="0">
              <a:solidFill>
                <a:srgbClr val="35566A"/>
              </a:solidFill>
              <a:latin typeface="+mn-lt"/>
              <a:ea typeface="+mn-ea"/>
            </a:endParaRPr>
          </a:p>
        </p:txBody>
      </p:sp>
      <p:sp>
        <p:nvSpPr>
          <p:cNvPr id="3" name="TextBox 2"/>
          <p:cNvSpPr txBox="1"/>
          <p:nvPr/>
        </p:nvSpPr>
        <p:spPr>
          <a:xfrm>
            <a:off x="152400" y="1371600"/>
            <a:ext cx="8915400" cy="3046988"/>
          </a:xfrm>
          <a:prstGeom prst="rect">
            <a:avLst/>
          </a:prstGeom>
          <a:noFill/>
        </p:spPr>
        <p:txBody>
          <a:bodyPr wrap="square" rtlCol="0">
            <a:spAutoFit/>
          </a:bodyPr>
          <a:lstStyle/>
          <a:p>
            <a:r>
              <a:rPr lang="de-DE" sz="1600" dirty="0"/>
              <a:t>Design und Architektur </a:t>
            </a:r>
            <a:r>
              <a:rPr lang="de-DE" sz="1600" dirty="0" err="1"/>
              <a:t>from</a:t>
            </a:r>
            <a:r>
              <a:rPr lang="de-DE" sz="1600" dirty="0"/>
              <a:t> Distributed </a:t>
            </a:r>
            <a:r>
              <a:rPr lang="de-DE" sz="1600" dirty="0" err="1"/>
              <a:t>Multitiered</a:t>
            </a:r>
            <a:r>
              <a:rPr lang="de-DE" sz="1600" dirty="0"/>
              <a:t> </a:t>
            </a:r>
            <a:r>
              <a:rPr lang="de-DE" sz="1600" dirty="0" err="1"/>
              <a:t>Applications</a:t>
            </a:r>
            <a:r>
              <a:rPr lang="de-DE" sz="1600" dirty="0"/>
              <a:t>:</a:t>
            </a:r>
          </a:p>
          <a:p>
            <a:pPr marL="342900" indent="-342900">
              <a:buFont typeface="Arial" panose="020B0604020202020204" pitchFamily="34" charset="0"/>
              <a:buChar char="•"/>
            </a:pPr>
            <a:r>
              <a:rPr lang="de-DE" sz="1600" dirty="0"/>
              <a:t>Web </a:t>
            </a:r>
            <a:r>
              <a:rPr lang="de-DE" sz="1600" dirty="0" err="1"/>
              <a:t>tier</a:t>
            </a:r>
            <a:r>
              <a:rPr lang="de-DE" sz="1600" dirty="0"/>
              <a:t> (web </a:t>
            </a:r>
            <a:r>
              <a:rPr lang="de-DE" sz="1600" dirty="0" err="1"/>
              <a:t>components</a:t>
            </a:r>
            <a:r>
              <a:rPr lang="de-DE" sz="1600" dirty="0"/>
              <a:t>, web </a:t>
            </a:r>
            <a:r>
              <a:rPr lang="de-DE" sz="1600" dirty="0" err="1"/>
              <a:t>services</a:t>
            </a:r>
            <a:r>
              <a:rPr lang="de-DE" sz="1600" dirty="0"/>
              <a:t>, REST)</a:t>
            </a:r>
          </a:p>
          <a:p>
            <a:pPr marL="342900" indent="-342900">
              <a:buFont typeface="Arial" panose="020B0604020202020204" pitchFamily="34" charset="0"/>
              <a:buChar char="•"/>
            </a:pPr>
            <a:r>
              <a:rPr lang="de-DE" sz="1600" dirty="0"/>
              <a:t>Business </a:t>
            </a:r>
            <a:r>
              <a:rPr lang="de-DE" sz="1600" dirty="0" err="1"/>
              <a:t>tier</a:t>
            </a:r>
            <a:r>
              <a:rPr lang="de-DE" sz="1600" dirty="0"/>
              <a:t> (</a:t>
            </a:r>
            <a:r>
              <a:rPr lang="de-DE" sz="1600" dirty="0" err="1"/>
              <a:t>distributed</a:t>
            </a:r>
            <a:r>
              <a:rPr lang="de-DE" sz="1600" dirty="0"/>
              <a:t> </a:t>
            </a:r>
            <a:r>
              <a:rPr lang="de-DE" sz="1600" dirty="0" err="1"/>
              <a:t>objects</a:t>
            </a:r>
            <a:r>
              <a:rPr lang="de-DE" sz="1600" dirty="0"/>
              <a:t> </a:t>
            </a:r>
            <a:r>
              <a:rPr lang="de-DE" sz="1600" dirty="0" err="1"/>
              <a:t>and</a:t>
            </a:r>
            <a:r>
              <a:rPr lang="de-DE" sz="1600" dirty="0"/>
              <a:t> </a:t>
            </a:r>
            <a:r>
              <a:rPr lang="de-DE" sz="1600" dirty="0" err="1"/>
              <a:t>components</a:t>
            </a:r>
            <a:r>
              <a:rPr lang="de-DE" sz="1600" dirty="0"/>
              <a:t>)</a:t>
            </a:r>
          </a:p>
          <a:p>
            <a:pPr marL="342900" indent="-342900">
              <a:buFont typeface="Arial" panose="020B0604020202020204" pitchFamily="34" charset="0"/>
              <a:buChar char="•"/>
            </a:pPr>
            <a:r>
              <a:rPr lang="de-DE" sz="1600" dirty="0"/>
              <a:t>Data </a:t>
            </a:r>
            <a:r>
              <a:rPr lang="de-DE" sz="1600" dirty="0" err="1"/>
              <a:t>source</a:t>
            </a:r>
            <a:r>
              <a:rPr lang="de-DE" sz="1600" dirty="0"/>
              <a:t> </a:t>
            </a:r>
            <a:r>
              <a:rPr lang="de-DE" sz="1600" dirty="0" err="1"/>
              <a:t>tier</a:t>
            </a:r>
            <a:r>
              <a:rPr lang="de-DE" sz="1600" dirty="0"/>
              <a:t> (</a:t>
            </a:r>
            <a:r>
              <a:rPr lang="de-DE" sz="1600" dirty="0" err="1"/>
              <a:t>object</a:t>
            </a:r>
            <a:r>
              <a:rPr lang="de-DE" sz="1600" dirty="0"/>
              <a:t> relational </a:t>
            </a:r>
            <a:r>
              <a:rPr lang="de-DE" sz="1600" dirty="0" err="1"/>
              <a:t>mapping</a:t>
            </a:r>
            <a:r>
              <a:rPr lang="de-DE" sz="1600" dirty="0"/>
              <a:t>) </a:t>
            </a:r>
          </a:p>
          <a:p>
            <a:endParaRPr lang="de-DE" sz="1600" dirty="0"/>
          </a:p>
          <a:p>
            <a:r>
              <a:rPr lang="de-DE" sz="1600" dirty="0"/>
              <a:t>Service-</a:t>
            </a:r>
            <a:r>
              <a:rPr lang="de-DE" sz="1600" dirty="0" err="1"/>
              <a:t>Oriented</a:t>
            </a:r>
            <a:r>
              <a:rPr lang="de-DE" sz="1600" dirty="0"/>
              <a:t> </a:t>
            </a:r>
            <a:r>
              <a:rPr lang="de-DE" sz="1600" dirty="0" err="1"/>
              <a:t>Architectures</a:t>
            </a:r>
            <a:r>
              <a:rPr lang="de-DE" sz="1600" dirty="0"/>
              <a:t> (SOA).</a:t>
            </a:r>
          </a:p>
          <a:p>
            <a:endParaRPr lang="de-DE" sz="2400" dirty="0"/>
          </a:p>
          <a:p>
            <a:pPr marL="342900" indent="-342900" algn="ctr">
              <a:buFontTx/>
              <a:buChar char="-"/>
            </a:pPr>
            <a:endParaRPr lang="de-DE" sz="2400" dirty="0"/>
          </a:p>
          <a:p>
            <a:pPr algn="ctr"/>
            <a:endParaRPr lang="de-DE" sz="2400" dirty="0"/>
          </a:p>
          <a:p>
            <a:pPr algn="ctr"/>
            <a:endParaRPr lang="de-DE" sz="2400" dirty="0"/>
          </a:p>
        </p:txBody>
      </p:sp>
    </p:spTree>
    <p:extLst>
      <p:ext uri="{BB962C8B-B14F-4D97-AF65-F5344CB8AC3E}">
        <p14:creationId xmlns:p14="http://schemas.microsoft.com/office/powerpoint/2010/main" val="231546376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pPr algn="ctr"/>
            <a:r>
              <a:rPr lang="de-DE" dirty="0"/>
              <a:t>Spring Boot</a:t>
            </a:r>
            <a:endParaRPr lang="en-US" dirty="0"/>
          </a:p>
        </p:txBody>
      </p:sp>
      <p:sp>
        <p:nvSpPr>
          <p:cNvPr id="3" name="TextBox 2"/>
          <p:cNvSpPr txBox="1"/>
          <p:nvPr/>
        </p:nvSpPr>
        <p:spPr>
          <a:xfrm>
            <a:off x="152400" y="1371600"/>
            <a:ext cx="8915400"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A tool for getting started very quickly with Spring</a:t>
            </a:r>
          </a:p>
          <a:p>
            <a:pPr marL="285750" indent="-285750">
              <a:buFont typeface="Arial" panose="020B0604020202020204" pitchFamily="34" charset="0"/>
              <a:buChar char="•"/>
            </a:pPr>
            <a:r>
              <a:rPr lang="en-US" sz="1600" dirty="0"/>
              <a:t>Common non-functional requirements for a "real" application</a:t>
            </a:r>
          </a:p>
          <a:p>
            <a:pPr marL="285750" indent="-285750">
              <a:buFont typeface="Arial" panose="020B0604020202020204" pitchFamily="34" charset="0"/>
              <a:buChar char="•"/>
            </a:pPr>
            <a:r>
              <a:rPr lang="en-US" sz="1600" dirty="0"/>
              <a:t>Exposes a lot of useful features by default</a:t>
            </a:r>
          </a:p>
          <a:p>
            <a:pPr marL="285750" indent="-285750">
              <a:buFont typeface="Arial" panose="020B0604020202020204" pitchFamily="34" charset="0"/>
              <a:buChar char="•"/>
            </a:pPr>
            <a:r>
              <a:rPr lang="en-US" sz="1600" dirty="0"/>
              <a:t>Gets out of the way quickly if you want to change defaults</a:t>
            </a:r>
          </a:p>
          <a:p>
            <a:pPr marL="285750" indent="-285750">
              <a:buFont typeface="Arial" panose="020B0604020202020204" pitchFamily="34" charset="0"/>
              <a:buChar char="•"/>
            </a:pPr>
            <a:r>
              <a:rPr lang="en-US" sz="1600" dirty="0"/>
              <a:t>Focuses attention at a single point (as opposed to large collection of spring-* projects)</a:t>
            </a:r>
            <a:endParaRPr lang="de-DE" sz="1600" dirty="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219226"/>
            <a:ext cx="2181226" cy="2495774"/>
          </a:xfrm>
          <a:prstGeom prst="rect">
            <a:avLst/>
          </a:prstGeom>
        </p:spPr>
      </p:pic>
      <p:sp>
        <p:nvSpPr>
          <p:cNvPr id="7" name="Textfeld 6"/>
          <p:cNvSpPr txBox="1"/>
          <p:nvPr/>
        </p:nvSpPr>
        <p:spPr>
          <a:xfrm>
            <a:off x="2819400" y="3200400"/>
            <a:ext cx="5867400" cy="2462213"/>
          </a:xfrm>
          <a:prstGeom prst="rect">
            <a:avLst/>
          </a:prstGeom>
          <a:noFill/>
        </p:spPr>
        <p:txBody>
          <a:bodyPr wrap="square" rtlCol="0">
            <a:spAutoFit/>
          </a:bodyPr>
          <a:lstStyle/>
          <a:p>
            <a:r>
              <a:rPr lang="en-US" sz="1100" b="1" dirty="0"/>
              <a:t>Pros of Spring Boot:</a:t>
            </a:r>
            <a:endParaRPr lang="en-US" sz="1100" dirty="0"/>
          </a:p>
          <a:p>
            <a:pPr marL="171450" indent="-171450">
              <a:buFont typeface="Arial" panose="020B0604020202020204" pitchFamily="34" charset="0"/>
              <a:buChar char="•"/>
            </a:pPr>
            <a:r>
              <a:rPr lang="en-US" sz="1100" dirty="0"/>
              <a:t>It is very easy to develop Spring Based applications with Java or Groovy.</a:t>
            </a:r>
          </a:p>
          <a:p>
            <a:pPr marL="171450" indent="-171450">
              <a:buFont typeface="Arial" panose="020B0604020202020204" pitchFamily="34" charset="0"/>
              <a:buChar char="•"/>
            </a:pPr>
            <a:r>
              <a:rPr lang="en-US" sz="1100" dirty="0"/>
              <a:t>It reduces lots of development time and increases productivity.</a:t>
            </a:r>
          </a:p>
          <a:p>
            <a:pPr marL="171450" indent="-171450">
              <a:buFont typeface="Arial" panose="020B0604020202020204" pitchFamily="34" charset="0"/>
              <a:buChar char="•"/>
            </a:pPr>
            <a:r>
              <a:rPr lang="en-US" sz="1100" dirty="0"/>
              <a:t>It avoids writing lots of boilerplate Code, Annotations and XML Configuration.</a:t>
            </a:r>
          </a:p>
          <a:p>
            <a:pPr marL="171450" indent="-171450">
              <a:buFont typeface="Arial" panose="020B0604020202020204" pitchFamily="34" charset="0"/>
              <a:buChar char="•"/>
            </a:pPr>
            <a:r>
              <a:rPr lang="en-US" sz="1100" dirty="0"/>
              <a:t>It is very easy to integrate Spring Boot Application with its Spring Ecosystem like Spring JDBC, Spring ORM, Spring Data, Spring Security etc.</a:t>
            </a:r>
          </a:p>
          <a:p>
            <a:pPr marL="171450" indent="-171450">
              <a:buFont typeface="Arial" panose="020B0604020202020204" pitchFamily="34" charset="0"/>
              <a:buChar char="•"/>
            </a:pPr>
            <a:r>
              <a:rPr lang="en-US" sz="1100" dirty="0"/>
              <a:t>It follows “Opinionated Defaults Configuration” Approach to reduce Developer effort</a:t>
            </a:r>
          </a:p>
          <a:p>
            <a:pPr marL="171450" indent="-171450">
              <a:buFont typeface="Arial" panose="020B0604020202020204" pitchFamily="34" charset="0"/>
              <a:buChar char="•"/>
            </a:pPr>
            <a:r>
              <a:rPr lang="en-US" sz="1100" dirty="0"/>
              <a:t>It provides Embedded HTTP servers like Tomcat, Jetty etc. to develop and test our web applications very easily.</a:t>
            </a:r>
          </a:p>
          <a:p>
            <a:pPr marL="171450" indent="-171450">
              <a:buFont typeface="Arial" panose="020B0604020202020204" pitchFamily="34" charset="0"/>
              <a:buChar char="•"/>
            </a:pPr>
            <a:r>
              <a:rPr lang="en-US" sz="1100" dirty="0"/>
              <a:t>It provides </a:t>
            </a:r>
            <a:r>
              <a:rPr lang="en-US" sz="1100" u="sng" dirty="0"/>
              <a:t>CLI</a:t>
            </a:r>
            <a:r>
              <a:rPr lang="en-US" sz="1100" dirty="0"/>
              <a:t> (Command Line Interface) tool to develop and test Spring Boot (Java or Groovy) Applications from command prompt very easily and quickly.</a:t>
            </a:r>
          </a:p>
          <a:p>
            <a:pPr marL="171450" indent="-171450">
              <a:buFont typeface="Arial" panose="020B0604020202020204" pitchFamily="34" charset="0"/>
              <a:buChar char="•"/>
            </a:pPr>
            <a:r>
              <a:rPr lang="en-US" sz="1100" dirty="0"/>
              <a:t>It provides lots of plugins to develop and test Spring Boot Applications very easily using Build Tools like Maven and </a:t>
            </a:r>
            <a:r>
              <a:rPr lang="en-US" sz="1100" dirty="0" err="1"/>
              <a:t>Gradle</a:t>
            </a:r>
            <a:endParaRPr lang="en-US" sz="1100" dirty="0"/>
          </a:p>
          <a:p>
            <a:pPr marL="171450" indent="-171450">
              <a:buFont typeface="Arial" panose="020B0604020202020204" pitchFamily="34" charset="0"/>
              <a:buChar char="•"/>
            </a:pPr>
            <a:r>
              <a:rPr lang="en-US" sz="1100" dirty="0"/>
              <a:t>It provides lots of plugins to work with embedded and in-memory Databases very easily.</a:t>
            </a:r>
          </a:p>
        </p:txBody>
      </p:sp>
    </p:spTree>
    <p:extLst>
      <p:ext uri="{BB962C8B-B14F-4D97-AF65-F5344CB8AC3E}">
        <p14:creationId xmlns:p14="http://schemas.microsoft.com/office/powerpoint/2010/main" val="146881053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p:txBody>
          <a:bodyPr/>
          <a:lstStyle/>
          <a:p>
            <a:pPr algn="ctr"/>
            <a:r>
              <a:rPr lang="de-DE" dirty="0"/>
              <a:t>Server-</a:t>
            </a:r>
            <a:r>
              <a:rPr lang="de-DE" dirty="0" err="1"/>
              <a:t>Sent</a:t>
            </a:r>
            <a:r>
              <a:rPr lang="de-DE" dirty="0"/>
              <a:t> Events</a:t>
            </a:r>
            <a:endParaRPr lang="en-US" dirty="0"/>
          </a:p>
        </p:txBody>
      </p:sp>
      <p:sp>
        <p:nvSpPr>
          <p:cNvPr id="7171" name="Rectangle 2"/>
          <p:cNvSpPr>
            <a:spLocks noChangeArrowheads="1"/>
          </p:cNvSpPr>
          <p:nvPr/>
        </p:nvSpPr>
        <p:spPr bwMode="auto">
          <a:xfrm>
            <a:off x="685800" y="1219200"/>
            <a:ext cx="7848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hangingPunct="0">
              <a:lnSpc>
                <a:spcPct val="90000"/>
              </a:lnSpc>
              <a:spcBef>
                <a:spcPts val="600"/>
              </a:spcBef>
              <a:spcAft>
                <a:spcPts val="600"/>
              </a:spcAft>
              <a:buClr>
                <a:schemeClr val="accent2"/>
              </a:buClr>
            </a:pPr>
            <a:r>
              <a:rPr lang="en-US" sz="1600" b="1" dirty="0">
                <a:solidFill>
                  <a:srgbClr val="35566A"/>
                </a:solidFill>
                <a:latin typeface="+mn-lt"/>
                <a:ea typeface="+mn-ea"/>
              </a:rPr>
              <a:t>In a standard HTTP request-response scenario a client opens a connection, sends a HTTP request to the server (for example a HTTP GET request), then receives a HTTP response back and the server closes the connection once the response is fully sent/received. The initiative always comes from a client when the client requests all the data. </a:t>
            </a:r>
          </a:p>
          <a:p>
            <a:pPr eaLnBrk="0" hangingPunct="0">
              <a:lnSpc>
                <a:spcPct val="90000"/>
              </a:lnSpc>
              <a:spcBef>
                <a:spcPts val="600"/>
              </a:spcBef>
              <a:spcAft>
                <a:spcPts val="600"/>
              </a:spcAft>
              <a:buClr>
                <a:schemeClr val="accent2"/>
              </a:buClr>
            </a:pPr>
            <a:r>
              <a:rPr lang="en-US" sz="1600" b="1" dirty="0">
                <a:solidFill>
                  <a:srgbClr val="35566A"/>
                </a:solidFill>
                <a:latin typeface="+mn-lt"/>
                <a:ea typeface="+mn-ea"/>
              </a:rPr>
              <a:t>In contrast, Server-Sent Events (SSE) is a mechanism that allows server to asynchronously push the data from the server to the client once the client-server connection is established by the client. </a:t>
            </a:r>
          </a:p>
          <a:p>
            <a:pPr eaLnBrk="0" hangingPunct="0">
              <a:lnSpc>
                <a:spcPct val="90000"/>
              </a:lnSpc>
              <a:spcBef>
                <a:spcPts val="600"/>
              </a:spcBef>
              <a:spcAft>
                <a:spcPts val="600"/>
              </a:spcAft>
              <a:buClr>
                <a:schemeClr val="accent2"/>
              </a:buClr>
            </a:pPr>
            <a:r>
              <a:rPr lang="en-US" sz="1600" b="1" dirty="0">
                <a:solidFill>
                  <a:srgbClr val="35566A"/>
                </a:solidFill>
                <a:latin typeface="+mn-lt"/>
                <a:ea typeface="+mn-ea"/>
              </a:rPr>
              <a:t>Technologies supporting server-to-client communication:</a:t>
            </a:r>
          </a:p>
          <a:p>
            <a:pPr marL="285750" indent="-285750" eaLnBrk="0" hangingPunct="0">
              <a:lnSpc>
                <a:spcPct val="90000"/>
              </a:lnSpc>
              <a:spcBef>
                <a:spcPts val="600"/>
              </a:spcBef>
              <a:spcAft>
                <a:spcPts val="600"/>
              </a:spcAft>
              <a:buClr>
                <a:schemeClr val="accent2"/>
              </a:buClr>
              <a:buFont typeface="Arial" panose="020B0604020202020204" pitchFamily="34" charset="0"/>
              <a:buChar char="•"/>
            </a:pPr>
            <a:r>
              <a:rPr lang="en-US" sz="1600" b="1" dirty="0">
                <a:solidFill>
                  <a:srgbClr val="35566A"/>
                </a:solidFill>
                <a:latin typeface="+mn-lt"/>
                <a:ea typeface="+mn-ea"/>
              </a:rPr>
              <a:t>Polling</a:t>
            </a:r>
          </a:p>
          <a:p>
            <a:pPr marL="285750" indent="-285750" eaLnBrk="0" hangingPunct="0">
              <a:lnSpc>
                <a:spcPct val="90000"/>
              </a:lnSpc>
              <a:spcBef>
                <a:spcPts val="600"/>
              </a:spcBef>
              <a:spcAft>
                <a:spcPts val="600"/>
              </a:spcAft>
              <a:buClr>
                <a:schemeClr val="accent2"/>
              </a:buClr>
              <a:buFont typeface="Arial" panose="020B0604020202020204" pitchFamily="34" charset="0"/>
              <a:buChar char="•"/>
            </a:pPr>
            <a:r>
              <a:rPr lang="en-US" sz="1600" b="1" dirty="0">
                <a:solidFill>
                  <a:srgbClr val="35566A"/>
                </a:solidFill>
                <a:latin typeface="+mn-lt"/>
                <a:ea typeface="+mn-ea"/>
              </a:rPr>
              <a:t>Long-polling</a:t>
            </a:r>
          </a:p>
          <a:p>
            <a:pPr marL="285750" indent="-285750" eaLnBrk="0" hangingPunct="0">
              <a:lnSpc>
                <a:spcPct val="90000"/>
              </a:lnSpc>
              <a:spcBef>
                <a:spcPts val="600"/>
              </a:spcBef>
              <a:spcAft>
                <a:spcPts val="600"/>
              </a:spcAft>
              <a:buClr>
                <a:schemeClr val="accent2"/>
              </a:buClr>
              <a:buFont typeface="Arial" panose="020B0604020202020204" pitchFamily="34" charset="0"/>
              <a:buChar char="•"/>
            </a:pPr>
            <a:r>
              <a:rPr lang="en-US" sz="1600" b="1" dirty="0">
                <a:solidFill>
                  <a:srgbClr val="35566A"/>
                </a:solidFill>
                <a:latin typeface="+mn-lt"/>
                <a:ea typeface="+mn-ea"/>
              </a:rPr>
              <a:t>Server-Sent events</a:t>
            </a:r>
          </a:p>
          <a:p>
            <a:pPr marL="285750" indent="-285750" eaLnBrk="0" hangingPunct="0">
              <a:lnSpc>
                <a:spcPct val="90000"/>
              </a:lnSpc>
              <a:spcBef>
                <a:spcPts val="600"/>
              </a:spcBef>
              <a:spcAft>
                <a:spcPts val="600"/>
              </a:spcAft>
              <a:buClr>
                <a:schemeClr val="accent2"/>
              </a:buClr>
              <a:buFont typeface="Arial" panose="020B0604020202020204" pitchFamily="34" charset="0"/>
              <a:buChar char="•"/>
            </a:pPr>
            <a:r>
              <a:rPr lang="en-US" sz="1600" b="1" dirty="0" err="1">
                <a:solidFill>
                  <a:srgbClr val="35566A"/>
                </a:solidFill>
                <a:latin typeface="+mn-lt"/>
                <a:ea typeface="+mn-ea"/>
              </a:rPr>
              <a:t>WebSocket</a:t>
            </a:r>
            <a:endParaRPr lang="en-US" sz="1600" b="1" dirty="0">
              <a:solidFill>
                <a:srgbClr val="35566A"/>
              </a:solidFill>
              <a:latin typeface="+mn-lt"/>
              <a:ea typeface="+mn-ea"/>
            </a:endParaRPr>
          </a:p>
        </p:txBody>
      </p:sp>
      <p:sp>
        <p:nvSpPr>
          <p:cNvPr id="3" name="TextBox 2"/>
          <p:cNvSpPr txBox="1"/>
          <p:nvPr/>
        </p:nvSpPr>
        <p:spPr>
          <a:xfrm>
            <a:off x="152400" y="1371600"/>
            <a:ext cx="8915400" cy="461665"/>
          </a:xfrm>
          <a:prstGeom prst="rect">
            <a:avLst/>
          </a:prstGeom>
          <a:noFill/>
        </p:spPr>
        <p:txBody>
          <a:bodyPr wrap="square" rtlCol="0">
            <a:spAutoFit/>
          </a:bodyPr>
          <a:lstStyle/>
          <a:p>
            <a:endParaRPr lang="de-DE" sz="2400" dirty="0"/>
          </a:p>
        </p:txBody>
      </p:sp>
    </p:spTree>
    <p:extLst>
      <p:ext uri="{BB962C8B-B14F-4D97-AF65-F5344CB8AC3E}">
        <p14:creationId xmlns:p14="http://schemas.microsoft.com/office/powerpoint/2010/main" val="3893021026"/>
      </p:ext>
    </p:extLst>
  </p:cSld>
  <p:clrMapOvr>
    <a:masterClrMapping/>
  </p:clrMapOvr>
  <p:transition/>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Calibri"/>
        <a:ea typeface="ヒラギノ角ゴ Pro W3"/>
        <a:cs typeface=""/>
      </a:majorFont>
      <a:minorFont>
        <a:latin typeface="Calibri"/>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Calibri" pitchFamily="34" charset="0"/>
            <a:ea typeface="ヒラギノ角ゴ Pro W3"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Calibri" pitchFamily="34" charset="0"/>
            <a:ea typeface="ヒラギノ角ゴ Pro W3"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Ttemplate_v7">
  <a:themeElements>
    <a:clrScheme name="E2open_color_pllette">
      <a:dk1>
        <a:srgbClr val="1D426C"/>
      </a:dk1>
      <a:lt1>
        <a:sysClr val="window" lastClr="FFFFFF"/>
      </a:lt1>
      <a:dk2>
        <a:srgbClr val="1D426C"/>
      </a:dk2>
      <a:lt2>
        <a:srgbClr val="EEECE1"/>
      </a:lt2>
      <a:accent1>
        <a:srgbClr val="1D426C"/>
      </a:accent1>
      <a:accent2>
        <a:srgbClr val="FFB814"/>
      </a:accent2>
      <a:accent3>
        <a:srgbClr val="01669A"/>
      </a:accent3>
      <a:accent4>
        <a:srgbClr val="9ACCCD"/>
      </a:accent4>
      <a:accent5>
        <a:srgbClr val="B2D10A"/>
      </a:accent5>
      <a:accent6>
        <a:srgbClr val="666666"/>
      </a:accent6>
      <a:hlink>
        <a:srgbClr val="0070C0"/>
      </a:hlink>
      <a:folHlink>
        <a:srgbClr val="0070C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Focus_x0020_Areas xmlns="6728832b-3465-44df-9ccf-a6e3cbd1d0fb">B2B Client</Focus_x0020_Areas>
    <COP xmlns="6728832b-3465-44df-9ccf-a6e3cbd1d0fb">Products</COP>
    <IconOverlay xmlns="http://schemas.microsoft.com/sharepoint/v4" xsi:nil="true"/>
    <Ratings xmlns="http://schemas.microsoft.com/sharepoint/v3" xsi:nil="true"/>
    <Author0 xmlns="33a2932c-dba4-447f-b83f-619bfecf6e2b">
      <UserInfo>
        <DisplayName>Ian Hedges</DisplayName>
        <AccountId>212</AccountId>
        <AccountType/>
      </UserInfo>
    </Author0>
    <LikedBy xmlns="http://schemas.microsoft.com/sharepoint/v3">
      <UserInfo>
        <DisplayName/>
        <AccountId xsi:nil="true"/>
        <AccountType/>
      </UserInfo>
    </LikedBy>
    <RatedBy xmlns="http://schemas.microsoft.com/sharepoint/v3">
      <UserInfo>
        <DisplayName/>
        <AccountId xsi:nil="true"/>
        <AccountType/>
      </UserInfo>
    </RatedBy>
    <Archived xmlns="33a2932c-dba4-447f-b83f-619bfecf6e2b">No</Archive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80B5A44D4EAE047A707C82491152619" ma:contentTypeVersion="15" ma:contentTypeDescription="Create a new document." ma:contentTypeScope="" ma:versionID="850fb23bb3f412df39e23b99ea68fb3e">
  <xsd:schema xmlns:xsd="http://www.w3.org/2001/XMLSchema" xmlns:xs="http://www.w3.org/2001/XMLSchema" xmlns:p="http://schemas.microsoft.com/office/2006/metadata/properties" xmlns:ns1="http://schemas.microsoft.com/sharepoint/v3" xmlns:ns2="6728832b-3465-44df-9ccf-a6e3cbd1d0fb" xmlns:ns3="33a2932c-dba4-447f-b83f-619bfecf6e2b" xmlns:ns4="http://schemas.microsoft.com/sharepoint/v4" xmlns:ns5="4e0359e2-057e-460f-b327-3fdf0b7c4d1f" targetNamespace="http://schemas.microsoft.com/office/2006/metadata/properties" ma:root="true" ma:fieldsID="a097c342097940075316f7d19828c8ef" ns1:_="" ns2:_="" ns3:_="" ns4:_="" ns5:_="">
    <xsd:import namespace="http://schemas.microsoft.com/sharepoint/v3"/>
    <xsd:import namespace="6728832b-3465-44df-9ccf-a6e3cbd1d0fb"/>
    <xsd:import namespace="33a2932c-dba4-447f-b83f-619bfecf6e2b"/>
    <xsd:import namespace="http://schemas.microsoft.com/sharepoint/v4"/>
    <xsd:import namespace="4e0359e2-057e-460f-b327-3fdf0b7c4d1f"/>
    <xsd:element name="properties">
      <xsd:complexType>
        <xsd:sequence>
          <xsd:element name="documentManagement">
            <xsd:complexType>
              <xsd:all>
                <xsd:element ref="ns2:COP"/>
                <xsd:element ref="ns2:Focus_x0020_Areas"/>
                <xsd:element ref="ns3:Author0" minOccurs="0"/>
                <xsd:element ref="ns1:AverageRating" minOccurs="0"/>
                <xsd:element ref="ns1:RatingCount" minOccurs="0"/>
                <xsd:element ref="ns1:RatedBy" minOccurs="0"/>
                <xsd:element ref="ns1:Ratings" minOccurs="0"/>
                <xsd:element ref="ns1:LikedBy" minOccurs="0"/>
                <xsd:element ref="ns4:IconOverlay" minOccurs="0"/>
                <xsd:element ref="ns5:SharedWithUsers" minOccurs="0"/>
                <xsd:element ref="ns3:Archived"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1" nillable="true" ma:displayName="Rating (0-5)" ma:decimals="2" ma:description="Average value of all the ratings that have been submitted" ma:internalName="AverageRating" ma:readOnly="true">
      <xsd:simpleType>
        <xsd:restriction base="dms:Number"/>
      </xsd:simpleType>
    </xsd:element>
    <xsd:element name="RatingCount" ma:index="12" nillable="true" ma:displayName="Number of Ratings" ma:decimals="0" ma:description="Number of ratings submitted" ma:internalName="RatingCount" ma:readOnly="true">
      <xsd:simpleType>
        <xsd:restriction base="dms:Number"/>
      </xsd:simpleType>
    </xsd:element>
    <xsd:element name="RatedBy" ma:index="13"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4" nillable="true" ma:displayName="User ratings" ma:description="User ratings for the item" ma:hidden="true" ma:internalName="Ratings">
      <xsd:simpleType>
        <xsd:restriction base="dms:Note"/>
      </xsd:simpleType>
    </xsd:element>
    <xsd:element name="LikedBy" ma:index="15"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728832b-3465-44df-9ccf-a6e3cbd1d0fb" elementFormDefault="qualified">
    <xsd:import namespace="http://schemas.microsoft.com/office/2006/documentManagement/types"/>
    <xsd:import namespace="http://schemas.microsoft.com/office/infopath/2007/PartnerControls"/>
    <xsd:element name="COP" ma:index="8" ma:displayName="COP" ma:format="Dropdown" ma:internalName="COP">
      <xsd:simpleType>
        <xsd:restriction base="dms:Choice">
          <xsd:enumeration value="Process"/>
          <xsd:enumeration value="Products"/>
          <xsd:enumeration value="Standards and Protocols"/>
          <xsd:enumeration value="Tools"/>
        </xsd:restriction>
      </xsd:simpleType>
    </xsd:element>
    <xsd:element name="Focus_x0020_Areas" ma:index="9" ma:displayName="Focus Area" ma:format="Dropdown" ma:internalName="Focus_x0020_Areas">
      <xsd:simpleType>
        <xsd:restriction base="dms:Choice">
          <xsd:enumeration value="AS2"/>
          <xsd:enumeration value="B2B"/>
          <xsd:enumeration value="B2B Client"/>
          <xsd:enumeration value="Common Infrastructure"/>
          <xsd:enumeration value="Component Integration"/>
          <xsd:enumeration value="Contivo, Groovy, XSLT, Other Mapping"/>
          <xsd:enumeration value="Dashboards"/>
          <xsd:enumeration value="DataHub"/>
          <xsd:enumeration value="E2act"/>
          <xsd:enumeration value="E2net"/>
          <xsd:enumeration value="ECM"/>
          <xsd:enumeration value="EDI"/>
          <xsd:enumeration value="ELN"/>
          <xsd:enumeration value="Excel"/>
          <xsd:enumeration value="Exception Handling"/>
          <xsd:enumeration value="FTP/TLS"/>
          <xsd:enumeration value="HTTPS/Web Services"/>
          <xsd:enumeration value="Hub Leadership"/>
          <xsd:enumeration value="IDOCs/SAP"/>
          <xsd:enumeration value="IM"/>
          <xsd:enumeration value="Informatica"/>
          <xsd:enumeration value="IP"/>
          <xsd:enumeration value="IPC"/>
          <xsd:enumeration value="Mapping"/>
          <xsd:enumeration value="MCM"/>
          <xsd:enumeration value="Methods and Tools"/>
          <xsd:enumeration value="MFG Collaboration-Contract Compliance"/>
          <xsd:enumeration value="MFG Collaboration-Design for Manufacturing"/>
          <xsd:enumeration value="MFG Collaboration-Manufacturing Visibility"/>
          <xsd:enumeration value="MPM"/>
          <xsd:enumeration value="MQ"/>
          <xsd:enumeration value="OpenAir"/>
          <xsd:enumeration value="Operations"/>
          <xsd:enumeration value="Oracle/DB"/>
          <xsd:enumeration value="Planning and Response"/>
          <xsd:enumeration value="Production Deployment"/>
          <xsd:enumeration value="Program Management"/>
          <xsd:enumeration value="Quality Assurance"/>
          <xsd:enumeration value="RFT"/>
          <xsd:enumeration value="RosettaNet"/>
          <xsd:enumeration value="SCPM"/>
          <xsd:enumeration value="Security"/>
          <xsd:enumeration value="SFTP"/>
          <xsd:enumeration value="Solution Architecture/Implementation"/>
          <xsd:enumeration value="SSP"/>
          <xsd:enumeration value="Sustain"/>
          <xsd:enumeration value="Training"/>
          <xsd:enumeration value="UAT"/>
          <xsd:enumeration value="Vitria"/>
          <xsd:enumeration value="ZZ-Advisory Services"/>
          <xsd:enumeration value="ZZ-Do not use"/>
          <xsd:enumeration value="ZZ-Sales and Strategy"/>
        </xsd:restriction>
      </xsd:simpleType>
    </xsd:element>
    <xsd:element name="SharingHintHash" ma:index="19" nillable="true" ma:displayName="Sharing Hint Hash" ma:internalName="SharingHintHash" ma:readOnly="true">
      <xsd:simpleType>
        <xsd:restriction base="dms:Text"/>
      </xsd:simple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3a2932c-dba4-447f-b83f-619bfecf6e2b" elementFormDefault="qualified">
    <xsd:import namespace="http://schemas.microsoft.com/office/2006/documentManagement/types"/>
    <xsd:import namespace="http://schemas.microsoft.com/office/infopath/2007/PartnerControls"/>
    <xsd:element name="Author0" ma:index="10" nillable="true" ma:displayName="Author" ma:list="UserInfo" ma:SharePointGroup="0" ma:internalName="Author0"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rchived" ma:index="18" nillable="true" ma:displayName="Archived" ma:default="No" ma:format="Dropdown" ma:internalName="Archived">
      <xsd:simpleType>
        <xsd:restriction base="dms:Choice">
          <xsd:enumeration value="No"/>
          <xsd:enumeration value="Ye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6"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0359e2-057e-460f-b327-3fdf0b7c4d1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C03ACC-27DA-49C9-BC95-ECA2793E78C7}">
  <ds:schemaRefs>
    <ds:schemaRef ds:uri="http://purl.org/dc/elements/1.1/"/>
    <ds:schemaRef ds:uri="http://schemas.microsoft.com/office/infopath/2007/PartnerControls"/>
    <ds:schemaRef ds:uri="http://schemas.microsoft.com/office/2006/documentManagement/types"/>
    <ds:schemaRef ds:uri="http://purl.org/dc/terms/"/>
    <ds:schemaRef ds:uri="http://purl.org/dc/dcmitype/"/>
    <ds:schemaRef ds:uri="http://schemas.openxmlformats.org/package/2006/metadata/core-properties"/>
    <ds:schemaRef ds:uri="4e0359e2-057e-460f-b327-3fdf0b7c4d1f"/>
    <ds:schemaRef ds:uri="33a2932c-dba4-447f-b83f-619bfecf6e2b"/>
    <ds:schemaRef ds:uri="http://schemas.microsoft.com/office/2006/metadata/properties"/>
    <ds:schemaRef ds:uri="http://www.w3.org/XML/1998/namespace"/>
    <ds:schemaRef ds:uri="http://schemas.microsoft.com/sharepoint/v4"/>
    <ds:schemaRef ds:uri="6728832b-3465-44df-9ccf-a6e3cbd1d0fb"/>
    <ds:schemaRef ds:uri="http://schemas.microsoft.com/sharepoint/v3"/>
  </ds:schemaRefs>
</ds:datastoreItem>
</file>

<file path=customXml/itemProps2.xml><?xml version="1.0" encoding="utf-8"?>
<ds:datastoreItem xmlns:ds="http://schemas.openxmlformats.org/officeDocument/2006/customXml" ds:itemID="{92EE8111-DFC5-4137-A061-8C97C4AA68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728832b-3465-44df-9ccf-a6e3cbd1d0fb"/>
    <ds:schemaRef ds:uri="33a2932c-dba4-447f-b83f-619bfecf6e2b"/>
    <ds:schemaRef ds:uri="http://schemas.microsoft.com/sharepoint/v4"/>
    <ds:schemaRef ds:uri="4e0359e2-057e-460f-b327-3fdf0b7c4d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7F829D-2F20-4D94-9854-D4673CFA49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3063</Words>
  <Application>Microsoft Office PowerPoint</Application>
  <PresentationFormat>Bildschirmpräsentation (4:3)</PresentationFormat>
  <Paragraphs>424</Paragraphs>
  <Slides>35</Slides>
  <Notes>34</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35</vt:i4>
      </vt:variant>
    </vt:vector>
  </HeadingPairs>
  <TitlesOfParts>
    <vt:vector size="44" baseType="lpstr">
      <vt:lpstr>MS PGothic</vt:lpstr>
      <vt:lpstr>Arial</vt:lpstr>
      <vt:lpstr>Calibri</vt:lpstr>
      <vt:lpstr>Calibri Bold</vt:lpstr>
      <vt:lpstr>Times</vt:lpstr>
      <vt:lpstr>Verdana</vt:lpstr>
      <vt:lpstr>ヒラギノ角ゴ Pro W3</vt:lpstr>
      <vt:lpstr>Blank Presentation</vt:lpstr>
      <vt:lpstr>PPTtemplate_v7</vt:lpstr>
      <vt:lpstr>Cutting-Edge Technology</vt:lpstr>
      <vt:lpstr>About Mario </vt:lpstr>
      <vt:lpstr>About Djelloul </vt:lpstr>
      <vt:lpstr>Agenda</vt:lpstr>
      <vt:lpstr>Motivation</vt:lpstr>
      <vt:lpstr>Project decsription</vt:lpstr>
      <vt:lpstr>Architectur</vt:lpstr>
      <vt:lpstr>Spring Boot</vt:lpstr>
      <vt:lpstr>Server-Sent Events</vt:lpstr>
      <vt:lpstr>Java 1.8</vt:lpstr>
      <vt:lpstr>Camel Route</vt:lpstr>
      <vt:lpstr>Lombok</vt:lpstr>
      <vt:lpstr>Spock Framework</vt:lpstr>
      <vt:lpstr>Node JS</vt:lpstr>
      <vt:lpstr>Grunt</vt:lpstr>
      <vt:lpstr>Webpack</vt:lpstr>
      <vt:lpstr>Typescript 2.0</vt:lpstr>
      <vt:lpstr>FLUX Pattern (Facebook)</vt:lpstr>
      <vt:lpstr>ReactJS</vt:lpstr>
      <vt:lpstr>Git</vt:lpstr>
      <vt:lpstr>Sonarqube</vt:lpstr>
      <vt:lpstr>Development</vt:lpstr>
      <vt:lpstr>Performance Test (Djelloul)</vt:lpstr>
      <vt:lpstr>JMETER</vt:lpstr>
      <vt:lpstr>Gatling vs JMETER</vt:lpstr>
      <vt:lpstr>Gatling vs JMETER</vt:lpstr>
      <vt:lpstr>Gatling vs JMETER</vt:lpstr>
      <vt:lpstr>Gatling vs JMETER</vt:lpstr>
      <vt:lpstr>Gatling Continuous Integration</vt:lpstr>
      <vt:lpstr>Gatling</vt:lpstr>
      <vt:lpstr>Gatling</vt:lpstr>
      <vt:lpstr>PowerPoint-Präsentation</vt:lpstr>
      <vt:lpstr>Technologies overview</vt:lpstr>
      <vt:lpstr>Technologies overview</vt:lpstr>
      <vt:lpstr>Thank you  Questions?</vt:lpstr>
    </vt:vector>
  </TitlesOfParts>
  <Company>E2open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E2open – SAP Integration</dc:title>
  <dc:creator>ihedges</dc:creator>
  <cp:lastModifiedBy>Mario Tema</cp:lastModifiedBy>
  <cp:revision>377</cp:revision>
  <dcterms:created xsi:type="dcterms:W3CDTF">2007-01-16T21:33:12Z</dcterms:created>
  <dcterms:modified xsi:type="dcterms:W3CDTF">2016-10-11T20:18:54Z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0x010100D80B5A44D4EAE047A707C82491152619</vt:lpwstr>
  </property>
  <property fmtid="{D5CDD505-2E9C-101B-9397-08002B2CF9AE}" pid="3" name="Phase">
    <vt:lpwstr>40 - Due Diligence</vt:lpwstr>
  </property>
  <property fmtid="{D5CDD505-2E9C-101B-9397-08002B2CF9AE}" pid="4" name="Status">
    <vt:lpwstr>Draft</vt:lpwstr>
  </property>
  <property fmtid="{D5CDD505-2E9C-101B-9397-08002B2CF9AE}" pid="5" name="Track">
    <vt:lpwstr>Solution Engineering</vt:lpwstr>
  </property>
  <property fmtid="{D5CDD505-2E9C-101B-9397-08002B2CF9AE}" pid="6" name="Owner">
    <vt:lpwstr>Chris Keane</vt:lpwstr>
  </property>
</Properties>
</file>