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86" r:id="rId7"/>
    <p:sldId id="262" r:id="rId8"/>
    <p:sldId id="264" r:id="rId9"/>
    <p:sldId id="258" r:id="rId10"/>
    <p:sldId id="278" r:id="rId11"/>
    <p:sldId id="287" r:id="rId12"/>
    <p:sldId id="279" r:id="rId13"/>
    <p:sldId id="268" r:id="rId14"/>
    <p:sldId id="291" r:id="rId15"/>
    <p:sldId id="288" r:id="rId16"/>
    <p:sldId id="290" r:id="rId17"/>
    <p:sldId id="289" r:id="rId18"/>
    <p:sldId id="28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91" autoAdjust="0"/>
  </p:normalViewPr>
  <p:slideViewPr>
    <p:cSldViewPr snapToGrid="0">
      <p:cViewPr>
        <p:scale>
          <a:sx n="66" d="100"/>
          <a:sy n="66" d="100"/>
        </p:scale>
        <p:origin x="-1248" y="15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11/17/2023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559277" y="1122363"/>
            <a:ext cx="8011787" cy="2554902"/>
          </a:xfrm>
        </p:spPr>
        <p:txBody>
          <a:bodyPr/>
          <a:lstStyle/>
          <a:p>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penghitung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metode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YOLO (You Only Look Once) Object Detection</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User interface</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1828800"/>
            <a:ext cx="9124950" cy="2770633"/>
          </a:xfrm>
        </p:spPr>
        <p:txBody>
          <a:bodyPr vert="horz" lIns="91440" tIns="45720" rIns="91440" bIns="45720" rtlCol="0" anchor="t">
            <a:normAutofit/>
          </a:bodyPr>
          <a:lstStyle/>
          <a:p>
            <a:r>
              <a:rPr lang="en-US" sz="2000" dirty="0">
                <a:effectLst/>
                <a:latin typeface="Times New Roman" panose="02020603050405020304" pitchFamily="18" charset="0"/>
                <a:ea typeface="Calibri" panose="020F0502020204030204" pitchFamily="34" charset="0"/>
              </a:rPr>
              <a:t>Front-end </a:t>
            </a:r>
            <a:r>
              <a:rPr lang="en-US" sz="2000" dirty="0" err="1">
                <a:effectLst/>
                <a:latin typeface="Times New Roman" panose="02020603050405020304" pitchFamily="18" charset="0"/>
                <a:ea typeface="Calibri" panose="020F0502020204030204" pitchFamily="34" charset="0"/>
              </a:rPr>
              <a:t>antarmuka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pengguna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grafis</a:t>
            </a:r>
            <a:r>
              <a:rPr lang="en-US" sz="2000" dirty="0">
                <a:effectLst/>
                <a:latin typeface="Times New Roman" panose="02020603050405020304" pitchFamily="18" charset="0"/>
                <a:ea typeface="Calibri" panose="020F0502020204030204" pitchFamily="34" charset="0"/>
              </a:rPr>
              <a:t> (GUI), </a:t>
            </a:r>
            <a:r>
              <a:rPr lang="en-US" sz="2000" dirty="0" err="1">
                <a:effectLst/>
                <a:latin typeface="Times New Roman" panose="02020603050405020304" pitchFamily="18" charset="0"/>
                <a:ea typeface="Calibri" panose="020F0502020204030204" pitchFamily="34" charset="0"/>
              </a:rPr>
              <a:t>Melalui</a:t>
            </a:r>
            <a:r>
              <a:rPr lang="en-US" sz="2000" dirty="0">
                <a:effectLst/>
                <a:latin typeface="Times New Roman" panose="02020603050405020304" pitchFamily="18" charset="0"/>
                <a:ea typeface="Calibri" panose="020F0502020204030204" pitchFamily="34" charset="0"/>
              </a:rPr>
              <a:t> GUI </a:t>
            </a:r>
            <a:r>
              <a:rPr lang="en-US" sz="2000" dirty="0" err="1">
                <a:effectLst/>
                <a:latin typeface="Times New Roman" panose="02020603050405020304" pitchFamily="18" charset="0"/>
                <a:ea typeface="Calibri" panose="020F0502020204030204" pitchFamily="34" charset="0"/>
              </a:rPr>
              <a:t>ini</a:t>
            </a:r>
            <a:r>
              <a:rPr lang="en-US" sz="2000" dirty="0">
                <a:effectLst/>
                <a:latin typeface="Times New Roman" panose="02020603050405020304" pitchFamily="18" charset="0"/>
                <a:ea typeface="Calibri" panose="020F0502020204030204" pitchFamily="34" charset="0"/>
              </a:rPr>
              <a:t>, operator </a:t>
            </a:r>
            <a:r>
              <a:rPr lang="en-US" sz="2000" dirty="0" err="1">
                <a:effectLst/>
                <a:latin typeface="Times New Roman" panose="02020603050405020304" pitchFamily="18" charset="0"/>
                <a:ea typeface="Calibri" panose="020F0502020204030204" pitchFamily="34" charset="0"/>
              </a:rPr>
              <a:t>lalu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lintas</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dapat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memonitor</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alur</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lalu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lintas</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Banyaknya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kendaran</a:t>
            </a:r>
            <a:r>
              <a:rPr lang="en-US" sz="2000" dirty="0">
                <a:effectLst/>
                <a:latin typeface="Times New Roman" panose="02020603050405020304" pitchFamily="18" charset="0"/>
                <a:ea typeface="Calibri" panose="020F0502020204030204" pitchFamily="34" charset="0"/>
              </a:rPr>
              <a:t> yang </a:t>
            </a:r>
            <a:r>
              <a:rPr lang="en-US" sz="2000" dirty="0" err="1">
                <a:effectLst/>
                <a:latin typeface="Times New Roman" panose="02020603050405020304" pitchFamily="18" charset="0"/>
                <a:ea typeface="Calibri" panose="020F0502020204030204" pitchFamily="34" charset="0"/>
              </a:rPr>
              <a:t>dilalui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ruas</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jalan</a:t>
            </a:r>
            <a:r>
              <a:rPr lang="en-US" sz="2000" dirty="0">
                <a:effectLst/>
                <a:latin typeface="Times New Roman" panose="02020603050405020304" pitchFamily="18" charset="0"/>
                <a:ea typeface="Calibri" panose="020F0502020204030204" pitchFamily="34" charset="0"/>
              </a:rPr>
              <a:t> dan </a:t>
            </a:r>
            <a:r>
              <a:rPr lang="en-US" sz="2000" dirty="0" err="1">
                <a:effectLst/>
                <a:latin typeface="Times New Roman" panose="02020603050405020304" pitchFamily="18" charset="0"/>
                <a:ea typeface="Calibri" panose="020F0502020204030204" pitchFamily="34" charset="0"/>
              </a:rPr>
              <a:t>pemantauan</a:t>
            </a:r>
            <a:r>
              <a:rPr lang="en-US" sz="2000" dirty="0">
                <a:effectLst/>
                <a:latin typeface="Times New Roman" panose="02020603050405020304" pitchFamily="18" charset="0"/>
                <a:ea typeface="Calibri" panose="020F0502020204030204" pitchFamily="34" charset="0"/>
              </a:rPr>
              <a:t> CCTV di </a:t>
            </a:r>
            <a:r>
              <a:rPr lang="en-US" sz="2000" dirty="0" err="1">
                <a:effectLst/>
                <a:latin typeface="Times New Roman" panose="02020603050405020304" pitchFamily="18" charset="0"/>
                <a:ea typeface="Calibri" panose="020F0502020204030204" pitchFamily="34" charset="0"/>
              </a:rPr>
              <a:t>jalan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raya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Selain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itu</a:t>
            </a:r>
            <a:r>
              <a:rPr lang="en-US" sz="2000" dirty="0">
                <a:effectLst/>
                <a:latin typeface="Times New Roman" panose="02020603050405020304" pitchFamily="18" charset="0"/>
                <a:ea typeface="Calibri" panose="020F0502020204030204" pitchFamily="34" charset="0"/>
              </a:rPr>
              <a:t>, GUI </a:t>
            </a:r>
            <a:r>
              <a:rPr lang="en-US" sz="2000" dirty="0" err="1">
                <a:effectLst/>
                <a:latin typeface="Times New Roman" panose="02020603050405020304" pitchFamily="18" charset="0"/>
                <a:ea typeface="Calibri" panose="020F0502020204030204" pitchFamily="34" charset="0"/>
              </a:rPr>
              <a:t>ini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memberikan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keahlian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kepada</a:t>
            </a:r>
            <a:r>
              <a:rPr lang="en-US" sz="2000" dirty="0">
                <a:effectLst/>
                <a:latin typeface="Times New Roman" panose="02020603050405020304" pitchFamily="18" charset="0"/>
                <a:ea typeface="Calibri" panose="020F0502020204030204" pitchFamily="34" charset="0"/>
              </a:rPr>
              <a:t> operator </a:t>
            </a:r>
            <a:r>
              <a:rPr lang="en-US" sz="2000" dirty="0" err="1">
                <a:effectLst/>
                <a:latin typeface="Times New Roman" panose="02020603050405020304" pitchFamily="18" charset="0"/>
                <a:ea typeface="Calibri" panose="020F0502020204030204" pitchFamily="34" charset="0"/>
              </a:rPr>
              <a:t>untuk</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mengidentifikasi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lokasi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kamera</a:t>
            </a:r>
            <a:r>
              <a:rPr lang="en-US" sz="2000" dirty="0">
                <a:effectLst/>
                <a:latin typeface="Times New Roman" panose="02020603050405020304" pitchFamily="18" charset="0"/>
                <a:ea typeface="Calibri" panose="020F0502020204030204" pitchFamily="34" charset="0"/>
              </a:rPr>
              <a:t> yang </a:t>
            </a:r>
            <a:r>
              <a:rPr lang="en-US" sz="2000" dirty="0" err="1">
                <a:effectLst/>
                <a:latin typeface="Times New Roman" panose="02020603050405020304" pitchFamily="18" charset="0"/>
                <a:ea typeface="Calibri" panose="020F0502020204030204" pitchFamily="34" charset="0"/>
              </a:rPr>
              <a:t>mengelola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lalu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lintas</a:t>
            </a:r>
            <a:r>
              <a:rPr lang="en-US" sz="2000" dirty="0">
                <a:effectLst/>
                <a:latin typeface="Times New Roman" panose="02020603050405020304" pitchFamily="18" charset="0"/>
                <a:ea typeface="Calibri" panose="020F0502020204030204" pitchFamily="34" charset="0"/>
              </a:rPr>
              <a:t>. User Interface (UI) </a:t>
            </a:r>
            <a:r>
              <a:rPr lang="en-US" sz="2000" dirty="0" err="1">
                <a:effectLst/>
                <a:latin typeface="Times New Roman" panose="02020603050405020304" pitchFamily="18" charset="0"/>
                <a:ea typeface="Calibri" panose="020F0502020204030204" pitchFamily="34" charset="0"/>
              </a:rPr>
              <a:t>akan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menampilkan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hasil</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penghitungan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kendaraan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dengan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cara</a:t>
            </a:r>
            <a:r>
              <a:rPr lang="en-US" sz="2000" dirty="0">
                <a:effectLst/>
                <a:latin typeface="Times New Roman" panose="02020603050405020304" pitchFamily="18" charset="0"/>
                <a:ea typeface="Calibri" panose="020F0502020204030204" pitchFamily="34" charset="0"/>
              </a:rPr>
              <a:t> yang </a:t>
            </a:r>
            <a:r>
              <a:rPr lang="en-US" sz="2000" dirty="0" err="1">
                <a:effectLst/>
                <a:latin typeface="Times New Roman" panose="02020603050405020304" pitchFamily="18" charset="0"/>
                <a:ea typeface="Calibri" panose="020F0502020204030204" pitchFamily="34" charset="0"/>
              </a:rPr>
              <a:t>mudah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dimengerti</a:t>
            </a:r>
            <a:r>
              <a:rPr lang="en-US" sz="2000" dirty="0">
                <a:effectLst/>
                <a:latin typeface="Times New Roman" panose="02020603050405020304" pitchFamily="18" charset="0"/>
                <a:ea typeface="Calibri" panose="020F0502020204030204" pitchFamily="34" charset="0"/>
              </a:rPr>
              <a:t>. </a:t>
            </a:r>
            <a:endParaRPr lang="en-ZA" sz="2000" noProof="1"/>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CB28-0A2A-1843-DE05-9ECF3D1B800C}"/>
              </a:ext>
            </a:extLst>
          </p:cNvPr>
          <p:cNvSpPr>
            <a:spLocks noGrp="1"/>
          </p:cNvSpPr>
          <p:nvPr>
            <p:ph type="ctrTitle"/>
          </p:nvPr>
        </p:nvSpPr>
        <p:spPr>
          <a:xfrm>
            <a:off x="4209143" y="1122363"/>
            <a:ext cx="7361921" cy="2387600"/>
          </a:xfrm>
        </p:spPr>
        <p:txBody>
          <a:bodyPr/>
          <a:lstStyle/>
          <a:p>
            <a:r>
              <a:rPr lang="en-US" dirty="0" err="1"/>
              <a:t>Pengembangan</a:t>
            </a:r>
            <a:r>
              <a:rPr lang="en-US" dirty="0"/>
              <a:t> </a:t>
            </a:r>
            <a:r>
              <a:rPr lang="en-US" dirty="0" err="1"/>
              <a:t>sistem</a:t>
            </a:r>
            <a:r>
              <a:rPr lang="en-US" dirty="0"/>
              <a:t> </a:t>
            </a:r>
          </a:p>
        </p:txBody>
      </p:sp>
    </p:spTree>
    <p:extLst>
      <p:ext uri="{BB962C8B-B14F-4D97-AF65-F5344CB8AC3E}">
        <p14:creationId xmlns:p14="http://schemas.microsoft.com/office/powerpoint/2010/main" val="66813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1E75-E690-7829-0B54-D306030BD193}"/>
              </a:ext>
            </a:extLst>
          </p:cNvPr>
          <p:cNvSpPr>
            <a:spLocks noGrp="1"/>
          </p:cNvSpPr>
          <p:nvPr>
            <p:ph type="title"/>
          </p:nvPr>
        </p:nvSpPr>
        <p:spPr/>
        <p:txBody>
          <a:bodyPr/>
          <a:lstStyle/>
          <a:p>
            <a:r>
              <a:rPr lang="en-US" dirty="0" err="1"/>
              <a:t>Pengembangan</a:t>
            </a:r>
            <a:r>
              <a:rPr lang="en-US" dirty="0"/>
              <a:t> </a:t>
            </a:r>
            <a:r>
              <a:rPr lang="en-US" dirty="0" err="1"/>
              <a:t>Sistem</a:t>
            </a:r>
            <a:r>
              <a:rPr lang="en-US" dirty="0"/>
              <a:t> </a:t>
            </a:r>
          </a:p>
        </p:txBody>
      </p:sp>
      <p:sp>
        <p:nvSpPr>
          <p:cNvPr id="3" name="Text Placeholder 2">
            <a:extLst>
              <a:ext uri="{FF2B5EF4-FFF2-40B4-BE49-F238E27FC236}">
                <a16:creationId xmlns:a16="http://schemas.microsoft.com/office/drawing/2014/main" id="{9A428FAE-A573-380D-D185-9AC2AF6BEDDE}"/>
              </a:ext>
            </a:extLst>
          </p:cNvPr>
          <p:cNvSpPr>
            <a:spLocks noGrp="1"/>
          </p:cNvSpPr>
          <p:nvPr>
            <p:ph type="body" sz="quarter" idx="13"/>
          </p:nvPr>
        </p:nvSpPr>
        <p:spPr/>
        <p:txBody>
          <a:bodyPr/>
          <a:lstStyle/>
          <a:p>
            <a:r>
              <a:rPr lang="en-US" dirty="0" err="1"/>
              <a:t>Pengembangan</a:t>
            </a:r>
            <a:r>
              <a:rPr lang="en-US" dirty="0"/>
              <a:t> pada </a:t>
            </a:r>
            <a:r>
              <a:rPr lang="en-US" dirty="0" err="1"/>
              <a:t>sistem</a:t>
            </a:r>
            <a:r>
              <a:rPr lang="en-US" dirty="0"/>
              <a:t> </a:t>
            </a:r>
            <a:r>
              <a:rPr lang="en-US" dirty="0" err="1"/>
              <a:t>ini</a:t>
            </a:r>
            <a:r>
              <a:rPr lang="en-US" dirty="0"/>
              <a:t> </a:t>
            </a:r>
            <a:r>
              <a:rPr lang="en-US" dirty="0" err="1"/>
              <a:t>ditambahkan</a:t>
            </a:r>
            <a:r>
              <a:rPr lang="en-US" dirty="0"/>
              <a:t> </a:t>
            </a:r>
            <a:r>
              <a:rPr lang="en-US" dirty="0" err="1"/>
              <a:t>fitur</a:t>
            </a:r>
            <a:r>
              <a:rPr lang="en-US" dirty="0"/>
              <a:t> </a:t>
            </a:r>
            <a:r>
              <a:rPr lang="en-US" dirty="0" err="1"/>
              <a:t>Pendeteksian</a:t>
            </a:r>
            <a:r>
              <a:rPr lang="en-US" dirty="0"/>
              <a:t>, </a:t>
            </a:r>
            <a:r>
              <a:rPr lang="en-US" dirty="0" err="1"/>
              <a:t>Pendeteksian</a:t>
            </a:r>
            <a:r>
              <a:rPr lang="en-US" dirty="0"/>
              <a:t> </a:t>
            </a:r>
            <a:r>
              <a:rPr lang="en-US" dirty="0" err="1"/>
              <a:t>ini</a:t>
            </a:r>
            <a:r>
              <a:rPr lang="en-US" dirty="0"/>
              <a:t> </a:t>
            </a:r>
            <a:r>
              <a:rPr lang="en-US" dirty="0" err="1"/>
              <a:t>dilakukan</a:t>
            </a:r>
            <a:r>
              <a:rPr lang="en-US" dirty="0"/>
              <a:t> </a:t>
            </a:r>
            <a:r>
              <a:rPr lang="en-US" dirty="0" err="1"/>
              <a:t>untuk</a:t>
            </a:r>
            <a:r>
              <a:rPr lang="en-US" dirty="0"/>
              <a:t> </a:t>
            </a:r>
            <a:r>
              <a:rPr lang="en-US" dirty="0" err="1"/>
              <a:t>mempermudah</a:t>
            </a:r>
            <a:r>
              <a:rPr lang="en-US" dirty="0"/>
              <a:t> </a:t>
            </a:r>
            <a:r>
              <a:rPr lang="en-US" dirty="0" err="1"/>
              <a:t>pengecekan</a:t>
            </a:r>
            <a:r>
              <a:rPr lang="en-US" dirty="0"/>
              <a:t> plat </a:t>
            </a:r>
            <a:r>
              <a:rPr lang="en-US" dirty="0" err="1"/>
              <a:t>nomor</a:t>
            </a:r>
            <a:r>
              <a:rPr lang="en-US" dirty="0"/>
              <a:t> </a:t>
            </a:r>
            <a:r>
              <a:rPr lang="en-US" dirty="0" err="1"/>
              <a:t>dengan</a:t>
            </a:r>
            <a:r>
              <a:rPr lang="en-US" dirty="0"/>
              <a:t> </a:t>
            </a:r>
            <a:r>
              <a:rPr lang="en-US" dirty="0" err="1"/>
              <a:t>menggunakan</a:t>
            </a:r>
            <a:r>
              <a:rPr lang="en-US" dirty="0"/>
              <a:t> </a:t>
            </a:r>
            <a:r>
              <a:rPr lang="en-US" dirty="0" err="1"/>
              <a:t>sistem</a:t>
            </a:r>
            <a:r>
              <a:rPr lang="en-US" dirty="0"/>
              <a:t> </a:t>
            </a:r>
            <a:r>
              <a:rPr lang="en-US" dirty="0" err="1"/>
              <a:t>dengan</a:t>
            </a:r>
            <a:r>
              <a:rPr lang="en-US" dirty="0"/>
              <a:t> </a:t>
            </a:r>
            <a:r>
              <a:rPr lang="en-US" dirty="0" err="1"/>
              <a:t>menggunakan</a:t>
            </a:r>
            <a:r>
              <a:rPr lang="en-US" dirty="0"/>
              <a:t> data yang </a:t>
            </a:r>
            <a:r>
              <a:rPr lang="en-US" dirty="0" err="1"/>
              <a:t>sudah</a:t>
            </a:r>
            <a:r>
              <a:rPr lang="en-US" dirty="0"/>
              <a:t> </a:t>
            </a:r>
            <a:r>
              <a:rPr lang="en-US" dirty="0" err="1"/>
              <a:t>dilatih</a:t>
            </a:r>
            <a:r>
              <a:rPr lang="en-US" dirty="0"/>
              <a:t>. </a:t>
            </a:r>
            <a:r>
              <a:rPr lang="en-US" dirty="0" err="1"/>
              <a:t>Pengembangan</a:t>
            </a:r>
            <a:r>
              <a:rPr lang="en-US" dirty="0"/>
              <a:t> pada </a:t>
            </a:r>
            <a:r>
              <a:rPr lang="en-US" dirty="0" err="1"/>
              <a:t>sistem</a:t>
            </a:r>
            <a:r>
              <a:rPr lang="en-US" dirty="0"/>
              <a:t> </a:t>
            </a:r>
            <a:r>
              <a:rPr lang="en-US" dirty="0" err="1"/>
              <a:t>ini</a:t>
            </a:r>
            <a:r>
              <a:rPr lang="en-US" dirty="0"/>
              <a:t> </a:t>
            </a:r>
            <a:r>
              <a:rPr lang="en-US" dirty="0" err="1"/>
              <a:t>ditambahkan</a:t>
            </a:r>
            <a:r>
              <a:rPr lang="en-US" dirty="0"/>
              <a:t> </a:t>
            </a:r>
            <a:r>
              <a:rPr lang="en-US" dirty="0" err="1"/>
              <a:t>pendeteksian</a:t>
            </a:r>
            <a:r>
              <a:rPr lang="en-US" dirty="0"/>
              <a:t> pada plat </a:t>
            </a:r>
            <a:r>
              <a:rPr lang="en-US" dirty="0" err="1"/>
              <a:t>nomor</a:t>
            </a:r>
            <a:r>
              <a:rPr lang="en-US" dirty="0"/>
              <a:t> </a:t>
            </a:r>
            <a:r>
              <a:rPr lang="en-US" dirty="0" err="1"/>
              <a:t>kendaraan</a:t>
            </a:r>
            <a:r>
              <a:rPr lang="en-US" dirty="0"/>
              <a:t>. </a:t>
            </a:r>
            <a:r>
              <a:rPr lang="en-US" dirty="0" err="1"/>
              <a:t>Pendeteksian</a:t>
            </a:r>
            <a:r>
              <a:rPr lang="en-US" dirty="0"/>
              <a:t> pada </a:t>
            </a:r>
            <a:r>
              <a:rPr lang="en-US" dirty="0" err="1"/>
              <a:t>penelitian</a:t>
            </a:r>
            <a:r>
              <a:rPr lang="en-US" dirty="0"/>
              <a:t> </a:t>
            </a:r>
            <a:r>
              <a:rPr lang="en-US" dirty="0" err="1"/>
              <a:t>ini</a:t>
            </a:r>
            <a:r>
              <a:rPr lang="en-US" dirty="0"/>
              <a:t> </a:t>
            </a:r>
            <a:r>
              <a:rPr lang="en-US" dirty="0" err="1"/>
              <a:t>akan</a:t>
            </a:r>
            <a:r>
              <a:rPr lang="en-US" dirty="0"/>
              <a:t> </a:t>
            </a:r>
            <a:r>
              <a:rPr lang="en-US" dirty="0" err="1"/>
              <a:t>menggunakan</a:t>
            </a:r>
            <a:r>
              <a:rPr lang="en-US" dirty="0"/>
              <a:t> dataset plat </a:t>
            </a:r>
            <a:r>
              <a:rPr lang="en-US" dirty="0" err="1"/>
              <a:t>nomor</a:t>
            </a:r>
            <a:r>
              <a:rPr lang="en-US" dirty="0"/>
              <a:t> </a:t>
            </a:r>
            <a:r>
              <a:rPr lang="en-US" dirty="0" err="1"/>
              <a:t>kendaraan</a:t>
            </a:r>
            <a:r>
              <a:rPr lang="en-US" dirty="0"/>
              <a:t> Indonesia agar </a:t>
            </a:r>
            <a:r>
              <a:rPr lang="en-US" dirty="0" err="1"/>
              <a:t>dapat</a:t>
            </a:r>
            <a:r>
              <a:rPr lang="en-US" dirty="0"/>
              <a:t> </a:t>
            </a:r>
            <a:r>
              <a:rPr lang="en-US" dirty="0" err="1"/>
              <a:t>mendeteksi</a:t>
            </a:r>
            <a:r>
              <a:rPr lang="en-US" dirty="0"/>
              <a:t> </a:t>
            </a:r>
            <a:r>
              <a:rPr lang="en-US" dirty="0" err="1"/>
              <a:t>teks</a:t>
            </a:r>
            <a:r>
              <a:rPr lang="en-US" dirty="0"/>
              <a:t> </a:t>
            </a:r>
            <a:r>
              <a:rPr lang="en-US" dirty="0" err="1"/>
              <a:t>dari</a:t>
            </a:r>
            <a:r>
              <a:rPr lang="en-US" dirty="0"/>
              <a:t> plat </a:t>
            </a:r>
            <a:r>
              <a:rPr lang="en-US" dirty="0" err="1"/>
              <a:t>nomor</a:t>
            </a:r>
            <a:r>
              <a:rPr lang="en-US" dirty="0"/>
              <a:t> Indonesia.</a:t>
            </a:r>
          </a:p>
        </p:txBody>
      </p:sp>
      <p:sp>
        <p:nvSpPr>
          <p:cNvPr id="4" name="Date Placeholder 3">
            <a:extLst>
              <a:ext uri="{FF2B5EF4-FFF2-40B4-BE49-F238E27FC236}">
                <a16:creationId xmlns:a16="http://schemas.microsoft.com/office/drawing/2014/main" id="{61661172-659C-7482-25D7-AD760CCED00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D84268B-5D58-7CAD-B504-EA65D88903A7}"/>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11935C88-1F1C-94E9-FDF8-5D1A76F2985B}"/>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19191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D450-40E3-5277-AC0B-4F8F91E84E52}"/>
              </a:ext>
            </a:extLst>
          </p:cNvPr>
          <p:cNvSpPr>
            <a:spLocks noGrp="1"/>
          </p:cNvSpPr>
          <p:nvPr>
            <p:ph type="title"/>
          </p:nvPr>
        </p:nvSpPr>
        <p:spPr/>
        <p:txBody>
          <a:bodyPr/>
          <a:lstStyle/>
          <a:p>
            <a:r>
              <a:rPr lang="en-US" dirty="0"/>
              <a:t>Interface engine </a:t>
            </a:r>
          </a:p>
        </p:txBody>
      </p:sp>
      <p:sp>
        <p:nvSpPr>
          <p:cNvPr id="3" name="Text Placeholder 2">
            <a:extLst>
              <a:ext uri="{FF2B5EF4-FFF2-40B4-BE49-F238E27FC236}">
                <a16:creationId xmlns:a16="http://schemas.microsoft.com/office/drawing/2014/main" id="{57E18BB5-19AD-1270-1D52-B8335988CB7E}"/>
              </a:ext>
            </a:extLst>
          </p:cNvPr>
          <p:cNvSpPr>
            <a:spLocks noGrp="1"/>
          </p:cNvSpPr>
          <p:nvPr>
            <p:ph type="body" sz="quarter" idx="15"/>
          </p:nvPr>
        </p:nvSpPr>
        <p:spPr>
          <a:xfrm>
            <a:off x="914400" y="1789557"/>
            <a:ext cx="3200400" cy="365760"/>
          </a:xfrm>
        </p:spPr>
        <p:txBody>
          <a:bodyPr/>
          <a:lstStyle/>
          <a:p>
            <a:r>
              <a:rPr lang="en-US" dirty="0"/>
              <a:t>Tesseract OCR</a:t>
            </a:r>
          </a:p>
        </p:txBody>
      </p:sp>
      <p:sp>
        <p:nvSpPr>
          <p:cNvPr id="4" name="Text Placeholder 3">
            <a:extLst>
              <a:ext uri="{FF2B5EF4-FFF2-40B4-BE49-F238E27FC236}">
                <a16:creationId xmlns:a16="http://schemas.microsoft.com/office/drawing/2014/main" id="{251E4CCB-01E7-3BFE-46CE-3736D23FC80B}"/>
              </a:ext>
            </a:extLst>
          </p:cNvPr>
          <p:cNvSpPr>
            <a:spLocks noGrp="1"/>
          </p:cNvSpPr>
          <p:nvPr>
            <p:ph type="body" sz="quarter" idx="13"/>
          </p:nvPr>
        </p:nvSpPr>
        <p:spPr>
          <a:xfrm>
            <a:off x="914400" y="2267712"/>
            <a:ext cx="3200400" cy="1188720"/>
          </a:xfrm>
        </p:spPr>
        <p:txBody>
          <a:bodyPr>
            <a:normAutofit/>
          </a:bodyPr>
          <a:lstStyle/>
          <a:p>
            <a:r>
              <a:rPr lang="en-US" sz="1600" dirty="0" err="1"/>
              <a:t>merupakan</a:t>
            </a:r>
            <a:r>
              <a:rPr lang="en-US" sz="1600" dirty="0"/>
              <a:t> salah </a:t>
            </a:r>
            <a:r>
              <a:rPr lang="en-US" sz="1600" dirty="0" err="1"/>
              <a:t>satu</a:t>
            </a:r>
            <a:r>
              <a:rPr lang="en-US" sz="1600" dirty="0"/>
              <a:t> open source engine </a:t>
            </a:r>
            <a:r>
              <a:rPr lang="en-US" sz="1600" dirty="0" err="1"/>
              <a:t>untuk</a:t>
            </a:r>
            <a:r>
              <a:rPr lang="en-US" sz="1600" dirty="0"/>
              <a:t> </a:t>
            </a:r>
            <a:r>
              <a:rPr lang="en-US" sz="1600" dirty="0" err="1"/>
              <a:t>mengenali</a:t>
            </a:r>
            <a:r>
              <a:rPr lang="en-US" sz="1600" dirty="0"/>
              <a:t> </a:t>
            </a:r>
            <a:r>
              <a:rPr lang="en-US" sz="1600" dirty="0" err="1"/>
              <a:t>karakter</a:t>
            </a:r>
            <a:r>
              <a:rPr lang="en-US" sz="1600" dirty="0"/>
              <a:t> yang </a:t>
            </a:r>
            <a:r>
              <a:rPr lang="en-US" sz="1600" dirty="0" err="1"/>
              <a:t>ada</a:t>
            </a:r>
            <a:r>
              <a:rPr lang="en-US" sz="1600" dirty="0"/>
              <a:t> pada </a:t>
            </a:r>
            <a:r>
              <a:rPr lang="en-US" sz="1600" dirty="0" err="1"/>
              <a:t>gambar</a:t>
            </a:r>
            <a:r>
              <a:rPr lang="en-US" sz="1600" dirty="0"/>
              <a:t> </a:t>
            </a:r>
          </a:p>
        </p:txBody>
      </p:sp>
      <p:sp>
        <p:nvSpPr>
          <p:cNvPr id="5" name="Text Placeholder 4">
            <a:extLst>
              <a:ext uri="{FF2B5EF4-FFF2-40B4-BE49-F238E27FC236}">
                <a16:creationId xmlns:a16="http://schemas.microsoft.com/office/drawing/2014/main" id="{AB953D8A-2F77-3D4D-F369-509552510F8D}"/>
              </a:ext>
            </a:extLst>
          </p:cNvPr>
          <p:cNvSpPr>
            <a:spLocks noGrp="1"/>
          </p:cNvSpPr>
          <p:nvPr>
            <p:ph type="body" sz="quarter" idx="16"/>
          </p:nvPr>
        </p:nvSpPr>
        <p:spPr>
          <a:xfrm>
            <a:off x="4535424" y="1784985"/>
            <a:ext cx="3200400" cy="365760"/>
          </a:xfrm>
        </p:spPr>
        <p:txBody>
          <a:bodyPr/>
          <a:lstStyle/>
          <a:p>
            <a:r>
              <a:rPr lang="en-US" dirty="0"/>
              <a:t>Image Processing</a:t>
            </a:r>
          </a:p>
        </p:txBody>
      </p:sp>
      <p:sp>
        <p:nvSpPr>
          <p:cNvPr id="6" name="Text Placeholder 5">
            <a:extLst>
              <a:ext uri="{FF2B5EF4-FFF2-40B4-BE49-F238E27FC236}">
                <a16:creationId xmlns:a16="http://schemas.microsoft.com/office/drawing/2014/main" id="{6B6ACD96-933D-3CF4-ADD2-15A5440EBF21}"/>
              </a:ext>
            </a:extLst>
          </p:cNvPr>
          <p:cNvSpPr>
            <a:spLocks noGrp="1"/>
          </p:cNvSpPr>
          <p:nvPr>
            <p:ph type="body" sz="quarter" idx="14"/>
          </p:nvPr>
        </p:nvSpPr>
        <p:spPr>
          <a:xfrm>
            <a:off x="4535424" y="2134362"/>
            <a:ext cx="3200400" cy="1188720"/>
          </a:xfrm>
        </p:spPr>
        <p:txBody>
          <a:bodyPr>
            <a:noAutofit/>
          </a:bodyPr>
          <a:lstStyle/>
          <a:p>
            <a:r>
              <a:rPr lang="en-US" sz="1600" dirty="0" err="1"/>
              <a:t>merupakan</a:t>
            </a:r>
            <a:r>
              <a:rPr lang="en-US" sz="1600" dirty="0"/>
              <a:t> salah </a:t>
            </a:r>
            <a:r>
              <a:rPr lang="en-US" sz="1600" dirty="0" err="1"/>
              <a:t>satu</a:t>
            </a:r>
            <a:r>
              <a:rPr lang="en-US" sz="1600" dirty="0"/>
              <a:t> </a:t>
            </a:r>
            <a:r>
              <a:rPr lang="en-US" sz="1600" dirty="0" err="1"/>
              <a:t>bentuk</a:t>
            </a:r>
            <a:r>
              <a:rPr lang="en-US" sz="1600" dirty="0"/>
              <a:t> </a:t>
            </a:r>
            <a:r>
              <a:rPr lang="en-US" sz="1600" dirty="0" err="1"/>
              <a:t>teknik</a:t>
            </a:r>
            <a:r>
              <a:rPr lang="en-US" sz="1600" dirty="0"/>
              <a:t> </a:t>
            </a:r>
            <a:r>
              <a:rPr lang="en-US" sz="1600" dirty="0" err="1"/>
              <a:t>pengolahan</a:t>
            </a:r>
            <a:r>
              <a:rPr lang="en-US" sz="1600" dirty="0"/>
              <a:t> </a:t>
            </a:r>
            <a:r>
              <a:rPr lang="en-US" sz="1600" dirty="0" err="1"/>
              <a:t>sinyal</a:t>
            </a:r>
            <a:r>
              <a:rPr lang="en-US" sz="1600" dirty="0"/>
              <a:t> oleh </a:t>
            </a:r>
            <a:r>
              <a:rPr lang="en-US" sz="1600" dirty="0" err="1"/>
              <a:t>komputer</a:t>
            </a:r>
            <a:r>
              <a:rPr lang="en-US" sz="1600" dirty="0"/>
              <a:t> </a:t>
            </a:r>
            <a:r>
              <a:rPr lang="en-US" sz="1600" dirty="0" err="1"/>
              <a:t>dengan</a:t>
            </a:r>
            <a:r>
              <a:rPr lang="en-US" sz="1600" dirty="0"/>
              <a:t> </a:t>
            </a:r>
            <a:r>
              <a:rPr lang="en-US" sz="1600" dirty="0" err="1"/>
              <a:t>masukan</a:t>
            </a:r>
            <a:r>
              <a:rPr lang="en-US" sz="1600" dirty="0"/>
              <a:t> </a:t>
            </a:r>
            <a:r>
              <a:rPr lang="en-US" sz="1600" dirty="0" err="1"/>
              <a:t>berupa</a:t>
            </a:r>
            <a:r>
              <a:rPr lang="en-US" sz="1600" dirty="0"/>
              <a:t> </a:t>
            </a:r>
            <a:r>
              <a:rPr lang="en-US" sz="1600" dirty="0" err="1"/>
              <a:t>citra</a:t>
            </a:r>
            <a:r>
              <a:rPr lang="en-US" sz="1600" dirty="0"/>
              <a:t> (</a:t>
            </a:r>
            <a:r>
              <a:rPr lang="en-US" sz="1600" dirty="0" err="1"/>
              <a:t>gambar</a:t>
            </a:r>
            <a:r>
              <a:rPr lang="en-US" sz="1600" dirty="0"/>
              <a:t>) yang </a:t>
            </a:r>
            <a:r>
              <a:rPr lang="en-US" sz="1600" dirty="0" err="1"/>
              <a:t>akan</a:t>
            </a:r>
            <a:r>
              <a:rPr lang="en-US" sz="1600" dirty="0"/>
              <a:t> </a:t>
            </a:r>
            <a:r>
              <a:rPr lang="en-US" sz="1600" dirty="0" err="1"/>
              <a:t>ditransformasikan</a:t>
            </a:r>
            <a:r>
              <a:rPr lang="en-US" sz="1600" dirty="0"/>
              <a:t> </a:t>
            </a:r>
            <a:r>
              <a:rPr lang="en-US" sz="1600" dirty="0" err="1"/>
              <a:t>sebagai</a:t>
            </a:r>
            <a:r>
              <a:rPr lang="en-US" sz="1600" dirty="0"/>
              <a:t> </a:t>
            </a:r>
            <a:r>
              <a:rPr lang="en-US" sz="1600" dirty="0" err="1"/>
              <a:t>keluran</a:t>
            </a:r>
            <a:r>
              <a:rPr lang="en-US" sz="1600" dirty="0"/>
              <a:t> yang </a:t>
            </a:r>
            <a:r>
              <a:rPr lang="en-US" sz="1600" dirty="0" err="1"/>
              <a:t>memiliki</a:t>
            </a:r>
            <a:r>
              <a:rPr lang="en-US" sz="1600" dirty="0"/>
              <a:t> </a:t>
            </a:r>
            <a:r>
              <a:rPr lang="en-US" sz="1600" dirty="0" err="1"/>
              <a:t>kualitas</a:t>
            </a:r>
            <a:r>
              <a:rPr lang="en-US" sz="1600" dirty="0"/>
              <a:t> yang </a:t>
            </a:r>
            <a:r>
              <a:rPr lang="en-US" sz="1600" dirty="0" err="1"/>
              <a:t>lebih</a:t>
            </a:r>
            <a:r>
              <a:rPr lang="en-US" sz="1600" dirty="0"/>
              <a:t> </a:t>
            </a:r>
            <a:r>
              <a:rPr lang="en-US" sz="1600" dirty="0" err="1"/>
              <a:t>baik</a:t>
            </a:r>
            <a:endParaRPr lang="en-US" sz="1600" dirty="0"/>
          </a:p>
        </p:txBody>
      </p:sp>
      <p:sp>
        <p:nvSpPr>
          <p:cNvPr id="7" name="Text Placeholder 6">
            <a:extLst>
              <a:ext uri="{FF2B5EF4-FFF2-40B4-BE49-F238E27FC236}">
                <a16:creationId xmlns:a16="http://schemas.microsoft.com/office/drawing/2014/main" id="{AE35A424-0756-8288-3758-EBCF6B6ADE81}"/>
              </a:ext>
            </a:extLst>
          </p:cNvPr>
          <p:cNvSpPr>
            <a:spLocks noGrp="1"/>
          </p:cNvSpPr>
          <p:nvPr>
            <p:ph type="body" sz="quarter" idx="19"/>
          </p:nvPr>
        </p:nvSpPr>
        <p:spPr/>
        <p:txBody>
          <a:bodyPr/>
          <a:lstStyle/>
          <a:p>
            <a:r>
              <a:rPr lang="en-US" dirty="0"/>
              <a:t>OpenCV</a:t>
            </a:r>
          </a:p>
        </p:txBody>
      </p:sp>
      <p:sp>
        <p:nvSpPr>
          <p:cNvPr id="8" name="Text Placeholder 7">
            <a:extLst>
              <a:ext uri="{FF2B5EF4-FFF2-40B4-BE49-F238E27FC236}">
                <a16:creationId xmlns:a16="http://schemas.microsoft.com/office/drawing/2014/main" id="{604559AD-F77C-FD98-9A3E-4357C2AC21A1}"/>
              </a:ext>
            </a:extLst>
          </p:cNvPr>
          <p:cNvSpPr>
            <a:spLocks noGrp="1"/>
          </p:cNvSpPr>
          <p:nvPr>
            <p:ph type="body" sz="quarter" idx="17"/>
          </p:nvPr>
        </p:nvSpPr>
        <p:spPr/>
        <p:txBody>
          <a:bodyPr>
            <a:noAutofit/>
          </a:bodyPr>
          <a:lstStyle/>
          <a:p>
            <a:r>
              <a:rPr lang="en-US" sz="1600" dirty="0" err="1"/>
              <a:t>merupakan</a:t>
            </a:r>
            <a:r>
              <a:rPr lang="en-US" sz="1600" dirty="0"/>
              <a:t> salah </a:t>
            </a:r>
            <a:r>
              <a:rPr lang="en-US" sz="1600" dirty="0" err="1"/>
              <a:t>satu</a:t>
            </a:r>
            <a:r>
              <a:rPr lang="en-US" sz="1600" dirty="0"/>
              <a:t> library open source yang </a:t>
            </a:r>
            <a:r>
              <a:rPr lang="en-US" sz="1600" dirty="0" err="1"/>
              <a:t>biasanya</a:t>
            </a:r>
            <a:r>
              <a:rPr lang="en-US" sz="1600" dirty="0"/>
              <a:t> </a:t>
            </a:r>
            <a:r>
              <a:rPr lang="en-US" sz="1600" dirty="0" err="1"/>
              <a:t>dimanfaatkan</a:t>
            </a:r>
            <a:r>
              <a:rPr lang="en-US" sz="1600" dirty="0"/>
              <a:t> </a:t>
            </a:r>
            <a:r>
              <a:rPr lang="en-US" sz="1600" dirty="0" err="1"/>
              <a:t>untuk</a:t>
            </a:r>
            <a:r>
              <a:rPr lang="en-US" sz="1600" dirty="0"/>
              <a:t> </a:t>
            </a:r>
            <a:r>
              <a:rPr lang="en-US" sz="1600" dirty="0" err="1"/>
              <a:t>mengolah</a:t>
            </a:r>
            <a:r>
              <a:rPr lang="en-US" sz="1600" dirty="0"/>
              <a:t> </a:t>
            </a:r>
            <a:r>
              <a:rPr lang="en-US" sz="1600" dirty="0" err="1"/>
              <a:t>citra</a:t>
            </a:r>
            <a:r>
              <a:rPr lang="en-US" sz="1600" dirty="0"/>
              <a:t> </a:t>
            </a:r>
            <a:r>
              <a:rPr lang="en-US" sz="1600" dirty="0" err="1"/>
              <a:t>secara</a:t>
            </a:r>
            <a:r>
              <a:rPr lang="en-US" sz="1600" dirty="0"/>
              <a:t> real-time yang </a:t>
            </a:r>
            <a:r>
              <a:rPr lang="en-US" sz="1600" dirty="0" err="1"/>
              <a:t>dibuat</a:t>
            </a:r>
            <a:r>
              <a:rPr lang="en-US" sz="1600" dirty="0"/>
              <a:t> dan </a:t>
            </a:r>
            <a:r>
              <a:rPr lang="en-US" sz="1600" dirty="0" err="1"/>
              <a:t>dikembangkan</a:t>
            </a:r>
            <a:r>
              <a:rPr lang="en-US" sz="1600" dirty="0"/>
              <a:t> oleh Intel</a:t>
            </a:r>
          </a:p>
        </p:txBody>
      </p:sp>
      <p:sp>
        <p:nvSpPr>
          <p:cNvPr id="9" name="Text Placeholder 8">
            <a:extLst>
              <a:ext uri="{FF2B5EF4-FFF2-40B4-BE49-F238E27FC236}">
                <a16:creationId xmlns:a16="http://schemas.microsoft.com/office/drawing/2014/main" id="{42E6F6F7-7DA5-F488-37BD-00C8BC9C45D2}"/>
              </a:ext>
            </a:extLst>
          </p:cNvPr>
          <p:cNvSpPr>
            <a:spLocks noGrp="1"/>
          </p:cNvSpPr>
          <p:nvPr>
            <p:ph type="body" sz="quarter" idx="20"/>
          </p:nvPr>
        </p:nvSpPr>
        <p:spPr/>
        <p:txBody>
          <a:bodyPr/>
          <a:lstStyle/>
          <a:p>
            <a:r>
              <a:rPr lang="en-US" dirty="0"/>
              <a:t>PHYTON &amp; PYCHARM</a:t>
            </a:r>
          </a:p>
        </p:txBody>
      </p:sp>
      <p:sp>
        <p:nvSpPr>
          <p:cNvPr id="10" name="Text Placeholder 9">
            <a:extLst>
              <a:ext uri="{FF2B5EF4-FFF2-40B4-BE49-F238E27FC236}">
                <a16:creationId xmlns:a16="http://schemas.microsoft.com/office/drawing/2014/main" id="{AD37F16D-B4A2-B0F4-2E29-EDFB07313B5E}"/>
              </a:ext>
            </a:extLst>
          </p:cNvPr>
          <p:cNvSpPr>
            <a:spLocks noGrp="1"/>
          </p:cNvSpPr>
          <p:nvPr>
            <p:ph type="body" sz="quarter" idx="18"/>
          </p:nvPr>
        </p:nvSpPr>
        <p:spPr>
          <a:xfrm>
            <a:off x="4535424" y="4251960"/>
            <a:ext cx="3435096" cy="1709928"/>
          </a:xfrm>
        </p:spPr>
        <p:txBody>
          <a:bodyPr>
            <a:noAutofit/>
          </a:bodyPr>
          <a:lstStyle/>
          <a:p>
            <a:r>
              <a:rPr lang="en-US" sz="1600" dirty="0"/>
              <a:t>Phyton </a:t>
            </a:r>
            <a:r>
              <a:rPr lang="sv-SE" sz="1600" dirty="0"/>
              <a:t>merupakan salah satu bahasa pemrograman berorientasi objek tingkat tinggi</a:t>
            </a:r>
            <a:endParaRPr lang="en-US" sz="1600" dirty="0"/>
          </a:p>
          <a:p>
            <a:r>
              <a:rPr lang="en-US" sz="1600" dirty="0" err="1"/>
              <a:t>Pycharm</a:t>
            </a:r>
            <a:r>
              <a:rPr lang="en-US" sz="1600" dirty="0"/>
              <a:t> </a:t>
            </a:r>
            <a:r>
              <a:rPr lang="en-US" sz="1600" dirty="0" err="1"/>
              <a:t>adalah</a:t>
            </a:r>
            <a:r>
              <a:rPr lang="en-US" sz="1600" dirty="0"/>
              <a:t> </a:t>
            </a:r>
            <a:r>
              <a:rPr lang="en-US" sz="1600" dirty="0" err="1"/>
              <a:t>satu</a:t>
            </a:r>
            <a:r>
              <a:rPr lang="en-US" sz="1600" dirty="0"/>
              <a:t> </a:t>
            </a:r>
            <a:r>
              <a:rPr lang="en-US" sz="1600" dirty="0" err="1"/>
              <a:t>lingkungan</a:t>
            </a:r>
            <a:r>
              <a:rPr lang="en-US" sz="1600" dirty="0"/>
              <a:t> </a:t>
            </a:r>
            <a:r>
              <a:rPr lang="en-US" sz="1600" dirty="0" err="1"/>
              <a:t>pengembangan</a:t>
            </a:r>
            <a:r>
              <a:rPr lang="en-US" sz="1600" dirty="0"/>
              <a:t> </a:t>
            </a:r>
            <a:r>
              <a:rPr lang="en-US" sz="1600" dirty="0" err="1"/>
              <a:t>terintegrasi</a:t>
            </a:r>
            <a:r>
              <a:rPr lang="en-US" sz="1600" dirty="0"/>
              <a:t> (IDE), </a:t>
            </a:r>
            <a:r>
              <a:rPr lang="en-US" sz="1600" dirty="0" err="1"/>
              <a:t>Kelebihan</a:t>
            </a:r>
            <a:r>
              <a:rPr lang="en-US" sz="1600" dirty="0"/>
              <a:t> </a:t>
            </a:r>
            <a:r>
              <a:rPr lang="en-US" sz="1600" dirty="0" err="1"/>
              <a:t>dari</a:t>
            </a:r>
            <a:r>
              <a:rPr lang="en-US" sz="1600" dirty="0"/>
              <a:t> IDE </a:t>
            </a:r>
            <a:r>
              <a:rPr lang="en-US" sz="1600" dirty="0" err="1"/>
              <a:t>ini</a:t>
            </a:r>
            <a:r>
              <a:rPr lang="en-US" sz="1600" dirty="0"/>
              <a:t> </a:t>
            </a:r>
            <a:r>
              <a:rPr lang="en-US" sz="1600" dirty="0" err="1"/>
              <a:t>adalah</a:t>
            </a:r>
            <a:r>
              <a:rPr lang="en-US" sz="1600" dirty="0"/>
              <a:t> </a:t>
            </a:r>
            <a:r>
              <a:rPr lang="en-US" sz="1600" dirty="0" err="1"/>
              <a:t>dapat</a:t>
            </a:r>
            <a:r>
              <a:rPr lang="en-US" sz="1600" dirty="0"/>
              <a:t> </a:t>
            </a:r>
            <a:r>
              <a:rPr lang="en-US" sz="1600" dirty="0" err="1"/>
              <a:t>mengakses</a:t>
            </a:r>
            <a:r>
              <a:rPr lang="en-US" sz="1600" dirty="0"/>
              <a:t> command line, </a:t>
            </a:r>
            <a:r>
              <a:rPr lang="en-US" sz="1600" dirty="0" err="1"/>
              <a:t>terhubung</a:t>
            </a:r>
            <a:r>
              <a:rPr lang="en-US" sz="1600" dirty="0"/>
              <a:t> </a:t>
            </a:r>
            <a:r>
              <a:rPr lang="en-US" sz="1600" dirty="0" err="1"/>
              <a:t>ke</a:t>
            </a:r>
            <a:r>
              <a:rPr lang="en-US" sz="1600" dirty="0"/>
              <a:t> database, </a:t>
            </a:r>
            <a:r>
              <a:rPr lang="en-US" sz="1600" dirty="0" err="1"/>
              <a:t>membuat</a:t>
            </a:r>
            <a:r>
              <a:rPr lang="en-US" sz="1600" dirty="0"/>
              <a:t> </a:t>
            </a:r>
            <a:r>
              <a:rPr lang="en-US" sz="1600" dirty="0" err="1"/>
              <a:t>lingkungan</a:t>
            </a:r>
            <a:r>
              <a:rPr lang="en-US" sz="1600" dirty="0"/>
              <a:t> virtual dan juga </a:t>
            </a:r>
            <a:r>
              <a:rPr lang="en-US" sz="1600" dirty="0" err="1"/>
              <a:t>dapat</a:t>
            </a:r>
            <a:r>
              <a:rPr lang="en-US" sz="1600" dirty="0"/>
              <a:t> </a:t>
            </a:r>
            <a:r>
              <a:rPr lang="en-US" sz="1600" dirty="0" err="1"/>
              <a:t>melakukan</a:t>
            </a:r>
            <a:r>
              <a:rPr lang="en-US" sz="1600" dirty="0"/>
              <a:t> control </a:t>
            </a:r>
            <a:r>
              <a:rPr lang="en-US" sz="1600" dirty="0" err="1"/>
              <a:t>terhadap</a:t>
            </a:r>
            <a:r>
              <a:rPr lang="en-US" sz="1600" dirty="0"/>
              <a:t> </a:t>
            </a:r>
            <a:r>
              <a:rPr lang="en-US" sz="1600" dirty="0" err="1"/>
              <a:t>sistem</a:t>
            </a:r>
            <a:r>
              <a:rPr lang="en-US" sz="1600" dirty="0"/>
              <a:t> </a:t>
            </a:r>
            <a:r>
              <a:rPr lang="en-US" sz="1600" dirty="0" err="1"/>
              <a:t>dalam</a:t>
            </a:r>
            <a:r>
              <a:rPr lang="en-US" sz="1600" dirty="0"/>
              <a:t> </a:t>
            </a:r>
            <a:r>
              <a:rPr lang="en-US" sz="1600" dirty="0" err="1"/>
              <a:t>satu</a:t>
            </a:r>
            <a:r>
              <a:rPr lang="en-US" sz="1600" dirty="0"/>
              <a:t> </a:t>
            </a:r>
            <a:r>
              <a:rPr lang="en-US" sz="1600" dirty="0" err="1"/>
              <a:t>tempat</a:t>
            </a:r>
            <a:endParaRPr lang="en-US" sz="1600" dirty="0"/>
          </a:p>
        </p:txBody>
      </p:sp>
      <p:sp>
        <p:nvSpPr>
          <p:cNvPr id="11" name="Date Placeholder 10">
            <a:extLst>
              <a:ext uri="{FF2B5EF4-FFF2-40B4-BE49-F238E27FC236}">
                <a16:creationId xmlns:a16="http://schemas.microsoft.com/office/drawing/2014/main" id="{6E61B2BF-C845-BE87-C21E-61F945A63E45}"/>
              </a:ext>
            </a:extLst>
          </p:cNvPr>
          <p:cNvSpPr>
            <a:spLocks noGrp="1"/>
          </p:cNvSpPr>
          <p:nvPr>
            <p:ph type="dt" sz="half" idx="10"/>
          </p:nvPr>
        </p:nvSpPr>
        <p:spPr/>
        <p:txBody>
          <a:bodyPr/>
          <a:lstStyle/>
          <a:p>
            <a:r>
              <a:rPr lang="en-US"/>
              <a:t>20XX</a:t>
            </a:r>
            <a:endParaRPr lang="en-US" dirty="0"/>
          </a:p>
        </p:txBody>
      </p:sp>
      <p:sp>
        <p:nvSpPr>
          <p:cNvPr id="13" name="Slide Number Placeholder 12">
            <a:extLst>
              <a:ext uri="{FF2B5EF4-FFF2-40B4-BE49-F238E27FC236}">
                <a16:creationId xmlns:a16="http://schemas.microsoft.com/office/drawing/2014/main" id="{CC915315-0BC8-EFC2-CC89-087AA8F389A6}"/>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54655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9BB-7BCB-92B0-B027-48965F9F7647}"/>
              </a:ext>
            </a:extLst>
          </p:cNvPr>
          <p:cNvSpPr>
            <a:spLocks noGrp="1"/>
          </p:cNvSpPr>
          <p:nvPr>
            <p:ph type="title"/>
          </p:nvPr>
        </p:nvSpPr>
        <p:spPr>
          <a:xfrm>
            <a:off x="4933948" y="169765"/>
            <a:ext cx="7258051" cy="1267149"/>
          </a:xfrm>
        </p:spPr>
        <p:txBody>
          <a:bodyPr>
            <a:normAutofit fontScale="90000"/>
          </a:bodyPr>
          <a:lstStyle/>
          <a:p>
            <a:r>
              <a:rPr lang="en-US" dirty="0" err="1"/>
              <a:t>Perancangan</a:t>
            </a:r>
            <a:r>
              <a:rPr lang="en-US" dirty="0"/>
              <a:t> software yang </a:t>
            </a:r>
            <a:r>
              <a:rPr lang="en-US" dirty="0" err="1"/>
              <a:t>dipersiapkan</a:t>
            </a:r>
            <a:endParaRPr lang="en-US" dirty="0"/>
          </a:p>
        </p:txBody>
      </p:sp>
      <p:sp>
        <p:nvSpPr>
          <p:cNvPr id="3" name="Text Placeholder 2">
            <a:extLst>
              <a:ext uri="{FF2B5EF4-FFF2-40B4-BE49-F238E27FC236}">
                <a16:creationId xmlns:a16="http://schemas.microsoft.com/office/drawing/2014/main" id="{A4C33C93-381E-2067-314F-58210F305ECE}"/>
              </a:ext>
            </a:extLst>
          </p:cNvPr>
          <p:cNvSpPr>
            <a:spLocks noGrp="1"/>
          </p:cNvSpPr>
          <p:nvPr>
            <p:ph type="body" sz="quarter" idx="13"/>
          </p:nvPr>
        </p:nvSpPr>
        <p:spPr>
          <a:xfrm>
            <a:off x="4151085" y="1436914"/>
            <a:ext cx="7837715" cy="4709886"/>
          </a:xfrm>
        </p:spPr>
        <p:txBody>
          <a:bodyPr>
            <a:noAutofit/>
          </a:bodyPr>
          <a:lstStyle/>
          <a:p>
            <a:pPr algn="just"/>
            <a:r>
              <a:rPr lang="en-US" sz="1600" dirty="0"/>
              <a:t>1. </a:t>
            </a:r>
            <a:r>
              <a:rPr lang="en-US" sz="1600" dirty="0" err="1"/>
              <a:t>Persiapan</a:t>
            </a:r>
            <a:r>
              <a:rPr lang="en-US" sz="1600" dirty="0"/>
              <a:t> data training </a:t>
            </a:r>
            <a:r>
              <a:rPr lang="en-US" sz="1600" dirty="0" err="1"/>
              <a:t>melibatkan</a:t>
            </a:r>
            <a:r>
              <a:rPr lang="en-US" sz="1600" dirty="0"/>
              <a:t> </a:t>
            </a:r>
            <a:r>
              <a:rPr lang="en-US" sz="1600" dirty="0" err="1"/>
              <a:t>pengumpulan</a:t>
            </a:r>
            <a:r>
              <a:rPr lang="en-US" sz="1600" dirty="0"/>
              <a:t> </a:t>
            </a:r>
            <a:r>
              <a:rPr lang="en-US" sz="1600" dirty="0" err="1"/>
              <a:t>gambar</a:t>
            </a:r>
            <a:r>
              <a:rPr lang="en-US" sz="1600" dirty="0"/>
              <a:t>, </a:t>
            </a:r>
            <a:r>
              <a:rPr lang="en-US" sz="1600" dirty="0" err="1"/>
              <a:t>pemberian</a:t>
            </a:r>
            <a:r>
              <a:rPr lang="en-US" sz="1600" dirty="0"/>
              <a:t> label pada </a:t>
            </a:r>
            <a:r>
              <a:rPr lang="en-US" sz="1600" dirty="0" err="1"/>
              <a:t>gambar</a:t>
            </a:r>
            <a:r>
              <a:rPr lang="en-US" sz="1600" dirty="0"/>
              <a:t>, </a:t>
            </a:r>
            <a:r>
              <a:rPr lang="en-US" sz="1600" dirty="0" err="1"/>
              <a:t>penggunaan</a:t>
            </a:r>
            <a:r>
              <a:rPr lang="en-US" sz="1600" dirty="0"/>
              <a:t> pretrained weights YOLOv3, pretrained weights </a:t>
            </a:r>
            <a:r>
              <a:rPr lang="en-US" sz="1600" dirty="0" err="1"/>
              <a:t>untuk</a:t>
            </a:r>
            <a:r>
              <a:rPr lang="en-US" sz="1600" dirty="0"/>
              <a:t> </a:t>
            </a:r>
            <a:r>
              <a:rPr lang="en-US" sz="1600" dirty="0" err="1"/>
              <a:t>lapisan</a:t>
            </a:r>
            <a:r>
              <a:rPr lang="en-US" sz="1600" dirty="0"/>
              <a:t> </a:t>
            </a:r>
            <a:r>
              <a:rPr lang="en-US" sz="1600" dirty="0" err="1"/>
              <a:t>konvolusi</a:t>
            </a:r>
            <a:r>
              <a:rPr lang="en-US" sz="1600" dirty="0"/>
              <a:t>, </a:t>
            </a:r>
            <a:r>
              <a:rPr lang="en-US" sz="1600" dirty="0" err="1"/>
              <a:t>penyusunan</a:t>
            </a:r>
            <a:r>
              <a:rPr lang="en-US" sz="1600" dirty="0"/>
              <a:t> file </a:t>
            </a:r>
            <a:r>
              <a:rPr lang="en-US" sz="1600" dirty="0" err="1"/>
              <a:t>konfigurasi</a:t>
            </a:r>
            <a:r>
              <a:rPr lang="en-US" sz="1600" dirty="0"/>
              <a:t> </a:t>
            </a:r>
            <a:r>
              <a:rPr lang="en-US" sz="1600" dirty="0" err="1"/>
              <a:t>kustom</a:t>
            </a:r>
            <a:r>
              <a:rPr lang="en-US" sz="1600" dirty="0"/>
              <a:t> YOLOv3, </a:t>
            </a:r>
            <a:r>
              <a:rPr lang="en-US" sz="1600" dirty="0" err="1"/>
              <a:t>serta</a:t>
            </a:r>
            <a:r>
              <a:rPr lang="en-US" sz="1600" dirty="0"/>
              <a:t> </a:t>
            </a:r>
            <a:r>
              <a:rPr lang="en-US" sz="1600" dirty="0" err="1"/>
              <a:t>penyediaan</a:t>
            </a:r>
            <a:r>
              <a:rPr lang="en-US" sz="1600" dirty="0"/>
              <a:t> file </a:t>
            </a:r>
            <a:r>
              <a:rPr lang="en-US" sz="1600" dirty="0" err="1"/>
              <a:t>obj.data</a:t>
            </a:r>
            <a:r>
              <a:rPr lang="en-US" sz="1600" dirty="0"/>
              <a:t>, </a:t>
            </a:r>
            <a:r>
              <a:rPr lang="en-US" sz="1600" dirty="0" err="1"/>
              <a:t>obj.names</a:t>
            </a:r>
            <a:r>
              <a:rPr lang="en-US" sz="1600" dirty="0"/>
              <a:t>, dan train.txt.</a:t>
            </a:r>
          </a:p>
          <a:p>
            <a:pPr algn="just"/>
            <a:r>
              <a:rPr lang="en-US" sz="1600" dirty="0"/>
              <a:t>2. </a:t>
            </a:r>
            <a:r>
              <a:rPr lang="en-US" sz="1600" dirty="0" err="1"/>
              <a:t>Dalam</a:t>
            </a:r>
            <a:r>
              <a:rPr lang="en-US" sz="1600" dirty="0"/>
              <a:t> </a:t>
            </a:r>
            <a:r>
              <a:rPr lang="en-US" sz="1600" dirty="0" err="1"/>
              <a:t>merancang</a:t>
            </a:r>
            <a:r>
              <a:rPr lang="en-US" sz="1600" dirty="0"/>
              <a:t> </a:t>
            </a:r>
            <a:r>
              <a:rPr lang="en-US" sz="1600" dirty="0" err="1"/>
              <a:t>sistem</a:t>
            </a:r>
            <a:r>
              <a:rPr lang="en-US" sz="1600" dirty="0"/>
              <a:t> </a:t>
            </a:r>
            <a:r>
              <a:rPr lang="en-US" sz="1600" dirty="0" err="1"/>
              <a:t>pendeteksian</a:t>
            </a:r>
            <a:r>
              <a:rPr lang="en-US" sz="1600" dirty="0"/>
              <a:t> </a:t>
            </a:r>
            <a:r>
              <a:rPr lang="en-US" sz="1600" dirty="0" err="1"/>
              <a:t>objek</a:t>
            </a:r>
            <a:r>
              <a:rPr lang="en-US" sz="1600" dirty="0"/>
              <a:t> </a:t>
            </a:r>
            <a:r>
              <a:rPr lang="en-US" sz="1600" dirty="0" err="1"/>
              <a:t>ini</a:t>
            </a:r>
            <a:r>
              <a:rPr lang="en-US" sz="1600" dirty="0"/>
              <a:t>, </a:t>
            </a:r>
            <a:r>
              <a:rPr lang="en-US" sz="1600" dirty="0" err="1"/>
              <a:t>penulis</a:t>
            </a:r>
            <a:r>
              <a:rPr lang="en-US" sz="1600" dirty="0"/>
              <a:t> </a:t>
            </a:r>
            <a:r>
              <a:rPr lang="en-US" sz="1600" dirty="0" err="1"/>
              <a:t>menggunakan</a:t>
            </a:r>
            <a:r>
              <a:rPr lang="en-US" sz="1600" dirty="0"/>
              <a:t> </a:t>
            </a:r>
            <a:r>
              <a:rPr lang="en-US" sz="1600" dirty="0" err="1"/>
              <a:t>beberapa</a:t>
            </a:r>
            <a:r>
              <a:rPr lang="en-US" sz="1600" dirty="0"/>
              <a:t> </a:t>
            </a:r>
            <a:r>
              <a:rPr lang="en-US" sz="1600" dirty="0" err="1"/>
              <a:t>pustaka</a:t>
            </a:r>
            <a:r>
              <a:rPr lang="en-US" sz="1600" dirty="0"/>
              <a:t> yang </a:t>
            </a:r>
            <a:r>
              <a:rPr lang="en-US" sz="1600" dirty="0" err="1"/>
              <a:t>sudah</a:t>
            </a:r>
            <a:r>
              <a:rPr lang="en-US" sz="1600" dirty="0"/>
              <a:t> </a:t>
            </a:r>
            <a:r>
              <a:rPr lang="en-US" sz="1600" dirty="0" err="1"/>
              <a:t>tersedia</a:t>
            </a:r>
            <a:r>
              <a:rPr lang="en-US" sz="1600" dirty="0"/>
              <a:t> </a:t>
            </a:r>
            <a:r>
              <a:rPr lang="en-US" sz="1600" dirty="0" err="1"/>
              <a:t>dalam</a:t>
            </a:r>
            <a:r>
              <a:rPr lang="en-US" sz="1600" dirty="0"/>
              <a:t> </a:t>
            </a:r>
            <a:r>
              <a:rPr lang="en-US" sz="1600" dirty="0" err="1"/>
              <a:t>lingkup</a:t>
            </a:r>
            <a:r>
              <a:rPr lang="en-US" sz="1600" dirty="0"/>
              <a:t> Python, </a:t>
            </a:r>
            <a:r>
              <a:rPr lang="en-US" sz="1600" dirty="0" err="1"/>
              <a:t>seperti</a:t>
            </a:r>
            <a:r>
              <a:rPr lang="en-US" sz="1600" dirty="0"/>
              <a:t> OpenCV dan </a:t>
            </a:r>
            <a:r>
              <a:rPr lang="en-US" sz="1600" dirty="0" err="1"/>
              <a:t>Numpy</a:t>
            </a:r>
            <a:r>
              <a:rPr lang="en-US" sz="1600" dirty="0"/>
              <a:t>. OpenCV </a:t>
            </a:r>
            <a:r>
              <a:rPr lang="en-US" sz="1600" dirty="0" err="1"/>
              <a:t>digunakan</a:t>
            </a:r>
            <a:r>
              <a:rPr lang="en-US" sz="1600" dirty="0"/>
              <a:t> </a:t>
            </a:r>
            <a:r>
              <a:rPr lang="en-US" sz="1600" dirty="0" err="1"/>
              <a:t>untuk</a:t>
            </a:r>
            <a:r>
              <a:rPr lang="en-US" sz="1600" dirty="0"/>
              <a:t> </a:t>
            </a:r>
            <a:r>
              <a:rPr lang="en-US" sz="1600" dirty="0" err="1"/>
              <a:t>memproses</a:t>
            </a:r>
            <a:r>
              <a:rPr lang="en-US" sz="1600" dirty="0"/>
              <a:t> video </a:t>
            </a:r>
            <a:r>
              <a:rPr lang="en-US" sz="1600" dirty="0" err="1"/>
              <a:t>secara</a:t>
            </a:r>
            <a:r>
              <a:rPr lang="en-US" sz="1600" dirty="0"/>
              <a:t> real-time dan </a:t>
            </a:r>
            <a:r>
              <a:rPr lang="en-US" sz="1600" dirty="0" err="1"/>
              <a:t>mengekstrak</a:t>
            </a:r>
            <a:r>
              <a:rPr lang="en-US" sz="1600" dirty="0"/>
              <a:t> </a:t>
            </a:r>
            <a:r>
              <a:rPr lang="en-US" sz="1600" dirty="0" err="1"/>
              <a:t>informasi</a:t>
            </a:r>
            <a:r>
              <a:rPr lang="en-US" sz="1600" dirty="0"/>
              <a:t> yang </a:t>
            </a:r>
            <a:r>
              <a:rPr lang="en-US" sz="1600" dirty="0" err="1"/>
              <a:t>terdapat</a:t>
            </a:r>
            <a:r>
              <a:rPr lang="en-US" sz="1600" dirty="0"/>
              <a:t> </a:t>
            </a:r>
            <a:r>
              <a:rPr lang="en-US" sz="1600" dirty="0" err="1"/>
              <a:t>dalam</a:t>
            </a:r>
            <a:r>
              <a:rPr lang="en-US" sz="1600" dirty="0"/>
              <a:t> video </a:t>
            </a:r>
            <a:r>
              <a:rPr lang="en-US" sz="1600" dirty="0" err="1"/>
              <a:t>tersebut</a:t>
            </a:r>
            <a:r>
              <a:rPr lang="en-US" sz="1600" dirty="0"/>
              <a:t>, </a:t>
            </a:r>
            <a:r>
              <a:rPr lang="en-US" sz="1600" dirty="0" err="1"/>
              <a:t>sedangkan</a:t>
            </a:r>
            <a:r>
              <a:rPr lang="en-US" sz="1600" dirty="0"/>
              <a:t> </a:t>
            </a:r>
            <a:r>
              <a:rPr lang="en-US" sz="1600" dirty="0" err="1"/>
              <a:t>Numpy</a:t>
            </a:r>
            <a:r>
              <a:rPr lang="en-US" sz="1600" dirty="0"/>
              <a:t> </a:t>
            </a:r>
            <a:r>
              <a:rPr lang="en-US" sz="1600" dirty="0" err="1"/>
              <a:t>berperan</a:t>
            </a:r>
            <a:r>
              <a:rPr lang="en-US" sz="1600" dirty="0"/>
              <a:t> </a:t>
            </a:r>
            <a:r>
              <a:rPr lang="en-US" sz="1600" dirty="0" err="1"/>
              <a:t>dalam</a:t>
            </a:r>
            <a:r>
              <a:rPr lang="en-US" sz="1600" dirty="0"/>
              <a:t> </a:t>
            </a:r>
            <a:r>
              <a:rPr lang="en-US" sz="1600" dirty="0" err="1"/>
              <a:t>pengolahan</a:t>
            </a:r>
            <a:r>
              <a:rPr lang="en-US" sz="1600" dirty="0"/>
              <a:t> data </a:t>
            </a:r>
            <a:r>
              <a:rPr lang="en-US" sz="1600" dirty="0" err="1"/>
              <a:t>berupa</a:t>
            </a:r>
            <a:r>
              <a:rPr lang="en-US" sz="1600" dirty="0"/>
              <a:t> array.</a:t>
            </a:r>
          </a:p>
          <a:p>
            <a:pPr algn="just"/>
            <a:r>
              <a:rPr lang="en-US" sz="1600" dirty="0"/>
              <a:t>3. </a:t>
            </a:r>
            <a:r>
              <a:rPr lang="en-US" sz="1600" dirty="0" err="1"/>
              <a:t>Pendeteksian</a:t>
            </a:r>
            <a:r>
              <a:rPr lang="en-US" sz="1600" dirty="0"/>
              <a:t> </a:t>
            </a:r>
            <a:r>
              <a:rPr lang="en-US" sz="1600" dirty="0" err="1"/>
              <a:t>teks</a:t>
            </a:r>
            <a:r>
              <a:rPr lang="en-US" sz="1600" dirty="0"/>
              <a:t> </a:t>
            </a:r>
            <a:r>
              <a:rPr lang="en-US" sz="1600" dirty="0" err="1"/>
              <a:t>dalam</a:t>
            </a:r>
            <a:r>
              <a:rPr lang="en-US" sz="1600" dirty="0"/>
              <a:t> </a:t>
            </a:r>
            <a:r>
              <a:rPr lang="en-US" sz="1600" dirty="0" err="1"/>
              <a:t>desain</a:t>
            </a:r>
            <a:r>
              <a:rPr lang="en-US" sz="1600" dirty="0"/>
              <a:t> </a:t>
            </a:r>
            <a:r>
              <a:rPr lang="en-US" sz="1600" dirty="0" err="1"/>
              <a:t>ini</a:t>
            </a:r>
            <a:r>
              <a:rPr lang="en-US" sz="1600" dirty="0"/>
              <a:t> </a:t>
            </a:r>
            <a:r>
              <a:rPr lang="en-US" sz="1600" dirty="0" err="1"/>
              <a:t>dibuat</a:t>
            </a:r>
            <a:r>
              <a:rPr lang="en-US" sz="1600" dirty="0"/>
              <a:t> </a:t>
            </a:r>
            <a:r>
              <a:rPr lang="en-US" sz="1600" dirty="0" err="1"/>
              <a:t>dengan</a:t>
            </a:r>
            <a:r>
              <a:rPr lang="en-US" sz="1600" dirty="0"/>
              <a:t> </a:t>
            </a:r>
            <a:r>
              <a:rPr lang="en-US" sz="1600" dirty="0" err="1"/>
              <a:t>memanfaatkan</a:t>
            </a:r>
            <a:r>
              <a:rPr lang="en-US" sz="1600" dirty="0"/>
              <a:t> Tesseract OCR. </a:t>
            </a:r>
            <a:r>
              <a:rPr lang="en-US" sz="1600" dirty="0" err="1"/>
              <a:t>Dalam</a:t>
            </a:r>
            <a:r>
              <a:rPr lang="en-US" sz="1600" dirty="0"/>
              <a:t> </a:t>
            </a:r>
            <a:r>
              <a:rPr lang="en-US" sz="1600" dirty="0" err="1"/>
              <a:t>implementasinya</a:t>
            </a:r>
            <a:r>
              <a:rPr lang="en-US" sz="1600" dirty="0"/>
              <a:t>, Tesseract OCR </a:t>
            </a:r>
            <a:r>
              <a:rPr lang="en-US" sz="1600" dirty="0" err="1"/>
              <a:t>akan</a:t>
            </a:r>
            <a:r>
              <a:rPr lang="en-US" sz="1600" dirty="0"/>
              <a:t> </a:t>
            </a:r>
            <a:r>
              <a:rPr lang="en-US" sz="1600" dirty="0" err="1"/>
              <a:t>diakses</a:t>
            </a:r>
            <a:r>
              <a:rPr lang="en-US" sz="1600" dirty="0"/>
              <a:t> </a:t>
            </a:r>
            <a:r>
              <a:rPr lang="en-US" sz="1600" dirty="0" err="1"/>
              <a:t>menggunakan</a:t>
            </a:r>
            <a:r>
              <a:rPr lang="en-US" sz="1600" dirty="0"/>
              <a:t> </a:t>
            </a:r>
            <a:r>
              <a:rPr lang="en-US" sz="1600" dirty="0" err="1"/>
              <a:t>pytesseract</a:t>
            </a:r>
            <a:r>
              <a:rPr lang="en-US" sz="1600" dirty="0"/>
              <a:t>, yang </a:t>
            </a:r>
            <a:r>
              <a:rPr lang="en-US" sz="1600" dirty="0" err="1"/>
              <a:t>merupakan</a:t>
            </a:r>
            <a:r>
              <a:rPr lang="en-US" sz="1600" dirty="0"/>
              <a:t> </a:t>
            </a:r>
            <a:r>
              <a:rPr lang="en-US" sz="1600" dirty="0" err="1"/>
              <a:t>satu</a:t>
            </a:r>
            <a:r>
              <a:rPr lang="en-US" sz="1600" dirty="0"/>
              <a:t> file program </a:t>
            </a:r>
            <a:r>
              <a:rPr lang="en-US" sz="1600" dirty="0" err="1"/>
              <a:t>dengan</a:t>
            </a:r>
            <a:r>
              <a:rPr lang="en-US" sz="1600" dirty="0"/>
              <a:t> </a:t>
            </a:r>
            <a:r>
              <a:rPr lang="en-US" sz="1600" dirty="0" err="1"/>
              <a:t>sistem</a:t>
            </a:r>
            <a:r>
              <a:rPr lang="en-US" sz="1600" dirty="0"/>
              <a:t> </a:t>
            </a:r>
            <a:r>
              <a:rPr lang="en-US" sz="1600" dirty="0" err="1"/>
              <a:t>pendeteksian</a:t>
            </a:r>
            <a:r>
              <a:rPr lang="en-US" sz="1600" dirty="0"/>
              <a:t> </a:t>
            </a:r>
            <a:r>
              <a:rPr lang="en-US" sz="1600" dirty="0" err="1"/>
              <a:t>objek</a:t>
            </a:r>
            <a:r>
              <a:rPr lang="en-US" sz="1600" dirty="0"/>
              <a:t>. </a:t>
            </a:r>
            <a:r>
              <a:rPr lang="en-US" sz="1600" dirty="0" err="1"/>
              <a:t>Dalam</a:t>
            </a:r>
            <a:r>
              <a:rPr lang="en-US" sz="1600" dirty="0"/>
              <a:t> </a:t>
            </a:r>
            <a:r>
              <a:rPr lang="en-US" sz="1600" dirty="0" err="1"/>
              <a:t>konteks</a:t>
            </a:r>
            <a:r>
              <a:rPr lang="en-US" sz="1600" dirty="0"/>
              <a:t> </a:t>
            </a:r>
            <a:r>
              <a:rPr lang="en-US" sz="1600" dirty="0" err="1"/>
              <a:t>penelitian</a:t>
            </a:r>
            <a:r>
              <a:rPr lang="en-US" sz="1600" dirty="0"/>
              <a:t> </a:t>
            </a:r>
            <a:r>
              <a:rPr lang="en-US" sz="1600" dirty="0" err="1"/>
              <a:t>ini</a:t>
            </a:r>
            <a:r>
              <a:rPr lang="en-US" sz="1600" dirty="0"/>
              <a:t>, </a:t>
            </a:r>
            <a:r>
              <a:rPr lang="en-US" sz="1600" dirty="0" err="1"/>
              <a:t>peneliti</a:t>
            </a:r>
            <a:r>
              <a:rPr lang="en-US" sz="1600" dirty="0"/>
              <a:t> </a:t>
            </a:r>
            <a:r>
              <a:rPr lang="en-US" sz="1600" dirty="0" err="1"/>
              <a:t>tidak</a:t>
            </a:r>
            <a:r>
              <a:rPr lang="en-US" sz="1600" dirty="0"/>
              <a:t> </a:t>
            </a:r>
            <a:r>
              <a:rPr lang="en-US" sz="1600" dirty="0" err="1"/>
              <a:t>melakukan</a:t>
            </a:r>
            <a:r>
              <a:rPr lang="en-US" sz="1600" dirty="0"/>
              <a:t> </a:t>
            </a:r>
            <a:r>
              <a:rPr lang="en-US" sz="1600" dirty="0" err="1"/>
              <a:t>penyesuaian</a:t>
            </a:r>
            <a:r>
              <a:rPr lang="en-US" sz="1600" dirty="0"/>
              <a:t> </a:t>
            </a:r>
            <a:r>
              <a:rPr lang="en-US" sz="1600" dirty="0" err="1"/>
              <a:t>khusus</a:t>
            </a:r>
            <a:r>
              <a:rPr lang="en-US" sz="1600" dirty="0"/>
              <a:t> </a:t>
            </a:r>
            <a:r>
              <a:rPr lang="en-US" sz="1600" dirty="0" err="1"/>
              <a:t>terhadap</a:t>
            </a:r>
            <a:r>
              <a:rPr lang="en-US" sz="1600" dirty="0"/>
              <a:t> </a:t>
            </a:r>
            <a:r>
              <a:rPr lang="en-US" sz="1600" dirty="0" err="1"/>
              <a:t>karakter</a:t>
            </a:r>
            <a:r>
              <a:rPr lang="en-US" sz="1600" dirty="0"/>
              <a:t> pada proses </a:t>
            </a:r>
            <a:r>
              <a:rPr lang="en-US" sz="1600" dirty="0" err="1"/>
              <a:t>pendeteksian</a:t>
            </a:r>
            <a:r>
              <a:rPr lang="en-US" sz="1600" dirty="0"/>
              <a:t> </a:t>
            </a:r>
            <a:r>
              <a:rPr lang="en-US" sz="1600" dirty="0" err="1"/>
              <a:t>teks</a:t>
            </a:r>
            <a:r>
              <a:rPr lang="en-US" sz="1600" dirty="0"/>
              <a:t>.</a:t>
            </a:r>
          </a:p>
        </p:txBody>
      </p:sp>
      <p:sp>
        <p:nvSpPr>
          <p:cNvPr id="6" name="Slide Number Placeholder 5">
            <a:extLst>
              <a:ext uri="{FF2B5EF4-FFF2-40B4-BE49-F238E27FC236}">
                <a16:creationId xmlns:a16="http://schemas.microsoft.com/office/drawing/2014/main" id="{7F21071F-F4F8-2B06-5F3F-757A931D17FB}"/>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62321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5451476"/>
          </a:xfrm>
        </p:spPr>
        <p:txBody>
          <a:bodyPr>
            <a:normAutofit fontScale="90000"/>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KESIMPULAN </a:t>
            </a: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D"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penghitung</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metode</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YOLO Object Detection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dirancang</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memonitor</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efektif</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menggabungkan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deep learning, YOLO, dan computer vision,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mendeteksi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menghitung</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tingkat</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akurasi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tinggi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Pengguna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memanfaatkan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antarmuka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pengguna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grafis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(GUI)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memantau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alur</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tingkat</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kemacetan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kondisi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lingkungan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melalui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CCTV.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basis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pengetahuan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berfokus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pelatihan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gambar</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kamera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implementasi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mendalam</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diharapkan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memberikan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kontribusi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manajemen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perencanaan</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infrastruktur</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kern="100" dirty="0" err="1">
                <a:effectLst/>
                <a:latin typeface="Times New Roman" panose="02020603050405020304" pitchFamily="18" charset="0"/>
                <a:ea typeface="Calibri" panose="020F0502020204030204" pitchFamily="34" charset="0"/>
                <a:cs typeface="Times New Roman" panose="02020603050405020304" pitchFamily="18" charset="0"/>
              </a:rPr>
              <a:t>transportasi</a:t>
            </a:r>
            <a:r>
              <a:rPr lang="en-US"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D" sz="1800" b="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br>
              <a:rPr lang="en-ZA" dirty="0"/>
            </a:b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1513931"/>
          </a:xfrm>
        </p:spPr>
        <p:txBody>
          <a:bodyPr>
            <a:normAutofit/>
          </a:bodyPr>
          <a:lstStyle/>
          <a:p>
            <a:r>
              <a:rPr lang="en-US" dirty="0"/>
              <a:t>5311421097 – Takbir Ahmad </a:t>
            </a:r>
            <a:r>
              <a:rPr lang="en-US" dirty="0" err="1"/>
              <a:t>Fauzan</a:t>
            </a:r>
            <a:endParaRPr lang="en-US" dirty="0"/>
          </a:p>
          <a:p>
            <a:r>
              <a:rPr lang="en-US" dirty="0"/>
              <a:t>5311421100 -  Mohamad Irfan</a:t>
            </a:r>
          </a:p>
          <a:p>
            <a:r>
              <a:rPr lang="en-US" dirty="0"/>
              <a:t>5311421121 – </a:t>
            </a:r>
            <a:r>
              <a:rPr lang="en-US" dirty="0" err="1"/>
              <a:t>Ikhsan</a:t>
            </a:r>
            <a:r>
              <a:rPr lang="en-US" dirty="0"/>
              <a:t> Nur Huda</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err="1"/>
              <a:t>Pendahuluan</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4237703" y="2041524"/>
            <a:ext cx="6705600" cy="2500980"/>
          </a:xfrm>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rPr>
              <a:t>Berbagai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macam</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dampak</a:t>
            </a:r>
            <a:r>
              <a:rPr lang="en-US" sz="1800" b="0" dirty="0">
                <a:effectLst/>
                <a:latin typeface="Times New Roman" panose="02020603050405020304" pitchFamily="18" charset="0"/>
                <a:ea typeface="Calibri" panose="020F0502020204030204" pitchFamily="34" charset="0"/>
              </a:rPr>
              <a:t> yang </a:t>
            </a:r>
            <a:r>
              <a:rPr lang="en-US" sz="1800" b="0" dirty="0" err="1">
                <a:effectLst/>
                <a:latin typeface="Times New Roman" panose="02020603050405020304" pitchFamily="18" charset="0"/>
                <a:ea typeface="Calibri" panose="020F0502020204030204" pitchFamily="34" charset="0"/>
              </a:rPr>
              <a:t>dihasilkan</a:t>
            </a:r>
            <a:r>
              <a:rPr lang="en-US" sz="1800" b="0" dirty="0">
                <a:effectLst/>
                <a:latin typeface="Times New Roman" panose="02020603050405020304" pitchFamily="18" charset="0"/>
                <a:ea typeface="Calibri" panose="020F0502020204030204" pitchFamily="34" charset="0"/>
              </a:rPr>
              <a:t> oleh </a:t>
            </a:r>
            <a:r>
              <a:rPr lang="en-US" sz="1800" b="0" dirty="0" err="1">
                <a:effectLst/>
                <a:latin typeface="Times New Roman" panose="02020603050405020304" pitchFamily="18" charset="0"/>
                <a:ea typeface="Calibri" panose="020F0502020204030204" pitchFamily="34" charset="0"/>
              </a:rPr>
              <a:t>kemacetan</a:t>
            </a:r>
            <a:r>
              <a:rPr lang="en-US" sz="1800" b="0" dirty="0">
                <a:effectLst/>
                <a:latin typeface="Times New Roman" panose="02020603050405020304" pitchFamily="18" charset="0"/>
                <a:ea typeface="Calibri" panose="020F0502020204030204" pitchFamily="34" charset="0"/>
              </a:rPr>
              <a:t> dan </a:t>
            </a:r>
            <a:r>
              <a:rPr lang="en-US" sz="1800" b="0" dirty="0" err="1">
                <a:effectLst/>
                <a:latin typeface="Times New Roman" panose="02020603050405020304" pitchFamily="18" charset="0"/>
                <a:ea typeface="Calibri" panose="020F0502020204030204" pitchFamily="34" charset="0"/>
              </a:rPr>
              <a:t>bersifat</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negatif</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setelah</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dilihat</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dari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berbagai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aspek</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Kemacetan</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menimbulkan</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banyak</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kerugian</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dari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berbagai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segi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materi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waktu</a:t>
            </a:r>
            <a:r>
              <a:rPr lang="en-US" sz="1800" b="0" dirty="0">
                <a:effectLst/>
                <a:latin typeface="Times New Roman" panose="02020603050405020304" pitchFamily="18" charset="0"/>
                <a:ea typeface="Calibri" panose="020F0502020204030204" pitchFamily="34" charset="0"/>
              </a:rPr>
              <a:t>, dan </a:t>
            </a:r>
            <a:r>
              <a:rPr lang="en-US" sz="1800" b="0" dirty="0" err="1">
                <a:effectLst/>
                <a:latin typeface="Times New Roman" panose="02020603050405020304" pitchFamily="18" charset="0"/>
                <a:ea typeface="Calibri" panose="020F0502020204030204" pitchFamily="34" charset="0"/>
              </a:rPr>
              <a:t>tenaga</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Seperti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dari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aspek</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ekonomi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kemacetan</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menghambat</a:t>
            </a:r>
            <a:r>
              <a:rPr lang="en-US" sz="1800" b="0" dirty="0">
                <a:effectLst/>
                <a:latin typeface="Times New Roman" panose="02020603050405020304" pitchFamily="18" charset="0"/>
                <a:ea typeface="Calibri" panose="020F0502020204030204" pitchFamily="34" charset="0"/>
              </a:rPr>
              <a:t> proses </a:t>
            </a:r>
            <a:r>
              <a:rPr lang="en-US" sz="1800" b="0" dirty="0" err="1">
                <a:effectLst/>
                <a:latin typeface="Times New Roman" panose="02020603050405020304" pitchFamily="18" charset="0"/>
                <a:ea typeface="Calibri" panose="020F0502020204030204" pitchFamily="34" charset="0"/>
              </a:rPr>
              <a:t>produksi</a:t>
            </a:r>
            <a:r>
              <a:rPr lang="en-US" sz="1800" b="0" dirty="0">
                <a:effectLst/>
                <a:latin typeface="Times New Roman" panose="02020603050405020304" pitchFamily="18" charset="0"/>
                <a:ea typeface="Calibri" panose="020F0502020204030204" pitchFamily="34" charset="0"/>
              </a:rPr>
              <a:t> dan </a:t>
            </a:r>
            <a:r>
              <a:rPr lang="en-US" sz="1800" b="0" dirty="0" err="1">
                <a:effectLst/>
                <a:latin typeface="Times New Roman" panose="02020603050405020304" pitchFamily="18" charset="0"/>
                <a:ea typeface="Calibri" panose="020F0502020204030204" pitchFamily="34" charset="0"/>
              </a:rPr>
              <a:t>distribusi</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sehingga</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menghambat</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laju</a:t>
            </a:r>
            <a:r>
              <a:rPr lang="en-US" sz="1800" b="0" dirty="0">
                <a:effectLst/>
                <a:latin typeface="Times New Roman" panose="02020603050405020304" pitchFamily="18" charset="0"/>
                <a:ea typeface="Calibri" panose="020F0502020204030204" pitchFamily="34" charset="0"/>
              </a:rPr>
              <a:t> </a:t>
            </a:r>
            <a:r>
              <a:rPr lang="en-US" sz="1800" b="0" dirty="0" err="1">
                <a:effectLst/>
                <a:latin typeface="Times New Roman" panose="02020603050405020304" pitchFamily="18" charset="0"/>
                <a:ea typeface="Calibri" panose="020F0502020204030204" pitchFamily="34" charset="0"/>
              </a:rPr>
              <a:t>perekonomian</a:t>
            </a:r>
            <a:r>
              <a:rPr lang="en-US" sz="1800" b="0" dirty="0">
                <a:effectLst/>
                <a:latin typeface="Times New Roman" panose="02020603050405020304" pitchFamily="18" charset="0"/>
                <a:ea typeface="Calibri" panose="020F0502020204030204" pitchFamily="34" charset="0"/>
              </a:rPr>
              <a:t>.</a:t>
            </a:r>
            <a:endParaRPr lang="en-US" sz="1800" b="0" dirty="0"/>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err="1"/>
              <a:t>Tujuan</a:t>
            </a:r>
            <a:endParaRPr lang="en-US" dirty="0"/>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4385187" y="2224405"/>
            <a:ext cx="7351137" cy="3891260"/>
          </a:xfrm>
        </p:spPr>
        <p:txBody>
          <a:bodyPr/>
          <a:lstStyle/>
          <a:p>
            <a:r>
              <a:rPr lang="en-US" dirty="0"/>
              <a:t>Dasar </a:t>
            </a:r>
            <a:r>
              <a:rPr lang="en-US" dirty="0" err="1"/>
              <a:t>dari</a:t>
            </a:r>
            <a:r>
              <a:rPr lang="en-US" dirty="0"/>
              <a:t> </a:t>
            </a:r>
            <a:r>
              <a:rPr lang="en-US" dirty="0" err="1"/>
              <a:t>penelitian</a:t>
            </a:r>
            <a:r>
              <a:rPr lang="en-US" dirty="0"/>
              <a:t> </a:t>
            </a:r>
            <a:r>
              <a:rPr lang="en-US" dirty="0" err="1"/>
              <a:t>ini</a:t>
            </a:r>
            <a:r>
              <a:rPr lang="en-US" dirty="0"/>
              <a:t> </a:t>
            </a:r>
            <a:r>
              <a:rPr lang="en-US" dirty="0" err="1"/>
              <a:t>memiliki</a:t>
            </a:r>
            <a:r>
              <a:rPr lang="en-US" dirty="0"/>
              <a:t> </a:t>
            </a:r>
            <a:r>
              <a:rPr lang="en-US" dirty="0" err="1"/>
              <a:t>tujuan</a:t>
            </a:r>
            <a:r>
              <a:rPr lang="en-US" dirty="0"/>
              <a:t> </a:t>
            </a:r>
            <a:r>
              <a:rPr lang="en-US" dirty="0" err="1"/>
              <a:t>sebagai</a:t>
            </a:r>
            <a:r>
              <a:rPr lang="en-US" dirty="0"/>
              <a:t> </a:t>
            </a:r>
            <a:r>
              <a:rPr lang="en-US" dirty="0" err="1"/>
              <a:t>berikut</a:t>
            </a:r>
            <a:r>
              <a:rPr lang="en-US" dirty="0"/>
              <a:t> :</a:t>
            </a:r>
          </a:p>
          <a:p>
            <a:endParaRPr lang="en-US" dirty="0"/>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Lalang di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tertentu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mengumpulkan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banyaknya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melalui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ruas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kepadatan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pantau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Serta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manajemen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perencanaan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infrastruktur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transportasi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FLOWCHART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796413" y="1665601"/>
            <a:ext cx="6800850" cy="4922011"/>
          </a:xfrm>
        </p:spPr>
        <p:txBody>
          <a:bodyPr vert="horz" lIns="91440" tIns="45720" rIns="91440" bIns="45720" rtlCol="0" anchor="t">
            <a:normAutofit/>
          </a:bodyPr>
          <a:lstStyle/>
          <a:p>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pic>
        <p:nvPicPr>
          <p:cNvPr id="7" name="Picture 6">
            <a:extLst>
              <a:ext uri="{FF2B5EF4-FFF2-40B4-BE49-F238E27FC236}">
                <a16:creationId xmlns:a16="http://schemas.microsoft.com/office/drawing/2014/main" id="{0AA2D8D6-EBDB-96C7-7E1D-E7B7B068A333}"/>
              </a:ext>
            </a:extLst>
          </p:cNvPr>
          <p:cNvPicPr>
            <a:picLocks noChangeAspect="1"/>
          </p:cNvPicPr>
          <p:nvPr/>
        </p:nvPicPr>
        <p:blipFill>
          <a:blip r:embed="rId2">
            <a:biLevel thresh="75000"/>
          </a:blip>
          <a:stretch>
            <a:fillRect/>
          </a:stretch>
        </p:blipFill>
        <p:spPr>
          <a:xfrm>
            <a:off x="914400" y="1735536"/>
            <a:ext cx="3890745" cy="4486951"/>
          </a:xfrm>
          <a:prstGeom prst="rect">
            <a:avLst/>
          </a:prstGeom>
          <a:ln cmpd="dbl">
            <a:solidFill>
              <a:schemeClr val="accent1">
                <a:alpha val="0"/>
              </a:schemeClr>
            </a:solidFill>
          </a:ln>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sz="2800" kern="100" dirty="0">
                <a:effectLst/>
                <a:latin typeface="Aharoni" panose="02010803020104030203" pitchFamily="2" charset="-79"/>
                <a:ea typeface="Calibri" panose="020F0502020204030204" pitchFamily="34" charset="0"/>
                <a:cs typeface="Aharoni" panose="02010803020104030203" pitchFamily="2" charset="-79"/>
              </a:rPr>
              <a:t>Cara </a:t>
            </a:r>
            <a:r>
              <a:rPr lang="en-US" sz="2800" kern="100" dirty="0" err="1">
                <a:effectLst/>
                <a:latin typeface="Aharoni" panose="02010803020104030203" pitchFamily="2" charset="-79"/>
                <a:ea typeface="Calibri" panose="020F0502020204030204" pitchFamily="34" charset="0"/>
                <a:cs typeface="Aharoni" panose="02010803020104030203" pitchFamily="2" charset="-79"/>
              </a:rPr>
              <a:t>Kerja</a:t>
            </a:r>
            <a:r>
              <a:rPr lang="en-US" sz="2800" kern="100" dirty="0">
                <a:effectLst/>
                <a:latin typeface="Aharoni" panose="02010803020104030203" pitchFamily="2" charset="-79"/>
                <a:ea typeface="Calibri" panose="020F0502020204030204" pitchFamily="34" charset="0"/>
                <a:cs typeface="Aharoni" panose="02010803020104030203" pitchFamily="2" charset="-79"/>
              </a:rPr>
              <a:t> Dari </a:t>
            </a:r>
            <a:r>
              <a:rPr lang="en-US" sz="2800" kern="100" dirty="0" err="1">
                <a:effectLst/>
                <a:latin typeface="Aharoni" panose="02010803020104030203" pitchFamily="2" charset="-79"/>
                <a:ea typeface="Calibri" panose="020F0502020204030204" pitchFamily="34" charset="0"/>
                <a:cs typeface="Aharoni" panose="02010803020104030203" pitchFamily="2" charset="-79"/>
              </a:rPr>
              <a:t>Aplikasi</a:t>
            </a:r>
            <a:r>
              <a:rPr lang="en-US" sz="2800" kern="100" dirty="0">
                <a:effectLst/>
                <a:latin typeface="Aharoni" panose="02010803020104030203" pitchFamily="2" charset="-79"/>
                <a:ea typeface="Calibri" panose="020F0502020204030204" pitchFamily="34" charset="0"/>
                <a:cs typeface="Aharoni" panose="02010803020104030203" pitchFamily="2" charset="-79"/>
              </a:rPr>
              <a:t> </a:t>
            </a:r>
            <a:r>
              <a:rPr lang="en-US" sz="2800" kern="100" dirty="0" err="1">
                <a:effectLst/>
                <a:latin typeface="Aharoni" panose="02010803020104030203" pitchFamily="2" charset="-79"/>
                <a:ea typeface="Calibri" panose="020F0502020204030204" pitchFamily="34" charset="0"/>
                <a:cs typeface="Aharoni" panose="02010803020104030203" pitchFamily="2" charset="-79"/>
              </a:rPr>
              <a:t>penghitung</a:t>
            </a:r>
            <a:r>
              <a:rPr lang="en-US" sz="2800" kern="100" dirty="0">
                <a:effectLst/>
                <a:latin typeface="Aharoni" panose="02010803020104030203" pitchFamily="2" charset="-79"/>
                <a:ea typeface="Calibri" panose="020F0502020204030204" pitchFamily="34" charset="0"/>
                <a:cs typeface="Aharoni" panose="02010803020104030203" pitchFamily="2" charset="-79"/>
              </a:rPr>
              <a:t> </a:t>
            </a:r>
            <a:r>
              <a:rPr lang="en-US" sz="2800" kern="100" dirty="0" err="1">
                <a:effectLst/>
                <a:latin typeface="Aharoni" panose="02010803020104030203" pitchFamily="2" charset="-79"/>
                <a:ea typeface="Calibri" panose="020F0502020204030204" pitchFamily="34" charset="0"/>
                <a:cs typeface="Aharoni" panose="02010803020104030203" pitchFamily="2" charset="-79"/>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3" y="896112"/>
            <a:ext cx="10147813" cy="5460238"/>
          </a:xfrm>
        </p:spPr>
        <p:txBody>
          <a:bodyPr>
            <a:normAutofit/>
          </a:bodyPr>
          <a:lstStyle/>
          <a:p>
            <a:r>
              <a:rPr lang="en-ZA" sz="1800" dirty="0"/>
              <a:t>1. </a:t>
            </a:r>
            <a:r>
              <a:rPr lang="en-ZA" sz="1800" b="0" dirty="0">
                <a:solidFill>
                  <a:schemeClr val="tx1"/>
                </a:solidFill>
                <a:latin typeface="Times New Roman" panose="02020603050405020304" pitchFamily="18" charset="0"/>
                <a:cs typeface="Times New Roman" panose="02020603050405020304" pitchFamily="18" charset="0"/>
              </a:rPr>
              <a:t>Input </a:t>
            </a:r>
            <a:r>
              <a:rPr lang="en-ZA" sz="1800" b="0" dirty="0" err="1">
                <a:solidFill>
                  <a:schemeClr val="tx1"/>
                </a:solidFill>
                <a:latin typeface="Times New Roman" panose="02020603050405020304" pitchFamily="18" charset="0"/>
                <a:cs typeface="Times New Roman" panose="02020603050405020304" pitchFamily="18" charset="0"/>
              </a:rPr>
              <a:t>Rekaman</a:t>
            </a:r>
            <a:r>
              <a:rPr lang="en-ZA" sz="1800" b="0" dirty="0">
                <a:solidFill>
                  <a:schemeClr val="tx1"/>
                </a:solidFill>
                <a:latin typeface="Times New Roman" panose="02020603050405020304" pitchFamily="18" charset="0"/>
                <a:cs typeface="Times New Roman" panose="02020603050405020304" pitchFamily="18" charset="0"/>
              </a:rPr>
              <a:t> Video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ketika</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memasukan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rekaman</a:t>
            </a:r>
            <a:r>
              <a:rPr lang="en-ZA" sz="1800" b="0" dirty="0">
                <a:solidFill>
                  <a:schemeClr val="tx1"/>
                </a:solidFill>
                <a:latin typeface="Times New Roman" panose="02020603050405020304" pitchFamily="18" charset="0"/>
                <a:cs typeface="Times New Roman" panose="02020603050405020304" pitchFamily="18" charset="0"/>
              </a:rPr>
              <a:t> video yang </a:t>
            </a:r>
            <a:r>
              <a:rPr lang="en-ZA" sz="1800" b="0" dirty="0" err="1">
                <a:solidFill>
                  <a:schemeClr val="tx1"/>
                </a:solidFill>
                <a:latin typeface="Times New Roman" panose="02020603050405020304" pitchFamily="18" charset="0"/>
                <a:cs typeface="Times New Roman" panose="02020603050405020304" pitchFamily="18" charset="0"/>
              </a:rPr>
              <a:t>dibutukan</a:t>
            </a:r>
            <a:r>
              <a:rPr lang="en-ZA" sz="1800" b="0" dirty="0">
                <a:solidFill>
                  <a:schemeClr val="tx1"/>
                </a:solidFill>
                <a:latin typeface="Times New Roman" panose="02020603050405020304" pitchFamily="18" charset="0"/>
                <a:cs typeface="Times New Roman" panose="02020603050405020304" pitchFamily="18" charset="0"/>
              </a:rPr>
              <a:t> program </a:t>
            </a:r>
            <a:r>
              <a:rPr lang="en-ZA" sz="1800" b="0" dirty="0" err="1">
                <a:solidFill>
                  <a:schemeClr val="tx1"/>
                </a:solidFill>
                <a:latin typeface="Times New Roman" panose="02020603050405020304" pitchFamily="18" charset="0"/>
                <a:cs typeface="Times New Roman" panose="02020603050405020304" pitchFamily="18" charset="0"/>
              </a:rPr>
              <a:t>untuk</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mendeteksi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yang </a:t>
            </a:r>
            <a:r>
              <a:rPr lang="en-ZA" sz="1800" b="0" dirty="0" err="1">
                <a:solidFill>
                  <a:schemeClr val="tx1"/>
                </a:solidFill>
                <a:latin typeface="Times New Roman" panose="02020603050405020304" pitchFamily="18" charset="0"/>
                <a:cs typeface="Times New Roman" panose="02020603050405020304" pitchFamily="18" charset="0"/>
              </a:rPr>
              <a:t>lewat</a:t>
            </a:r>
            <a:r>
              <a:rPr lang="en-ZA" sz="1800" b="0" dirty="0">
                <a:solidFill>
                  <a:schemeClr val="tx1"/>
                </a:solidFill>
                <a:latin typeface="Times New Roman" panose="02020603050405020304" pitchFamily="18" charset="0"/>
                <a:cs typeface="Times New Roman" panose="02020603050405020304" pitchFamily="18" charset="0"/>
              </a:rPr>
              <a:t>.</a:t>
            </a:r>
            <a:br>
              <a:rPr lang="en-ZA" sz="1800" b="0" dirty="0">
                <a:solidFill>
                  <a:schemeClr val="tx1"/>
                </a:solidFill>
                <a:latin typeface="Times New Roman" panose="02020603050405020304" pitchFamily="18" charset="0"/>
                <a:cs typeface="Times New Roman" panose="02020603050405020304" pitchFamily="18" charset="0"/>
              </a:rPr>
            </a:br>
            <a:r>
              <a:rPr lang="en-ZA" sz="1800" b="0" dirty="0">
                <a:solidFill>
                  <a:schemeClr val="tx1"/>
                </a:solidFill>
                <a:latin typeface="Times New Roman" panose="02020603050405020304" pitchFamily="18" charset="0"/>
                <a:cs typeface="Times New Roman" panose="02020603050405020304" pitchFamily="18" charset="0"/>
              </a:rPr>
              <a:t>2. Pre Processing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proses </a:t>
            </a:r>
            <a:r>
              <a:rPr lang="en-ZA" sz="1800" b="0" dirty="0" err="1">
                <a:solidFill>
                  <a:schemeClr val="tx1"/>
                </a:solidFill>
                <a:latin typeface="Times New Roman" panose="02020603050405020304" pitchFamily="18" charset="0"/>
                <a:cs typeface="Times New Roman" panose="02020603050405020304" pitchFamily="18" charset="0"/>
              </a:rPr>
              <a:t>mengklasifikasi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objek</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gambar</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secara</a:t>
            </a:r>
            <a:r>
              <a:rPr lang="en-ZA" sz="1800" b="0" dirty="0">
                <a:solidFill>
                  <a:schemeClr val="tx1"/>
                </a:solidFill>
                <a:latin typeface="Times New Roman" panose="02020603050405020304" pitchFamily="18" charset="0"/>
                <a:cs typeface="Times New Roman" panose="02020603050405020304" pitchFamily="18" charset="0"/>
              </a:rPr>
              <a:t> manual </a:t>
            </a:r>
            <a:r>
              <a:rPr lang="en-ZA" sz="1800" b="0" dirty="0" err="1">
                <a:solidFill>
                  <a:schemeClr val="tx1"/>
                </a:solidFill>
                <a:latin typeface="Times New Roman" panose="02020603050405020304" pitchFamily="18" charset="0"/>
                <a:cs typeface="Times New Roman" panose="02020603050405020304" pitchFamily="18" charset="0"/>
              </a:rPr>
              <a:t>menggunakan</a:t>
            </a:r>
            <a:r>
              <a:rPr lang="en-ZA" sz="1800" b="0" dirty="0">
                <a:solidFill>
                  <a:schemeClr val="tx1"/>
                </a:solidFill>
                <a:latin typeface="Times New Roman" panose="02020603050405020304" pitchFamily="18" charset="0"/>
                <a:cs typeface="Times New Roman" panose="02020603050405020304" pitchFamily="18" charset="0"/>
              </a:rPr>
              <a:t> software User </a:t>
            </a:r>
            <a:r>
              <a:rPr lang="en-ZA" sz="1800" b="0" dirty="0" err="1">
                <a:solidFill>
                  <a:schemeClr val="tx1"/>
                </a:solidFill>
                <a:latin typeface="Times New Roman" panose="02020603050405020304" pitchFamily="18" charset="0"/>
                <a:cs typeface="Times New Roman" panose="02020603050405020304" pitchFamily="18" charset="0"/>
              </a:rPr>
              <a:t>dapat</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mengklasifikasi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semua</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objek</a:t>
            </a:r>
            <a:r>
              <a:rPr lang="en-ZA" sz="1800" b="0" dirty="0">
                <a:solidFill>
                  <a:schemeClr val="tx1"/>
                </a:solidFill>
                <a:latin typeface="Times New Roman" panose="02020603050405020304" pitchFamily="18" charset="0"/>
                <a:cs typeface="Times New Roman" panose="02020603050405020304" pitchFamily="18" charset="0"/>
              </a:rPr>
              <a:t> dan </a:t>
            </a:r>
            <a:r>
              <a:rPr lang="en-ZA" sz="1800" b="0" dirty="0" err="1">
                <a:solidFill>
                  <a:schemeClr val="tx1"/>
                </a:solidFill>
                <a:latin typeface="Times New Roman" panose="02020603050405020304" pitchFamily="18" charset="0"/>
                <a:cs typeface="Times New Roman" panose="02020603050405020304" pitchFamily="18" charset="0"/>
              </a:rPr>
              <a:t>menyimpan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hasil</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gambar</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beserta</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rr</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a:t>
            </a:r>
            <a:r>
              <a:rPr lang="en-ZA" sz="1800" b="0" dirty="0">
                <a:solidFill>
                  <a:schemeClr val="tx1"/>
                </a:solidFill>
                <a:latin typeface="Times New Roman" panose="02020603050405020304" pitchFamily="18" charset="0"/>
                <a:cs typeface="Times New Roman" panose="02020603050405020304" pitchFamily="18" charset="0"/>
              </a:rPr>
              <a:t> folder data </a:t>
            </a:r>
            <a:r>
              <a:rPr lang="en-ZA" sz="1800" b="0" dirty="0" err="1">
                <a:solidFill>
                  <a:schemeClr val="tx1"/>
                </a:solidFill>
                <a:latin typeface="Times New Roman" panose="02020603050405020304" pitchFamily="18" charset="0"/>
                <a:cs typeface="Times New Roman" panose="02020603050405020304" pitchFamily="18" charset="0"/>
              </a:rPr>
              <a:t>sebelun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masuk</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a:t>
            </a:r>
            <a:r>
              <a:rPr lang="en-ZA" sz="1800" b="0" dirty="0">
                <a:solidFill>
                  <a:schemeClr val="tx1"/>
                </a:solidFill>
                <a:latin typeface="Times New Roman" panose="02020603050405020304" pitchFamily="18" charset="0"/>
                <a:cs typeface="Times New Roman" panose="02020603050405020304" pitchFamily="18" charset="0"/>
              </a:rPr>
              <a:t> program</a:t>
            </a:r>
            <a:br>
              <a:rPr lang="en-ZA" sz="1800" b="0" dirty="0">
                <a:solidFill>
                  <a:schemeClr val="tx1"/>
                </a:solidFill>
                <a:latin typeface="Times New Roman" panose="02020603050405020304" pitchFamily="18" charset="0"/>
                <a:cs typeface="Times New Roman" panose="02020603050405020304" pitchFamily="18" charset="0"/>
              </a:rPr>
            </a:br>
            <a:r>
              <a:rPr lang="en-ZA" sz="1800" b="0" dirty="0">
                <a:solidFill>
                  <a:schemeClr val="tx1"/>
                </a:solidFill>
                <a:latin typeface="Times New Roman" panose="02020603050405020304" pitchFamily="18" charset="0"/>
                <a:cs typeface="Times New Roman" panose="02020603050405020304" pitchFamily="18" charset="0"/>
              </a:rPr>
              <a:t>3. YOLO Object Detection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ketika</a:t>
            </a:r>
            <a:r>
              <a:rPr lang="en-ZA" sz="1800" b="0" dirty="0">
                <a:solidFill>
                  <a:schemeClr val="tx1"/>
                </a:solidFill>
                <a:latin typeface="Times New Roman" panose="02020603050405020304" pitchFamily="18" charset="0"/>
                <a:cs typeface="Times New Roman" panose="02020603050405020304" pitchFamily="18" charset="0"/>
              </a:rPr>
              <a:t> program </a:t>
            </a:r>
            <a:r>
              <a:rPr lang="en-ZA" sz="1800" b="0" dirty="0" err="1">
                <a:solidFill>
                  <a:schemeClr val="tx1"/>
                </a:solidFill>
                <a:latin typeface="Times New Roman" panose="02020603050405020304" pitchFamily="18" charset="0"/>
                <a:cs typeface="Times New Roman" panose="02020603050405020304" pitchFamily="18" charset="0"/>
              </a:rPr>
              <a:t>sudah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memulai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bekerja</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mendeteksi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dan </a:t>
            </a:r>
            <a:r>
              <a:rPr lang="en-ZA" sz="1800" b="0" dirty="0" err="1">
                <a:solidFill>
                  <a:schemeClr val="tx1"/>
                </a:solidFill>
                <a:latin typeface="Times New Roman" panose="02020603050405020304" pitchFamily="18" charset="0"/>
                <a:cs typeface="Times New Roman" panose="02020603050405020304" pitchFamily="18" charset="0"/>
              </a:rPr>
              <a:t>membuat</a:t>
            </a:r>
            <a:r>
              <a:rPr lang="en-ZA" sz="1800" b="0" dirty="0">
                <a:solidFill>
                  <a:schemeClr val="tx1"/>
                </a:solidFill>
                <a:latin typeface="Times New Roman" panose="02020603050405020304" pitchFamily="18" charset="0"/>
                <a:cs typeface="Times New Roman" panose="02020603050405020304" pitchFamily="18" charset="0"/>
              </a:rPr>
              <a:t> garis </a:t>
            </a:r>
            <a:r>
              <a:rPr lang="en-ZA" sz="1800" b="0" dirty="0" err="1">
                <a:solidFill>
                  <a:schemeClr val="tx1"/>
                </a:solidFill>
                <a:latin typeface="Times New Roman" panose="02020603050405020304" pitchFamily="18" charset="0"/>
                <a:cs typeface="Times New Roman" panose="02020603050405020304" pitchFamily="18" charset="0"/>
              </a:rPr>
              <a:t>untuk</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menghitung</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yang </a:t>
            </a:r>
            <a:r>
              <a:rPr lang="en-ZA" sz="1800" b="0" dirty="0" err="1">
                <a:solidFill>
                  <a:schemeClr val="tx1"/>
                </a:solidFill>
                <a:latin typeface="Times New Roman" panose="02020603050405020304" pitchFamily="18" charset="0"/>
                <a:cs typeface="Times New Roman" panose="02020603050405020304" pitchFamily="18" charset="0"/>
              </a:rPr>
              <a:t>melewatinya</a:t>
            </a:r>
            <a:br>
              <a:rPr lang="en-ZA" sz="1800" b="0" dirty="0">
                <a:solidFill>
                  <a:schemeClr val="tx1"/>
                </a:solidFill>
                <a:latin typeface="Times New Roman" panose="02020603050405020304" pitchFamily="18" charset="0"/>
                <a:cs typeface="Times New Roman" panose="02020603050405020304" pitchFamily="18" charset="0"/>
              </a:rPr>
            </a:br>
            <a:r>
              <a:rPr lang="en-ZA" sz="1800" b="0" dirty="0">
                <a:solidFill>
                  <a:schemeClr val="tx1"/>
                </a:solidFill>
                <a:latin typeface="Times New Roman" panose="02020603050405020304" pitchFamily="18" charset="0"/>
                <a:cs typeface="Times New Roman" panose="02020603050405020304" pitchFamily="18" charset="0"/>
              </a:rPr>
              <a:t>4. Kotak </a:t>
            </a:r>
            <a:r>
              <a:rPr lang="en-ZA" sz="1800" b="0" dirty="0" err="1">
                <a:solidFill>
                  <a:schemeClr val="tx1"/>
                </a:solidFill>
                <a:latin typeface="Times New Roman" panose="02020603050405020304" pitchFamily="18" charset="0"/>
                <a:cs typeface="Times New Roman" panose="02020603050405020304" pitchFamily="18" charset="0"/>
              </a:rPr>
              <a:t>mendeteksi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ketika</a:t>
            </a:r>
            <a:r>
              <a:rPr lang="en-ZA" sz="1800" b="0" dirty="0">
                <a:solidFill>
                  <a:schemeClr val="tx1"/>
                </a:solidFill>
                <a:latin typeface="Times New Roman" panose="02020603050405020304" pitchFamily="18" charset="0"/>
                <a:cs typeface="Times New Roman" panose="02020603050405020304" pitchFamily="18" charset="0"/>
              </a:rPr>
              <a:t> program </a:t>
            </a:r>
            <a:r>
              <a:rPr lang="en-ZA" sz="1800" b="0" dirty="0" err="1">
                <a:solidFill>
                  <a:schemeClr val="tx1"/>
                </a:solidFill>
                <a:latin typeface="Times New Roman" panose="02020603050405020304" pitchFamily="18" charset="0"/>
                <a:cs typeface="Times New Roman" panose="02020603050405020304" pitchFamily="18" charset="0"/>
              </a:rPr>
              <a:t>sudah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berhasil</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mendeteksi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yang </a:t>
            </a:r>
            <a:r>
              <a:rPr lang="en-ZA" sz="1800" b="0" dirty="0" err="1">
                <a:solidFill>
                  <a:schemeClr val="tx1"/>
                </a:solidFill>
                <a:latin typeface="Times New Roman" panose="02020603050405020304" pitchFamily="18" charset="0"/>
                <a:cs typeface="Times New Roman" panose="02020603050405020304" pitchFamily="18" charset="0"/>
              </a:rPr>
              <a:t>akan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melintas</a:t>
            </a:r>
            <a:r>
              <a:rPr lang="en-ZA" sz="1800" b="0" dirty="0">
                <a:solidFill>
                  <a:schemeClr val="tx1"/>
                </a:solidFill>
                <a:latin typeface="Times New Roman" panose="02020603050405020304" pitchFamily="18" charset="0"/>
                <a:cs typeface="Times New Roman" panose="02020603050405020304" pitchFamily="18" charset="0"/>
              </a:rPr>
              <a:t>.</a:t>
            </a:r>
            <a:br>
              <a:rPr lang="en-ZA" sz="1800" b="0" dirty="0">
                <a:solidFill>
                  <a:schemeClr val="tx1"/>
                </a:solidFill>
                <a:latin typeface="Times New Roman" panose="02020603050405020304" pitchFamily="18" charset="0"/>
                <a:cs typeface="Times New Roman" panose="02020603050405020304" pitchFamily="18" charset="0"/>
              </a:rPr>
            </a:br>
            <a:r>
              <a:rPr lang="en-ZA" sz="1800" b="0" dirty="0">
                <a:solidFill>
                  <a:schemeClr val="tx1"/>
                </a:solidFill>
                <a:latin typeface="Times New Roman" panose="02020603050405020304" pitchFamily="18" charset="0"/>
                <a:cs typeface="Times New Roman" panose="02020603050405020304" pitchFamily="18" charset="0"/>
              </a:rPr>
              <a:t>5. </a:t>
            </a:r>
            <a:r>
              <a:rPr lang="en-ZA" sz="1800" b="0" dirty="0" err="1">
                <a:solidFill>
                  <a:schemeClr val="tx1"/>
                </a:solidFill>
                <a:latin typeface="Times New Roman" panose="02020603050405020304" pitchFamily="18" charset="0"/>
                <a:cs typeface="Times New Roman" panose="02020603050405020304" pitchFamily="18" charset="0"/>
              </a:rPr>
              <a:t>Menghitung</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jumlah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ketika</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yang </a:t>
            </a:r>
            <a:r>
              <a:rPr lang="en-ZA" sz="1800" b="0" dirty="0" err="1">
                <a:solidFill>
                  <a:schemeClr val="tx1"/>
                </a:solidFill>
                <a:latin typeface="Times New Roman" panose="02020603050405020304" pitchFamily="18" charset="0"/>
                <a:cs typeface="Times New Roman" panose="02020603050405020304" pitchFamily="18" charset="0"/>
              </a:rPr>
              <a:t>sudah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terdeteksi</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melewati</a:t>
            </a:r>
            <a:r>
              <a:rPr lang="en-ZA" sz="1800" b="0" dirty="0">
                <a:solidFill>
                  <a:schemeClr val="tx1"/>
                </a:solidFill>
                <a:latin typeface="Times New Roman" panose="02020603050405020304" pitchFamily="18" charset="0"/>
                <a:cs typeface="Times New Roman" panose="02020603050405020304" pitchFamily="18" charset="0"/>
              </a:rPr>
              <a:t> garis dan counter </a:t>
            </a:r>
            <a:r>
              <a:rPr lang="en-ZA" sz="1800" b="0" dirty="0" err="1">
                <a:solidFill>
                  <a:schemeClr val="tx1"/>
                </a:solidFill>
                <a:latin typeface="Times New Roman" panose="02020603050405020304" pitchFamily="18" charset="0"/>
                <a:cs typeface="Times New Roman" panose="02020603050405020304" pitchFamily="18" charset="0"/>
              </a:rPr>
              <a:t>otomatis</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akan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bertambah</a:t>
            </a:r>
            <a:r>
              <a:rPr lang="en-ZA" sz="1800" b="0" dirty="0">
                <a:solidFill>
                  <a:schemeClr val="tx1"/>
                </a:solidFill>
                <a:latin typeface="Times New Roman" panose="02020603050405020304" pitchFamily="18" charset="0"/>
                <a:cs typeface="Times New Roman" panose="02020603050405020304" pitchFamily="18" charset="0"/>
              </a:rPr>
              <a:t>.</a:t>
            </a:r>
            <a:br>
              <a:rPr lang="en-ZA" sz="1800" b="0" dirty="0">
                <a:solidFill>
                  <a:schemeClr val="tx1"/>
                </a:solidFill>
                <a:latin typeface="Times New Roman" panose="02020603050405020304" pitchFamily="18" charset="0"/>
                <a:cs typeface="Times New Roman" panose="02020603050405020304" pitchFamily="18" charset="0"/>
              </a:rPr>
            </a:br>
            <a:r>
              <a:rPr lang="en-ZA" sz="1800" b="0" dirty="0">
                <a:solidFill>
                  <a:schemeClr val="tx1"/>
                </a:solidFill>
                <a:latin typeface="Times New Roman" panose="02020603050405020304" pitchFamily="18" charset="0"/>
                <a:cs typeface="Times New Roman" panose="02020603050405020304" pitchFamily="18" charset="0"/>
              </a:rPr>
              <a:t>6. </a:t>
            </a:r>
            <a:r>
              <a:rPr lang="en-ZA" sz="1800" b="0" dirty="0" err="1">
                <a:solidFill>
                  <a:schemeClr val="tx1"/>
                </a:solidFill>
                <a:latin typeface="Times New Roman" panose="02020603050405020304" pitchFamily="18" charset="0"/>
                <a:cs typeface="Times New Roman" panose="02020603050405020304" pitchFamily="18" charset="0"/>
              </a:rPr>
              <a:t>Menunggu</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melewati</a:t>
            </a:r>
            <a:r>
              <a:rPr lang="en-ZA" sz="1800" b="0" dirty="0">
                <a:solidFill>
                  <a:schemeClr val="tx1"/>
                </a:solidFill>
                <a:latin typeface="Times New Roman" panose="02020603050405020304" pitchFamily="18" charset="0"/>
                <a:cs typeface="Times New Roman" panose="02020603050405020304" pitchFamily="18" charset="0"/>
              </a:rPr>
              <a:t> garis </a:t>
            </a:r>
            <a:r>
              <a:rPr lang="en-ZA" sz="1800" b="0" dirty="0" err="1">
                <a:solidFill>
                  <a:schemeClr val="tx1"/>
                </a:solidFill>
                <a:latin typeface="Times New Roman" panose="02020603050405020304" pitchFamily="18" charset="0"/>
                <a:cs typeface="Times New Roman" panose="02020603050405020304" pitchFamily="18" charset="0"/>
              </a:rPr>
              <a:t>ialah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ketika</a:t>
            </a:r>
            <a:r>
              <a:rPr lang="en-ZA" sz="1800" b="0" dirty="0">
                <a:solidFill>
                  <a:schemeClr val="tx1"/>
                </a:solidFill>
                <a:latin typeface="Times New Roman" panose="02020603050405020304" pitchFamily="18" charset="0"/>
                <a:cs typeface="Times New Roman" panose="02020603050405020304" pitchFamily="18" charset="0"/>
              </a:rPr>
              <a:t> garis </a:t>
            </a:r>
            <a:r>
              <a:rPr lang="en-ZA" sz="1800" b="0" dirty="0" err="1">
                <a:solidFill>
                  <a:schemeClr val="tx1"/>
                </a:solidFill>
                <a:latin typeface="Times New Roman" panose="02020603050405020304" pitchFamily="18" charset="0"/>
                <a:cs typeface="Times New Roman" panose="02020603050405020304" pitchFamily="18" charset="0"/>
              </a:rPr>
              <a:t>masih</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menunggu</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kendaraan</a:t>
            </a:r>
            <a:r>
              <a:rPr lang="en-ZA" sz="1800" b="0" dirty="0">
                <a:solidFill>
                  <a:schemeClr val="tx1"/>
                </a:solidFill>
                <a:latin typeface="Times New Roman" panose="02020603050405020304" pitchFamily="18" charset="0"/>
                <a:cs typeface="Times New Roman" panose="02020603050405020304" pitchFamily="18" charset="0"/>
              </a:rPr>
              <a:t> yang </a:t>
            </a:r>
            <a:r>
              <a:rPr lang="en-ZA" sz="1800" b="0" dirty="0" err="1">
                <a:solidFill>
                  <a:schemeClr val="tx1"/>
                </a:solidFill>
                <a:latin typeface="Times New Roman" panose="02020603050405020304" pitchFamily="18" charset="0"/>
                <a:cs typeface="Times New Roman" panose="02020603050405020304" pitchFamily="18" charset="0"/>
              </a:rPr>
              <a:t>akan</a:t>
            </a:r>
            <a:r>
              <a:rPr lang="en-ZA" sz="1800" b="0" dirty="0">
                <a:solidFill>
                  <a:schemeClr val="tx1"/>
                </a:solidFill>
                <a:latin typeface="Times New Roman" panose="02020603050405020304" pitchFamily="18" charset="0"/>
                <a:cs typeface="Times New Roman" panose="02020603050405020304" pitchFamily="18" charset="0"/>
              </a:rPr>
              <a:t> </a:t>
            </a:r>
            <a:r>
              <a:rPr lang="en-ZA" sz="1800" b="0" dirty="0" err="1">
                <a:solidFill>
                  <a:schemeClr val="tx1"/>
                </a:solidFill>
                <a:latin typeface="Times New Roman" panose="02020603050405020304" pitchFamily="18" charset="0"/>
                <a:cs typeface="Times New Roman" panose="02020603050405020304" pitchFamily="18" charset="0"/>
              </a:rPr>
              <a:t>melewatinya</a:t>
            </a:r>
            <a:br>
              <a:rPr lang="en-ZA" sz="1800" b="0" dirty="0">
                <a:solidFill>
                  <a:schemeClr val="tx1"/>
                </a:solidFill>
                <a:latin typeface="Times New Roman" panose="02020603050405020304" pitchFamily="18" charset="0"/>
                <a:cs typeface="Times New Roman" panose="02020603050405020304" pitchFamily="18" charset="0"/>
              </a:rPr>
            </a:br>
            <a:endParaRPr lang="en-ZA" sz="1800" b="0" dirty="0">
              <a:solidFill>
                <a:schemeClr val="tx1"/>
              </a:solidFill>
              <a:latin typeface="Times New Roman" panose="02020603050405020304" pitchFamily="18" charset="0"/>
              <a:cs typeface="Times New Roman" panose="02020603050405020304" pitchFamily="18" charset="0"/>
            </a:endParaRP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Knowledge base</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7999" y="1789471"/>
            <a:ext cx="8298427" cy="4257368"/>
          </a:xfrm>
        </p:spPr>
        <p:txBody>
          <a:bodyPr vert="horz" lIns="91440" tIns="45720" rIns="91440" bIns="45720" rtlCol="0" anchor="t">
            <a:normAutofit/>
          </a:bodyPr>
          <a:lstStyle/>
          <a:p>
            <a:pPr marL="0" indent="0">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utama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dataset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berasal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gambar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kamera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CCTV yang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Dataset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terdiri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gambar-gambar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diambil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ruas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jangka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waktu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tertentu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Basis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pengetahuan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mencakup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model neural network yang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dilatih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citra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mengenali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menghitung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Knowledge base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berisi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fitur-fitur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mengenali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Semua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gambar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bagian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sampel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pelatihan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pengujian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digunakan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melatih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memvalidasi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mendalam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ditargetkan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menjalankan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tugas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penghitungan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Interface engine</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379586" y="2641157"/>
            <a:ext cx="7812414" cy="2732810"/>
          </a:xfrm>
        </p:spPr>
        <p:txBody>
          <a:bodyPr anchor="t" anchorCtr="0"/>
          <a:lstStyle/>
          <a:p>
            <a:pPr indent="457200" algn="just">
              <a:lnSpc>
                <a:spcPct val="107000"/>
              </a:lnSpc>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pemantauan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diusulkan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ditingkatkan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oleh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kecerdasan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buatan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memanfaatkan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canggih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real-time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memonitor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kondisi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Proses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melibatkan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pembuatan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pelatihan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jaringan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saraf</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konvolusional</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mendalam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gambar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lintas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dianotasi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manual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sumber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utama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memanfaatkan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data yang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kamera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CCTV yang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terpasang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sepanjang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ruas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Model-model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kemudian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digunakan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penghitungan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kendaraan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jangkauan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waktu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memanfaatkan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berbagai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mendalam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seperti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YOLO, deep learning dan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bantuan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Computer vision. Deep learning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disini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paradigma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mesin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jaringan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saraf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tiruan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lapisan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memodelkan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kompleks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YOLO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implementasi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konkret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deep learning yang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dikhususkan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deteksi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objek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real-time.</a:t>
            </a:r>
            <a:endParaRPr lang="en-ZA" sz="1600" dirty="0">
              <a:latin typeface="Times New Roman" panose="02020603050405020304" pitchFamily="18" charset="0"/>
              <a:cs typeface="Times New Roman" panose="02020603050405020304" pitchFamily="18" charset="0"/>
            </a:endParaRPr>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{B8B5150B-D821-4123-BD94-53E37B2211BD}tf33968143_win32</Template>
  <TotalTime>76</TotalTime>
  <Words>1069</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Avenir Next LT Pro</vt:lpstr>
      <vt:lpstr>Calibri</vt:lpstr>
      <vt:lpstr>Times New Roman</vt:lpstr>
      <vt:lpstr>Office Theme</vt:lpstr>
      <vt:lpstr>Aplikasi penghitung kendaraan yang menggunakan metode YOLO (You Only Look Once) Object Detection </vt:lpstr>
      <vt:lpstr>ABOUT US </vt:lpstr>
      <vt:lpstr>Pendahuluan</vt:lpstr>
      <vt:lpstr>Tujuan</vt:lpstr>
      <vt:lpstr>FLOWCHART</vt:lpstr>
      <vt:lpstr>Cara Kerja Dari Aplikasi penghitung kendaraan : </vt:lpstr>
      <vt:lpstr>1. Input Rekaman Video ialah ketika memasukan rekaman video yang dibutukan program untuk mendeteksi kendaraan yang lewat. 2. Pre Processing ialah proses mengklasifikasi objek gambar secara manual menggunakan software User dapat mengklasifikasi semua objek dan menyimpan hasil gambar beserta rr ke folder data sebelun masuk ke program 3. YOLO Object Detection ialah ketika program sudah memulai bekerja mendeteksi kendaraan dan membuat garis untuk menghitung kendaraan yang melewatinya 4. Kotak mendeteksi kendaraan ialah ketika program sudah berhasil mendeteksi kendaraan yang akan melintas. 5. Menghitung jumlah kendaraan ialah ketika kendaraan yang sudah terdeteksi melewati garis dan counter otomatis akan bertambah. 6. Menunggu kendaraan melewati garis ialah ketika garis masih menunggu kendaraan yang akan melewatinya </vt:lpstr>
      <vt:lpstr>Knowledge base</vt:lpstr>
      <vt:lpstr>Interface engine</vt:lpstr>
      <vt:lpstr>User interface</vt:lpstr>
      <vt:lpstr>Pengembangan sistem </vt:lpstr>
      <vt:lpstr>Pengembangan Sistem </vt:lpstr>
      <vt:lpstr>Interface engine </vt:lpstr>
      <vt:lpstr>Perancangan software yang dipersiapkan</vt:lpstr>
      <vt:lpstr>KESIMPULAN   Aplikasi penghitung kendaraan menggunakan metode YOLO Object Detection dirancang untuk memonitor lalu lintas secara efektif. Dengan menggabungkan deep learning, YOLO, dan computer vision, sistem ini mampu mendeteksi dan menghitung kendaraan dengan tingkat akurasi yang tinggi. Pengguna dapat memanfaatkan antarmuka pengguna grafis (GUI) untuk memantau alur lalu lintas, tingkat kemacetan, dan kondisi lingkungan melalui pemantauan CCTV. Dengan basis pengetahuan yang berfokus pada pelatihan model menggunakan gambar kamera lalu lintas, serta implementasi algoritma pembelajaran mendalam, sistem ini diharapkan dapat memberikan kontribusi dalam manajemen lalu lintas dan perencanaan infrastruktur transportasi.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penghitung kendaraan yang menggunakan metode YOLO (You Only Look Once) Object Detection </dc:title>
  <dc:creator>MUHAMMAD NUR FAUZI</dc:creator>
  <cp:lastModifiedBy>Ikhsan Nur Huda</cp:lastModifiedBy>
  <cp:revision>4</cp:revision>
  <dcterms:created xsi:type="dcterms:W3CDTF">2023-11-16T15:49:05Z</dcterms:created>
  <dcterms:modified xsi:type="dcterms:W3CDTF">2023-11-17T02:17:49Z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