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omments/comment1.xml" ContentType="application/vnd.openxmlformats-officedocument.presentationml.comments+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comments/comment2.xml" ContentType="application/vnd.openxmlformats-officedocument.presentationml.comment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 id="2147483680" r:id="rId3"/>
  </p:sldMasterIdLst>
  <p:notesMasterIdLst>
    <p:notesMasterId r:id="rId10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350"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2003" r:id="rId49"/>
    <p:sldId id="2004"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5" r:id="rId64"/>
    <p:sldId id="316" r:id="rId65"/>
    <p:sldId id="317" r:id="rId66"/>
    <p:sldId id="314"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5" r:id="rId84"/>
    <p:sldId id="334"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521415D9-36F7-43E2-AB2F-B90AF26B5E84}">
      <p14:sectionLst xmlns:p14="http://schemas.microsoft.com/office/powerpoint/2010/main">
        <p14:section name="Intro" id="{71C7D781-969D-407A-811B-0F613DD8EBD6}">
          <p14:sldIdLst>
            <p14:sldId id="256"/>
            <p14:sldId id="257"/>
            <p14:sldId id="258"/>
          </p14:sldIdLst>
        </p14:section>
        <p14:section name="SQ1" id="{59836F97-3837-462D-90D3-AEE2D67CB67E}">
          <p14:sldIdLst>
            <p14:sldId id="259"/>
            <p14:sldId id="260"/>
            <p14:sldId id="261"/>
            <p14:sldId id="262"/>
            <p14:sldId id="263"/>
            <p14:sldId id="264"/>
            <p14:sldId id="265"/>
            <p14:sldId id="266"/>
            <p14:sldId id="267"/>
            <p14:sldId id="268"/>
            <p14:sldId id="269"/>
            <p14:sldId id="270"/>
            <p14:sldId id="271"/>
            <p14:sldId id="272"/>
            <p14:sldId id="273"/>
            <p14:sldId id="274"/>
            <p14:sldId id="275"/>
            <p14:sldId id="276"/>
          </p14:sldIdLst>
        </p14:section>
        <p14:section name="SQ2" id="{D50673CE-DABA-4B50-AB72-242EF7DD69F3}">
          <p14:sldIdLst>
            <p14:sldId id="277"/>
            <p14:sldId id="278"/>
            <p14:sldId id="350"/>
            <p14:sldId id="280"/>
            <p14:sldId id="281"/>
            <p14:sldId id="282"/>
            <p14:sldId id="283"/>
            <p14:sldId id="284"/>
            <p14:sldId id="285"/>
            <p14:sldId id="286"/>
            <p14:sldId id="287"/>
            <p14:sldId id="288"/>
            <p14:sldId id="289"/>
            <p14:sldId id="290"/>
            <p14:sldId id="291"/>
            <p14:sldId id="292"/>
            <p14:sldId id="293"/>
            <p14:sldId id="294"/>
            <p14:sldId id="295"/>
          </p14:sldIdLst>
        </p14:section>
        <p14:section name="SQ3" id="{A537401D-9597-40C9-8985-A3D6C654B53E}">
          <p14:sldIdLst>
            <p14:sldId id="296"/>
            <p14:sldId id="297"/>
            <p14:sldId id="298"/>
            <p14:sldId id="299"/>
            <p14:sldId id="300"/>
            <p14:sldId id="2003"/>
            <p14:sldId id="2004"/>
            <p14:sldId id="301"/>
            <p14:sldId id="302"/>
            <p14:sldId id="303"/>
            <p14:sldId id="304"/>
            <p14:sldId id="305"/>
            <p14:sldId id="306"/>
            <p14:sldId id="307"/>
          </p14:sldIdLst>
        </p14:section>
        <p14:section name="SQ4" id="{B5453860-020C-4647-8860-C03CAB33BF9B}">
          <p14:sldIdLst>
            <p14:sldId id="308"/>
            <p14:sldId id="309"/>
            <p14:sldId id="310"/>
            <p14:sldId id="311"/>
            <p14:sldId id="312"/>
            <p14:sldId id="313"/>
            <p14:sldId id="315"/>
            <p14:sldId id="316"/>
            <p14:sldId id="317"/>
            <p14:sldId id="314"/>
            <p14:sldId id="318"/>
            <p14:sldId id="319"/>
            <p14:sldId id="320"/>
            <p14:sldId id="321"/>
            <p14:sldId id="322"/>
            <p14:sldId id="323"/>
            <p14:sldId id="324"/>
            <p14:sldId id="325"/>
            <p14:sldId id="326"/>
            <p14:sldId id="327"/>
            <p14:sldId id="328"/>
            <p14:sldId id="329"/>
            <p14:sldId id="330"/>
            <p14:sldId id="331"/>
            <p14:sldId id="332"/>
            <p14:sldId id="333"/>
            <p14:sldId id="335"/>
            <p14:sldId id="334"/>
            <p14:sldId id="336"/>
            <p14:sldId id="337"/>
            <p14:sldId id="338"/>
            <p14:sldId id="339"/>
            <p14:sldId id="340"/>
            <p14:sldId id="341"/>
            <p14:sldId id="342"/>
            <p14:sldId id="343"/>
            <p14:sldId id="344"/>
            <p14:sldId id="345"/>
            <p14:sldId id="346"/>
            <p14:sldId id="347"/>
            <p14:sldId id="348"/>
            <p14:sldId id="34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éloïse Thill" initials="HT"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2EB"/>
          </a:solidFill>
        </a:fill>
      </a:tcStyle>
    </a:wholeTbl>
    <a:band2H>
      <a:tcTxStyle/>
      <a:tcStyle>
        <a:tcBdr/>
        <a:fill>
          <a:solidFill>
            <a:srgbClr val="E8EA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F7CF"/>
          </a:solidFill>
        </a:fill>
      </a:tcStyle>
    </a:wholeTbl>
    <a:band2H>
      <a:tcTxStyle/>
      <a:tcStyle>
        <a:tcBdr/>
        <a:fill>
          <a:solidFill>
            <a:srgbClr val="F0FB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CDCB"/>
          </a:solidFill>
        </a:fill>
      </a:tcStyle>
    </a:wholeTbl>
    <a:band2H>
      <a:tcTxStyle/>
      <a:tcStyle>
        <a:tcBdr/>
        <a:fill>
          <a:solidFill>
            <a:srgbClr val="FCE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463" autoAdjust="0"/>
  </p:normalViewPr>
  <p:slideViewPr>
    <p:cSldViewPr snapToGrid="0">
      <p:cViewPr varScale="1">
        <p:scale>
          <a:sx n="80" d="100"/>
          <a:sy n="80" d="100"/>
        </p:scale>
        <p:origin x="17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presProps" Target="pres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8-13T17:52:36.057" idx="1">
    <p:pos x="10" y="10"/>
    <p:text>Attention les réponses n'y sont pas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1-08-13T17:53:25.468" idx="2">
    <p:pos x="10" y="10"/>
    <p:text>Aucune réponse ici non plus</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xfrm>
            <a:off x="1143000" y="685800"/>
            <a:ext cx="4572000" cy="3429000"/>
          </a:xfrm>
          <a:prstGeom prst="rect">
            <a:avLst/>
          </a:prstGeom>
        </p:spPr>
        <p:txBody>
          <a:bodyPr/>
          <a:lstStyle/>
          <a:p>
            <a:endParaRPr/>
          </a:p>
        </p:txBody>
      </p:sp>
      <p:sp>
        <p:nvSpPr>
          <p:cNvPr id="182" name="Shape 18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www.manager-go.com/management/gestion-de-conflits.htm" TargetMode="External"/><Relationship Id="rId2" Type="http://schemas.openxmlformats.org/officeDocument/2006/relationships/slide" Target="../slides/slide83.xml"/><Relationship Id="rId1" Type="http://schemas.openxmlformats.org/officeDocument/2006/relationships/notesMaster" Target="../notesMasters/notesMaster1.xml"/><Relationship Id="rId4" Type="http://schemas.openxmlformats.org/officeDocument/2006/relationships/hyperlink" Target="https://www.bloom-at-work.com/blog/risques-psychosociaux-rps-en-entreprise-comment-agir/" TargetMode="Externa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lvl1pPr>
              <a:lnSpc>
                <a:spcPct val="107000"/>
              </a:lnSpc>
              <a:spcBef>
                <a:spcPts val="800"/>
              </a:spcBef>
              <a:defRPr sz="1800"/>
            </a:lvl1pPr>
          </a:lstStyle>
          <a:p>
            <a:r>
              <a:t>NEW SEQUENCE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p>
            <a:r>
              <a:t>Le manager doit anticiper les conflits afin d‘y remédier avant même qu’ils ne se déclarent. Pour cela, il va observer attentivement son équipe et noter les comportements non professionnels. La conduite de réunions régulières permettra également d’installer un climat de dialogue avec son équipe, afin de donner à chaque membre l’opportunité de s’exprimer et d’évoquer des sujets de discorde. La mise en place de team-building renforcera l’esprit d’équipe et maintiendra une cohésion entre les salariés. Oui ? Une question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noRot="1" noChangeAspect="1"/>
          </p:cNvSpPr>
          <p:nvPr>
            <p:ph type="sldImg"/>
          </p:nvPr>
        </p:nvSpPr>
        <p:spPr>
          <a:prstGeom prst="rect">
            <a:avLst/>
          </a:prstGeom>
        </p:spPr>
        <p:txBody>
          <a:bodyPr/>
          <a:lstStyle/>
          <a:p>
            <a:endParaRPr/>
          </a:p>
        </p:txBody>
      </p:sp>
      <p:sp>
        <p:nvSpPr>
          <p:cNvPr id="244" name="Shape 244"/>
          <p:cNvSpPr>
            <a:spLocks noGrp="1"/>
          </p:cNvSpPr>
          <p:nvPr>
            <p:ph type="body" sz="quarter" idx="1"/>
          </p:nvPr>
        </p:nvSpPr>
        <p:spPr>
          <a:prstGeom prst="rect">
            <a:avLst/>
          </a:prstGeom>
        </p:spPr>
        <p:txBody>
          <a:bodyPr/>
          <a:lstStyle/>
          <a:p>
            <a:r>
              <a:t>Jingle </a:t>
            </a:r>
          </a:p>
          <a:p>
            <a:r>
              <a:t>“Ah j’ai une question d’un internaute”</a:t>
            </a:r>
          </a:p>
          <a:p>
            <a:r>
              <a:t>téléphone avec notif' Twitter : Afficher la question dans la notif </a:t>
            </a:r>
            <a:r>
              <a:rPr b="1"/>
              <a:t>Que se passe-t-il si le conflit ne se règle pas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prstGeom prst="rect">
            <a:avLst/>
          </a:prstGeom>
        </p:spPr>
        <p:txBody>
          <a:bodyPr/>
          <a:lstStyle/>
          <a:p>
            <a:endParaRPr/>
          </a:p>
        </p:txBody>
      </p:sp>
      <p:sp>
        <p:nvSpPr>
          <p:cNvPr id="251" name="Shape 251"/>
          <p:cNvSpPr>
            <a:spLocks noGrp="1"/>
          </p:cNvSpPr>
          <p:nvPr>
            <p:ph type="body" sz="quarter" idx="1"/>
          </p:nvPr>
        </p:nvSpPr>
        <p:spPr>
          <a:prstGeom prst="rect">
            <a:avLst/>
          </a:prstGeom>
        </p:spPr>
        <p:txBody>
          <a:bodyPr/>
          <a:lstStyle/>
          <a:p>
            <a:r>
              <a:t>Très bonne question ! Cela peut évidemment arriver. Un conflit qui n’a pas été réglé pourra avoir des conséquences désastreuses sur l’entreprise comme une mauvaise ambiance de travail, la démotivation des équipes, une baisse de leur productivité et même une mauvaise image auprès des partenaires externes. En revanche, un conflit résolu sera vu positivement par les équipes qui se sentiront considérées et écoutées.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noRot="1" noChangeAspect="1"/>
          </p:cNvSpPr>
          <p:nvPr>
            <p:ph type="sldImg"/>
          </p:nvPr>
        </p:nvSpPr>
        <p:spPr>
          <a:prstGeom prst="rect">
            <a:avLst/>
          </a:prstGeom>
        </p:spPr>
        <p:txBody>
          <a:bodyPr/>
          <a:lstStyle/>
          <a:p>
            <a:endParaRPr/>
          </a:p>
        </p:txBody>
      </p:sp>
      <p:sp>
        <p:nvSpPr>
          <p:cNvPr id="257" name="Shape 257"/>
          <p:cNvSpPr>
            <a:spLocks noGrp="1"/>
          </p:cNvSpPr>
          <p:nvPr>
            <p:ph type="body" sz="quarter" idx="1"/>
          </p:nvPr>
        </p:nvSpPr>
        <p:spPr>
          <a:prstGeom prst="rect">
            <a:avLst/>
          </a:prstGeom>
        </p:spPr>
        <p:txBody>
          <a:bodyPr/>
          <a:lstStyle/>
          <a:p>
            <a:r>
              <a:t>On peut classer les conflits en différents types. D’abord : intra-personnel, lorsqu’il naît au sein même d’un individu. Puis, interpersonnel, c’est-à-dire qu’il surgit entre deux personnes. Intragroupe : il se manifeste à l’intérieur d’un seul groupe d’individus. Et, intergroupe : le conflit existe entre deux ou plusieurs groupes d’individus.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noRot="1" noChangeAspect="1"/>
          </p:cNvSpPr>
          <p:nvPr>
            <p:ph type="sldImg"/>
          </p:nvPr>
        </p:nvSpPr>
        <p:spPr>
          <a:prstGeom prst="rect">
            <a:avLst/>
          </a:prstGeom>
        </p:spPr>
        <p:txBody>
          <a:bodyPr/>
          <a:lstStyle/>
          <a:p>
            <a:endParaRPr/>
          </a:p>
        </p:txBody>
      </p:sp>
      <p:sp>
        <p:nvSpPr>
          <p:cNvPr id="263" name="Shape 263"/>
          <p:cNvSpPr>
            <a:spLocks noGrp="1"/>
          </p:cNvSpPr>
          <p:nvPr>
            <p:ph type="body" sz="quarter" idx="1"/>
          </p:nvPr>
        </p:nvSpPr>
        <p:spPr>
          <a:prstGeom prst="rect">
            <a:avLst/>
          </a:prstGeom>
        </p:spPr>
        <p:txBody>
          <a:bodyPr/>
          <a:lstStyle/>
          <a:p>
            <a:r>
              <a:t>Un conflit est vécu différemment selon les salariés concernés. On distingue alors 5 types de comportements. D’abord, la collaboration. Les salariés ou le manager trouvent une solution qui est acceptée par tous. La soumission. L’un des salariés souhaite éviter le conflit et se soumet au jugement qui est énoncé même s’il n’est pas d’accord. Puis, le compromis. Le salarié cède à l’autre salarié afin de satisfaire l'autre pour que celui-ci cesse ses comportements. L’agression. Le salarié cherche à dominer l’autre, par exemple en faisant preuve de supériorité. Et, l’évitement. Le salarié reste en retrait et se montre récalcitrant à l’entente souhaitée par le manager.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endParaRPr/>
          </a:p>
        </p:txBody>
      </p:sp>
      <p:sp>
        <p:nvSpPr>
          <p:cNvPr id="269" name="Shape 269"/>
          <p:cNvSpPr>
            <a:spLocks noGrp="1"/>
          </p:cNvSpPr>
          <p:nvPr>
            <p:ph type="body" sz="quarter" idx="1"/>
          </p:nvPr>
        </p:nvSpPr>
        <p:spPr>
          <a:prstGeom prst="rect">
            <a:avLst/>
          </a:prstGeom>
        </p:spPr>
        <p:txBody>
          <a:bodyPr/>
          <a:lstStyle/>
          <a:p>
            <a:r>
              <a:t>La résolution du conflit doit se faire en plusieurs étapes. D’abord, les salariés concernés sont convoqués en entretiens individuels séparés par leur manager. Cela permet à chacun d’exprimer librement son point de vue. Ensuite, une rencontre est organisée avec toutes les parties afin de trouver une solution acceptable par tous. Le manager décide de la solution à adopter et s’assure que la solution retenue est bien appliquée. Le manager peut également avoir recours à sa hiérarchie lorsque le conflit dépasse les limites de l’équipe ou remet en cause des règles générales de l’entreprise. Un intervenant externe au service apporte alors un diagnostic objectif sur la question à traiter.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r>
              <a:t>NEW VIDEO –séparation entre 2 notions d’un même chapitre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noRot="1" noChangeAspect="1"/>
          </p:cNvSpPr>
          <p:nvPr>
            <p:ph type="sldImg"/>
          </p:nvPr>
        </p:nvSpPr>
        <p:spPr>
          <a:prstGeom prst="rect">
            <a:avLst/>
          </a:prstGeom>
        </p:spPr>
        <p:txBody>
          <a:bodyPr/>
          <a:lstStyle/>
          <a:p>
            <a:endParaRPr/>
          </a:p>
        </p:txBody>
      </p:sp>
      <p:sp>
        <p:nvSpPr>
          <p:cNvPr id="279" name="Shape 279"/>
          <p:cNvSpPr>
            <a:spLocks noGrp="1"/>
          </p:cNvSpPr>
          <p:nvPr>
            <p:ph type="body" sz="quarter" idx="1"/>
          </p:nvPr>
        </p:nvSpPr>
        <p:spPr>
          <a:prstGeom prst="rect">
            <a:avLst/>
          </a:prstGeom>
        </p:spPr>
        <p:txBody>
          <a:bodyPr/>
          <a:lstStyle/>
          <a:p>
            <a:r>
              <a:t>La communication non-violente est nécessaire pour résoudre le conflit calmement. Le manager doit trouver le bon ton pour entraîner les collaborateurs à s’exprimer en faisant preuve de pédagogie. Voici les étapes qu’il va mettre en place : premièrement, énoncer l’observation ; deuxièmement, verbaliser ses émotions ; troisièmement, exprimer son besoin ; et quatrièmement, exposer sa demande.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noRot="1" noChangeAspect="1"/>
          </p:cNvSpPr>
          <p:nvPr>
            <p:ph type="sldImg"/>
          </p:nvPr>
        </p:nvSpPr>
        <p:spPr>
          <a:prstGeom prst="rect">
            <a:avLst/>
          </a:prstGeom>
        </p:spPr>
        <p:txBody>
          <a:bodyPr/>
          <a:lstStyle/>
          <a:p>
            <a:endParaRPr/>
          </a:p>
        </p:txBody>
      </p:sp>
      <p:sp>
        <p:nvSpPr>
          <p:cNvPr id="286" name="Shape 286"/>
          <p:cNvSpPr>
            <a:spLocks noGrp="1"/>
          </p:cNvSpPr>
          <p:nvPr>
            <p:ph type="body" sz="quarter" idx="1"/>
          </p:nvPr>
        </p:nvSpPr>
        <p:spPr>
          <a:prstGeom prst="rect">
            <a:avLst/>
          </a:prstGeom>
        </p:spPr>
        <p:txBody>
          <a:bodyPr/>
          <a:lstStyle/>
          <a:p>
            <a:r>
              <a:t>Le manager commence par énoncer les faits de façon neutre pour qu’il n’y ait pas de contestation possible. Les mots prononcés sont importants. S’il dit par exemple : « Tu as fait trop d’erreur sur cette commande », le mot « trop » est ambigu et peut entraîner une contestation. Il sera préférable de lui montrer concrètement les erreurs qu’il a faites sur la commande. Plutôt que d’être dans l’agressivité en disant : « Tu es insupportable ». Le manager préfèrera démontrer l’impact du comportement du collaborateur sur la vente : « Le client était très fâché à cause de tes erreurs sur sa commande. Tu mets l’entreprise dans une situation délicate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noRot="1" noChangeAspect="1"/>
          </p:cNvSpPr>
          <p:nvPr>
            <p:ph type="sldImg"/>
          </p:nvPr>
        </p:nvSpPr>
        <p:spPr>
          <a:prstGeom prst="rect">
            <a:avLst/>
          </a:prstGeom>
        </p:spPr>
        <p:txBody>
          <a:bodyPr/>
          <a:lstStyle/>
          <a:p>
            <a:endParaRPr/>
          </a:p>
        </p:txBody>
      </p:sp>
      <p:sp>
        <p:nvSpPr>
          <p:cNvPr id="293" name="Shape 293"/>
          <p:cNvSpPr>
            <a:spLocks noGrp="1"/>
          </p:cNvSpPr>
          <p:nvPr>
            <p:ph type="body" sz="quarter" idx="1"/>
          </p:nvPr>
        </p:nvSpPr>
        <p:spPr>
          <a:prstGeom prst="rect">
            <a:avLst/>
          </a:prstGeom>
        </p:spPr>
        <p:txBody>
          <a:bodyPr/>
          <a:lstStyle/>
          <a:p>
            <a:r>
              <a:t>Afin de s’assurer de l’attention des collaborateurs, le manager pose des silences ponctués par des signes verbaux et non verbaux pour montrer qu’il les écoute. Il s’agit de de l’écoute attentive. Il doit avoir une parfaite compréhension de ce qui vient d’être dit pour réfléchir à la meilleure solution. Si le dialogue se coupe, il va relancer la conversation en posant des questions fermées ou ouvertes.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noRot="1" noChangeAspect="1"/>
          </p:cNvSpPr>
          <p:nvPr>
            <p:ph type="sldImg"/>
          </p:nvPr>
        </p:nvSpPr>
        <p:spPr>
          <a:prstGeom prst="rect">
            <a:avLst/>
          </a:prstGeom>
        </p:spPr>
        <p:txBody>
          <a:bodyPr/>
          <a:lstStyle/>
          <a:p>
            <a:endParaRPr/>
          </a:p>
        </p:txBody>
      </p:sp>
      <p:sp>
        <p:nvSpPr>
          <p:cNvPr id="191" name="Shape 191"/>
          <p:cNvSpPr>
            <a:spLocks noGrp="1"/>
          </p:cNvSpPr>
          <p:nvPr>
            <p:ph type="body" sz="quarter" idx="1"/>
          </p:nvPr>
        </p:nvSpPr>
        <p:spPr>
          <a:prstGeom prst="rect">
            <a:avLst/>
          </a:prstGeom>
        </p:spPr>
        <p:txBody>
          <a:bodyPr/>
          <a:lstStyle/>
          <a:p>
            <a:r>
              <a:t>GP</a:t>
            </a:r>
          </a:p>
          <a:p>
            <a:r>
              <a:t>Bonjour à tous et à toutes, je suis XXX et je suis ravi(e) de vous retrouver dans ce nouveau sprint. Aujourd’hui, je vous embarque dans la gestion des problématiques rencontrées au sein de son équipe commerciale ! Vous êtes prêts ? Commençons avec le sommaire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prstGeom prst="rect">
            <a:avLst/>
          </a:prstGeom>
        </p:spPr>
        <p:txBody>
          <a:bodyPr/>
          <a:lstStyle/>
          <a:p>
            <a:endParaRPr/>
          </a:p>
        </p:txBody>
      </p:sp>
      <p:sp>
        <p:nvSpPr>
          <p:cNvPr id="300" name="Shape 300"/>
          <p:cNvSpPr>
            <a:spLocks noGrp="1"/>
          </p:cNvSpPr>
          <p:nvPr>
            <p:ph type="body" sz="quarter" idx="1"/>
          </p:nvPr>
        </p:nvSpPr>
        <p:spPr>
          <a:prstGeom prst="rect">
            <a:avLst/>
          </a:prstGeom>
        </p:spPr>
        <p:txBody>
          <a:bodyPr/>
          <a:lstStyle/>
          <a:p>
            <a:r>
              <a:t>La reformulation des phrases prononcées par les collaborateurs va permettre au manager de valider l’information transmise. Les salariés vont pouvoir confirmer que leur supérieur hiérarchique a bien compris ce qu’ils pensent de la situation ou apporter des explications complémentaires si besoin. Prenons l’exemple d’un salarié qui n’est pas d’accord avec son collègue sur l’aménagement des rayons. S’il s’exprime ainsi : « Yves a fait n’importe quoi. ». Le manager va ainsi reformuler : « Tu dis que Yves a fait n’importe quoi car il n’a pas respecté le plan d’aménagement des rayons ?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p>
            <a:r>
              <a:t>GP</a:t>
            </a:r>
          </a:p>
          <a:p>
            <a:r>
              <a:t>C’est la fin de la première séquence ! Plus que deux déjà ! Allez, on continue.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noRot="1" noChangeAspect="1"/>
          </p:cNvSpPr>
          <p:nvPr>
            <p:ph type="sldImg"/>
          </p:nvPr>
        </p:nvSpPr>
        <p:spPr>
          <a:prstGeom prst="rect">
            <a:avLst/>
          </a:prstGeom>
        </p:spPr>
        <p:txBody>
          <a:bodyPr/>
          <a:lstStyle/>
          <a:p>
            <a:endParaRPr/>
          </a:p>
        </p:txBody>
      </p:sp>
      <p:sp>
        <p:nvSpPr>
          <p:cNvPr id="309" name="Shape 309"/>
          <p:cNvSpPr>
            <a:spLocks noGrp="1"/>
          </p:cNvSpPr>
          <p:nvPr>
            <p:ph type="body" sz="quarter" idx="1"/>
          </p:nvPr>
        </p:nvSpPr>
        <p:spPr>
          <a:prstGeom prst="rect">
            <a:avLst/>
          </a:prstGeom>
        </p:spPr>
        <p:txBody>
          <a:bodyPr/>
          <a:lstStyle>
            <a:lvl1pPr>
              <a:lnSpc>
                <a:spcPct val="107000"/>
              </a:lnSpc>
              <a:spcBef>
                <a:spcPts val="800"/>
              </a:spcBef>
              <a:defRPr sz="1800"/>
            </a:lvl1pPr>
          </a:lstStyle>
          <a:p>
            <a:r>
              <a:t>NEW SEQUENCE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GP </a:t>
            </a:r>
          </a:p>
          <a:p>
            <a:r>
              <a:t>On est repartis. Nous allons ici nous concentrer sur les risques psychosociaux. Je vous explique tout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Jingle T’</a:t>
            </a:r>
            <a:r>
              <a:rPr lang="fr-FR" dirty="0" err="1"/>
              <a:t>inquiete</a:t>
            </a:r>
            <a:r>
              <a:rPr lang="fr-FR" dirty="0"/>
              <a:t> </a:t>
            </a:r>
            <a:r>
              <a:rPr lang="fr-FR" dirty="0" err="1"/>
              <a:t>jtexplique</a:t>
            </a:r>
            <a:endParaRPr lang="fr-FR" dirty="0"/>
          </a:p>
          <a:p>
            <a:r>
              <a:rPr lang="fr-FR" dirty="0"/>
              <a:t>Pour introduire des conseils, des recommandations. </a:t>
            </a:r>
          </a:p>
          <a:p>
            <a:r>
              <a:rPr lang="fr-FR" dirty="0"/>
              <a:t>Idées de mise en forme : une boîte qui s’ouvre avec dedans des checks verts, des pouces style Facebook, des cœurs style Instagram, des smileys contents… Le but est de montrer à l’apprenant qu’on est dans des idées positives à prendre en compte. </a:t>
            </a: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BB39E7-BF6E-4FFE-B40C-A77B62E5EEAA}"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266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noRot="1" noChangeAspect="1"/>
          </p:cNvSpPr>
          <p:nvPr>
            <p:ph type="sldImg"/>
          </p:nvPr>
        </p:nvSpPr>
        <p:spPr>
          <a:xfrm>
            <a:off x="381000" y="685800"/>
            <a:ext cx="6096000" cy="3429000"/>
          </a:xfrm>
          <a:prstGeom prst="rect">
            <a:avLst/>
          </a:prstGeom>
        </p:spPr>
        <p:txBody>
          <a:bodyPr/>
          <a:lstStyle/>
          <a:p>
            <a:endParaRPr/>
          </a:p>
        </p:txBody>
      </p:sp>
      <p:sp>
        <p:nvSpPr>
          <p:cNvPr id="327" name="Shape 327"/>
          <p:cNvSpPr>
            <a:spLocks noGrp="1"/>
          </p:cNvSpPr>
          <p:nvPr>
            <p:ph type="body" sz="quarter" idx="1"/>
          </p:nvPr>
        </p:nvSpPr>
        <p:spPr>
          <a:prstGeom prst="rect">
            <a:avLst/>
          </a:prstGeom>
        </p:spPr>
        <p:txBody>
          <a:bodyPr/>
          <a:lstStyle/>
          <a:p>
            <a:r>
              <a:rPr lang="fr-FR" dirty="0"/>
              <a:t>GP </a:t>
            </a:r>
          </a:p>
          <a:p>
            <a:r>
              <a:rPr lang="fr-FR" dirty="0"/>
              <a:t>TQT JTEXPLIQUE </a:t>
            </a:r>
          </a:p>
          <a:p>
            <a:r>
              <a:rPr dirty="0"/>
              <a:t>Les </a:t>
            </a:r>
            <a:r>
              <a:rPr dirty="0" err="1"/>
              <a:t>risques</a:t>
            </a:r>
            <a:r>
              <a:rPr dirty="0"/>
              <a:t> </a:t>
            </a:r>
            <a:r>
              <a:rPr dirty="0" err="1"/>
              <a:t>psychosociaux</a:t>
            </a:r>
            <a:r>
              <a:rPr dirty="0"/>
              <a:t> </a:t>
            </a:r>
            <a:r>
              <a:rPr dirty="0" err="1"/>
              <a:t>menacent</a:t>
            </a:r>
            <a:r>
              <a:rPr dirty="0"/>
              <a:t> la </a:t>
            </a:r>
            <a:r>
              <a:rPr dirty="0" err="1"/>
              <a:t>santé</a:t>
            </a:r>
            <a:r>
              <a:rPr dirty="0"/>
              <a:t> </a:t>
            </a:r>
            <a:r>
              <a:rPr dirty="0" err="1"/>
              <a:t>mentale</a:t>
            </a:r>
            <a:r>
              <a:rPr dirty="0"/>
              <a:t> et physique des </a:t>
            </a:r>
            <a:r>
              <a:rPr dirty="0" err="1"/>
              <a:t>salariés</a:t>
            </a:r>
            <a:r>
              <a:rPr dirty="0"/>
              <a:t>. </a:t>
            </a:r>
            <a:r>
              <a:rPr dirty="0" err="1"/>
              <a:t>Tous</a:t>
            </a:r>
            <a:r>
              <a:rPr dirty="0"/>
              <a:t> les </a:t>
            </a:r>
            <a:r>
              <a:rPr dirty="0" err="1"/>
              <a:t>salariés</a:t>
            </a:r>
            <a:r>
              <a:rPr dirty="0"/>
              <a:t> y </a:t>
            </a:r>
            <a:r>
              <a:rPr dirty="0" err="1"/>
              <a:t>sont</a:t>
            </a:r>
            <a:r>
              <a:rPr dirty="0"/>
              <a:t> exposés. Les </a:t>
            </a:r>
            <a:r>
              <a:rPr dirty="0" err="1"/>
              <a:t>risques</a:t>
            </a:r>
            <a:r>
              <a:rPr dirty="0"/>
              <a:t> </a:t>
            </a:r>
            <a:r>
              <a:rPr dirty="0" err="1"/>
              <a:t>psychosociaux</a:t>
            </a:r>
            <a:r>
              <a:rPr dirty="0"/>
              <a:t> </a:t>
            </a:r>
            <a:r>
              <a:rPr dirty="0" err="1"/>
              <a:t>sont</a:t>
            </a:r>
            <a:r>
              <a:rPr dirty="0"/>
              <a:t> </a:t>
            </a:r>
            <a:r>
              <a:rPr dirty="0" err="1"/>
              <a:t>difficiles</a:t>
            </a:r>
            <a:r>
              <a:rPr dirty="0"/>
              <a:t> à </a:t>
            </a:r>
            <a:r>
              <a:rPr dirty="0" err="1"/>
              <a:t>repérer</a:t>
            </a:r>
            <a:r>
              <a:rPr dirty="0"/>
              <a:t> car il ne </a:t>
            </a:r>
            <a:r>
              <a:rPr dirty="0" err="1"/>
              <a:t>sont</a:t>
            </a:r>
            <a:r>
              <a:rPr dirty="0"/>
              <a:t> pas </a:t>
            </a:r>
            <a:r>
              <a:rPr dirty="0" err="1"/>
              <a:t>toujours</a:t>
            </a:r>
            <a:r>
              <a:rPr dirty="0"/>
              <a:t> </a:t>
            </a:r>
            <a:r>
              <a:rPr dirty="0" err="1"/>
              <a:t>visibles</a:t>
            </a:r>
            <a:r>
              <a:rPr dirty="0"/>
              <a:t>. </a:t>
            </a:r>
            <a:r>
              <a:rPr dirty="0" err="1"/>
              <a:t>Selon</a:t>
            </a:r>
            <a:r>
              <a:rPr dirty="0"/>
              <a:t> le </a:t>
            </a:r>
            <a:r>
              <a:rPr dirty="0" err="1"/>
              <a:t>profil</a:t>
            </a:r>
            <a:r>
              <a:rPr dirty="0"/>
              <a:t> du </a:t>
            </a:r>
            <a:r>
              <a:rPr dirty="0" err="1"/>
              <a:t>collaborateur</a:t>
            </a:r>
            <a:r>
              <a:rPr dirty="0"/>
              <a:t>, les </a:t>
            </a:r>
            <a:r>
              <a:rPr dirty="0" err="1"/>
              <a:t>effets</a:t>
            </a:r>
            <a:r>
              <a:rPr dirty="0"/>
              <a:t> ne </a:t>
            </a:r>
            <a:r>
              <a:rPr dirty="0" err="1"/>
              <a:t>seront</a:t>
            </a:r>
            <a:r>
              <a:rPr dirty="0"/>
              <a:t> pas les </a:t>
            </a:r>
            <a:r>
              <a:rPr dirty="0" err="1"/>
              <a:t>mêmes</a:t>
            </a:r>
            <a:r>
              <a:rPr dirty="0"/>
              <a:t>. </a:t>
            </a:r>
            <a:r>
              <a:rPr dirty="0" err="1"/>
              <a:t>Ils</a:t>
            </a:r>
            <a:r>
              <a:rPr dirty="0"/>
              <a:t> </a:t>
            </a:r>
            <a:r>
              <a:rPr dirty="0" err="1"/>
              <a:t>peuvent</a:t>
            </a:r>
            <a:r>
              <a:rPr dirty="0"/>
              <a:t> </a:t>
            </a:r>
            <a:r>
              <a:rPr dirty="0" err="1"/>
              <a:t>être</a:t>
            </a:r>
            <a:r>
              <a:rPr dirty="0"/>
              <a:t> </a:t>
            </a:r>
            <a:r>
              <a:rPr dirty="0" err="1"/>
              <a:t>liées</a:t>
            </a:r>
            <a:r>
              <a:rPr dirty="0"/>
              <a:t> à la vie </a:t>
            </a:r>
            <a:r>
              <a:rPr dirty="0" err="1"/>
              <a:t>privée</a:t>
            </a:r>
            <a:r>
              <a:rPr dirty="0"/>
              <a:t> </a:t>
            </a:r>
            <a:r>
              <a:rPr dirty="0" err="1"/>
              <a:t>ou</a:t>
            </a:r>
            <a:r>
              <a:rPr dirty="0"/>
              <a:t> </a:t>
            </a:r>
            <a:r>
              <a:rPr dirty="0" err="1"/>
              <a:t>professionnelle</a:t>
            </a:r>
            <a:r>
              <a:rPr dirty="0"/>
              <a:t> des </a:t>
            </a:r>
            <a:r>
              <a:rPr dirty="0" err="1"/>
              <a:t>salariés</a:t>
            </a:r>
            <a:r>
              <a:rPr dirty="0"/>
              <a:t> </a:t>
            </a:r>
            <a:r>
              <a:rPr dirty="0" err="1"/>
              <a:t>ou</a:t>
            </a:r>
            <a:r>
              <a:rPr dirty="0"/>
              <a:t> encore </a:t>
            </a:r>
            <a:r>
              <a:rPr dirty="0" err="1"/>
              <a:t>être</a:t>
            </a:r>
            <a:r>
              <a:rPr dirty="0"/>
              <a:t> </a:t>
            </a:r>
            <a:r>
              <a:rPr dirty="0" err="1"/>
              <a:t>une</a:t>
            </a:r>
            <a:r>
              <a:rPr dirty="0"/>
              <a:t> </a:t>
            </a:r>
            <a:r>
              <a:rPr dirty="0" err="1"/>
              <a:t>combinaison</a:t>
            </a:r>
            <a:r>
              <a:rPr dirty="0"/>
              <a:t> des deux.</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hape 332"/>
          <p:cNvSpPr>
            <a:spLocks noGrp="1" noRot="1" noChangeAspect="1"/>
          </p:cNvSpPr>
          <p:nvPr>
            <p:ph type="sldImg"/>
          </p:nvPr>
        </p:nvSpPr>
        <p:spPr>
          <a:xfrm>
            <a:off x="381000" y="685800"/>
            <a:ext cx="6096000" cy="3429000"/>
          </a:xfrm>
          <a:prstGeom prst="rect">
            <a:avLst/>
          </a:prstGeom>
        </p:spPr>
        <p:txBody>
          <a:bodyPr/>
          <a:lstStyle/>
          <a:p>
            <a:endParaRPr/>
          </a:p>
        </p:txBody>
      </p:sp>
      <p:sp>
        <p:nvSpPr>
          <p:cNvPr id="333" name="Shape 333"/>
          <p:cNvSpPr>
            <a:spLocks noGrp="1"/>
          </p:cNvSpPr>
          <p:nvPr>
            <p:ph type="body" sz="quarter" idx="1"/>
          </p:nvPr>
        </p:nvSpPr>
        <p:spPr>
          <a:prstGeom prst="rect">
            <a:avLst/>
          </a:prstGeom>
        </p:spPr>
        <p:txBody>
          <a:bodyPr/>
          <a:lstStyle/>
          <a:p>
            <a:r>
              <a:rPr lang="fr-FR" dirty="0"/>
              <a:t>GP </a:t>
            </a:r>
          </a:p>
          <a:p>
            <a:r>
              <a:rPr lang="fr-FR" dirty="0"/>
              <a:t>TQT JTEXPLIQUE </a:t>
            </a:r>
          </a:p>
          <a:p>
            <a:r>
              <a:rPr dirty="0"/>
              <a:t>Il </a:t>
            </a:r>
            <a:r>
              <a:rPr dirty="0" err="1"/>
              <a:t>existe</a:t>
            </a:r>
            <a:r>
              <a:rPr dirty="0"/>
              <a:t> </a:t>
            </a:r>
            <a:r>
              <a:rPr dirty="0" err="1"/>
              <a:t>plusieurs</a:t>
            </a:r>
            <a:r>
              <a:rPr dirty="0"/>
              <a:t> types de sources des troubles </a:t>
            </a:r>
            <a:r>
              <a:rPr dirty="0" err="1"/>
              <a:t>psychosociaux</a:t>
            </a:r>
            <a:r>
              <a:rPr dirty="0"/>
              <a:t>. Le stress au travail </a:t>
            </a:r>
            <a:r>
              <a:rPr dirty="0" err="1"/>
              <a:t>quand</a:t>
            </a:r>
            <a:r>
              <a:rPr dirty="0"/>
              <a:t> </a:t>
            </a:r>
            <a:r>
              <a:rPr dirty="0" err="1"/>
              <a:t>une</a:t>
            </a:r>
            <a:r>
              <a:rPr dirty="0"/>
              <a:t> </a:t>
            </a:r>
            <a:r>
              <a:rPr dirty="0" err="1"/>
              <a:t>personne</a:t>
            </a:r>
            <a:r>
              <a:rPr dirty="0"/>
              <a:t> a des </a:t>
            </a:r>
            <a:r>
              <a:rPr dirty="0" err="1"/>
              <a:t>difficultés</a:t>
            </a:r>
            <a:r>
              <a:rPr dirty="0"/>
              <a:t> à faire face aux critiques de son </a:t>
            </a:r>
            <a:r>
              <a:rPr dirty="0" err="1"/>
              <a:t>employeur</a:t>
            </a:r>
            <a:r>
              <a:rPr dirty="0"/>
              <a:t>. Les </a:t>
            </a:r>
            <a:r>
              <a:rPr dirty="0" err="1"/>
              <a:t>violences</a:t>
            </a:r>
            <a:r>
              <a:rPr dirty="0"/>
              <a:t> internes qui </a:t>
            </a:r>
            <a:r>
              <a:rPr dirty="0" err="1"/>
              <a:t>concernent</a:t>
            </a:r>
            <a:r>
              <a:rPr dirty="0"/>
              <a:t> les </a:t>
            </a:r>
            <a:r>
              <a:rPr dirty="0" err="1"/>
              <a:t>conflits</a:t>
            </a:r>
            <a:r>
              <a:rPr dirty="0"/>
              <a:t> entre </a:t>
            </a:r>
            <a:r>
              <a:rPr dirty="0" err="1"/>
              <a:t>collaborateurs</a:t>
            </a:r>
            <a:r>
              <a:rPr dirty="0"/>
              <a:t> et </a:t>
            </a:r>
            <a:r>
              <a:rPr dirty="0" err="1"/>
              <a:t>peuvent</a:t>
            </a:r>
            <a:r>
              <a:rPr dirty="0"/>
              <a:t> </a:t>
            </a:r>
            <a:r>
              <a:rPr dirty="0" err="1"/>
              <a:t>même</a:t>
            </a:r>
            <a:r>
              <a:rPr dirty="0"/>
              <a:t> </a:t>
            </a:r>
            <a:r>
              <a:rPr dirty="0" err="1"/>
              <a:t>aller</a:t>
            </a:r>
            <a:r>
              <a:rPr dirty="0"/>
              <a:t> </a:t>
            </a:r>
            <a:r>
              <a:rPr dirty="0" err="1"/>
              <a:t>jusqu’au</a:t>
            </a:r>
            <a:r>
              <a:rPr dirty="0"/>
              <a:t> </a:t>
            </a:r>
            <a:r>
              <a:rPr dirty="0" err="1"/>
              <a:t>harcèlement</a:t>
            </a:r>
            <a:r>
              <a:rPr dirty="0"/>
              <a:t>. </a:t>
            </a:r>
            <a:r>
              <a:rPr dirty="0" err="1"/>
              <a:t>Ou</a:t>
            </a:r>
            <a:r>
              <a:rPr dirty="0"/>
              <a:t> encore, le </a:t>
            </a:r>
            <a:r>
              <a:rPr dirty="0" err="1"/>
              <a:t>harcèlement</a:t>
            </a:r>
            <a:r>
              <a:rPr dirty="0"/>
              <a:t> moral </a:t>
            </a:r>
            <a:r>
              <a:rPr dirty="0" err="1"/>
              <a:t>ou</a:t>
            </a:r>
            <a:r>
              <a:rPr dirty="0"/>
              <a:t> </a:t>
            </a:r>
            <a:r>
              <a:rPr dirty="0" err="1"/>
              <a:t>sexuel</a:t>
            </a:r>
            <a:r>
              <a:rPr dirty="0"/>
              <a:t> qui </a:t>
            </a:r>
            <a:r>
              <a:rPr dirty="0" err="1"/>
              <a:t>est</a:t>
            </a:r>
            <a:r>
              <a:rPr dirty="0"/>
              <a:t> </a:t>
            </a:r>
            <a:r>
              <a:rPr dirty="0" err="1"/>
              <a:t>une</a:t>
            </a:r>
            <a:r>
              <a:rPr dirty="0"/>
              <a:t> </a:t>
            </a:r>
            <a:r>
              <a:rPr dirty="0" err="1"/>
              <a:t>atteinte</a:t>
            </a:r>
            <a:r>
              <a:rPr dirty="0"/>
              <a:t> à la </a:t>
            </a:r>
            <a:r>
              <a:rPr dirty="0" err="1"/>
              <a:t>dignité</a:t>
            </a:r>
            <a:r>
              <a:rPr dirty="0"/>
              <a:t>, la </a:t>
            </a:r>
            <a:r>
              <a:rPr dirty="0" err="1"/>
              <a:t>santé</a:t>
            </a:r>
            <a:r>
              <a:rPr dirty="0"/>
              <a:t> </a:t>
            </a:r>
            <a:r>
              <a:rPr dirty="0" err="1"/>
              <a:t>ou</a:t>
            </a:r>
            <a:r>
              <a:rPr dirty="0"/>
              <a:t> </a:t>
            </a:r>
            <a:r>
              <a:rPr dirty="0" err="1"/>
              <a:t>l’avenir</a:t>
            </a:r>
            <a:r>
              <a:rPr dirty="0"/>
              <a:t> </a:t>
            </a:r>
            <a:r>
              <a:rPr dirty="0" err="1"/>
              <a:t>professionnel</a:t>
            </a:r>
            <a:r>
              <a:rPr dirty="0"/>
              <a:t> du </a:t>
            </a:r>
            <a:r>
              <a:rPr dirty="0" err="1"/>
              <a:t>travailleur</a:t>
            </a:r>
            <a:r>
              <a:rPr dirty="0"/>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noRot="1" noChangeAspect="1"/>
          </p:cNvSpPr>
          <p:nvPr>
            <p:ph type="sldImg"/>
          </p:nvPr>
        </p:nvSpPr>
        <p:spPr>
          <a:xfrm>
            <a:off x="381000" y="685800"/>
            <a:ext cx="6096000" cy="3429000"/>
          </a:xfrm>
          <a:prstGeom prst="rect">
            <a:avLst/>
          </a:prstGeom>
        </p:spPr>
        <p:txBody>
          <a:bodyPr/>
          <a:lstStyle/>
          <a:p>
            <a:endParaRPr/>
          </a:p>
        </p:txBody>
      </p:sp>
      <p:sp>
        <p:nvSpPr>
          <p:cNvPr id="339" name="Shape 339"/>
          <p:cNvSpPr>
            <a:spLocks noGrp="1"/>
          </p:cNvSpPr>
          <p:nvPr>
            <p:ph type="body" sz="quarter" idx="1"/>
          </p:nvPr>
        </p:nvSpPr>
        <p:spPr>
          <a:prstGeom prst="rect">
            <a:avLst/>
          </a:prstGeom>
        </p:spPr>
        <p:txBody>
          <a:bodyPr/>
          <a:lstStyle/>
          <a:p>
            <a:r>
              <a:rPr lang="fr-FR" dirty="0"/>
              <a:t>GP </a:t>
            </a:r>
          </a:p>
          <a:p>
            <a:r>
              <a:rPr lang="fr-FR" dirty="0"/>
              <a:t>TQT JTEXPLIQUE </a:t>
            </a:r>
          </a:p>
          <a:p>
            <a:r>
              <a:rPr dirty="0"/>
              <a:t>Les </a:t>
            </a:r>
            <a:r>
              <a:rPr dirty="0" err="1"/>
              <a:t>violences</a:t>
            </a:r>
            <a:r>
              <a:rPr dirty="0"/>
              <a:t> </a:t>
            </a:r>
            <a:r>
              <a:rPr dirty="0" err="1"/>
              <a:t>externes</a:t>
            </a:r>
            <a:r>
              <a:rPr dirty="0"/>
              <a:t> </a:t>
            </a:r>
            <a:r>
              <a:rPr dirty="0" err="1"/>
              <a:t>sont</a:t>
            </a:r>
            <a:r>
              <a:rPr dirty="0"/>
              <a:t> issues de </a:t>
            </a:r>
            <a:r>
              <a:rPr dirty="0" err="1"/>
              <a:t>personnes</a:t>
            </a:r>
            <a:r>
              <a:rPr dirty="0"/>
              <a:t> </a:t>
            </a:r>
            <a:r>
              <a:rPr dirty="0" err="1"/>
              <a:t>extérieures</a:t>
            </a:r>
            <a:r>
              <a:rPr dirty="0"/>
              <a:t> à </a:t>
            </a:r>
            <a:r>
              <a:rPr dirty="0" err="1"/>
              <a:t>l’entreprise</a:t>
            </a:r>
            <a:r>
              <a:rPr dirty="0"/>
              <a:t> </a:t>
            </a:r>
            <a:r>
              <a:rPr dirty="0" err="1"/>
              <a:t>comme</a:t>
            </a:r>
            <a:r>
              <a:rPr dirty="0"/>
              <a:t> des clients </a:t>
            </a:r>
            <a:r>
              <a:rPr dirty="0" err="1"/>
              <a:t>ou</a:t>
            </a:r>
            <a:r>
              <a:rPr dirty="0"/>
              <a:t> des </a:t>
            </a:r>
            <a:r>
              <a:rPr dirty="0" err="1"/>
              <a:t>fournisseurs</a:t>
            </a:r>
            <a:r>
              <a:rPr dirty="0"/>
              <a:t> </a:t>
            </a:r>
            <a:r>
              <a:rPr dirty="0" err="1"/>
              <a:t>mécontents</a:t>
            </a:r>
            <a:r>
              <a:rPr dirty="0"/>
              <a:t>. </a:t>
            </a:r>
            <a:r>
              <a:rPr dirty="0" err="1"/>
              <a:t>Elles</a:t>
            </a:r>
            <a:r>
              <a:rPr dirty="0"/>
              <a:t> </a:t>
            </a:r>
            <a:r>
              <a:rPr dirty="0" err="1"/>
              <a:t>prennent</a:t>
            </a:r>
            <a:r>
              <a:rPr dirty="0"/>
              <a:t> </a:t>
            </a:r>
            <a:r>
              <a:rPr dirty="0" err="1"/>
              <a:t>différentes</a:t>
            </a:r>
            <a:r>
              <a:rPr dirty="0"/>
              <a:t> </a:t>
            </a:r>
            <a:r>
              <a:rPr dirty="0" err="1"/>
              <a:t>formes</a:t>
            </a:r>
            <a:r>
              <a:rPr dirty="0"/>
              <a:t> : </a:t>
            </a:r>
            <a:r>
              <a:rPr dirty="0" err="1"/>
              <a:t>incivilités</a:t>
            </a:r>
            <a:r>
              <a:rPr dirty="0"/>
              <a:t>, menaces, </a:t>
            </a:r>
            <a:r>
              <a:rPr dirty="0" err="1"/>
              <a:t>agressions</a:t>
            </a:r>
            <a:r>
              <a:rPr dirty="0"/>
              <a:t> physiques </a:t>
            </a:r>
            <a:r>
              <a:rPr dirty="0" err="1"/>
              <a:t>ou</a:t>
            </a:r>
            <a:r>
              <a:rPr dirty="0"/>
              <a:t> </a:t>
            </a:r>
            <a:r>
              <a:rPr dirty="0" err="1"/>
              <a:t>verbales</a:t>
            </a:r>
            <a:r>
              <a:rPr dirty="0"/>
              <a:t>… </a:t>
            </a:r>
            <a:r>
              <a:rPr dirty="0" err="1"/>
              <a:t>Enfin</a:t>
            </a:r>
            <a:r>
              <a:rPr dirty="0"/>
              <a:t>, le burnout, </a:t>
            </a:r>
            <a:r>
              <a:rPr dirty="0" err="1"/>
              <a:t>ou</a:t>
            </a:r>
            <a:r>
              <a:rPr dirty="0"/>
              <a:t> syndrome </a:t>
            </a:r>
            <a:r>
              <a:rPr dirty="0" err="1"/>
              <a:t>d’épuisement</a:t>
            </a:r>
            <a:r>
              <a:rPr dirty="0"/>
              <a:t> </a:t>
            </a:r>
            <a:r>
              <a:rPr dirty="0" err="1"/>
              <a:t>professionnel</a:t>
            </a:r>
            <a:r>
              <a:rPr dirty="0"/>
              <a:t>, qui se </a:t>
            </a:r>
            <a:r>
              <a:rPr dirty="0" err="1"/>
              <a:t>manifeste</a:t>
            </a:r>
            <a:r>
              <a:rPr dirty="0"/>
              <a:t> de 3 manières. </a:t>
            </a:r>
            <a:r>
              <a:rPr dirty="0" err="1"/>
              <a:t>Soit</a:t>
            </a:r>
            <a:r>
              <a:rPr dirty="0"/>
              <a:t> par un </a:t>
            </a:r>
            <a:r>
              <a:rPr dirty="0" err="1"/>
              <a:t>épuisement</a:t>
            </a:r>
            <a:r>
              <a:rPr dirty="0"/>
              <a:t> : le </a:t>
            </a:r>
            <a:r>
              <a:rPr dirty="0" err="1"/>
              <a:t>salarié</a:t>
            </a:r>
            <a:r>
              <a:rPr dirty="0"/>
              <a:t> </a:t>
            </a:r>
            <a:r>
              <a:rPr dirty="0" err="1"/>
              <a:t>ressent</a:t>
            </a:r>
            <a:r>
              <a:rPr dirty="0"/>
              <a:t> </a:t>
            </a:r>
            <a:r>
              <a:rPr dirty="0" err="1"/>
              <a:t>une</a:t>
            </a:r>
            <a:r>
              <a:rPr dirty="0"/>
              <a:t> </a:t>
            </a:r>
            <a:r>
              <a:rPr dirty="0" err="1"/>
              <a:t>extrême</a:t>
            </a:r>
            <a:r>
              <a:rPr dirty="0"/>
              <a:t> fatigue. </a:t>
            </a:r>
            <a:r>
              <a:rPr dirty="0" err="1"/>
              <a:t>Soit</a:t>
            </a:r>
            <a:r>
              <a:rPr dirty="0"/>
              <a:t> par le </a:t>
            </a:r>
            <a:r>
              <a:rPr dirty="0" err="1"/>
              <a:t>cynisme</a:t>
            </a:r>
            <a:r>
              <a:rPr dirty="0"/>
              <a:t> : le </a:t>
            </a:r>
            <a:r>
              <a:rPr dirty="0" err="1"/>
              <a:t>salarié</a:t>
            </a:r>
            <a:r>
              <a:rPr dirty="0"/>
              <a:t> se </a:t>
            </a:r>
            <a:r>
              <a:rPr dirty="0" err="1"/>
              <a:t>détache</a:t>
            </a:r>
            <a:r>
              <a:rPr dirty="0"/>
              <a:t> de son travail. </a:t>
            </a:r>
            <a:r>
              <a:rPr dirty="0" err="1"/>
              <a:t>Ou</a:t>
            </a:r>
            <a:r>
              <a:rPr dirty="0"/>
              <a:t> encore par la </a:t>
            </a:r>
            <a:r>
              <a:rPr dirty="0" err="1"/>
              <a:t>perte</a:t>
            </a:r>
            <a:r>
              <a:rPr dirty="0"/>
              <a:t> de </a:t>
            </a:r>
            <a:r>
              <a:rPr dirty="0" err="1"/>
              <a:t>l’accomplissement</a:t>
            </a:r>
            <a:r>
              <a:rPr dirty="0"/>
              <a:t> au travail : le </a:t>
            </a:r>
            <a:r>
              <a:rPr dirty="0" err="1"/>
              <a:t>salarié</a:t>
            </a:r>
            <a:r>
              <a:rPr dirty="0"/>
              <a:t> ne se sent plus à la hauteur de son travail.</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noRot="1" noChangeAspect="1"/>
          </p:cNvSpPr>
          <p:nvPr>
            <p:ph type="sldImg"/>
          </p:nvPr>
        </p:nvSpPr>
        <p:spPr>
          <a:prstGeom prst="rect">
            <a:avLst/>
          </a:prstGeom>
        </p:spPr>
        <p:txBody>
          <a:bodyPr/>
          <a:lstStyle/>
          <a:p>
            <a:endParaRPr/>
          </a:p>
        </p:txBody>
      </p:sp>
      <p:sp>
        <p:nvSpPr>
          <p:cNvPr id="343" name="Shape 343"/>
          <p:cNvSpPr>
            <a:spLocks noGrp="1"/>
          </p:cNvSpPr>
          <p:nvPr>
            <p:ph type="body" sz="quarter" idx="1"/>
          </p:nvPr>
        </p:nvSpPr>
        <p:spPr>
          <a:prstGeom prst="rect">
            <a:avLst/>
          </a:prstGeom>
        </p:spPr>
        <p:txBody>
          <a:bodyPr/>
          <a:lstStyle/>
          <a:p>
            <a:r>
              <a:t>NEW VIDEO –séparation entre 2 notions d’un même chapitre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Shape 349"/>
          <p:cNvSpPr>
            <a:spLocks noGrp="1" noRot="1" noChangeAspect="1"/>
          </p:cNvSpPr>
          <p:nvPr>
            <p:ph type="sldImg"/>
          </p:nvPr>
        </p:nvSpPr>
        <p:spPr>
          <a:xfrm>
            <a:off x="381000" y="685800"/>
            <a:ext cx="6096000" cy="3429000"/>
          </a:xfrm>
          <a:prstGeom prst="rect">
            <a:avLst/>
          </a:prstGeom>
        </p:spPr>
        <p:txBody>
          <a:bodyPr/>
          <a:lstStyle/>
          <a:p>
            <a:endParaRPr/>
          </a:p>
        </p:txBody>
      </p:sp>
      <p:sp>
        <p:nvSpPr>
          <p:cNvPr id="350" name="Shape 350"/>
          <p:cNvSpPr>
            <a:spLocks noGrp="1"/>
          </p:cNvSpPr>
          <p:nvPr>
            <p:ph type="body" sz="quarter" idx="1"/>
          </p:nvPr>
        </p:nvSpPr>
        <p:spPr>
          <a:prstGeom prst="rect">
            <a:avLst/>
          </a:prstGeom>
        </p:spPr>
        <p:txBody>
          <a:bodyPr/>
          <a:lstStyle/>
          <a:p>
            <a:r>
              <a:rPr dirty="0"/>
              <a:t>Comme </a:t>
            </a:r>
            <a:r>
              <a:rPr dirty="0" err="1"/>
              <a:t>disait</a:t>
            </a:r>
            <a:r>
              <a:rPr dirty="0"/>
              <a:t> ma grand-</a:t>
            </a:r>
            <a:r>
              <a:rPr dirty="0" err="1"/>
              <a:t>mère</a:t>
            </a:r>
            <a:r>
              <a:rPr dirty="0"/>
              <a:t>, « le stress </a:t>
            </a:r>
            <a:r>
              <a:rPr dirty="0" err="1"/>
              <a:t>est</a:t>
            </a:r>
            <a:r>
              <a:rPr dirty="0"/>
              <a:t> le cancer de </a:t>
            </a:r>
            <a:r>
              <a:rPr dirty="0" err="1"/>
              <a:t>l’esprit</a:t>
            </a:r>
            <a:r>
              <a:rPr dirty="0"/>
              <a:t> ». </a:t>
            </a:r>
            <a:r>
              <a:rPr lang="fr-FR" dirty="0"/>
              <a:t>Oui, elles sont toujours très gaies les phrases de ma grand-mère. </a:t>
            </a:r>
          </a:p>
          <a:p>
            <a:r>
              <a:rPr lang="fr-FR" dirty="0"/>
              <a:t>Bref, l</a:t>
            </a:r>
            <a:r>
              <a:rPr dirty="0"/>
              <a:t>e stress se </a:t>
            </a:r>
            <a:r>
              <a:rPr dirty="0" err="1"/>
              <a:t>manifeste</a:t>
            </a:r>
            <a:r>
              <a:rPr dirty="0"/>
              <a:t> par des </a:t>
            </a:r>
            <a:r>
              <a:rPr dirty="0" err="1"/>
              <a:t>réactions</a:t>
            </a:r>
            <a:r>
              <a:rPr dirty="0"/>
              <a:t> </a:t>
            </a:r>
            <a:r>
              <a:rPr dirty="0" err="1"/>
              <a:t>physiologiques</a:t>
            </a:r>
            <a:r>
              <a:rPr dirty="0"/>
              <a:t> qui </a:t>
            </a:r>
            <a:r>
              <a:rPr dirty="0" err="1"/>
              <a:t>peuvent</a:t>
            </a:r>
            <a:r>
              <a:rPr dirty="0"/>
              <a:t> causer </a:t>
            </a:r>
            <a:r>
              <a:rPr dirty="0" err="1"/>
              <a:t>différents</a:t>
            </a:r>
            <a:r>
              <a:rPr dirty="0"/>
              <a:t> troubles. </a:t>
            </a:r>
            <a:r>
              <a:rPr dirty="0" err="1"/>
              <a:t>Ils</a:t>
            </a:r>
            <a:r>
              <a:rPr dirty="0"/>
              <a:t> </a:t>
            </a:r>
            <a:r>
              <a:rPr dirty="0" err="1"/>
              <a:t>peuvent</a:t>
            </a:r>
            <a:r>
              <a:rPr dirty="0"/>
              <a:t> </a:t>
            </a:r>
            <a:r>
              <a:rPr dirty="0" err="1"/>
              <a:t>être</a:t>
            </a:r>
            <a:r>
              <a:rPr dirty="0"/>
              <a:t> physiques, par </a:t>
            </a:r>
            <a:r>
              <a:rPr dirty="0" err="1"/>
              <a:t>exemple</a:t>
            </a:r>
            <a:r>
              <a:rPr dirty="0"/>
              <a:t> </a:t>
            </a:r>
            <a:r>
              <a:rPr dirty="0" err="1"/>
              <a:t>une</a:t>
            </a:r>
            <a:r>
              <a:rPr dirty="0"/>
              <a:t> </a:t>
            </a:r>
            <a:r>
              <a:rPr dirty="0" err="1"/>
              <a:t>insomnie</a:t>
            </a:r>
            <a:r>
              <a:rPr dirty="0"/>
              <a:t>, un mal de dos, des </a:t>
            </a:r>
            <a:r>
              <a:rPr dirty="0" err="1"/>
              <a:t>douleurs</a:t>
            </a:r>
            <a:r>
              <a:rPr dirty="0"/>
              <a:t> </a:t>
            </a:r>
            <a:r>
              <a:rPr dirty="0" err="1"/>
              <a:t>articulaires</a:t>
            </a:r>
            <a:r>
              <a:rPr dirty="0"/>
              <a:t> </a:t>
            </a:r>
            <a:r>
              <a:rPr dirty="0" err="1"/>
              <a:t>ou</a:t>
            </a:r>
            <a:r>
              <a:rPr dirty="0"/>
              <a:t> des </a:t>
            </a:r>
            <a:r>
              <a:rPr dirty="0" err="1"/>
              <a:t>problèmes</a:t>
            </a:r>
            <a:r>
              <a:rPr dirty="0"/>
              <a:t> </a:t>
            </a:r>
            <a:r>
              <a:rPr dirty="0" err="1"/>
              <a:t>cardiovasculaires</a:t>
            </a:r>
            <a:r>
              <a:rPr dirty="0"/>
              <a:t>. </a:t>
            </a:r>
            <a:r>
              <a:rPr dirty="0" err="1"/>
              <a:t>Ils</a:t>
            </a:r>
            <a:r>
              <a:rPr dirty="0"/>
              <a:t> </a:t>
            </a:r>
            <a:r>
              <a:rPr dirty="0" err="1"/>
              <a:t>peuvent</a:t>
            </a:r>
            <a:r>
              <a:rPr dirty="0"/>
              <a:t> </a:t>
            </a:r>
            <a:r>
              <a:rPr dirty="0" err="1"/>
              <a:t>également</a:t>
            </a:r>
            <a:r>
              <a:rPr dirty="0"/>
              <a:t> </a:t>
            </a:r>
            <a:r>
              <a:rPr dirty="0" err="1"/>
              <a:t>être</a:t>
            </a:r>
            <a:r>
              <a:rPr dirty="0"/>
              <a:t> </a:t>
            </a:r>
            <a:r>
              <a:rPr dirty="0" err="1"/>
              <a:t>émotionnels</a:t>
            </a:r>
            <a:r>
              <a:rPr dirty="0"/>
              <a:t> avec </a:t>
            </a:r>
            <a:r>
              <a:rPr dirty="0" err="1"/>
              <a:t>une</a:t>
            </a:r>
            <a:r>
              <a:rPr dirty="0"/>
              <a:t> </a:t>
            </a:r>
            <a:r>
              <a:rPr dirty="0" err="1"/>
              <a:t>sensibilité</a:t>
            </a:r>
            <a:r>
              <a:rPr dirty="0"/>
              <a:t> </a:t>
            </a:r>
            <a:r>
              <a:rPr dirty="0" err="1"/>
              <a:t>exacerbée</a:t>
            </a:r>
            <a:r>
              <a:rPr dirty="0"/>
              <a:t>, des crises de </a:t>
            </a:r>
            <a:r>
              <a:rPr dirty="0" err="1"/>
              <a:t>colère</a:t>
            </a:r>
            <a:r>
              <a:rPr dirty="0"/>
              <a:t>, de </a:t>
            </a:r>
            <a:r>
              <a:rPr dirty="0" err="1"/>
              <a:t>larmes</a:t>
            </a:r>
            <a:r>
              <a:rPr dirty="0"/>
              <a:t>, </a:t>
            </a:r>
            <a:r>
              <a:rPr dirty="0" err="1"/>
              <a:t>une</a:t>
            </a:r>
            <a:r>
              <a:rPr dirty="0"/>
              <a:t> sensation de mal-</a:t>
            </a:r>
            <a:r>
              <a:rPr dirty="0" err="1"/>
              <a:t>être</a:t>
            </a:r>
            <a:r>
              <a:rPr dirty="0"/>
              <a:t> </a:t>
            </a:r>
            <a:r>
              <a:rPr dirty="0" err="1"/>
              <a:t>ou</a:t>
            </a:r>
            <a:r>
              <a:rPr dirty="0"/>
              <a:t> </a:t>
            </a:r>
            <a:r>
              <a:rPr dirty="0" err="1"/>
              <a:t>une</a:t>
            </a:r>
            <a:r>
              <a:rPr dirty="0"/>
              <a:t> </a:t>
            </a:r>
            <a:r>
              <a:rPr dirty="0" err="1"/>
              <a:t>dépression</a:t>
            </a:r>
            <a:r>
              <a:rPr dirty="0"/>
              <a:t>. </a:t>
            </a:r>
            <a:r>
              <a:rPr dirty="0" err="1"/>
              <a:t>Mais</a:t>
            </a:r>
            <a:r>
              <a:rPr dirty="0"/>
              <a:t> </a:t>
            </a:r>
            <a:r>
              <a:rPr dirty="0" err="1"/>
              <a:t>également</a:t>
            </a:r>
            <a:r>
              <a:rPr dirty="0"/>
              <a:t> </a:t>
            </a:r>
            <a:r>
              <a:rPr dirty="0" err="1"/>
              <a:t>intellectuels</a:t>
            </a:r>
            <a:r>
              <a:rPr dirty="0"/>
              <a:t>. </a:t>
            </a:r>
            <a:r>
              <a:rPr dirty="0" err="1"/>
              <a:t>Ils</a:t>
            </a:r>
            <a:r>
              <a:rPr dirty="0"/>
              <a:t> </a:t>
            </a:r>
            <a:r>
              <a:rPr dirty="0" err="1"/>
              <a:t>comprennent</a:t>
            </a:r>
            <a:r>
              <a:rPr dirty="0"/>
              <a:t> </a:t>
            </a:r>
            <a:r>
              <a:rPr dirty="0" err="1"/>
              <a:t>alors</a:t>
            </a:r>
            <a:r>
              <a:rPr dirty="0"/>
              <a:t> la perturbation de la concentration </a:t>
            </a:r>
            <a:r>
              <a:rPr dirty="0" err="1"/>
              <a:t>ou</a:t>
            </a:r>
            <a:r>
              <a:rPr dirty="0"/>
              <a:t> bien des </a:t>
            </a:r>
            <a:r>
              <a:rPr dirty="0" err="1"/>
              <a:t>erreurs</a:t>
            </a:r>
            <a:r>
              <a:rPr dirty="0"/>
              <a:t> </a:t>
            </a:r>
            <a:r>
              <a:rPr dirty="0" err="1"/>
              <a:t>commises</a:t>
            </a:r>
            <a:r>
              <a:rPr dirty="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r>
              <a:t>Dans ce sprint, nous allons parler des problématiques rencontrées par l’entreprise et les moyens de les traiter. Tout d’abord, nous aborderons la notion de conflit interne. C’est un conflit courant de maintenir une bonne entente entre les salariés sur du long terme. Ensuite, nous traiterons des risques psychosociaux qui touchent les collaborateurs et concernent la dégradation de leur santé mentale et physique. Enfin, la dernière séquence de ce sprint sera consacrée à la gestion des crises qui présentent un risque important pour l’entreprise et nécessitent d’être traitées dans un délai court. Let’s go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hape 355"/>
          <p:cNvSpPr>
            <a:spLocks noGrp="1" noRot="1" noChangeAspect="1"/>
          </p:cNvSpPr>
          <p:nvPr>
            <p:ph type="sldImg"/>
          </p:nvPr>
        </p:nvSpPr>
        <p:spPr>
          <a:prstGeom prst="rect">
            <a:avLst/>
          </a:prstGeom>
        </p:spPr>
        <p:txBody>
          <a:bodyPr/>
          <a:lstStyle/>
          <a:p>
            <a:endParaRPr/>
          </a:p>
        </p:txBody>
      </p:sp>
      <p:sp>
        <p:nvSpPr>
          <p:cNvPr id="356" name="Shape 356"/>
          <p:cNvSpPr>
            <a:spLocks noGrp="1"/>
          </p:cNvSpPr>
          <p:nvPr>
            <p:ph type="body" sz="quarter" idx="1"/>
          </p:nvPr>
        </p:nvSpPr>
        <p:spPr>
          <a:prstGeom prst="rect">
            <a:avLst/>
          </a:prstGeom>
        </p:spPr>
        <p:txBody>
          <a:bodyPr/>
          <a:lstStyle/>
          <a:p>
            <a:r>
              <a:t>L’Accord National Interprofessionnel du 19 juin 2013 a pour objectif d’améliorer la qualité de vie au travail et l’égalité professionnelle. Pour l’appliquer, le manager passera par les étapes suivantes. D’abord, repérer les indicateurs qui révèlent la présence du stress. Ensuite, analyser les facteurs de stress. Élaborer collectivement des mesures visant à prévenir, éliminer et réduire les problèmes de stress. Puis, améliorer les conditions de travail et former l’encadrement pour développer une prise de conscience sur l’importance de la gestion du stress. Enfin, le manager consultera le personnel en direct ou par l’intermédiaire de leurs représentants.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Shape 364"/>
          <p:cNvSpPr>
            <a:spLocks noGrp="1" noRot="1" noChangeAspect="1"/>
          </p:cNvSpPr>
          <p:nvPr>
            <p:ph type="sldImg"/>
          </p:nvPr>
        </p:nvSpPr>
        <p:spPr>
          <a:prstGeom prst="rect">
            <a:avLst/>
          </a:prstGeom>
        </p:spPr>
        <p:txBody>
          <a:bodyPr/>
          <a:lstStyle/>
          <a:p>
            <a:endParaRPr/>
          </a:p>
        </p:txBody>
      </p:sp>
      <p:sp>
        <p:nvSpPr>
          <p:cNvPr id="365" name="Shape 365"/>
          <p:cNvSpPr>
            <a:spLocks noGrp="1"/>
          </p:cNvSpPr>
          <p:nvPr>
            <p:ph type="body" sz="quarter" idx="1"/>
          </p:nvPr>
        </p:nvSpPr>
        <p:spPr>
          <a:prstGeom prst="rect">
            <a:avLst/>
          </a:prstGeom>
        </p:spPr>
        <p:txBody>
          <a:bodyPr/>
          <a:lstStyle/>
          <a:p>
            <a:r>
              <a:t>L’employeur est tenu par le Code du travail de prendre toutes « les mesures nécessaires pour assurer la sécurité et protéger la santé physique et mentale des travailleurs ». Selon l’article L4121-1, c’est dur à dire. Le salarié est tenu « de prendre soin, en fonction de sa formation et selon ses possibilités, de sa santé et de sécurité ainsi que de celles des autres personnes concernées par ses actes ou ses omissions au travail ». Cette fois, selon l’article L4122-1 du Code de travail.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hape 373"/>
          <p:cNvSpPr>
            <a:spLocks noGrp="1" noRot="1" noChangeAspect="1"/>
          </p:cNvSpPr>
          <p:nvPr>
            <p:ph type="sldImg"/>
          </p:nvPr>
        </p:nvSpPr>
        <p:spPr>
          <a:prstGeom prst="rect">
            <a:avLst/>
          </a:prstGeom>
        </p:spPr>
        <p:txBody>
          <a:bodyPr/>
          <a:lstStyle/>
          <a:p>
            <a:endParaRPr/>
          </a:p>
        </p:txBody>
      </p:sp>
      <p:sp>
        <p:nvSpPr>
          <p:cNvPr id="374" name="Shape 374"/>
          <p:cNvSpPr>
            <a:spLocks noGrp="1"/>
          </p:cNvSpPr>
          <p:nvPr>
            <p:ph type="body" sz="quarter" idx="1"/>
          </p:nvPr>
        </p:nvSpPr>
        <p:spPr>
          <a:prstGeom prst="rect">
            <a:avLst/>
          </a:prstGeom>
        </p:spPr>
        <p:txBody>
          <a:bodyPr/>
          <a:lstStyle/>
          <a:p>
            <a:r>
              <a:t>Le document unique d'évaluation des risques, ou DUER, est obligatoire dans toutes les entreprises dès l'embauche du premier salarié. Il doit lister les risques professionnels encourus par les travailleurs et les actions de prévention et de protection qui en découlent. Il rend compte : d’abord de l’identification des situations de travail à risque, ensuite du résultat de l’évaluation des risques et du niveau d’intensité du risque pour chaque situation de travail.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Shape 377"/>
          <p:cNvSpPr>
            <a:spLocks noGrp="1" noRot="1" noChangeAspect="1"/>
          </p:cNvSpPr>
          <p:nvPr>
            <p:ph type="sldImg"/>
          </p:nvPr>
        </p:nvSpPr>
        <p:spPr>
          <a:prstGeom prst="rect">
            <a:avLst/>
          </a:prstGeom>
        </p:spPr>
        <p:txBody>
          <a:bodyPr/>
          <a:lstStyle/>
          <a:p>
            <a:endParaRPr/>
          </a:p>
        </p:txBody>
      </p:sp>
      <p:sp>
        <p:nvSpPr>
          <p:cNvPr id="378" name="Shape 378"/>
          <p:cNvSpPr>
            <a:spLocks noGrp="1"/>
          </p:cNvSpPr>
          <p:nvPr>
            <p:ph type="body" sz="quarter" idx="1"/>
          </p:nvPr>
        </p:nvSpPr>
        <p:spPr>
          <a:prstGeom prst="rect">
            <a:avLst/>
          </a:prstGeom>
        </p:spPr>
        <p:txBody>
          <a:bodyPr/>
          <a:lstStyle/>
          <a:p>
            <a:r>
              <a:t>Jingle Warning – Alerte rouge</a:t>
            </a:r>
          </a:p>
          <a:p>
            <a:r>
              <a:t>Introduit un moment où l’apprenant doit faire attention à un concept, cela peut aussi être des choses à éviter de faire… </a:t>
            </a:r>
          </a:p>
          <a:p>
            <a:r>
              <a:t>Idées de mise en forme : mettre une sirène rouge d’incendie.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a:spLocks noGrp="1" noRot="1" noChangeAspect="1"/>
          </p:cNvSpPr>
          <p:nvPr>
            <p:ph type="sldImg"/>
          </p:nvPr>
        </p:nvSpPr>
        <p:spPr>
          <a:prstGeom prst="rect">
            <a:avLst/>
          </a:prstGeom>
        </p:spPr>
        <p:txBody>
          <a:bodyPr/>
          <a:lstStyle/>
          <a:p>
            <a:endParaRPr/>
          </a:p>
        </p:txBody>
      </p:sp>
      <p:sp>
        <p:nvSpPr>
          <p:cNvPr id="385" name="Shape 385"/>
          <p:cNvSpPr>
            <a:spLocks noGrp="1"/>
          </p:cNvSpPr>
          <p:nvPr>
            <p:ph type="body" sz="quarter" idx="1"/>
          </p:nvPr>
        </p:nvSpPr>
        <p:spPr>
          <a:prstGeom prst="rect">
            <a:avLst/>
          </a:prstGeom>
        </p:spPr>
        <p:txBody>
          <a:bodyPr/>
          <a:lstStyle/>
          <a:p>
            <a:r>
              <a:t>Certains actes provoquant des troubles psychosociaux donnent lieu à des sanctions pénales. Tout auteur, employeur, collègue ou individu extérieur à l’entreprise peut être poursuivi pour : des faits de harcèlement moral qui sont punis par 2 ans d’emprisonnement et/ou 30 000 € d’amende. Des faits de harcèlement sexuel punis aussi par 2 ans d’emprisonnement et/ou 30 000 € d’amende. Des propos ou comportements à connotation sexuelles, punis par 3 ans d’emprisonnement et/ou 45 000 € d’amende. Des injures publiques, menaces, insultes générales ou racistes. Elles, punies par des amendes.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Shape 388"/>
          <p:cNvSpPr>
            <a:spLocks noGrp="1" noRot="1" noChangeAspect="1"/>
          </p:cNvSpPr>
          <p:nvPr>
            <p:ph type="sldImg"/>
          </p:nvPr>
        </p:nvSpPr>
        <p:spPr>
          <a:prstGeom prst="rect">
            <a:avLst/>
          </a:prstGeom>
        </p:spPr>
        <p:txBody>
          <a:bodyPr/>
          <a:lstStyle/>
          <a:p>
            <a:endParaRPr/>
          </a:p>
        </p:txBody>
      </p:sp>
      <p:sp>
        <p:nvSpPr>
          <p:cNvPr id="389" name="Shape 389"/>
          <p:cNvSpPr>
            <a:spLocks noGrp="1"/>
          </p:cNvSpPr>
          <p:nvPr>
            <p:ph type="body" sz="quarter" idx="1"/>
          </p:nvPr>
        </p:nvSpPr>
        <p:spPr>
          <a:prstGeom prst="rect">
            <a:avLst/>
          </a:prstGeom>
        </p:spPr>
        <p:txBody>
          <a:bodyPr/>
          <a:lstStyle/>
          <a:p>
            <a:r>
              <a:t>NEW VIDEO –séparation entre 2 notions d’un même chapitre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Shape 395"/>
          <p:cNvSpPr>
            <a:spLocks noGrp="1" noRot="1" noChangeAspect="1"/>
          </p:cNvSpPr>
          <p:nvPr>
            <p:ph type="sldImg"/>
          </p:nvPr>
        </p:nvSpPr>
        <p:spPr>
          <a:prstGeom prst="rect">
            <a:avLst/>
          </a:prstGeom>
        </p:spPr>
        <p:txBody>
          <a:bodyPr/>
          <a:lstStyle/>
          <a:p>
            <a:endParaRPr/>
          </a:p>
        </p:txBody>
      </p:sp>
      <p:sp>
        <p:nvSpPr>
          <p:cNvPr id="396" name="Shape 396"/>
          <p:cNvSpPr>
            <a:spLocks noGrp="1"/>
          </p:cNvSpPr>
          <p:nvPr>
            <p:ph type="body" sz="quarter" idx="1"/>
          </p:nvPr>
        </p:nvSpPr>
        <p:spPr>
          <a:prstGeom prst="rect">
            <a:avLst/>
          </a:prstGeom>
        </p:spPr>
        <p:txBody>
          <a:bodyPr/>
          <a:lstStyle/>
          <a:p>
            <a:r>
              <a:t>Les troubles psychosociaux peuvent être liés à différents facteurs. D’abord, l’exigence des supérieurs hiérarchiques qui demandent des résultats trop élevés et des délais qui ne peuvent être respectés par les salariés. Ils imposent parfois un rythme très difficile avec une charge de travail trop importante. L’exigence émotionnelle qui naît de situation vécues en interne – entre collaborateurs — ou en externe — avec des clients. Les mauvais rapports sociaux entre collègues qui dégradent le cadre de travail et empirent si les responsables ne traitent pas le problème. Enfin, l’insécurité de la situation de travail en cas de modification radicale du poste qui entraîne, par exemple, une incompréhension du salarié.</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Shape 402"/>
          <p:cNvSpPr>
            <a:spLocks noGrp="1" noRot="1" noChangeAspect="1"/>
          </p:cNvSpPr>
          <p:nvPr>
            <p:ph type="sldImg"/>
          </p:nvPr>
        </p:nvSpPr>
        <p:spPr>
          <a:prstGeom prst="rect">
            <a:avLst/>
          </a:prstGeom>
        </p:spPr>
        <p:txBody>
          <a:bodyPr/>
          <a:lstStyle/>
          <a:p>
            <a:endParaRPr/>
          </a:p>
        </p:txBody>
      </p:sp>
      <p:sp>
        <p:nvSpPr>
          <p:cNvPr id="403" name="Shape 403"/>
          <p:cNvSpPr>
            <a:spLocks noGrp="1"/>
          </p:cNvSpPr>
          <p:nvPr>
            <p:ph type="body" sz="quarter" idx="1"/>
          </p:nvPr>
        </p:nvSpPr>
        <p:spPr>
          <a:prstGeom prst="rect">
            <a:avLst/>
          </a:prstGeom>
        </p:spPr>
        <p:txBody>
          <a:bodyPr/>
          <a:lstStyle/>
          <a:p>
            <a:r>
              <a:t>Ces bouleversements agissent à la fois sur la santé physique et mentale des travailleurs et sur la stabilité de l’entreprise. Les collaborateurs sont susceptibles de voir apparaître des pathologies comme des addictions, une dépression ou une tendance suicidaire. Des troubles musculo-squelettiques ou des maladies cardiovasculaires peuvent également en découler. Le burn-out, ou le syndrome d’épuisement professionnel, est également un risque pour le salarié. Au niveau de l’entreprise, ces états auront plusieurs conséquences. Les salariés seront plus souvent absents et démotivés en l’absence d’une prise en compte de leur mal-être. Le fonctionnement de l’entreprise risque donc d’être mis à mal. De plus, sa réputation pourrait être dégradée si les faits sont connus de l’extérieur.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Shape 409"/>
          <p:cNvSpPr>
            <a:spLocks noGrp="1" noRot="1" noChangeAspect="1"/>
          </p:cNvSpPr>
          <p:nvPr>
            <p:ph type="sldImg"/>
          </p:nvPr>
        </p:nvSpPr>
        <p:spPr>
          <a:prstGeom prst="rect">
            <a:avLst/>
          </a:prstGeom>
        </p:spPr>
        <p:txBody>
          <a:bodyPr/>
          <a:lstStyle/>
          <a:p>
            <a:endParaRPr/>
          </a:p>
        </p:txBody>
      </p:sp>
      <p:sp>
        <p:nvSpPr>
          <p:cNvPr id="410" name="Shape 410"/>
          <p:cNvSpPr>
            <a:spLocks noGrp="1"/>
          </p:cNvSpPr>
          <p:nvPr>
            <p:ph type="body" sz="quarter" idx="1"/>
          </p:nvPr>
        </p:nvSpPr>
        <p:spPr>
          <a:prstGeom prst="rect">
            <a:avLst/>
          </a:prstGeom>
        </p:spPr>
        <p:txBody>
          <a:bodyPr/>
          <a:lstStyle/>
          <a:p>
            <a:r>
              <a:t>Pour prévenir d’une situation de non retour, les dirigeants et managers disposent d’indicateurs qui doivent les interpeller. L’observation du taux d’absentéisme, du départ régulier du personnel — aussi appelé turn-over — de la qualité du travail ou des accidents de travail sont autant d’éléments nécessaires à prendre en compte et à traiter rapidement. Pour les éviter, une enquête par questionnaire peut être proposée aux collaborateurs afin de connaître leur ressenti sur l’ambiance de l’entreprise et leur quotidien. Elle sera anonyme pour qu’ils s’expriment librement. Un entretien collectif ou individuel avec les salariés sera un autre moyen de comprendre la situation.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a:spLocks noGrp="1" noRot="1" noChangeAspect="1"/>
          </p:cNvSpPr>
          <p:nvPr>
            <p:ph type="sldImg"/>
          </p:nvPr>
        </p:nvSpPr>
        <p:spPr>
          <a:prstGeom prst="rect">
            <a:avLst/>
          </a:prstGeom>
        </p:spPr>
        <p:txBody>
          <a:bodyPr/>
          <a:lstStyle/>
          <a:p>
            <a:endParaRPr/>
          </a:p>
        </p:txBody>
      </p:sp>
      <p:sp>
        <p:nvSpPr>
          <p:cNvPr id="416" name="Shape 416"/>
          <p:cNvSpPr>
            <a:spLocks noGrp="1"/>
          </p:cNvSpPr>
          <p:nvPr>
            <p:ph type="body" sz="quarter" idx="1"/>
          </p:nvPr>
        </p:nvSpPr>
        <p:spPr>
          <a:prstGeom prst="rect">
            <a:avLst/>
          </a:prstGeom>
        </p:spPr>
        <p:txBody>
          <a:bodyPr/>
          <a:lstStyle/>
          <a:p>
            <a:r>
              <a:t>Ces problématiques font ressortir la nécessité de faire de la prévention. </a:t>
            </a:r>
            <a:r>
              <a:rPr>
                <a:latin typeface="Roboto"/>
                <a:ea typeface="Roboto"/>
                <a:cs typeface="Roboto"/>
                <a:sym typeface="Roboto"/>
              </a:rPr>
              <a:t>On retrouve 3 niveaux de prévention dans le domaine de la santé au travail. </a:t>
            </a:r>
            <a:r>
              <a:t>La prévention primaire, d’abord, qui consiste à éliminer directement le risque à la source. Par exemple, en réorganisant les postes de travail ou en améliorant le management. Ensuite, la prévention secondaire qui consiste à réduire les atteintes à la santé des salariés, en mettant en place des actions d’amélioration de leurs conditions de travail. Par exemple, en mettant en place des formations ou en aménageant une salle de repos agréable. Et, la prévention tertiaire qui intervient lorsque le trouble existe. Il s’agit de limiter les conséquences par des actions de suivi personnel. Par exemple, grâce à la consultation d’un spécialiste en psychologie pour les salariés concernés.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noRot="1" noChangeAspect="1"/>
          </p:cNvSpPr>
          <p:nvPr>
            <p:ph type="sldImg"/>
          </p:nvPr>
        </p:nvSpPr>
        <p:spPr>
          <a:prstGeom prst="rect">
            <a:avLst/>
          </a:prstGeom>
        </p:spPr>
        <p:txBody>
          <a:bodyPr/>
          <a:lstStyle/>
          <a:p>
            <a:endParaRPr/>
          </a:p>
        </p:txBody>
      </p:sp>
      <p:sp>
        <p:nvSpPr>
          <p:cNvPr id="200" name="Shape 200"/>
          <p:cNvSpPr>
            <a:spLocks noGrp="1"/>
          </p:cNvSpPr>
          <p:nvPr>
            <p:ph type="body" sz="quarter" idx="1"/>
          </p:nvPr>
        </p:nvSpPr>
        <p:spPr>
          <a:prstGeom prst="rect">
            <a:avLst/>
          </a:prstGeom>
        </p:spPr>
        <p:txBody>
          <a:bodyPr/>
          <a:lstStyle>
            <a:lvl1pPr>
              <a:lnSpc>
                <a:spcPct val="107000"/>
              </a:lnSpc>
              <a:spcBef>
                <a:spcPts val="800"/>
              </a:spcBef>
              <a:defRPr sz="1800"/>
            </a:lvl1pPr>
          </a:lstStyle>
          <a:p>
            <a:r>
              <a:t>NEW SEQUENCE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a:spLocks noGrp="1" noRot="1" noChangeAspect="1"/>
          </p:cNvSpPr>
          <p:nvPr>
            <p:ph type="sldImg"/>
          </p:nvPr>
        </p:nvSpPr>
        <p:spPr>
          <a:prstGeom prst="rect">
            <a:avLst/>
          </a:prstGeom>
        </p:spPr>
        <p:txBody>
          <a:bodyPr/>
          <a:lstStyle/>
          <a:p>
            <a:endParaRPr/>
          </a:p>
        </p:txBody>
      </p:sp>
      <p:sp>
        <p:nvSpPr>
          <p:cNvPr id="422" name="Shape 422"/>
          <p:cNvSpPr>
            <a:spLocks noGrp="1"/>
          </p:cNvSpPr>
          <p:nvPr>
            <p:ph type="body" sz="quarter" idx="1"/>
          </p:nvPr>
        </p:nvSpPr>
        <p:spPr>
          <a:prstGeom prst="rect">
            <a:avLst/>
          </a:prstGeom>
        </p:spPr>
        <p:txBody>
          <a:bodyPr/>
          <a:lstStyle/>
          <a:p>
            <a:pPr>
              <a:lnSpc>
                <a:spcPct val="150000"/>
              </a:lnSpc>
            </a:pPr>
            <a:r>
              <a:t>GP</a:t>
            </a:r>
          </a:p>
          <a:p>
            <a:pPr>
              <a:lnSpc>
                <a:spcPct val="150000"/>
              </a:lnSpc>
            </a:pPr>
            <a:r>
              <a:t>Vous êtes arrivés à la fin de cette deuxième séquence… Beau travail. Je bois un verre d’eau et je vous retrouve pour la dernière séquence.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a:spLocks noGrp="1" noRot="1" noChangeAspect="1"/>
          </p:cNvSpPr>
          <p:nvPr>
            <p:ph type="sldImg"/>
          </p:nvPr>
        </p:nvSpPr>
        <p:spPr>
          <a:prstGeom prst="rect">
            <a:avLst/>
          </a:prstGeom>
        </p:spPr>
        <p:txBody>
          <a:bodyPr/>
          <a:lstStyle/>
          <a:p>
            <a:endParaRPr/>
          </a:p>
        </p:txBody>
      </p:sp>
      <p:sp>
        <p:nvSpPr>
          <p:cNvPr id="426" name="Shape 426"/>
          <p:cNvSpPr>
            <a:spLocks noGrp="1"/>
          </p:cNvSpPr>
          <p:nvPr>
            <p:ph type="body" sz="quarter" idx="1"/>
          </p:nvPr>
        </p:nvSpPr>
        <p:spPr>
          <a:prstGeom prst="rect">
            <a:avLst/>
          </a:prstGeom>
        </p:spPr>
        <p:txBody>
          <a:bodyPr/>
          <a:lstStyle>
            <a:lvl1pPr>
              <a:lnSpc>
                <a:spcPct val="107000"/>
              </a:lnSpc>
              <a:spcBef>
                <a:spcPts val="800"/>
              </a:spcBef>
              <a:defRPr sz="1800"/>
            </a:lvl1pPr>
          </a:lstStyle>
          <a:p>
            <a:r>
              <a:t>NEW SEQUENCE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Shape 432"/>
          <p:cNvSpPr>
            <a:spLocks noGrp="1" noRot="1" noChangeAspect="1"/>
          </p:cNvSpPr>
          <p:nvPr>
            <p:ph type="sldImg"/>
          </p:nvPr>
        </p:nvSpPr>
        <p:spPr>
          <a:prstGeom prst="rect">
            <a:avLst/>
          </a:prstGeom>
        </p:spPr>
        <p:txBody>
          <a:bodyPr/>
          <a:lstStyle/>
          <a:p>
            <a:endParaRPr/>
          </a:p>
        </p:txBody>
      </p:sp>
      <p:sp>
        <p:nvSpPr>
          <p:cNvPr id="433" name="Shape 433"/>
          <p:cNvSpPr>
            <a:spLocks noGrp="1"/>
          </p:cNvSpPr>
          <p:nvPr>
            <p:ph type="body" sz="quarter" idx="1"/>
          </p:nvPr>
        </p:nvSpPr>
        <p:spPr>
          <a:prstGeom prst="rect">
            <a:avLst/>
          </a:prstGeom>
        </p:spPr>
        <p:txBody>
          <a:bodyPr/>
          <a:lstStyle/>
          <a:p>
            <a:r>
              <a:t>GP</a:t>
            </a:r>
          </a:p>
          <a:p>
            <a:r>
              <a:t>Ça passe à une de ces vitesses aujourd’hui. C’est déjà l’heure de la dernière séquence de ce sprint. Nous nous attarderons ici sur la gestion d’une crise en entreprise. Vous êtes prêts ?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hape 439"/>
          <p:cNvSpPr>
            <a:spLocks noGrp="1" noRot="1" noChangeAspect="1"/>
          </p:cNvSpPr>
          <p:nvPr>
            <p:ph type="sldImg"/>
          </p:nvPr>
        </p:nvSpPr>
        <p:spPr>
          <a:prstGeom prst="rect">
            <a:avLst/>
          </a:prstGeom>
        </p:spPr>
        <p:txBody>
          <a:bodyPr/>
          <a:lstStyle/>
          <a:p>
            <a:endParaRPr/>
          </a:p>
        </p:txBody>
      </p:sp>
      <p:sp>
        <p:nvSpPr>
          <p:cNvPr id="440" name="Shape 440"/>
          <p:cNvSpPr>
            <a:spLocks noGrp="1"/>
          </p:cNvSpPr>
          <p:nvPr>
            <p:ph type="body" sz="quarter" idx="1"/>
          </p:nvPr>
        </p:nvSpPr>
        <p:spPr>
          <a:prstGeom prst="rect">
            <a:avLst/>
          </a:prstGeom>
        </p:spPr>
        <p:txBody>
          <a:bodyPr/>
          <a:lstStyle/>
          <a:p>
            <a:r>
              <a:t>La réputation d’une entreprise peut basculer du jour au lendemain. Que ce soit du fait d’une erreur humaine ou du défaut, ou danger, d’un produit vendu… Une situation de crise doit faire l’objet d’un plan d’action immédiat. Pour y faire face, l’entreprise doit informer du défaut et présenter des excuses si elle est responsable du problème. Sa réaction rapide permettra de redonner confiance à ses consommateurs même s’il faudra parfois laisser passer du temps avant le retour des clients.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Shape 448"/>
          <p:cNvSpPr>
            <a:spLocks noGrp="1" noRot="1" noChangeAspect="1"/>
          </p:cNvSpPr>
          <p:nvPr>
            <p:ph type="sldImg"/>
          </p:nvPr>
        </p:nvSpPr>
        <p:spPr>
          <a:prstGeom prst="rect">
            <a:avLst/>
          </a:prstGeom>
        </p:spPr>
        <p:txBody>
          <a:bodyPr/>
          <a:lstStyle/>
          <a:p>
            <a:endParaRPr/>
          </a:p>
        </p:txBody>
      </p:sp>
      <p:sp>
        <p:nvSpPr>
          <p:cNvPr id="449" name="Shape 449"/>
          <p:cNvSpPr>
            <a:spLocks noGrp="1"/>
          </p:cNvSpPr>
          <p:nvPr>
            <p:ph type="body" sz="quarter" idx="1"/>
          </p:nvPr>
        </p:nvSpPr>
        <p:spPr>
          <a:prstGeom prst="rect">
            <a:avLst/>
          </a:prstGeom>
        </p:spPr>
        <p:txBody>
          <a:bodyPr/>
          <a:lstStyle/>
          <a:p>
            <a:pPr>
              <a:defRPr>
                <a:solidFill>
                  <a:srgbClr val="202124"/>
                </a:solidFill>
              </a:defRPr>
            </a:pPr>
            <a:r>
              <a:t>Une situation de crise en entreprise peut être provoquée par un événement interne ou externe. La cause peut être soit n</a:t>
            </a:r>
            <a:r>
              <a:rPr>
                <a:solidFill>
                  <a:srgbClr val="000000"/>
                </a:solidFill>
              </a:rPr>
              <a:t>aturelle, en raison de conditions climatiques qui nuisent au bon fonctionnement de l’entreprise</a:t>
            </a:r>
            <a:r>
              <a:t> </a:t>
            </a:r>
            <a:r>
              <a:rPr>
                <a:solidFill>
                  <a:srgbClr val="000000"/>
                </a:solidFill>
              </a:rPr>
              <a:t>par exemple. Soit humaine, lors d’une erreur volontaire ou involontaire d’un employé. Ou encore technique ou technologique dû, par exemple, à un défaut des produits ou des services vendus.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a:spLocks noGrp="1" noRot="1" noChangeAspect="1"/>
          </p:cNvSpPr>
          <p:nvPr>
            <p:ph type="sldImg"/>
          </p:nvPr>
        </p:nvSpPr>
        <p:spPr>
          <a:xfrm>
            <a:off x="381000" y="685800"/>
            <a:ext cx="6096000" cy="3429000"/>
          </a:xfrm>
          <a:prstGeom prst="rect">
            <a:avLst/>
          </a:prstGeom>
        </p:spPr>
        <p:txBody>
          <a:bodyPr/>
          <a:lstStyle/>
          <a:p>
            <a:endParaRPr/>
          </a:p>
        </p:txBody>
      </p:sp>
      <p:sp>
        <p:nvSpPr>
          <p:cNvPr id="455" name="Shape 455"/>
          <p:cNvSpPr>
            <a:spLocks noGrp="1"/>
          </p:cNvSpPr>
          <p:nvPr>
            <p:ph type="body" sz="quarter" idx="1"/>
          </p:nvPr>
        </p:nvSpPr>
        <p:spPr>
          <a:prstGeom prst="rect">
            <a:avLst/>
          </a:prstGeom>
        </p:spPr>
        <p:txBody>
          <a:bodyPr/>
          <a:lstStyle/>
          <a:p>
            <a:r>
              <a:rPr dirty="0"/>
              <a:t>Pour </a:t>
            </a:r>
            <a:r>
              <a:rPr dirty="0" err="1"/>
              <a:t>éviter</a:t>
            </a:r>
            <a:r>
              <a:rPr dirty="0"/>
              <a:t> le </a:t>
            </a:r>
            <a:r>
              <a:rPr dirty="0" err="1"/>
              <a:t>débordement</a:t>
            </a:r>
            <a:r>
              <a:rPr dirty="0"/>
              <a:t> </a:t>
            </a:r>
            <a:r>
              <a:rPr dirty="0" err="1"/>
              <a:t>lié</a:t>
            </a:r>
            <a:r>
              <a:rPr dirty="0"/>
              <a:t> à </a:t>
            </a:r>
            <a:r>
              <a:rPr dirty="0" err="1"/>
              <a:t>une</a:t>
            </a:r>
            <a:r>
              <a:rPr dirty="0"/>
              <a:t> situation de crise, les </a:t>
            </a:r>
            <a:r>
              <a:rPr dirty="0" err="1"/>
              <a:t>dirigeants</a:t>
            </a:r>
            <a:r>
              <a:rPr dirty="0"/>
              <a:t> </a:t>
            </a:r>
            <a:r>
              <a:rPr dirty="0" err="1"/>
              <a:t>vont</a:t>
            </a:r>
            <a:r>
              <a:rPr dirty="0"/>
              <a:t> </a:t>
            </a:r>
            <a:r>
              <a:rPr dirty="0" err="1"/>
              <a:t>suivre</a:t>
            </a:r>
            <a:r>
              <a:rPr dirty="0"/>
              <a:t> </a:t>
            </a:r>
            <a:r>
              <a:rPr dirty="0" err="1"/>
              <a:t>différentes</a:t>
            </a:r>
            <a:r>
              <a:rPr dirty="0"/>
              <a:t> étapes. Clarifier et </a:t>
            </a:r>
            <a:r>
              <a:rPr dirty="0" err="1"/>
              <a:t>comprendre</a:t>
            </a:r>
            <a:r>
              <a:rPr dirty="0"/>
              <a:t> la crise, </a:t>
            </a:r>
            <a:r>
              <a:rPr dirty="0" err="1"/>
              <a:t>en</a:t>
            </a:r>
            <a:r>
              <a:rPr dirty="0"/>
              <a:t> premier lieu. </a:t>
            </a:r>
            <a:r>
              <a:rPr dirty="0" err="1"/>
              <a:t>Puis</a:t>
            </a:r>
            <a:r>
              <a:rPr dirty="0"/>
              <a:t>, </a:t>
            </a:r>
            <a:r>
              <a:rPr dirty="0" err="1"/>
              <a:t>anticiper</a:t>
            </a:r>
            <a:r>
              <a:rPr dirty="0"/>
              <a:t> les </a:t>
            </a:r>
            <a:r>
              <a:rPr dirty="0" err="1"/>
              <a:t>évolutions</a:t>
            </a:r>
            <a:r>
              <a:rPr dirty="0"/>
              <a:t>. </a:t>
            </a:r>
            <a:r>
              <a:rPr dirty="0" err="1"/>
              <a:t>Mettre</a:t>
            </a:r>
            <a:r>
              <a:rPr dirty="0"/>
              <a:t> ensuite </a:t>
            </a:r>
            <a:r>
              <a:rPr dirty="0" err="1"/>
              <a:t>en</a:t>
            </a:r>
            <a:r>
              <a:rPr dirty="0"/>
              <a:t> </a:t>
            </a:r>
            <a:r>
              <a:rPr dirty="0" err="1"/>
              <a:t>œuvre</a:t>
            </a:r>
            <a:r>
              <a:rPr dirty="0"/>
              <a:t> des actions précises. </a:t>
            </a:r>
            <a:r>
              <a:rPr dirty="0" err="1"/>
              <a:t>Mesurer</a:t>
            </a:r>
            <a:r>
              <a:rPr dirty="0"/>
              <a:t> les </a:t>
            </a:r>
            <a:r>
              <a:rPr dirty="0" err="1"/>
              <a:t>résultats</a:t>
            </a:r>
            <a:r>
              <a:rPr dirty="0"/>
              <a:t> et, </a:t>
            </a:r>
            <a:r>
              <a:rPr dirty="0" err="1"/>
              <a:t>enfin</a:t>
            </a:r>
            <a:r>
              <a:rPr dirty="0"/>
              <a:t>, </a:t>
            </a:r>
            <a:r>
              <a:rPr dirty="0" err="1"/>
              <a:t>s’assurer</a:t>
            </a:r>
            <a:r>
              <a:rPr dirty="0"/>
              <a:t> de la </a:t>
            </a:r>
            <a:r>
              <a:rPr dirty="0" err="1"/>
              <a:t>résolution</a:t>
            </a:r>
            <a:r>
              <a:rPr dirty="0"/>
              <a:t> de la crise. </a:t>
            </a:r>
            <a:r>
              <a:rPr lang="fr-FR" dirty="0"/>
              <a:t>C’est bon pour vous ? Ouais ? Hum, j’ai quand même envie de voir si vous avez bien retenu tout ça ! </a:t>
            </a: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QUIZ</a:t>
            </a: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79528E-6571-4E92-BBDE-136F49E1AB41}"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61005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nSpc>
                <a:spcPct val="107000"/>
              </a:lnSpc>
              <a:spcAft>
                <a:spcPts val="800"/>
              </a:spcAft>
            </a:pPr>
            <a:r>
              <a:rPr lang="fr-FR" sz="1800" b="1" dirty="0">
                <a:solidFill>
                  <a:schemeClr val="bg1"/>
                </a:solidFill>
              </a:rPr>
              <a:t>INTEGRATION T-BOOK – questions sur ce qui a été vu dans la vidéo</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79528E-6571-4E92-BBDE-136F49E1AB41}"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61005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Shape 458"/>
          <p:cNvSpPr>
            <a:spLocks noGrp="1" noRot="1" noChangeAspect="1"/>
          </p:cNvSpPr>
          <p:nvPr>
            <p:ph type="sldImg"/>
          </p:nvPr>
        </p:nvSpPr>
        <p:spPr>
          <a:prstGeom prst="rect">
            <a:avLst/>
          </a:prstGeom>
        </p:spPr>
        <p:txBody>
          <a:bodyPr/>
          <a:lstStyle/>
          <a:p>
            <a:endParaRPr/>
          </a:p>
        </p:txBody>
      </p:sp>
      <p:sp>
        <p:nvSpPr>
          <p:cNvPr id="459" name="Shape 459"/>
          <p:cNvSpPr>
            <a:spLocks noGrp="1"/>
          </p:cNvSpPr>
          <p:nvPr>
            <p:ph type="body" sz="quarter" idx="1"/>
          </p:nvPr>
        </p:nvSpPr>
        <p:spPr>
          <a:prstGeom prst="rect">
            <a:avLst/>
          </a:prstGeom>
        </p:spPr>
        <p:txBody>
          <a:bodyPr/>
          <a:lstStyle/>
          <a:p>
            <a:r>
              <a:t>NEW VIDEO –séparation entre 2 notions d’un même chapitre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Shape 465"/>
          <p:cNvSpPr>
            <a:spLocks noGrp="1" noRot="1" noChangeAspect="1"/>
          </p:cNvSpPr>
          <p:nvPr>
            <p:ph type="sldImg"/>
          </p:nvPr>
        </p:nvSpPr>
        <p:spPr>
          <a:prstGeom prst="rect">
            <a:avLst/>
          </a:prstGeom>
        </p:spPr>
        <p:txBody>
          <a:bodyPr/>
          <a:lstStyle/>
          <a:p>
            <a:endParaRPr/>
          </a:p>
        </p:txBody>
      </p:sp>
      <p:sp>
        <p:nvSpPr>
          <p:cNvPr id="466" name="Shape 466"/>
          <p:cNvSpPr>
            <a:spLocks noGrp="1"/>
          </p:cNvSpPr>
          <p:nvPr>
            <p:ph type="body" sz="quarter" idx="1"/>
          </p:nvPr>
        </p:nvSpPr>
        <p:spPr>
          <a:prstGeom prst="rect">
            <a:avLst/>
          </a:prstGeom>
        </p:spPr>
        <p:txBody>
          <a:bodyPr/>
          <a:lstStyle/>
          <a:p>
            <a:r>
              <a:t>Résoudre une situation de crise nécessite de communiquer la bonne information pour apporter une réponse adéquate. L’entreprise ne doit pas rester inactive et attendre mais doit immédiatement réagir à la situation d’urgence. Tout au long du processus de résolution de la crise, elle expliquera ses actions destinées à y faire face. Une conférence de presse ou un communiqué de presse diffusera le message qui informera et rassurera ses consommateurs, ses fournisseurs ou toutes autres entités concernées par le sujet de la crise. En interne, des réunions ou entretiens seront également organisés pour répondre aux questions des salariés et leur assurer du rétablissement proche de la situation de crise.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81000" y="685800"/>
            <a:ext cx="6096000" cy="34290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rPr dirty="0"/>
              <a:t>GP </a:t>
            </a:r>
          </a:p>
          <a:p>
            <a:r>
              <a:rPr dirty="0"/>
              <a:t>On se </a:t>
            </a:r>
            <a:r>
              <a:rPr dirty="0" err="1"/>
              <a:t>jette</a:t>
            </a:r>
            <a:r>
              <a:rPr dirty="0"/>
              <a:t> à </a:t>
            </a:r>
            <a:r>
              <a:rPr dirty="0" err="1"/>
              <a:t>l’eau</a:t>
            </a:r>
            <a:r>
              <a:rPr dirty="0"/>
              <a:t> avec la première </a:t>
            </a:r>
            <a:r>
              <a:rPr dirty="0" err="1"/>
              <a:t>séquence</a:t>
            </a:r>
            <a:r>
              <a:rPr dirty="0"/>
              <a:t> qui </a:t>
            </a:r>
            <a:r>
              <a:rPr dirty="0" err="1"/>
              <a:t>traite</a:t>
            </a:r>
            <a:r>
              <a:rPr dirty="0"/>
              <a:t> des </a:t>
            </a:r>
            <a:r>
              <a:rPr dirty="0" err="1"/>
              <a:t>conflits</a:t>
            </a:r>
            <a:r>
              <a:rPr dirty="0"/>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Shape 472"/>
          <p:cNvSpPr>
            <a:spLocks noGrp="1" noRot="1" noChangeAspect="1"/>
          </p:cNvSpPr>
          <p:nvPr>
            <p:ph type="sldImg"/>
          </p:nvPr>
        </p:nvSpPr>
        <p:spPr>
          <a:prstGeom prst="rect">
            <a:avLst/>
          </a:prstGeom>
        </p:spPr>
        <p:txBody>
          <a:bodyPr/>
          <a:lstStyle/>
          <a:p>
            <a:endParaRPr/>
          </a:p>
        </p:txBody>
      </p:sp>
      <p:sp>
        <p:nvSpPr>
          <p:cNvPr id="473" name="Shape 473"/>
          <p:cNvSpPr>
            <a:spLocks noGrp="1"/>
          </p:cNvSpPr>
          <p:nvPr>
            <p:ph type="body" sz="quarter" idx="1"/>
          </p:nvPr>
        </p:nvSpPr>
        <p:spPr>
          <a:prstGeom prst="rect">
            <a:avLst/>
          </a:prstGeom>
        </p:spPr>
        <p:txBody>
          <a:bodyPr/>
          <a:lstStyle/>
          <a:p>
            <a:r>
              <a:t>Le réseau social Snapchat, encore relativement jeune, a dû traverser plusieurs crises. Par exemple, en 2014, lorsque des cybercriminels se sont emparés des courriels privés du PDG. Snapchat a été confronté à des problèmes majeurs car ils contenaient des données sensibles de l’entreprise. En réponse, le PDG a écrit une lettre très personnelle à ses employés, qu’il a également publiée sur Twitter. Dans cette lettre, il mettait l’accent sur son côté humain et a ainsi créé un lien avec les employés et les utilisateurs de la plateforme. Cette forme de communication de crise a non seulement aidé l’entreprise à surmonter la situation difficile, mais a également permis au PDG, qui avait auparavant bénéficié d’une couverture médiatique plutôt négative, de bénéficier d’une meilleure image. Comme disait mon grand-père, « l’erreur est humaine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Shape 479"/>
          <p:cNvSpPr>
            <a:spLocks noGrp="1" noRot="1" noChangeAspect="1"/>
          </p:cNvSpPr>
          <p:nvPr>
            <p:ph type="sldImg"/>
          </p:nvPr>
        </p:nvSpPr>
        <p:spPr>
          <a:prstGeom prst="rect">
            <a:avLst/>
          </a:prstGeom>
        </p:spPr>
        <p:txBody>
          <a:bodyPr/>
          <a:lstStyle/>
          <a:p>
            <a:endParaRPr/>
          </a:p>
        </p:txBody>
      </p:sp>
      <p:sp>
        <p:nvSpPr>
          <p:cNvPr id="480" name="Shape 480"/>
          <p:cNvSpPr>
            <a:spLocks noGrp="1"/>
          </p:cNvSpPr>
          <p:nvPr>
            <p:ph type="body" sz="quarter" idx="1"/>
          </p:nvPr>
        </p:nvSpPr>
        <p:spPr>
          <a:prstGeom prst="rect">
            <a:avLst/>
          </a:prstGeom>
        </p:spPr>
        <p:txBody>
          <a:bodyPr/>
          <a:lstStyle/>
          <a:p>
            <a:r>
              <a:t>Autre exemple, la chaîne de cafés Starbucks a dû admettre des problèmes de racisme parmi ses employés après un incident qui a été révélé avec la diffusion d’une vidéo sur Internet. Dans une succursale américaine, des employés de l’entreprise avaient appelé la police au sujet de deux clients noirs qui n’avaient rien commandé depuis longtemps parce qu’ils attendaient toujours un ami. L’opinion publique est d’accord : cela ne serait pas arrivé à un client blanc. Starbucks a réagi en lançant une grande campagne antiraciste. Au lieu de blâmer les employés du magasin, ils ont vu un problème systémique interne. L’entreprise a fermé tous ses magasins pendant une journée et a organisé à la place une session de formation contre les préjugés racistes. Cette décision, qui a peut-être coûté à l’entreprise plus de 10 millions de dollars, a fait la une des journaux internationaux et a présenté Starbucks sous un bien meilleur jour.</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a:spLocks noGrp="1" noRot="1" noChangeAspect="1"/>
          </p:cNvSpPr>
          <p:nvPr>
            <p:ph type="sldImg"/>
          </p:nvPr>
        </p:nvSpPr>
        <p:spPr>
          <a:prstGeom prst="rect">
            <a:avLst/>
          </a:prstGeom>
        </p:spPr>
        <p:txBody>
          <a:bodyPr/>
          <a:lstStyle/>
          <a:p>
            <a:endParaRPr/>
          </a:p>
        </p:txBody>
      </p:sp>
      <p:sp>
        <p:nvSpPr>
          <p:cNvPr id="484" name="Shape 484"/>
          <p:cNvSpPr>
            <a:spLocks noGrp="1"/>
          </p:cNvSpPr>
          <p:nvPr>
            <p:ph type="body" sz="quarter" idx="1"/>
          </p:nvPr>
        </p:nvSpPr>
        <p:spPr>
          <a:prstGeom prst="rect">
            <a:avLst/>
          </a:prstGeom>
        </p:spPr>
        <p:txBody>
          <a:bodyPr/>
          <a:lstStyle/>
          <a:p>
            <a:r>
              <a:t>Jingle à retenir - </a:t>
            </a:r>
            <a:r>
              <a:rPr b="1">
                <a:solidFill>
                  <a:srgbClr val="FFFFFF"/>
                </a:solidFill>
              </a:rPr>
              <a:t>Retiens-moi ça ! </a:t>
            </a:r>
          </a:p>
          <a:p>
            <a:r>
              <a:t>Introduit une conclusion qui reprend vraiment les termes de ce qui vient d’être vu ou un terme annoncé comme étant très important à retenir. </a:t>
            </a:r>
          </a:p>
          <a:p>
            <a:r>
              <a:t>Idées de mise en forme : mettre un gros cerveau dans lequel les deux mots « à retenir » vont venir s’insérer.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Shape 490"/>
          <p:cNvSpPr>
            <a:spLocks noGrp="1" noRot="1" noChangeAspect="1"/>
          </p:cNvSpPr>
          <p:nvPr>
            <p:ph type="sldImg"/>
          </p:nvPr>
        </p:nvSpPr>
        <p:spPr>
          <a:prstGeom prst="rect">
            <a:avLst/>
          </a:prstGeom>
        </p:spPr>
        <p:txBody>
          <a:bodyPr/>
          <a:lstStyle/>
          <a:p>
            <a:endParaRPr/>
          </a:p>
        </p:txBody>
      </p:sp>
      <p:sp>
        <p:nvSpPr>
          <p:cNvPr id="491" name="Shape 491"/>
          <p:cNvSpPr>
            <a:spLocks noGrp="1"/>
          </p:cNvSpPr>
          <p:nvPr>
            <p:ph type="body" sz="quarter" idx="1"/>
          </p:nvPr>
        </p:nvSpPr>
        <p:spPr>
          <a:prstGeom prst="rect">
            <a:avLst/>
          </a:prstGeom>
        </p:spPr>
        <p:txBody>
          <a:bodyPr/>
          <a:lstStyle>
            <a:lvl1pPr algn="just"/>
          </a:lstStyle>
          <a:p>
            <a:r>
              <a:t>La vie de l’entreprise est faite de hauts et de bas, de succès et d’échecs, de moments de partage et de situation conflictuelles. Le rôle des équipes dirigeantes et managériales est de prévenir les risques pour l’entreprise ou d’agir pour les résoudre lorsqu’ils sont identifiés. La connaissance du problème les aidera à trouver une solution mais ils doivent faire preuve d’écoute et d’empathie. Le conflit doit être analysé pour comprendre son existence et veiller à ce qu’il ne se reproduise plus. Les crises plus générales qui touchent l’entreprise nécessitent la mise en place d’un plan d’action ciblé et efficace pour maintenir sa réputation mais aussi rassurer ses équipes, ses clients et ses prestataires.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Shape 497"/>
          <p:cNvSpPr>
            <a:spLocks noGrp="1" noRot="1" noChangeAspect="1"/>
          </p:cNvSpPr>
          <p:nvPr>
            <p:ph type="sldImg"/>
          </p:nvPr>
        </p:nvSpPr>
        <p:spPr>
          <a:prstGeom prst="rect">
            <a:avLst/>
          </a:prstGeom>
        </p:spPr>
        <p:txBody>
          <a:bodyPr/>
          <a:lstStyle/>
          <a:p>
            <a:endParaRPr/>
          </a:p>
        </p:txBody>
      </p:sp>
      <p:sp>
        <p:nvSpPr>
          <p:cNvPr id="498" name="Shape 498"/>
          <p:cNvSpPr>
            <a:spLocks noGrp="1"/>
          </p:cNvSpPr>
          <p:nvPr>
            <p:ph type="body" sz="quarter" idx="1"/>
          </p:nvPr>
        </p:nvSpPr>
        <p:spPr>
          <a:prstGeom prst="rect">
            <a:avLst/>
          </a:prstGeom>
        </p:spPr>
        <p:txBody>
          <a:bodyPr/>
          <a:lstStyle/>
          <a:p>
            <a:pPr algn="just"/>
            <a:r>
              <a:t>GP</a:t>
            </a:r>
          </a:p>
          <a:p>
            <a:pPr algn="just"/>
            <a:r>
              <a:t>Bravo vous êtes arrivés au terme de cette dernière séquence. À tout de suite pour quelques derniers petits conseil sur votre oral à venir.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Shape 501"/>
          <p:cNvSpPr>
            <a:spLocks noGrp="1" noRot="1" noChangeAspect="1"/>
          </p:cNvSpPr>
          <p:nvPr>
            <p:ph type="sldImg"/>
          </p:nvPr>
        </p:nvSpPr>
        <p:spPr>
          <a:prstGeom prst="rect">
            <a:avLst/>
          </a:prstGeom>
        </p:spPr>
        <p:txBody>
          <a:bodyPr/>
          <a:lstStyle/>
          <a:p>
            <a:endParaRPr/>
          </a:p>
        </p:txBody>
      </p:sp>
      <p:sp>
        <p:nvSpPr>
          <p:cNvPr id="502" name="Shape 502"/>
          <p:cNvSpPr>
            <a:spLocks noGrp="1"/>
          </p:cNvSpPr>
          <p:nvPr>
            <p:ph type="body" sz="quarter" idx="1"/>
          </p:nvPr>
        </p:nvSpPr>
        <p:spPr>
          <a:prstGeom prst="rect">
            <a:avLst/>
          </a:prstGeom>
        </p:spPr>
        <p:txBody>
          <a:bodyPr/>
          <a:lstStyle>
            <a:lvl1pPr>
              <a:lnSpc>
                <a:spcPct val="107000"/>
              </a:lnSpc>
              <a:spcBef>
                <a:spcPts val="800"/>
              </a:spcBef>
              <a:defRPr sz="1800"/>
            </a:lvl1pPr>
          </a:lstStyle>
          <a:p>
            <a:r>
              <a:t>NEW SEQUENCE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Shape 506"/>
          <p:cNvSpPr>
            <a:spLocks noGrp="1" noRot="1" noChangeAspect="1"/>
          </p:cNvSpPr>
          <p:nvPr>
            <p:ph type="sldImg"/>
          </p:nvPr>
        </p:nvSpPr>
        <p:spPr>
          <a:prstGeom prst="rect">
            <a:avLst/>
          </a:prstGeom>
        </p:spPr>
        <p:txBody>
          <a:bodyPr/>
          <a:lstStyle/>
          <a:p>
            <a:endParaRPr/>
          </a:p>
        </p:txBody>
      </p:sp>
      <p:sp>
        <p:nvSpPr>
          <p:cNvPr id="507" name="Shape 507"/>
          <p:cNvSpPr>
            <a:spLocks noGrp="1"/>
          </p:cNvSpPr>
          <p:nvPr>
            <p:ph type="body" sz="quarter" idx="1"/>
          </p:nvPr>
        </p:nvSpPr>
        <p:spPr>
          <a:prstGeom prst="rect">
            <a:avLst/>
          </a:prstGeom>
        </p:spPr>
        <p:txBody>
          <a:bodyPr/>
          <a:lstStyle/>
          <a:p>
            <a:r>
              <a:t>GP</a:t>
            </a:r>
          </a:p>
          <a:p>
            <a:r>
              <a:t>Je sais… je sais… Je casse un peu l’ambiance en vous rappelant vos exams mais vous vous débrouillez comme des chefs. Je fais vite, promis.</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prstGeom prst="rect">
            <a:avLst/>
          </a:prstGeom>
        </p:spPr>
        <p:txBody>
          <a:bodyPr/>
          <a:lstStyle/>
          <a:p>
            <a:endParaRPr/>
          </a:p>
        </p:txBody>
      </p:sp>
      <p:sp>
        <p:nvSpPr>
          <p:cNvPr id="513" name="Shape 513"/>
          <p:cNvSpPr>
            <a:spLocks noGrp="1"/>
          </p:cNvSpPr>
          <p:nvPr>
            <p:ph type="body" sz="quarter" idx="1"/>
          </p:nvPr>
        </p:nvSpPr>
        <p:spPr>
          <a:prstGeom prst="rect">
            <a:avLst/>
          </a:prstGeom>
        </p:spPr>
        <p:txBody>
          <a:bodyPr/>
          <a:lstStyle/>
          <a:p>
            <a:pPr algn="just"/>
            <a:r>
              <a:t>Le sprint concerne donc les conflits, les risques psychosociaux ainsi que la gestion de crise. Durant l’épreuve, vous pourrez être amené à démontrer votre capacité à résoudre ces situations. Les documents qui vous seront transmis </a:t>
            </a:r>
            <a:r>
              <a:rPr b="1"/>
              <a:t>en décembre</a:t>
            </a:r>
            <a:r>
              <a:t> vous apporteront des indices sur ces futures questions. Lisez-les bien et renseignez-vous sur les pratiques internes de l’entreprise en question.</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Shape 518"/>
          <p:cNvSpPr>
            <a:spLocks noGrp="1" noRot="1" noChangeAspect="1"/>
          </p:cNvSpPr>
          <p:nvPr>
            <p:ph type="sldImg"/>
          </p:nvPr>
        </p:nvSpPr>
        <p:spPr>
          <a:prstGeom prst="rect">
            <a:avLst/>
          </a:prstGeom>
        </p:spPr>
        <p:txBody>
          <a:bodyPr/>
          <a:lstStyle/>
          <a:p>
            <a:endParaRPr/>
          </a:p>
        </p:txBody>
      </p:sp>
      <p:sp>
        <p:nvSpPr>
          <p:cNvPr id="519" name="Shape 519"/>
          <p:cNvSpPr>
            <a:spLocks noGrp="1"/>
          </p:cNvSpPr>
          <p:nvPr>
            <p:ph type="body" sz="quarter" idx="1"/>
          </p:nvPr>
        </p:nvSpPr>
        <p:spPr>
          <a:prstGeom prst="rect">
            <a:avLst/>
          </a:prstGeom>
        </p:spPr>
        <p:txBody>
          <a:bodyPr/>
          <a:lstStyle/>
          <a:p>
            <a:pPr algn="just"/>
            <a:r>
              <a:t>Voici quelques conseils qui vous aideront à être prêts pour votre épreuve. Lorsque vous lirez les questions posées, demandez-vous quel est l’objectif de ce travail. Cela vous aidera à comprendre comment y répondre. Après avoir lu le dossier de documents reçu </a:t>
            </a:r>
            <a:r>
              <a:rPr b="1"/>
              <a:t>en décembre</a:t>
            </a:r>
            <a:r>
              <a:t>, reprenez les thèmes abordés dans les cours et rédigez des fiches de révision en associant le cours à l’étude de cas. La veille de l’examen, ne révisez pas nécessairement. Prenez un moment et détendez-vous devant votre film préféré, une partie de jeu vidéo ou toute autre activité qui vous plaît.</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Shape 523"/>
          <p:cNvSpPr>
            <a:spLocks noGrp="1" noRot="1" noChangeAspect="1"/>
          </p:cNvSpPr>
          <p:nvPr>
            <p:ph type="sldImg"/>
          </p:nvPr>
        </p:nvSpPr>
        <p:spPr>
          <a:prstGeom prst="rect">
            <a:avLst/>
          </a:prstGeom>
        </p:spPr>
        <p:txBody>
          <a:bodyPr/>
          <a:lstStyle/>
          <a:p>
            <a:endParaRPr/>
          </a:p>
        </p:txBody>
      </p:sp>
      <p:sp>
        <p:nvSpPr>
          <p:cNvPr id="524" name="Shape 524"/>
          <p:cNvSpPr>
            <a:spLocks noGrp="1"/>
          </p:cNvSpPr>
          <p:nvPr>
            <p:ph type="body" sz="quarter" idx="1"/>
          </p:nvPr>
        </p:nvSpPr>
        <p:spPr>
          <a:prstGeom prst="rect">
            <a:avLst/>
          </a:prstGeom>
        </p:spPr>
        <p:txBody>
          <a:bodyPr/>
          <a:lstStyle/>
          <a:p>
            <a:r>
              <a:rPr dirty="0"/>
              <a:t>GP</a:t>
            </a:r>
          </a:p>
          <a:p>
            <a:r>
              <a:rPr dirty="0" err="1"/>
              <a:t>Allez</a:t>
            </a:r>
            <a:r>
              <a:rPr dirty="0"/>
              <a:t>, on </a:t>
            </a:r>
            <a:r>
              <a:rPr dirty="0" err="1"/>
              <a:t>garde</a:t>
            </a:r>
            <a:r>
              <a:rPr dirty="0"/>
              <a:t> </a:t>
            </a:r>
            <a:r>
              <a:rPr dirty="0" err="1"/>
              <a:t>votre</a:t>
            </a:r>
            <a:r>
              <a:rPr dirty="0"/>
              <a:t> belle motivation et on se </a:t>
            </a:r>
            <a:r>
              <a:rPr dirty="0" err="1"/>
              <a:t>retrouve</a:t>
            </a:r>
            <a:r>
              <a:rPr dirty="0"/>
              <a:t> pour des </a:t>
            </a:r>
            <a:r>
              <a:rPr dirty="0" err="1"/>
              <a:t>cas</a:t>
            </a:r>
            <a:r>
              <a:rPr dirty="0"/>
              <a:t> pratiques </a:t>
            </a:r>
            <a:r>
              <a:rPr dirty="0" err="1"/>
              <a:t>suivis</a:t>
            </a:r>
            <a:r>
              <a:rPr dirty="0"/>
              <a:t> d’un bon </a:t>
            </a:r>
            <a:r>
              <a:rPr dirty="0" err="1"/>
              <a:t>vieux</a:t>
            </a:r>
            <a:r>
              <a:rPr dirty="0"/>
              <a:t> QCM des </a:t>
            </a:r>
            <a:r>
              <a:rPr dirty="0" err="1"/>
              <a:t>familles</a:t>
            </a:r>
            <a:r>
              <a:rPr dirty="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noRot="1" noChangeAspect="1"/>
          </p:cNvSpPr>
          <p:nvPr>
            <p:ph type="sldImg"/>
          </p:nvPr>
        </p:nvSpPr>
        <p:spPr>
          <a:prstGeom prst="rect">
            <a:avLst/>
          </a:prstGeom>
        </p:spPr>
        <p:txBody>
          <a:bodyPr/>
          <a:lstStyle/>
          <a:p>
            <a:endParaRPr/>
          </a:p>
        </p:txBody>
      </p:sp>
      <p:sp>
        <p:nvSpPr>
          <p:cNvPr id="214" name="Shape 214"/>
          <p:cNvSpPr>
            <a:spLocks noGrp="1"/>
          </p:cNvSpPr>
          <p:nvPr>
            <p:ph type="body" sz="quarter" idx="1"/>
          </p:nvPr>
        </p:nvSpPr>
        <p:spPr>
          <a:prstGeom prst="rect">
            <a:avLst/>
          </a:prstGeom>
        </p:spPr>
        <p:txBody>
          <a:bodyPr/>
          <a:lstStyle>
            <a:lvl1pPr algn="just"/>
          </a:lstStyle>
          <a:p>
            <a:r>
              <a:t>Manager une équipe est une tâche complexe qui nécessite de prévenir et gérer les problèmes rencontrés. Comme disait ma mère, « mieux vaut prévenir que guérir ». Chaque salarié a sa propre personnalité, un moral avec des bas et des hauts mais son comportement ne doit pas nuire à son employeur ou perturber son travail. L’idéal est d’identifier le problème dès qu’il commence à exister afin de trouver des solutions pour le résoudre. S’il est déjà avéré, le manager doit analyser la situation et faire preuve à la fois d’empathie et de fermeté pour parvenir à retrouver une bonne ambiance de travail.</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Shape 527"/>
          <p:cNvSpPr>
            <a:spLocks noGrp="1" noRot="1" noChangeAspect="1"/>
          </p:cNvSpPr>
          <p:nvPr>
            <p:ph type="sldImg"/>
          </p:nvPr>
        </p:nvSpPr>
        <p:spPr>
          <a:prstGeom prst="rect">
            <a:avLst/>
          </a:prstGeom>
        </p:spPr>
        <p:txBody>
          <a:bodyPr/>
          <a:lstStyle/>
          <a:p>
            <a:endParaRPr/>
          </a:p>
        </p:txBody>
      </p:sp>
      <p:sp>
        <p:nvSpPr>
          <p:cNvPr id="528" name="Shape 528"/>
          <p:cNvSpPr>
            <a:spLocks noGrp="1"/>
          </p:cNvSpPr>
          <p:nvPr>
            <p:ph type="body" sz="quarter" idx="1"/>
          </p:nvPr>
        </p:nvSpPr>
        <p:spPr>
          <a:prstGeom prst="rect">
            <a:avLst/>
          </a:prstGeom>
        </p:spPr>
        <p:txBody>
          <a:bodyPr/>
          <a:lstStyle/>
          <a:p>
            <a:r>
              <a:t>NEW VIDEO –séparation entre 2 notions d’un même chapitre</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a:spLocks noGrp="1" noRot="1" noChangeAspect="1"/>
          </p:cNvSpPr>
          <p:nvPr>
            <p:ph type="sldImg"/>
          </p:nvPr>
        </p:nvSpPr>
        <p:spPr>
          <a:xfrm>
            <a:off x="381000" y="685800"/>
            <a:ext cx="6096000" cy="3429000"/>
          </a:xfrm>
          <a:prstGeom prst="rect">
            <a:avLst/>
          </a:prstGeom>
        </p:spPr>
        <p:txBody>
          <a:bodyPr/>
          <a:lstStyle/>
          <a:p>
            <a:endParaRPr/>
          </a:p>
        </p:txBody>
      </p:sp>
      <p:sp>
        <p:nvSpPr>
          <p:cNvPr id="537" name="Shape 537"/>
          <p:cNvSpPr>
            <a:spLocks noGrp="1"/>
          </p:cNvSpPr>
          <p:nvPr>
            <p:ph type="body" sz="quarter" idx="1"/>
          </p:nvPr>
        </p:nvSpPr>
        <p:spPr>
          <a:prstGeom prst="rect">
            <a:avLst/>
          </a:prstGeom>
        </p:spPr>
        <p:txBody>
          <a:bodyPr/>
          <a:lstStyle/>
          <a:p>
            <a:r>
              <a:rPr dirty="0"/>
              <a:t>Dans </a:t>
            </a:r>
            <a:r>
              <a:rPr dirty="0" err="1"/>
              <a:t>ce</a:t>
            </a:r>
            <a:r>
              <a:rPr dirty="0"/>
              <a:t> sprint, nous </a:t>
            </a:r>
            <a:r>
              <a:rPr dirty="0" err="1"/>
              <a:t>avons</a:t>
            </a:r>
            <a:r>
              <a:rPr dirty="0"/>
              <a:t> </a:t>
            </a:r>
            <a:r>
              <a:rPr dirty="0" err="1"/>
              <a:t>détaillé</a:t>
            </a:r>
            <a:r>
              <a:rPr dirty="0"/>
              <a:t> les </a:t>
            </a:r>
            <a:r>
              <a:rPr dirty="0" err="1"/>
              <a:t>moyens</a:t>
            </a:r>
            <a:r>
              <a:rPr dirty="0"/>
              <a:t> de </a:t>
            </a:r>
            <a:r>
              <a:rPr dirty="0" err="1"/>
              <a:t>résoudre</a:t>
            </a:r>
            <a:r>
              <a:rPr dirty="0"/>
              <a:t> les </a:t>
            </a:r>
            <a:r>
              <a:rPr dirty="0" err="1"/>
              <a:t>problématiques</a:t>
            </a:r>
            <a:r>
              <a:rPr dirty="0"/>
              <a:t> </a:t>
            </a:r>
            <a:r>
              <a:rPr dirty="0" err="1"/>
              <a:t>rencontrées</a:t>
            </a:r>
            <a:r>
              <a:rPr dirty="0"/>
              <a:t> </a:t>
            </a:r>
            <a:r>
              <a:rPr dirty="0" err="1"/>
              <a:t>en</a:t>
            </a:r>
            <a:r>
              <a:rPr dirty="0"/>
              <a:t> </a:t>
            </a:r>
            <a:r>
              <a:rPr dirty="0" err="1"/>
              <a:t>entreprise</a:t>
            </a:r>
            <a:r>
              <a:rPr dirty="0"/>
              <a:t>. Après </a:t>
            </a:r>
            <a:r>
              <a:rPr dirty="0" err="1"/>
              <a:t>avoir</a:t>
            </a:r>
            <a:r>
              <a:rPr dirty="0"/>
              <a:t> </a:t>
            </a:r>
            <a:r>
              <a:rPr dirty="0" err="1"/>
              <a:t>abordé</a:t>
            </a:r>
            <a:r>
              <a:rPr dirty="0"/>
              <a:t> </a:t>
            </a:r>
            <a:r>
              <a:rPr dirty="0" err="1"/>
              <a:t>ces</a:t>
            </a:r>
            <a:r>
              <a:rPr dirty="0"/>
              <a:t> </a:t>
            </a:r>
            <a:r>
              <a:rPr dirty="0" err="1"/>
              <a:t>différents</a:t>
            </a:r>
            <a:r>
              <a:rPr dirty="0"/>
              <a:t> points, je </a:t>
            </a:r>
            <a:r>
              <a:rPr dirty="0" err="1"/>
              <a:t>vous</a:t>
            </a:r>
            <a:r>
              <a:rPr dirty="0"/>
              <a:t> propose de </a:t>
            </a:r>
            <a:r>
              <a:rPr dirty="0" err="1"/>
              <a:t>réfléchir</a:t>
            </a:r>
            <a:r>
              <a:rPr dirty="0"/>
              <a:t> à des </a:t>
            </a:r>
            <a:r>
              <a:rPr dirty="0" err="1"/>
              <a:t>cas</a:t>
            </a:r>
            <a:r>
              <a:rPr dirty="0"/>
              <a:t> </a:t>
            </a:r>
            <a:r>
              <a:rPr dirty="0" err="1"/>
              <a:t>concrets</a:t>
            </a:r>
            <a:r>
              <a:rPr dirty="0"/>
              <a:t>. </a:t>
            </a:r>
            <a:r>
              <a:rPr dirty="0" err="1"/>
              <a:t>Selon</a:t>
            </a:r>
            <a:r>
              <a:rPr dirty="0"/>
              <a:t> les </a:t>
            </a:r>
            <a:r>
              <a:rPr dirty="0" err="1"/>
              <a:t>thèmes</a:t>
            </a:r>
            <a:r>
              <a:rPr dirty="0"/>
              <a:t> </a:t>
            </a:r>
            <a:r>
              <a:rPr dirty="0" err="1"/>
              <a:t>abordés</a:t>
            </a:r>
            <a:r>
              <a:rPr dirty="0"/>
              <a:t> pendant le sprint, </a:t>
            </a:r>
            <a:r>
              <a:rPr dirty="0" err="1"/>
              <a:t>vous</a:t>
            </a:r>
            <a:r>
              <a:rPr dirty="0"/>
              <a:t> </a:t>
            </a:r>
            <a:r>
              <a:rPr dirty="0" err="1"/>
              <a:t>avancerez</a:t>
            </a:r>
            <a:r>
              <a:rPr dirty="0"/>
              <a:t> étape par étape. </a:t>
            </a:r>
            <a:r>
              <a:rPr dirty="0" err="1"/>
              <a:t>Prenez</a:t>
            </a:r>
            <a:r>
              <a:rPr dirty="0"/>
              <a:t> bien </a:t>
            </a:r>
            <a:r>
              <a:rPr dirty="0" err="1"/>
              <a:t>en</a:t>
            </a:r>
            <a:r>
              <a:rPr dirty="0"/>
              <a:t> </a:t>
            </a:r>
            <a:r>
              <a:rPr dirty="0" err="1"/>
              <a:t>compte</a:t>
            </a:r>
            <a:r>
              <a:rPr dirty="0"/>
              <a:t> </a:t>
            </a:r>
            <a:r>
              <a:rPr dirty="0" err="1"/>
              <a:t>votre</a:t>
            </a:r>
            <a:r>
              <a:rPr dirty="0"/>
              <a:t> </a:t>
            </a:r>
            <a:r>
              <a:rPr dirty="0" err="1"/>
              <a:t>activité</a:t>
            </a:r>
            <a:r>
              <a:rPr dirty="0"/>
              <a:t> pour </a:t>
            </a:r>
            <a:r>
              <a:rPr dirty="0" err="1"/>
              <a:t>réaliser</a:t>
            </a:r>
            <a:r>
              <a:rPr dirty="0"/>
              <a:t> les </a:t>
            </a:r>
            <a:r>
              <a:rPr dirty="0" err="1"/>
              <a:t>exercices</a:t>
            </a:r>
            <a:r>
              <a:rPr dirty="0"/>
              <a:t> et </a:t>
            </a:r>
            <a:r>
              <a:rPr dirty="0" err="1"/>
              <a:t>mener</a:t>
            </a:r>
            <a:r>
              <a:rPr dirty="0"/>
              <a:t> les </a:t>
            </a:r>
            <a:r>
              <a:rPr dirty="0" err="1"/>
              <a:t>recherches</a:t>
            </a:r>
            <a:r>
              <a:rPr dirty="0"/>
              <a:t> qui </a:t>
            </a:r>
            <a:r>
              <a:rPr dirty="0" err="1"/>
              <a:t>vous</a:t>
            </a:r>
            <a:r>
              <a:rPr dirty="0"/>
              <a:t> </a:t>
            </a:r>
            <a:r>
              <a:rPr dirty="0" err="1"/>
              <a:t>apporteront</a:t>
            </a:r>
            <a:r>
              <a:rPr dirty="0"/>
              <a:t> des </a:t>
            </a:r>
            <a:r>
              <a:rPr dirty="0" err="1"/>
              <a:t>informations</a:t>
            </a:r>
            <a:r>
              <a:rPr dirty="0"/>
              <a:t> </a:t>
            </a:r>
            <a:r>
              <a:rPr dirty="0" err="1"/>
              <a:t>utiles</a:t>
            </a:r>
            <a:r>
              <a:rPr dirty="0"/>
              <a:t>. Et ensuite, </a:t>
            </a:r>
            <a:r>
              <a:rPr dirty="0" err="1"/>
              <a:t>vous</a:t>
            </a:r>
            <a:r>
              <a:rPr dirty="0"/>
              <a:t> </a:t>
            </a:r>
            <a:r>
              <a:rPr dirty="0" err="1"/>
              <a:t>pourrez</a:t>
            </a:r>
            <a:r>
              <a:rPr dirty="0"/>
              <a:t> consulter </a:t>
            </a:r>
            <a:r>
              <a:rPr dirty="0" err="1"/>
              <a:t>une</a:t>
            </a:r>
            <a:r>
              <a:rPr dirty="0"/>
              <a:t> proposition de </a:t>
            </a:r>
            <a:r>
              <a:rPr dirty="0" err="1"/>
              <a:t>réponse</a:t>
            </a:r>
            <a:r>
              <a:rPr dirty="0"/>
              <a:t>.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Shape 541"/>
          <p:cNvSpPr>
            <a:spLocks noGrp="1" noRot="1" noChangeAspect="1"/>
          </p:cNvSpPr>
          <p:nvPr>
            <p:ph type="sldImg"/>
          </p:nvPr>
        </p:nvSpPr>
        <p:spPr>
          <a:xfrm>
            <a:off x="381000" y="685800"/>
            <a:ext cx="6096000" cy="3429000"/>
          </a:xfrm>
          <a:prstGeom prst="rect">
            <a:avLst/>
          </a:prstGeom>
        </p:spPr>
        <p:txBody>
          <a:bodyPr/>
          <a:lstStyle/>
          <a:p>
            <a:endParaRPr/>
          </a:p>
        </p:txBody>
      </p:sp>
      <p:sp>
        <p:nvSpPr>
          <p:cNvPr id="542" name="Shape 542"/>
          <p:cNvSpPr>
            <a:spLocks noGrp="1"/>
          </p:cNvSpPr>
          <p:nvPr>
            <p:ph type="body" sz="quarter" idx="1"/>
          </p:nvPr>
        </p:nvSpPr>
        <p:spPr>
          <a:prstGeom prst="rect">
            <a:avLst/>
          </a:prstGeom>
        </p:spPr>
        <p:txBody>
          <a:bodyPr/>
          <a:lstStyle/>
          <a:p>
            <a:r>
              <a:rPr dirty="0"/>
              <a:t>Petit point </a:t>
            </a:r>
            <a:r>
              <a:rPr dirty="0" err="1"/>
              <a:t>méthodo</a:t>
            </a:r>
            <a:r>
              <a:rPr dirty="0"/>
              <a:t>, </a:t>
            </a:r>
            <a:r>
              <a:rPr dirty="0" err="1"/>
              <a:t>écoutez</a:t>
            </a:r>
            <a:r>
              <a:rPr dirty="0"/>
              <a:t> bien les </a:t>
            </a:r>
            <a:r>
              <a:rPr dirty="0" err="1"/>
              <a:t>énoncés</a:t>
            </a:r>
            <a:r>
              <a:rPr dirty="0"/>
              <a:t> et </a:t>
            </a:r>
            <a:r>
              <a:rPr dirty="0" err="1"/>
              <a:t>répondez</a:t>
            </a:r>
            <a:r>
              <a:rPr dirty="0"/>
              <a:t> </a:t>
            </a:r>
            <a:r>
              <a:rPr dirty="0" err="1"/>
              <a:t>selon</a:t>
            </a:r>
            <a:r>
              <a:rPr dirty="0"/>
              <a:t> les </a:t>
            </a:r>
            <a:r>
              <a:rPr dirty="0" err="1"/>
              <a:t>cours</a:t>
            </a:r>
            <a:r>
              <a:rPr dirty="0"/>
              <a:t>, </a:t>
            </a:r>
            <a:r>
              <a:rPr dirty="0" err="1"/>
              <a:t>vos</a:t>
            </a:r>
            <a:r>
              <a:rPr dirty="0"/>
              <a:t> </a:t>
            </a:r>
            <a:r>
              <a:rPr dirty="0" err="1"/>
              <a:t>recherches</a:t>
            </a:r>
            <a:r>
              <a:rPr dirty="0"/>
              <a:t> et </a:t>
            </a:r>
            <a:r>
              <a:rPr dirty="0" err="1"/>
              <a:t>votre</a:t>
            </a:r>
            <a:r>
              <a:rPr dirty="0"/>
              <a:t> </a:t>
            </a:r>
            <a:r>
              <a:rPr dirty="0" err="1"/>
              <a:t>créativité</a:t>
            </a:r>
            <a:r>
              <a:rPr dirty="0"/>
              <a:t>. Pour </a:t>
            </a:r>
            <a:r>
              <a:rPr dirty="0" err="1"/>
              <a:t>cela</a:t>
            </a:r>
            <a:r>
              <a:rPr dirty="0"/>
              <a:t>, </a:t>
            </a:r>
            <a:r>
              <a:rPr dirty="0" err="1"/>
              <a:t>vous</a:t>
            </a:r>
            <a:r>
              <a:rPr dirty="0"/>
              <a:t> </a:t>
            </a:r>
            <a:r>
              <a:rPr dirty="0" err="1"/>
              <a:t>pouvez</a:t>
            </a:r>
            <a:r>
              <a:rPr dirty="0"/>
              <a:t> </a:t>
            </a:r>
            <a:r>
              <a:rPr dirty="0" err="1"/>
              <a:t>vous</a:t>
            </a:r>
            <a:r>
              <a:rPr dirty="0"/>
              <a:t> </a:t>
            </a:r>
            <a:r>
              <a:rPr dirty="0" err="1"/>
              <a:t>appuyer</a:t>
            </a:r>
            <a:r>
              <a:rPr dirty="0"/>
              <a:t> sur des </a:t>
            </a:r>
            <a:r>
              <a:rPr dirty="0" err="1"/>
              <a:t>recherches</a:t>
            </a:r>
            <a:r>
              <a:rPr dirty="0"/>
              <a:t> par mots-</a:t>
            </a:r>
            <a:r>
              <a:rPr dirty="0" err="1"/>
              <a:t>clés</a:t>
            </a:r>
            <a:r>
              <a:rPr dirty="0"/>
              <a:t> sur Google ; les sites des </a:t>
            </a:r>
            <a:r>
              <a:rPr dirty="0" err="1"/>
              <a:t>entreprises</a:t>
            </a:r>
            <a:r>
              <a:rPr dirty="0"/>
              <a:t> </a:t>
            </a:r>
            <a:r>
              <a:rPr dirty="0" err="1"/>
              <a:t>citées</a:t>
            </a:r>
            <a:r>
              <a:rPr dirty="0"/>
              <a:t> ; un travail </a:t>
            </a:r>
            <a:r>
              <a:rPr dirty="0" err="1"/>
              <a:t>d’observation</a:t>
            </a:r>
            <a:r>
              <a:rPr dirty="0"/>
              <a:t> des sites </a:t>
            </a:r>
            <a:r>
              <a:rPr dirty="0" err="1"/>
              <a:t>concurrents</a:t>
            </a:r>
            <a:r>
              <a:rPr dirty="0"/>
              <a:t> et </a:t>
            </a:r>
            <a:r>
              <a:rPr dirty="0" err="1"/>
              <a:t>votre</a:t>
            </a:r>
            <a:r>
              <a:rPr dirty="0"/>
              <a:t> propre </a:t>
            </a:r>
            <a:r>
              <a:rPr dirty="0" err="1"/>
              <a:t>expérience</a:t>
            </a:r>
            <a:r>
              <a:rPr dirty="0"/>
              <a:t> </a:t>
            </a:r>
            <a:r>
              <a:rPr dirty="0" err="1"/>
              <a:t>en</a:t>
            </a:r>
            <a:r>
              <a:rPr dirty="0"/>
              <a:t> tant que client. On se lance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noRot="1" noChangeAspect="1"/>
          </p:cNvSpPr>
          <p:nvPr>
            <p:ph type="sldImg"/>
          </p:nvPr>
        </p:nvSpPr>
        <p:spPr>
          <a:prstGeom prst="rect">
            <a:avLst/>
          </a:prstGeom>
        </p:spPr>
        <p:txBody>
          <a:bodyPr/>
          <a:lstStyle/>
          <a:p>
            <a:endParaRPr/>
          </a:p>
        </p:txBody>
      </p:sp>
      <p:sp>
        <p:nvSpPr>
          <p:cNvPr id="546" name="Shape 546"/>
          <p:cNvSpPr>
            <a:spLocks noGrp="1"/>
          </p:cNvSpPr>
          <p:nvPr>
            <p:ph type="body" sz="quarter" idx="1"/>
          </p:nvPr>
        </p:nvSpPr>
        <p:spPr>
          <a:prstGeom prst="rect">
            <a:avLst/>
          </a:prstGeom>
        </p:spPr>
        <p:txBody>
          <a:bodyPr/>
          <a:lstStyle/>
          <a:p>
            <a:r>
              <a:t>NEW VIDEO –séparation entre 2 notions d’un même chapitre</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Shape 531"/>
          <p:cNvSpPr>
            <a:spLocks noGrp="1" noRot="1" noChangeAspect="1"/>
          </p:cNvSpPr>
          <p:nvPr>
            <p:ph type="sldImg"/>
          </p:nvPr>
        </p:nvSpPr>
        <p:spPr>
          <a:xfrm>
            <a:off x="381000" y="685800"/>
            <a:ext cx="6096000" cy="3429000"/>
          </a:xfrm>
          <a:prstGeom prst="rect">
            <a:avLst/>
          </a:prstGeom>
        </p:spPr>
        <p:txBody>
          <a:bodyPr/>
          <a:lstStyle/>
          <a:p>
            <a:endParaRPr/>
          </a:p>
        </p:txBody>
      </p:sp>
      <p:sp>
        <p:nvSpPr>
          <p:cNvPr id="532" name="Shape 532"/>
          <p:cNvSpPr>
            <a:spLocks noGrp="1"/>
          </p:cNvSpPr>
          <p:nvPr>
            <p:ph type="body" sz="quarter" idx="1"/>
          </p:nvPr>
        </p:nvSpPr>
        <p:spPr>
          <a:prstGeom prst="rect">
            <a:avLst/>
          </a:prstGeom>
        </p:spPr>
        <p:txBody>
          <a:bodyPr/>
          <a:lstStyle/>
          <a:p>
            <a:r>
              <a:t>Jingle Exercice</a:t>
            </a:r>
          </a:p>
          <a:p>
            <a:r>
              <a:t>Jingle exercice lorsqu’il y a une étude cas.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Shape 550"/>
          <p:cNvSpPr>
            <a:spLocks noGrp="1" noRot="1" noChangeAspect="1"/>
          </p:cNvSpPr>
          <p:nvPr>
            <p:ph type="sldImg"/>
          </p:nvPr>
        </p:nvSpPr>
        <p:spPr>
          <a:prstGeom prst="rect">
            <a:avLst/>
          </a:prstGeom>
        </p:spPr>
        <p:txBody>
          <a:bodyPr/>
          <a:lstStyle/>
          <a:p>
            <a:endParaRPr/>
          </a:p>
        </p:txBody>
      </p:sp>
      <p:sp>
        <p:nvSpPr>
          <p:cNvPr id="551" name="Shape 551"/>
          <p:cNvSpPr>
            <a:spLocks noGrp="1"/>
          </p:cNvSpPr>
          <p:nvPr>
            <p:ph type="body" sz="quarter" idx="1"/>
          </p:nvPr>
        </p:nvSpPr>
        <p:spPr>
          <a:prstGeom prst="rect">
            <a:avLst/>
          </a:prstGeom>
        </p:spPr>
        <p:txBody>
          <a:bodyPr/>
          <a:lstStyle/>
          <a:p>
            <a:r>
              <a:t>GP</a:t>
            </a:r>
          </a:p>
          <a:p>
            <a:r>
              <a:t>ÉTUDE DE CAS</a:t>
            </a:r>
          </a:p>
          <a:p>
            <a:r>
              <a:t>Commençons par la première question de ce cas pratique. Vous êtes manager chez Naturalia et devez gérer un conflit entre deux salariés. Comment allez-vous vous y prendre pour résoudre le conflit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Shape 554"/>
          <p:cNvSpPr>
            <a:spLocks noGrp="1" noRot="1" noChangeAspect="1"/>
          </p:cNvSpPr>
          <p:nvPr>
            <p:ph type="sldImg"/>
          </p:nvPr>
        </p:nvSpPr>
        <p:spPr>
          <a:prstGeom prst="rect">
            <a:avLst/>
          </a:prstGeom>
        </p:spPr>
        <p:txBody>
          <a:bodyPr/>
          <a:lstStyle/>
          <a:p>
            <a:endParaRPr/>
          </a:p>
        </p:txBody>
      </p:sp>
      <p:sp>
        <p:nvSpPr>
          <p:cNvPr id="555" name="Shape 555"/>
          <p:cNvSpPr>
            <a:spLocks noGrp="1"/>
          </p:cNvSpPr>
          <p:nvPr>
            <p:ph type="body" sz="quarter" idx="1"/>
          </p:nvPr>
        </p:nvSpPr>
        <p:spPr>
          <a:prstGeom prst="rect">
            <a:avLst/>
          </a:prstGeom>
        </p:spPr>
        <p:txBody>
          <a:bodyPr/>
          <a:lstStyle/>
          <a:p>
            <a:r>
              <a:t>NEW VIDEO –séparation entre 2 notions d’un même chapitre</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Shape 559"/>
          <p:cNvSpPr>
            <a:spLocks noGrp="1" noRot="1" noChangeAspect="1"/>
          </p:cNvSpPr>
          <p:nvPr>
            <p:ph type="sldImg"/>
          </p:nvPr>
        </p:nvSpPr>
        <p:spPr>
          <a:prstGeom prst="rect">
            <a:avLst/>
          </a:prstGeom>
        </p:spPr>
        <p:txBody>
          <a:bodyPr/>
          <a:lstStyle/>
          <a:p>
            <a:endParaRPr/>
          </a:p>
        </p:txBody>
      </p:sp>
      <p:sp>
        <p:nvSpPr>
          <p:cNvPr id="560" name="Shape 560"/>
          <p:cNvSpPr>
            <a:spLocks noGrp="1"/>
          </p:cNvSpPr>
          <p:nvPr>
            <p:ph type="body" sz="quarter" idx="1"/>
          </p:nvPr>
        </p:nvSpPr>
        <p:spPr>
          <a:prstGeom prst="rect">
            <a:avLst/>
          </a:prstGeom>
        </p:spPr>
        <p:txBody>
          <a:bodyPr/>
          <a:lstStyle/>
          <a:p>
            <a:r>
              <a:t>GP</a:t>
            </a:r>
          </a:p>
          <a:p>
            <a:r>
              <a:t>ÉTUDE DE CAS</a:t>
            </a:r>
          </a:p>
          <a:p>
            <a:r>
              <a:t>Voici une des réponses possibles pour cette première question. Pour résoudre le conflit entre vos salariés, vous convoquerez les 2 salariés individuellement. Puis, vous vous efforcerez de comprendre la source du conflit avant d’y chercher une solution. Vous proposerez alors la solution aux 2 salariés convoqués en même temps avant de l’appliquer.</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Shape 563"/>
          <p:cNvSpPr>
            <a:spLocks noGrp="1" noRot="1" noChangeAspect="1"/>
          </p:cNvSpPr>
          <p:nvPr>
            <p:ph type="sldImg"/>
          </p:nvPr>
        </p:nvSpPr>
        <p:spPr>
          <a:prstGeom prst="rect">
            <a:avLst/>
          </a:prstGeom>
        </p:spPr>
        <p:txBody>
          <a:bodyPr/>
          <a:lstStyle/>
          <a:p>
            <a:endParaRPr/>
          </a:p>
        </p:txBody>
      </p:sp>
      <p:sp>
        <p:nvSpPr>
          <p:cNvPr id="564" name="Shape 564"/>
          <p:cNvSpPr>
            <a:spLocks noGrp="1"/>
          </p:cNvSpPr>
          <p:nvPr>
            <p:ph type="body" sz="quarter" idx="1"/>
          </p:nvPr>
        </p:nvSpPr>
        <p:spPr>
          <a:prstGeom prst="rect">
            <a:avLst/>
          </a:prstGeom>
        </p:spPr>
        <p:txBody>
          <a:bodyPr/>
          <a:lstStyle/>
          <a:p>
            <a:r>
              <a:t>NEW VIDEO –séparation entre 2 notions d’un même chapitre</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Shape 568"/>
          <p:cNvSpPr>
            <a:spLocks noGrp="1" noRot="1" noChangeAspect="1"/>
          </p:cNvSpPr>
          <p:nvPr>
            <p:ph type="sldImg"/>
          </p:nvPr>
        </p:nvSpPr>
        <p:spPr>
          <a:prstGeom prst="rect">
            <a:avLst/>
          </a:prstGeom>
        </p:spPr>
        <p:txBody>
          <a:bodyPr/>
          <a:lstStyle/>
          <a:p>
            <a:endParaRPr/>
          </a:p>
        </p:txBody>
      </p:sp>
      <p:sp>
        <p:nvSpPr>
          <p:cNvPr id="569" name="Shape 569"/>
          <p:cNvSpPr>
            <a:spLocks noGrp="1"/>
          </p:cNvSpPr>
          <p:nvPr>
            <p:ph type="body" sz="quarter" idx="1"/>
          </p:nvPr>
        </p:nvSpPr>
        <p:spPr>
          <a:prstGeom prst="rect">
            <a:avLst/>
          </a:prstGeom>
        </p:spPr>
        <p:txBody>
          <a:bodyPr/>
          <a:lstStyle/>
          <a:p>
            <a:r>
              <a:t>GP</a:t>
            </a:r>
          </a:p>
          <a:p>
            <a:r>
              <a:t>ÉTUDE DE CAS</a:t>
            </a:r>
          </a:p>
          <a:p>
            <a:r>
              <a:t>C’est parti pour la deuxième partie de ce cas pratique. Définissez et expliquez l’addiction au travail ou workaholisme. Quelles sont les solutions pour l’éviter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noRot="1" noChangeAspect="1"/>
          </p:cNvSpPr>
          <p:nvPr>
            <p:ph type="sldImg"/>
          </p:nvPr>
        </p:nvSpPr>
        <p:spPr>
          <a:prstGeom prst="rect">
            <a:avLst/>
          </a:prstGeom>
        </p:spPr>
        <p:txBody>
          <a:bodyPr/>
          <a:lstStyle/>
          <a:p>
            <a:endParaRPr/>
          </a:p>
        </p:txBody>
      </p:sp>
      <p:sp>
        <p:nvSpPr>
          <p:cNvPr id="221" name="Shape 221"/>
          <p:cNvSpPr>
            <a:spLocks noGrp="1"/>
          </p:cNvSpPr>
          <p:nvPr>
            <p:ph type="body" sz="quarter" idx="1"/>
          </p:nvPr>
        </p:nvSpPr>
        <p:spPr>
          <a:prstGeom prst="rect">
            <a:avLst/>
          </a:prstGeom>
        </p:spPr>
        <p:txBody>
          <a:bodyPr/>
          <a:lstStyle>
            <a:lvl1pPr algn="just"/>
          </a:lstStyle>
          <a:p>
            <a:r>
              <a:t>En présence de plusieurs personnes qui se côtoient quotidiennement, les conflits paraissent inévitables. Le rôle du manager est de comprendre la source du conflit et de démontrer ses compétences en tant que chef d’équipe. Il doit rester impartial et juger la situation en l’état avec les éléments qui lui sont donnés. Un conflit ne peut rester sans action. On ne peut pas  risquer de nuire aux résultats de l’entreprise et à la bonne entente des équipes de vente. L’enjeu est justement de rétablir un bon climat de travail et de montrer aux collaborateurs que leur responsable hiérarchique est à leur écoute.</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Shape 572"/>
          <p:cNvSpPr>
            <a:spLocks noGrp="1" noRot="1" noChangeAspect="1"/>
          </p:cNvSpPr>
          <p:nvPr>
            <p:ph type="sldImg"/>
          </p:nvPr>
        </p:nvSpPr>
        <p:spPr>
          <a:prstGeom prst="rect">
            <a:avLst/>
          </a:prstGeom>
        </p:spPr>
        <p:txBody>
          <a:bodyPr/>
          <a:lstStyle/>
          <a:p>
            <a:endParaRPr/>
          </a:p>
        </p:txBody>
      </p:sp>
      <p:sp>
        <p:nvSpPr>
          <p:cNvPr id="573" name="Shape 573"/>
          <p:cNvSpPr>
            <a:spLocks noGrp="1"/>
          </p:cNvSpPr>
          <p:nvPr>
            <p:ph type="body" sz="quarter" idx="1"/>
          </p:nvPr>
        </p:nvSpPr>
        <p:spPr>
          <a:prstGeom prst="rect">
            <a:avLst/>
          </a:prstGeom>
        </p:spPr>
        <p:txBody>
          <a:bodyPr/>
          <a:lstStyle/>
          <a:p>
            <a:r>
              <a:t>NEW VIDEO –séparation entre 2 notions d’un même chapitre</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a:spLocks noGrp="1" noRot="1" noChangeAspect="1"/>
          </p:cNvSpPr>
          <p:nvPr>
            <p:ph type="sldImg"/>
          </p:nvPr>
        </p:nvSpPr>
        <p:spPr>
          <a:prstGeom prst="rect">
            <a:avLst/>
          </a:prstGeom>
        </p:spPr>
        <p:txBody>
          <a:bodyPr/>
          <a:lstStyle/>
          <a:p>
            <a:endParaRPr/>
          </a:p>
        </p:txBody>
      </p:sp>
      <p:sp>
        <p:nvSpPr>
          <p:cNvPr id="578" name="Shape 578"/>
          <p:cNvSpPr>
            <a:spLocks noGrp="1"/>
          </p:cNvSpPr>
          <p:nvPr>
            <p:ph type="body" sz="quarter" idx="1"/>
          </p:nvPr>
        </p:nvSpPr>
        <p:spPr>
          <a:prstGeom prst="rect">
            <a:avLst/>
          </a:prstGeom>
        </p:spPr>
        <p:txBody>
          <a:bodyPr/>
          <a:lstStyle/>
          <a:p>
            <a:r>
              <a:t>GP</a:t>
            </a:r>
          </a:p>
          <a:p>
            <a:r>
              <a:t>ÉTUDE DE CAS</a:t>
            </a:r>
          </a:p>
          <a:p>
            <a:r>
              <a:t>Il faudra bien expliquer au salarié l’important de séparer vie personnelle et professionnelle pour éviter une addiction au travail. </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Shape 581"/>
          <p:cNvSpPr>
            <a:spLocks noGrp="1" noRot="1" noChangeAspect="1"/>
          </p:cNvSpPr>
          <p:nvPr>
            <p:ph type="sldImg"/>
          </p:nvPr>
        </p:nvSpPr>
        <p:spPr>
          <a:prstGeom prst="rect">
            <a:avLst/>
          </a:prstGeom>
        </p:spPr>
        <p:txBody>
          <a:bodyPr/>
          <a:lstStyle/>
          <a:p>
            <a:endParaRPr/>
          </a:p>
        </p:txBody>
      </p:sp>
      <p:sp>
        <p:nvSpPr>
          <p:cNvPr id="582" name="Shape 582"/>
          <p:cNvSpPr>
            <a:spLocks noGrp="1"/>
          </p:cNvSpPr>
          <p:nvPr>
            <p:ph type="body" sz="quarter" idx="1"/>
          </p:nvPr>
        </p:nvSpPr>
        <p:spPr>
          <a:prstGeom prst="rect">
            <a:avLst/>
          </a:prstGeom>
        </p:spPr>
        <p:txBody>
          <a:bodyPr/>
          <a:lstStyle/>
          <a:p>
            <a:r>
              <a:t>NEW VIDEO –séparation entre 2 notions d’un même chapitre</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Shape 586"/>
          <p:cNvSpPr>
            <a:spLocks noGrp="1" noRot="1" noChangeAspect="1"/>
          </p:cNvSpPr>
          <p:nvPr>
            <p:ph type="sldImg"/>
          </p:nvPr>
        </p:nvSpPr>
        <p:spPr>
          <a:prstGeom prst="rect">
            <a:avLst/>
          </a:prstGeom>
        </p:spPr>
        <p:txBody>
          <a:bodyPr/>
          <a:lstStyle/>
          <a:p>
            <a:endParaRPr/>
          </a:p>
        </p:txBody>
      </p:sp>
      <p:sp>
        <p:nvSpPr>
          <p:cNvPr id="587" name="Shape 587"/>
          <p:cNvSpPr>
            <a:spLocks noGrp="1"/>
          </p:cNvSpPr>
          <p:nvPr>
            <p:ph type="body" sz="quarter" idx="1"/>
          </p:nvPr>
        </p:nvSpPr>
        <p:spPr>
          <a:prstGeom prst="rect">
            <a:avLst/>
          </a:prstGeom>
        </p:spPr>
        <p:txBody>
          <a:bodyPr/>
          <a:lstStyle/>
          <a:p>
            <a:r>
              <a:t>GP</a:t>
            </a:r>
          </a:p>
          <a:p>
            <a:r>
              <a:t>ÉTUDE DE CAS</a:t>
            </a:r>
          </a:p>
          <a:p>
            <a:r>
              <a:t>Nous revoilà ! Vous travaillez au siège social de l’enseigne Maisons du Monde. Durant la crise sanitaire liée à la COVID-19, les salariés ont été dans l’obligation de faire du télétravail. Listez les conséquences de cette situation et on se retrouve juste après.</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Shape 590"/>
          <p:cNvSpPr>
            <a:spLocks noGrp="1" noRot="1" noChangeAspect="1"/>
          </p:cNvSpPr>
          <p:nvPr>
            <p:ph type="sldImg"/>
          </p:nvPr>
        </p:nvSpPr>
        <p:spPr>
          <a:prstGeom prst="rect">
            <a:avLst/>
          </a:prstGeom>
        </p:spPr>
        <p:txBody>
          <a:bodyPr/>
          <a:lstStyle/>
          <a:p>
            <a:endParaRPr/>
          </a:p>
        </p:txBody>
      </p:sp>
      <p:sp>
        <p:nvSpPr>
          <p:cNvPr id="591" name="Shape 591"/>
          <p:cNvSpPr>
            <a:spLocks noGrp="1"/>
          </p:cNvSpPr>
          <p:nvPr>
            <p:ph type="body" sz="quarter" idx="1"/>
          </p:nvPr>
        </p:nvSpPr>
        <p:spPr>
          <a:prstGeom prst="rect">
            <a:avLst/>
          </a:prstGeom>
        </p:spPr>
        <p:txBody>
          <a:bodyPr/>
          <a:lstStyle/>
          <a:p>
            <a:r>
              <a:t>NEW VIDEO –séparation entre 2 notions d’un même chapitre</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Shape 595"/>
          <p:cNvSpPr>
            <a:spLocks noGrp="1" noRot="1" noChangeAspect="1"/>
          </p:cNvSpPr>
          <p:nvPr>
            <p:ph type="sldImg"/>
          </p:nvPr>
        </p:nvSpPr>
        <p:spPr>
          <a:prstGeom prst="rect">
            <a:avLst/>
          </a:prstGeom>
        </p:spPr>
        <p:txBody>
          <a:bodyPr/>
          <a:lstStyle/>
          <a:p>
            <a:endParaRPr/>
          </a:p>
        </p:txBody>
      </p:sp>
      <p:sp>
        <p:nvSpPr>
          <p:cNvPr id="596" name="Shape 596"/>
          <p:cNvSpPr>
            <a:spLocks noGrp="1"/>
          </p:cNvSpPr>
          <p:nvPr>
            <p:ph type="body" sz="quarter" idx="1"/>
          </p:nvPr>
        </p:nvSpPr>
        <p:spPr>
          <a:prstGeom prst="rect">
            <a:avLst/>
          </a:prstGeom>
        </p:spPr>
        <p:txBody>
          <a:bodyPr/>
          <a:lstStyle/>
          <a:p>
            <a:r>
              <a:t>GP</a:t>
            </a:r>
          </a:p>
          <a:p>
            <a:r>
              <a:t>ÉTUDE DE CAS</a:t>
            </a:r>
          </a:p>
          <a:p>
            <a:r>
              <a:t>J’attendais que vous listiez : la mise en danger de l’esprit d’équipe et de la cohésion ; le manque, parfois, de concentration dans un cadre de travail non professionnel ; et, la difficulté pour les managers d’accompagner leurs équipes. C’est bon ? Alors, on continue.</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Shape 599"/>
          <p:cNvSpPr>
            <a:spLocks noGrp="1" noRot="1" noChangeAspect="1"/>
          </p:cNvSpPr>
          <p:nvPr>
            <p:ph type="sldImg"/>
          </p:nvPr>
        </p:nvSpPr>
        <p:spPr>
          <a:prstGeom prst="rect">
            <a:avLst/>
          </a:prstGeom>
        </p:spPr>
        <p:txBody>
          <a:bodyPr/>
          <a:lstStyle/>
          <a:p>
            <a:endParaRPr/>
          </a:p>
        </p:txBody>
      </p:sp>
      <p:sp>
        <p:nvSpPr>
          <p:cNvPr id="600" name="Shape 600"/>
          <p:cNvSpPr>
            <a:spLocks noGrp="1"/>
          </p:cNvSpPr>
          <p:nvPr>
            <p:ph type="body" sz="quarter" idx="1"/>
          </p:nvPr>
        </p:nvSpPr>
        <p:spPr>
          <a:prstGeom prst="rect">
            <a:avLst/>
          </a:prstGeom>
        </p:spPr>
        <p:txBody>
          <a:bodyPr/>
          <a:lstStyle/>
          <a:p>
            <a:r>
              <a:t>NEW VIDEO –séparation entre 2 notions d’un même chapitre</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Shape 604"/>
          <p:cNvSpPr>
            <a:spLocks noGrp="1" noRot="1" noChangeAspect="1"/>
          </p:cNvSpPr>
          <p:nvPr>
            <p:ph type="sldImg"/>
          </p:nvPr>
        </p:nvSpPr>
        <p:spPr>
          <a:prstGeom prst="rect">
            <a:avLst/>
          </a:prstGeom>
        </p:spPr>
        <p:txBody>
          <a:bodyPr/>
          <a:lstStyle/>
          <a:p>
            <a:endParaRPr/>
          </a:p>
        </p:txBody>
      </p:sp>
      <p:sp>
        <p:nvSpPr>
          <p:cNvPr id="605" name="Shape 605"/>
          <p:cNvSpPr>
            <a:spLocks noGrp="1"/>
          </p:cNvSpPr>
          <p:nvPr>
            <p:ph type="body" sz="quarter" idx="1"/>
          </p:nvPr>
        </p:nvSpPr>
        <p:spPr>
          <a:prstGeom prst="rect">
            <a:avLst/>
          </a:prstGeom>
        </p:spPr>
        <p:txBody>
          <a:bodyPr/>
          <a:lstStyle/>
          <a:p>
            <a:r>
              <a:t>GP</a:t>
            </a:r>
          </a:p>
          <a:p>
            <a:r>
              <a:t>ÉTUDE DE CAS</a:t>
            </a:r>
          </a:p>
          <a:p>
            <a:r>
              <a:t>Allez ! C’est la dernière partie de ce cas pratique ! Analysez la gestion de crise de Findus durant le scandale de ses lasagnes à la viande de cheval. R.I.P my Little Pony. </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a:spLocks noGrp="1" noRot="1" noChangeAspect="1"/>
          </p:cNvSpPr>
          <p:nvPr>
            <p:ph type="sldImg"/>
          </p:nvPr>
        </p:nvSpPr>
        <p:spPr>
          <a:prstGeom prst="rect">
            <a:avLst/>
          </a:prstGeom>
        </p:spPr>
        <p:txBody>
          <a:bodyPr/>
          <a:lstStyle/>
          <a:p>
            <a:endParaRPr/>
          </a:p>
        </p:txBody>
      </p:sp>
      <p:sp>
        <p:nvSpPr>
          <p:cNvPr id="609" name="Shape 609"/>
          <p:cNvSpPr>
            <a:spLocks noGrp="1"/>
          </p:cNvSpPr>
          <p:nvPr>
            <p:ph type="body" sz="quarter" idx="1"/>
          </p:nvPr>
        </p:nvSpPr>
        <p:spPr>
          <a:prstGeom prst="rect">
            <a:avLst/>
          </a:prstGeom>
        </p:spPr>
        <p:txBody>
          <a:bodyPr/>
          <a:lstStyle/>
          <a:p>
            <a:r>
              <a:t>NEW VIDEO –séparation entre 2 notions d’un même chapitre</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Shape 613"/>
          <p:cNvSpPr>
            <a:spLocks noGrp="1" noRot="1" noChangeAspect="1"/>
          </p:cNvSpPr>
          <p:nvPr>
            <p:ph type="sldImg"/>
          </p:nvPr>
        </p:nvSpPr>
        <p:spPr>
          <a:prstGeom prst="rect">
            <a:avLst/>
          </a:prstGeom>
        </p:spPr>
        <p:txBody>
          <a:bodyPr/>
          <a:lstStyle/>
          <a:p>
            <a:endParaRPr/>
          </a:p>
        </p:txBody>
      </p:sp>
      <p:sp>
        <p:nvSpPr>
          <p:cNvPr id="614" name="Shape 614"/>
          <p:cNvSpPr>
            <a:spLocks noGrp="1"/>
          </p:cNvSpPr>
          <p:nvPr>
            <p:ph type="body" sz="quarter" idx="1"/>
          </p:nvPr>
        </p:nvSpPr>
        <p:spPr>
          <a:prstGeom prst="rect">
            <a:avLst/>
          </a:prstGeom>
        </p:spPr>
        <p:txBody>
          <a:bodyPr/>
          <a:lstStyle/>
          <a:p>
            <a:r>
              <a:t>GP</a:t>
            </a:r>
          </a:p>
          <a:p>
            <a:r>
              <a:t>ÉTUDE DE CAS</a:t>
            </a:r>
          </a:p>
          <a:p>
            <a:r>
              <a:t>Findus a communiqué dès les premiers moments pour rassurer ses consommateurs en étant transparent avec eux. En se posant comme victime, la marque a pu transférer la responsabilité sur d’autres acteurs et donc conserver une innocence juridique. Il s’agissait aussi pour le groupe de conserver une relation de confiance avec leurs consommateurs. En insistant sur leur volonté de coopérer pour faire la lumière sur cette affaire, et en se posant en tant que victime de ses sous-traitants négligents, Comigel, dans un premier temps, puis Spanghero. Et voilà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a:spLocks noGrp="1" noRot="1" noChangeAspect="1"/>
          </p:cNvSpPr>
          <p:nvPr>
            <p:ph type="sldImg"/>
          </p:nvPr>
        </p:nvSpPr>
        <p:spPr>
          <a:prstGeom prst="rect">
            <a:avLst/>
          </a:prstGeom>
        </p:spPr>
        <p:txBody>
          <a:bodyPr/>
          <a:lstStyle/>
          <a:p>
            <a:endParaRPr/>
          </a:p>
        </p:txBody>
      </p:sp>
      <p:sp>
        <p:nvSpPr>
          <p:cNvPr id="228" name="Shape 228"/>
          <p:cNvSpPr>
            <a:spLocks noGrp="1"/>
          </p:cNvSpPr>
          <p:nvPr>
            <p:ph type="body" sz="quarter" idx="1"/>
          </p:nvPr>
        </p:nvSpPr>
        <p:spPr>
          <a:prstGeom prst="rect">
            <a:avLst/>
          </a:prstGeom>
        </p:spPr>
        <p:txBody>
          <a:bodyPr/>
          <a:lstStyle/>
          <a:p>
            <a:r>
              <a:t>Il existe différentes sources de conflits. Cela peut-être un malentendu ou une incompréhension de la part des salariés concernés. Par exemple, une erreur sur une commande qui a une influence sur le travail d’un autre salarié. Cela peut également être une différence de points de vue ou d’intérêt. Par exemple, la mise en place d’un rayon. Enfin, il peut s’agir d’une dispute suite à une situation. Par exemple, une parole mal comprise. </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Shape 617"/>
          <p:cNvSpPr>
            <a:spLocks noGrp="1" noRot="1" noChangeAspect="1"/>
          </p:cNvSpPr>
          <p:nvPr>
            <p:ph type="sldImg"/>
          </p:nvPr>
        </p:nvSpPr>
        <p:spPr>
          <a:prstGeom prst="rect">
            <a:avLst/>
          </a:prstGeom>
        </p:spPr>
        <p:txBody>
          <a:bodyPr/>
          <a:lstStyle/>
          <a:p>
            <a:endParaRPr/>
          </a:p>
        </p:txBody>
      </p:sp>
      <p:sp>
        <p:nvSpPr>
          <p:cNvPr id="618" name="Shape 618"/>
          <p:cNvSpPr>
            <a:spLocks noGrp="1"/>
          </p:cNvSpPr>
          <p:nvPr>
            <p:ph type="body" sz="quarter" idx="1"/>
          </p:nvPr>
        </p:nvSpPr>
        <p:spPr>
          <a:prstGeom prst="rect">
            <a:avLst/>
          </a:prstGeom>
        </p:spPr>
        <p:txBody>
          <a:bodyPr/>
          <a:lstStyle/>
          <a:p>
            <a:r>
              <a:t>NEW VIDEO –séparation entre 2 notions d’un même chapitre</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Shape 626"/>
          <p:cNvSpPr>
            <a:spLocks noGrp="1" noRot="1" noChangeAspect="1"/>
          </p:cNvSpPr>
          <p:nvPr>
            <p:ph type="sldImg"/>
          </p:nvPr>
        </p:nvSpPr>
        <p:spPr>
          <a:prstGeom prst="rect">
            <a:avLst/>
          </a:prstGeom>
        </p:spPr>
        <p:txBody>
          <a:bodyPr/>
          <a:lstStyle/>
          <a:p>
            <a:endParaRPr/>
          </a:p>
        </p:txBody>
      </p:sp>
      <p:sp>
        <p:nvSpPr>
          <p:cNvPr id="627" name="Shape 627"/>
          <p:cNvSpPr>
            <a:spLocks noGrp="1"/>
          </p:cNvSpPr>
          <p:nvPr>
            <p:ph type="body" sz="quarter" idx="1"/>
          </p:nvPr>
        </p:nvSpPr>
        <p:spPr>
          <a:prstGeom prst="rect">
            <a:avLst/>
          </a:prstGeom>
        </p:spPr>
        <p:txBody>
          <a:bodyPr/>
          <a:lstStyle/>
          <a:p>
            <a:r>
              <a:t>Pour aller plus loin par vous-même, je vous propose à présent de cliquer sur les différents liens que vous trouverez à la suite de cette vidéo ! Ainsi, vous pourrez lire un article sur savoir gérer un conflit entre les collaborateurs, un autre sur comment prévenir des risques psychosociaux et enfin un sur comment gérer une crise. Je vous retrouve juste après.</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Shape 621"/>
          <p:cNvSpPr>
            <a:spLocks noGrp="1" noRot="1" noChangeAspect="1"/>
          </p:cNvSpPr>
          <p:nvPr>
            <p:ph type="sldImg"/>
          </p:nvPr>
        </p:nvSpPr>
        <p:spPr>
          <a:xfrm>
            <a:off x="381000" y="685800"/>
            <a:ext cx="6096000" cy="3429000"/>
          </a:xfrm>
          <a:prstGeom prst="rect">
            <a:avLst/>
          </a:prstGeom>
        </p:spPr>
        <p:txBody>
          <a:bodyPr/>
          <a:lstStyle/>
          <a:p>
            <a:endParaRPr/>
          </a:p>
        </p:txBody>
      </p:sp>
      <p:sp>
        <p:nvSpPr>
          <p:cNvPr id="622" name="Shape 622"/>
          <p:cNvSpPr>
            <a:spLocks noGrp="1"/>
          </p:cNvSpPr>
          <p:nvPr>
            <p:ph type="body" sz="quarter" idx="1"/>
          </p:nvPr>
        </p:nvSpPr>
        <p:spPr>
          <a:prstGeom prst="rect">
            <a:avLst/>
          </a:prstGeom>
        </p:spPr>
        <p:txBody>
          <a:bodyPr/>
          <a:lstStyle/>
          <a:p>
            <a:r>
              <a:t>Jingle lecture - </a:t>
            </a:r>
            <a:r>
              <a:rPr>
                <a:solidFill>
                  <a:srgbClr val="FFFFFF"/>
                </a:solidFill>
              </a:rPr>
              <a:t>Un peu de lecture ?</a:t>
            </a:r>
          </a:p>
          <a:p>
            <a:r>
              <a:t>Lorsqu’il y a un article à lire. </a:t>
            </a:r>
          </a:p>
          <a:p>
            <a:r>
              <a:t>Idées de mise en forme : </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Shape 630"/>
          <p:cNvSpPr>
            <a:spLocks noGrp="1" noRot="1" noChangeAspect="1"/>
          </p:cNvSpPr>
          <p:nvPr>
            <p:ph type="sldImg"/>
          </p:nvPr>
        </p:nvSpPr>
        <p:spPr>
          <a:prstGeom prst="rect">
            <a:avLst/>
          </a:prstGeom>
        </p:spPr>
        <p:txBody>
          <a:bodyPr/>
          <a:lstStyle/>
          <a:p>
            <a:endParaRPr/>
          </a:p>
        </p:txBody>
      </p:sp>
      <p:sp>
        <p:nvSpPr>
          <p:cNvPr id="631" name="Shape 631"/>
          <p:cNvSpPr>
            <a:spLocks noGrp="1"/>
          </p:cNvSpPr>
          <p:nvPr>
            <p:ph type="body" sz="quarter" idx="1"/>
          </p:nvPr>
        </p:nvSpPr>
        <p:spPr>
          <a:prstGeom prst="rect">
            <a:avLst/>
          </a:prstGeom>
        </p:spPr>
        <p:txBody>
          <a:bodyPr/>
          <a:lstStyle/>
          <a:p>
            <a:pPr lvl="1" indent="457200">
              <a:defRPr sz="1800" b="1"/>
            </a:pPr>
            <a:r>
              <a:t>INTEGRATION T-BOOK -</a:t>
            </a:r>
          </a:p>
          <a:p>
            <a:pPr>
              <a:lnSpc>
                <a:spcPct val="107000"/>
              </a:lnSpc>
              <a:spcBef>
                <a:spcPts val="800"/>
              </a:spcBef>
              <a:defRPr sz="1800"/>
            </a:pPr>
            <a:r>
              <a:t>Savoir gérer un conflit entre les collaborateurs</a:t>
            </a:r>
          </a:p>
          <a:p>
            <a:pPr>
              <a:lnSpc>
                <a:spcPct val="107000"/>
              </a:lnSpc>
              <a:spcBef>
                <a:spcPts val="800"/>
              </a:spcBef>
              <a:defRPr sz="1800" u="sng">
                <a:solidFill>
                  <a:srgbClr val="0563C1"/>
                </a:solidFill>
              </a:defRPr>
            </a:pPr>
            <a:r>
              <a:rPr>
                <a:solidFill>
                  <a:srgbClr val="56C7AA"/>
                </a:solidFill>
                <a:uFill>
                  <a:solidFill>
                    <a:srgbClr val="56C7AA"/>
                  </a:solidFill>
                </a:uFill>
                <a:hlinkClick r:id="rId3"/>
              </a:rPr>
              <a:t>https://www.manager-go.com/management/gestion-de-conflits.htm</a:t>
            </a:r>
          </a:p>
          <a:p>
            <a:pPr>
              <a:lnSpc>
                <a:spcPct val="107000"/>
              </a:lnSpc>
              <a:spcBef>
                <a:spcPts val="800"/>
              </a:spcBef>
              <a:defRPr sz="1800"/>
            </a:pPr>
            <a:r>
              <a:t>Prévenir les risques psycho-sociaux</a:t>
            </a:r>
          </a:p>
          <a:p>
            <a:pPr>
              <a:lnSpc>
                <a:spcPct val="107000"/>
              </a:lnSpc>
              <a:spcBef>
                <a:spcPts val="800"/>
              </a:spcBef>
              <a:defRPr sz="1800" u="sng">
                <a:solidFill>
                  <a:srgbClr val="0563C1"/>
                </a:solidFill>
              </a:defRPr>
            </a:pPr>
            <a:r>
              <a:rPr>
                <a:solidFill>
                  <a:srgbClr val="56C7AA"/>
                </a:solidFill>
                <a:uFill>
                  <a:solidFill>
                    <a:srgbClr val="56C7AA"/>
                  </a:solidFill>
                </a:uFill>
                <a:hlinkClick r:id="rId4"/>
              </a:rPr>
              <a:t>https://www.bloom-at-work.com/blog/risques-psychosociaux-rps-en-entreprise-comment-agir/</a:t>
            </a:r>
          </a:p>
          <a:p>
            <a:pPr>
              <a:lnSpc>
                <a:spcPct val="107000"/>
              </a:lnSpc>
              <a:spcBef>
                <a:spcPts val="800"/>
              </a:spcBef>
              <a:defRPr sz="1800"/>
            </a:pPr>
            <a:r>
              <a:t>Comment gérer une crise</a:t>
            </a:r>
          </a:p>
          <a:p>
            <a:pPr>
              <a:lnSpc>
                <a:spcPct val="107000"/>
              </a:lnSpc>
              <a:spcBef>
                <a:spcPts val="800"/>
              </a:spcBef>
              <a:defRPr sz="1800" u="sng">
                <a:solidFill>
                  <a:srgbClr val="0563C1"/>
                </a:solidFill>
              </a:defRPr>
            </a:pPr>
            <a:r>
              <a:t>https://www.wimi-teamwork.com/fr/blog/gestion-crise-comment-gerer-crise/</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Shape 634"/>
          <p:cNvSpPr>
            <a:spLocks noGrp="1" noRot="1" noChangeAspect="1"/>
          </p:cNvSpPr>
          <p:nvPr>
            <p:ph type="sldImg"/>
          </p:nvPr>
        </p:nvSpPr>
        <p:spPr>
          <a:prstGeom prst="rect">
            <a:avLst/>
          </a:prstGeom>
        </p:spPr>
        <p:txBody>
          <a:bodyPr/>
          <a:lstStyle/>
          <a:p>
            <a:endParaRPr/>
          </a:p>
        </p:txBody>
      </p:sp>
      <p:sp>
        <p:nvSpPr>
          <p:cNvPr id="635" name="Shape 635"/>
          <p:cNvSpPr>
            <a:spLocks noGrp="1"/>
          </p:cNvSpPr>
          <p:nvPr>
            <p:ph type="body" sz="quarter" idx="1"/>
          </p:nvPr>
        </p:nvSpPr>
        <p:spPr>
          <a:prstGeom prst="rect">
            <a:avLst/>
          </a:prstGeom>
        </p:spPr>
        <p:txBody>
          <a:bodyPr/>
          <a:lstStyle/>
          <a:p>
            <a:r>
              <a:t>NEW VIDEO –séparation entre 2 notions d’un même chapitre</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Shape 640"/>
          <p:cNvSpPr>
            <a:spLocks noGrp="1" noRot="1" noChangeAspect="1"/>
          </p:cNvSpPr>
          <p:nvPr>
            <p:ph type="sldImg"/>
          </p:nvPr>
        </p:nvSpPr>
        <p:spPr>
          <a:prstGeom prst="rect">
            <a:avLst/>
          </a:prstGeom>
        </p:spPr>
        <p:txBody>
          <a:bodyPr/>
          <a:lstStyle/>
          <a:p>
            <a:endParaRPr/>
          </a:p>
        </p:txBody>
      </p:sp>
      <p:sp>
        <p:nvSpPr>
          <p:cNvPr id="641" name="Shape 641"/>
          <p:cNvSpPr>
            <a:spLocks noGrp="1"/>
          </p:cNvSpPr>
          <p:nvPr>
            <p:ph type="body" sz="quarter" idx="1"/>
          </p:nvPr>
        </p:nvSpPr>
        <p:spPr>
          <a:prstGeom prst="rect">
            <a:avLst/>
          </a:prstGeom>
        </p:spPr>
        <p:txBody>
          <a:bodyPr/>
          <a:lstStyle/>
          <a:p>
            <a:r>
              <a:t>GP </a:t>
            </a:r>
          </a:p>
          <a:p>
            <a:r>
              <a:t>Bravo ! Vous êtes arrivés au terme de ce sprint ! Je suis ravi(e) de vous avoir appris tous ces différents concepts ! J’espère que vous aussi. Je vous laisse avec le dernier exercice, un petit QCM et je vous dis à très vite ! Ciao !</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Shape 644"/>
          <p:cNvSpPr>
            <a:spLocks noGrp="1" noRot="1" noChangeAspect="1"/>
          </p:cNvSpPr>
          <p:nvPr>
            <p:ph type="sldImg"/>
          </p:nvPr>
        </p:nvSpPr>
        <p:spPr>
          <a:prstGeom prst="rect">
            <a:avLst/>
          </a:prstGeom>
        </p:spPr>
        <p:txBody>
          <a:bodyPr/>
          <a:lstStyle/>
          <a:p>
            <a:endParaRPr/>
          </a:p>
        </p:txBody>
      </p:sp>
      <p:sp>
        <p:nvSpPr>
          <p:cNvPr id="645" name="Shape 645"/>
          <p:cNvSpPr>
            <a:spLocks noGrp="1"/>
          </p:cNvSpPr>
          <p:nvPr>
            <p:ph type="body" sz="quarter" idx="1"/>
          </p:nvPr>
        </p:nvSpPr>
        <p:spPr>
          <a:prstGeom prst="rect">
            <a:avLst/>
          </a:prstGeom>
        </p:spPr>
        <p:txBody>
          <a:bodyPr/>
          <a:lstStyle/>
          <a:p>
            <a:r>
              <a:t>Jingle Quiz – Teste-toi !</a:t>
            </a:r>
          </a:p>
          <a:p>
            <a:r>
              <a:t>Sert à introduire un quiz ou QCM. </a:t>
            </a:r>
          </a:p>
          <a:p>
            <a:r>
              <a:t>Idées de mise en forme : mettre une question avec écrit « C’est qui le meilleur vendeur ? » avec des réponses A « Moi », B « Les autres », C « Je ne sais pas » et mettre un clic sur la réponse A qui va afficher en check vert. </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Shape 649"/>
          <p:cNvSpPr>
            <a:spLocks noGrp="1" noRot="1" noChangeAspect="1"/>
          </p:cNvSpPr>
          <p:nvPr>
            <p:ph type="sldImg"/>
          </p:nvPr>
        </p:nvSpPr>
        <p:spPr>
          <a:prstGeom prst="rect">
            <a:avLst/>
          </a:prstGeom>
        </p:spPr>
        <p:txBody>
          <a:bodyPr/>
          <a:lstStyle/>
          <a:p>
            <a:endParaRPr/>
          </a:p>
        </p:txBody>
      </p:sp>
      <p:sp>
        <p:nvSpPr>
          <p:cNvPr id="650" name="Shape 650"/>
          <p:cNvSpPr>
            <a:spLocks noGrp="1"/>
          </p:cNvSpPr>
          <p:nvPr>
            <p:ph type="body" sz="quarter" idx="1"/>
          </p:nvPr>
        </p:nvSpPr>
        <p:spPr>
          <a:prstGeom prst="rect">
            <a:avLst/>
          </a:prstGeom>
        </p:spPr>
        <p:txBody>
          <a:bodyPr/>
          <a:lstStyle/>
          <a:p>
            <a:r>
              <a:t>QUIZ – NE PAS TOURNER</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Shape 654"/>
          <p:cNvSpPr>
            <a:spLocks noGrp="1" noRot="1" noChangeAspect="1"/>
          </p:cNvSpPr>
          <p:nvPr>
            <p:ph type="sldImg"/>
          </p:nvPr>
        </p:nvSpPr>
        <p:spPr>
          <a:prstGeom prst="rect">
            <a:avLst/>
          </a:prstGeom>
        </p:spPr>
        <p:txBody>
          <a:bodyPr/>
          <a:lstStyle/>
          <a:p>
            <a:endParaRPr/>
          </a:p>
        </p:txBody>
      </p:sp>
      <p:sp>
        <p:nvSpPr>
          <p:cNvPr id="655" name="Shape 655"/>
          <p:cNvSpPr>
            <a:spLocks noGrp="1"/>
          </p:cNvSpPr>
          <p:nvPr>
            <p:ph type="body" sz="quarter" idx="1"/>
          </p:nvPr>
        </p:nvSpPr>
        <p:spPr>
          <a:prstGeom prst="rect">
            <a:avLst/>
          </a:prstGeom>
        </p:spPr>
        <p:txBody>
          <a:bodyPr/>
          <a:lstStyle/>
          <a:p>
            <a:r>
              <a:t>QUIZ – NE PAS TOURNER</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Shape 659"/>
          <p:cNvSpPr>
            <a:spLocks noGrp="1" noRot="1" noChangeAspect="1"/>
          </p:cNvSpPr>
          <p:nvPr>
            <p:ph type="sldImg"/>
          </p:nvPr>
        </p:nvSpPr>
        <p:spPr>
          <a:prstGeom prst="rect">
            <a:avLst/>
          </a:prstGeom>
        </p:spPr>
        <p:txBody>
          <a:bodyPr/>
          <a:lstStyle/>
          <a:p>
            <a:endParaRPr/>
          </a:p>
        </p:txBody>
      </p:sp>
      <p:sp>
        <p:nvSpPr>
          <p:cNvPr id="660" name="Shape 660"/>
          <p:cNvSpPr>
            <a:spLocks noGrp="1"/>
          </p:cNvSpPr>
          <p:nvPr>
            <p:ph type="body" sz="quarter" idx="1"/>
          </p:nvPr>
        </p:nvSpPr>
        <p:spPr>
          <a:prstGeom prst="rect">
            <a:avLst/>
          </a:prstGeom>
        </p:spPr>
        <p:txBody>
          <a:bodyPr/>
          <a:lstStyle/>
          <a:p>
            <a:r>
              <a:t>QUIZ – NE PAS TOURNER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noRot="1" noChangeAspect="1"/>
          </p:cNvSpPr>
          <p:nvPr>
            <p:ph type="sldImg"/>
          </p:nvPr>
        </p:nvSpPr>
        <p:spPr>
          <a:prstGeom prst="rect">
            <a:avLst/>
          </a:prstGeom>
        </p:spPr>
        <p:txBody>
          <a:bodyPr/>
          <a:lstStyle/>
          <a:p>
            <a:endParaRPr/>
          </a:p>
        </p:txBody>
      </p:sp>
      <p:sp>
        <p:nvSpPr>
          <p:cNvPr id="232" name="Shape 232"/>
          <p:cNvSpPr>
            <a:spLocks noGrp="1"/>
          </p:cNvSpPr>
          <p:nvPr>
            <p:ph type="body" sz="quarter" idx="1"/>
          </p:nvPr>
        </p:nvSpPr>
        <p:spPr>
          <a:prstGeom prst="rect">
            <a:avLst/>
          </a:prstGeom>
        </p:spPr>
        <p:txBody>
          <a:bodyPr/>
          <a:lstStyle/>
          <a:p>
            <a:r>
              <a:t>NEW VIDEO –séparation entre 2 notions d’un même chapitre</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Shape 664"/>
          <p:cNvSpPr>
            <a:spLocks noGrp="1" noRot="1" noChangeAspect="1"/>
          </p:cNvSpPr>
          <p:nvPr>
            <p:ph type="sldImg"/>
          </p:nvPr>
        </p:nvSpPr>
        <p:spPr>
          <a:prstGeom prst="rect">
            <a:avLst/>
          </a:prstGeom>
        </p:spPr>
        <p:txBody>
          <a:bodyPr/>
          <a:lstStyle/>
          <a:p>
            <a:endParaRPr/>
          </a:p>
        </p:txBody>
      </p:sp>
      <p:sp>
        <p:nvSpPr>
          <p:cNvPr id="665" name="Shape 665"/>
          <p:cNvSpPr>
            <a:spLocks noGrp="1"/>
          </p:cNvSpPr>
          <p:nvPr>
            <p:ph type="body" sz="quarter" idx="1"/>
          </p:nvPr>
        </p:nvSpPr>
        <p:spPr>
          <a:prstGeom prst="rect">
            <a:avLst/>
          </a:prstGeom>
        </p:spPr>
        <p:txBody>
          <a:bodyPr/>
          <a:lstStyle/>
          <a:p>
            <a:r>
              <a:t>QUIZ – NE PAS TOURNER</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Shape 669"/>
          <p:cNvSpPr>
            <a:spLocks noGrp="1" noRot="1" noChangeAspect="1"/>
          </p:cNvSpPr>
          <p:nvPr>
            <p:ph type="sldImg"/>
          </p:nvPr>
        </p:nvSpPr>
        <p:spPr>
          <a:prstGeom prst="rect">
            <a:avLst/>
          </a:prstGeom>
        </p:spPr>
        <p:txBody>
          <a:bodyPr/>
          <a:lstStyle/>
          <a:p>
            <a:endParaRPr/>
          </a:p>
        </p:txBody>
      </p:sp>
      <p:sp>
        <p:nvSpPr>
          <p:cNvPr id="670" name="Shape 670"/>
          <p:cNvSpPr>
            <a:spLocks noGrp="1"/>
          </p:cNvSpPr>
          <p:nvPr>
            <p:ph type="body" sz="quarter" idx="1"/>
          </p:nvPr>
        </p:nvSpPr>
        <p:spPr>
          <a:prstGeom prst="rect">
            <a:avLst/>
          </a:prstGeom>
        </p:spPr>
        <p:txBody>
          <a:bodyPr/>
          <a:lstStyle/>
          <a:p>
            <a:r>
              <a:t>QUIZ – NE PAS TOURNER</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Shape 675"/>
          <p:cNvSpPr>
            <a:spLocks noGrp="1" noRot="1" noChangeAspect="1"/>
          </p:cNvSpPr>
          <p:nvPr>
            <p:ph type="sldImg"/>
          </p:nvPr>
        </p:nvSpPr>
        <p:spPr>
          <a:prstGeom prst="rect">
            <a:avLst/>
          </a:prstGeom>
        </p:spPr>
        <p:txBody>
          <a:bodyPr/>
          <a:lstStyle/>
          <a:p>
            <a:endParaRPr/>
          </a:p>
        </p:txBody>
      </p:sp>
      <p:sp>
        <p:nvSpPr>
          <p:cNvPr id="676" name="Shape 676"/>
          <p:cNvSpPr>
            <a:spLocks noGrp="1"/>
          </p:cNvSpPr>
          <p:nvPr>
            <p:ph type="body" sz="quarter" idx="1"/>
          </p:nvPr>
        </p:nvSpPr>
        <p:spPr>
          <a:prstGeom prst="rect">
            <a:avLst/>
          </a:prstGeom>
        </p:spPr>
        <p:txBody>
          <a:bodyPr/>
          <a:lstStyle/>
          <a:p>
            <a:r>
              <a:t>QUIZ – NE PAS TOURNER</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Shape 681"/>
          <p:cNvSpPr>
            <a:spLocks noGrp="1" noRot="1" noChangeAspect="1"/>
          </p:cNvSpPr>
          <p:nvPr>
            <p:ph type="sldImg"/>
          </p:nvPr>
        </p:nvSpPr>
        <p:spPr>
          <a:prstGeom prst="rect">
            <a:avLst/>
          </a:prstGeom>
        </p:spPr>
        <p:txBody>
          <a:bodyPr/>
          <a:lstStyle/>
          <a:p>
            <a:endParaRPr/>
          </a:p>
        </p:txBody>
      </p:sp>
      <p:sp>
        <p:nvSpPr>
          <p:cNvPr id="682" name="Shape 682"/>
          <p:cNvSpPr>
            <a:spLocks noGrp="1"/>
          </p:cNvSpPr>
          <p:nvPr>
            <p:ph type="body" sz="quarter" idx="1"/>
          </p:nvPr>
        </p:nvSpPr>
        <p:spPr>
          <a:prstGeom prst="rect">
            <a:avLst/>
          </a:prstGeom>
        </p:spPr>
        <p:txBody>
          <a:bodyPr/>
          <a:lstStyle/>
          <a:p>
            <a:r>
              <a:t>QUIZ – NE PAS TOURNER</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Shape 687"/>
          <p:cNvSpPr>
            <a:spLocks noGrp="1" noRot="1" noChangeAspect="1"/>
          </p:cNvSpPr>
          <p:nvPr>
            <p:ph type="sldImg"/>
          </p:nvPr>
        </p:nvSpPr>
        <p:spPr>
          <a:prstGeom prst="rect">
            <a:avLst/>
          </a:prstGeom>
        </p:spPr>
        <p:txBody>
          <a:bodyPr/>
          <a:lstStyle/>
          <a:p>
            <a:endParaRPr/>
          </a:p>
        </p:txBody>
      </p:sp>
      <p:sp>
        <p:nvSpPr>
          <p:cNvPr id="688" name="Shape 688"/>
          <p:cNvSpPr>
            <a:spLocks noGrp="1"/>
          </p:cNvSpPr>
          <p:nvPr>
            <p:ph type="body" sz="quarter" idx="1"/>
          </p:nvPr>
        </p:nvSpPr>
        <p:spPr>
          <a:prstGeom prst="rect">
            <a:avLst/>
          </a:prstGeom>
        </p:spPr>
        <p:txBody>
          <a:bodyPr/>
          <a:lstStyle/>
          <a:p>
            <a:r>
              <a:t>QUIZ – NE PAS TOURNER</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Shape 693"/>
          <p:cNvSpPr>
            <a:spLocks noGrp="1" noRot="1" noChangeAspect="1"/>
          </p:cNvSpPr>
          <p:nvPr>
            <p:ph type="sldImg"/>
          </p:nvPr>
        </p:nvSpPr>
        <p:spPr>
          <a:prstGeom prst="rect">
            <a:avLst/>
          </a:prstGeom>
        </p:spPr>
        <p:txBody>
          <a:bodyPr/>
          <a:lstStyle/>
          <a:p>
            <a:endParaRPr/>
          </a:p>
        </p:txBody>
      </p:sp>
      <p:sp>
        <p:nvSpPr>
          <p:cNvPr id="694" name="Shape 694"/>
          <p:cNvSpPr>
            <a:spLocks noGrp="1"/>
          </p:cNvSpPr>
          <p:nvPr>
            <p:ph type="body" sz="quarter" idx="1"/>
          </p:nvPr>
        </p:nvSpPr>
        <p:spPr>
          <a:prstGeom prst="rect">
            <a:avLst/>
          </a:prstGeom>
        </p:spPr>
        <p:txBody>
          <a:bodyPr/>
          <a:lstStyle/>
          <a:p>
            <a:r>
              <a:t>QUIZ – NE PAS TOURNER</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Shape 699"/>
          <p:cNvSpPr>
            <a:spLocks noGrp="1" noRot="1" noChangeAspect="1"/>
          </p:cNvSpPr>
          <p:nvPr>
            <p:ph type="sldImg"/>
          </p:nvPr>
        </p:nvSpPr>
        <p:spPr>
          <a:prstGeom prst="rect">
            <a:avLst/>
          </a:prstGeom>
        </p:spPr>
        <p:txBody>
          <a:bodyPr/>
          <a:lstStyle/>
          <a:p>
            <a:endParaRPr/>
          </a:p>
        </p:txBody>
      </p:sp>
      <p:sp>
        <p:nvSpPr>
          <p:cNvPr id="700" name="Shape 700"/>
          <p:cNvSpPr>
            <a:spLocks noGrp="1"/>
          </p:cNvSpPr>
          <p:nvPr>
            <p:ph type="body" sz="quarter" idx="1"/>
          </p:nvPr>
        </p:nvSpPr>
        <p:spPr>
          <a:prstGeom prst="rect">
            <a:avLst/>
          </a:prstGeom>
        </p:spPr>
        <p:txBody>
          <a:bodyPr/>
          <a:lstStyle/>
          <a:p>
            <a:r>
              <a:t>QUIZ – NE PAS TOURNER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11" name="Texte du titre"/>
          <p:cNvSpPr txBox="1">
            <a:spLocks noGrp="1"/>
          </p:cNvSpPr>
          <p:nvPr>
            <p:ph type="title"/>
          </p:nvPr>
        </p:nvSpPr>
        <p:spPr>
          <a:xfrm>
            <a:off x="1524000" y="1122362"/>
            <a:ext cx="9144000" cy="2387601"/>
          </a:xfrm>
          <a:prstGeom prst="rect">
            <a:avLst/>
          </a:prstGeom>
        </p:spPr>
        <p:txBody>
          <a:bodyPr anchor="b"/>
          <a:lstStyle>
            <a:lvl1pPr algn="ctr">
              <a:defRPr sz="6000"/>
            </a:lvl1pPr>
          </a:lstStyle>
          <a:p>
            <a:r>
              <a:t>Texte du titre</a:t>
            </a:r>
          </a:p>
        </p:txBody>
      </p:sp>
      <p:sp>
        <p:nvSpPr>
          <p:cNvPr id="12" name="Texte niveau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Texte niveau 1</a:t>
            </a:r>
          </a:p>
          <a:p>
            <a:pPr lvl="1"/>
            <a:r>
              <a:t>Texte niveau 2</a:t>
            </a:r>
          </a:p>
          <a:p>
            <a:pPr lvl="2"/>
            <a:r>
              <a:t>Texte niveau 3</a:t>
            </a:r>
          </a:p>
          <a:p>
            <a:pPr lvl="3"/>
            <a:r>
              <a:t>Texte niveau 4</a:t>
            </a:r>
          </a:p>
          <a:p>
            <a:pPr lvl="4"/>
            <a:r>
              <a:t>Texte niveau 5</a:t>
            </a:r>
          </a:p>
        </p:txBody>
      </p:sp>
      <p:sp>
        <p:nvSpPr>
          <p:cNvPr id="13"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iapositive de titre">
    <p:spTree>
      <p:nvGrpSpPr>
        <p:cNvPr id="1" name=""/>
        <p:cNvGrpSpPr/>
        <p:nvPr/>
      </p:nvGrpSpPr>
      <p:grpSpPr>
        <a:xfrm>
          <a:off x="0" y="0"/>
          <a:ext cx="0" cy="0"/>
          <a:chOff x="0" y="0"/>
          <a:chExt cx="0" cy="0"/>
        </a:xfrm>
      </p:grpSpPr>
      <p:sp>
        <p:nvSpPr>
          <p:cNvPr id="92" name="Texte du titre"/>
          <p:cNvSpPr txBox="1">
            <a:spLocks noGrp="1"/>
          </p:cNvSpPr>
          <p:nvPr>
            <p:ph type="title"/>
          </p:nvPr>
        </p:nvSpPr>
        <p:spPr>
          <a:xfrm>
            <a:off x="1524000" y="1122362"/>
            <a:ext cx="9144000" cy="2387601"/>
          </a:xfrm>
          <a:prstGeom prst="rect">
            <a:avLst/>
          </a:prstGeom>
        </p:spPr>
        <p:txBody>
          <a:bodyPr anchor="b"/>
          <a:lstStyle>
            <a:lvl1pPr algn="ctr" defTabSz="914353">
              <a:defRPr sz="6000"/>
            </a:lvl1pPr>
          </a:lstStyle>
          <a:p>
            <a:r>
              <a:t>Texte du titre</a:t>
            </a:r>
          </a:p>
        </p:txBody>
      </p:sp>
      <p:sp>
        <p:nvSpPr>
          <p:cNvPr id="93" name="Texte niveau 1…"/>
          <p:cNvSpPr txBox="1">
            <a:spLocks noGrp="1"/>
          </p:cNvSpPr>
          <p:nvPr>
            <p:ph type="body" sz="quarter" idx="1"/>
          </p:nvPr>
        </p:nvSpPr>
        <p:spPr>
          <a:xfrm>
            <a:off x="1524000" y="3602037"/>
            <a:ext cx="9144000" cy="1655763"/>
          </a:xfrm>
          <a:prstGeom prst="rect">
            <a:avLst/>
          </a:prstGeom>
        </p:spPr>
        <p:txBody>
          <a:bodyPr/>
          <a:lstStyle>
            <a:lvl1pPr marL="0" indent="0" algn="ctr" defTabSz="914353">
              <a:buSzTx/>
              <a:buFontTx/>
              <a:buNone/>
              <a:defRPr sz="2400"/>
            </a:lvl1pPr>
            <a:lvl2pPr marL="0" indent="457176" algn="ctr" defTabSz="914353">
              <a:buSzTx/>
              <a:buFontTx/>
              <a:buNone/>
              <a:defRPr sz="2400"/>
            </a:lvl2pPr>
            <a:lvl3pPr marL="0" indent="914353" algn="ctr" defTabSz="914353">
              <a:buSzTx/>
              <a:buFontTx/>
              <a:buNone/>
              <a:defRPr sz="2400"/>
            </a:lvl3pPr>
            <a:lvl4pPr marL="0" indent="1371530" algn="ctr" defTabSz="914353">
              <a:buSzTx/>
              <a:buFontTx/>
              <a:buNone/>
              <a:defRPr sz="2400"/>
            </a:lvl4pPr>
            <a:lvl5pPr marL="0" indent="1828706" algn="ctr" defTabSz="914353">
              <a:buSzTx/>
              <a:buFontTx/>
              <a:buNone/>
              <a:defRPr sz="2400"/>
            </a:lvl5pPr>
          </a:lstStyle>
          <a:p>
            <a:r>
              <a:t>Texte niveau 1</a:t>
            </a:r>
          </a:p>
          <a:p>
            <a:pPr lvl="1"/>
            <a:r>
              <a:t>Texte niveau 2</a:t>
            </a:r>
          </a:p>
          <a:p>
            <a:pPr lvl="2"/>
            <a:r>
              <a:t>Texte niveau 3</a:t>
            </a:r>
          </a:p>
          <a:p>
            <a:pPr lvl="3"/>
            <a:r>
              <a:t>Texte niveau 4</a:t>
            </a:r>
          </a:p>
          <a:p>
            <a:pPr lvl="4"/>
            <a:r>
              <a:t>Texte niveau 5</a:t>
            </a:r>
          </a:p>
        </p:txBody>
      </p:sp>
      <p:sp>
        <p:nvSpPr>
          <p:cNvPr id="94" name="Numéro de diapositive"/>
          <p:cNvSpPr txBox="1">
            <a:spLocks noGrp="1"/>
          </p:cNvSpPr>
          <p:nvPr>
            <p:ph type="sldNum" sz="quarter" idx="2"/>
          </p:nvPr>
        </p:nvSpPr>
        <p:spPr>
          <a:xfrm>
            <a:off x="11095176" y="6414761"/>
            <a:ext cx="258624" cy="248306"/>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re et contenu">
    <p:spTree>
      <p:nvGrpSpPr>
        <p:cNvPr id="1" name=""/>
        <p:cNvGrpSpPr/>
        <p:nvPr/>
      </p:nvGrpSpPr>
      <p:grpSpPr>
        <a:xfrm>
          <a:off x="0" y="0"/>
          <a:ext cx="0" cy="0"/>
          <a:chOff x="0" y="0"/>
          <a:chExt cx="0" cy="0"/>
        </a:xfrm>
      </p:grpSpPr>
      <p:sp>
        <p:nvSpPr>
          <p:cNvPr id="101" name="Texte du titre"/>
          <p:cNvSpPr txBox="1">
            <a:spLocks noGrp="1"/>
          </p:cNvSpPr>
          <p:nvPr>
            <p:ph type="title"/>
          </p:nvPr>
        </p:nvSpPr>
        <p:spPr>
          <a:xfrm>
            <a:off x="838200" y="365125"/>
            <a:ext cx="10515600" cy="1325564"/>
          </a:xfrm>
          <a:prstGeom prst="rect">
            <a:avLst/>
          </a:prstGeom>
        </p:spPr>
        <p:txBody>
          <a:bodyPr/>
          <a:lstStyle>
            <a:lvl1pPr defTabSz="914353"/>
          </a:lstStyle>
          <a:p>
            <a:r>
              <a:t>Texte du titre</a:t>
            </a:r>
          </a:p>
        </p:txBody>
      </p:sp>
      <p:sp>
        <p:nvSpPr>
          <p:cNvPr id="102" name="Texte niveau 1…"/>
          <p:cNvSpPr txBox="1">
            <a:spLocks noGrp="1"/>
          </p:cNvSpPr>
          <p:nvPr>
            <p:ph type="body" idx="1"/>
          </p:nvPr>
        </p:nvSpPr>
        <p:spPr>
          <a:prstGeom prst="rect">
            <a:avLst/>
          </a:prstGeom>
        </p:spPr>
        <p:txBody>
          <a:bodyPr/>
          <a:lstStyle>
            <a:lvl1pPr marL="228588" indent="-228588" defTabSz="914353"/>
            <a:lvl2pPr marL="723863" indent="-266685" defTabSz="914353"/>
            <a:lvl3pPr marL="1234377" indent="-320023" defTabSz="914353"/>
            <a:lvl4pPr marL="1727111" indent="-355581" defTabSz="914353"/>
            <a:lvl5pPr marL="2184288" indent="-355581" defTabSz="914353"/>
          </a:lstStyle>
          <a:p>
            <a:r>
              <a:t>Texte niveau 1</a:t>
            </a:r>
          </a:p>
          <a:p>
            <a:pPr lvl="1"/>
            <a:r>
              <a:t>Texte niveau 2</a:t>
            </a:r>
          </a:p>
          <a:p>
            <a:pPr lvl="2"/>
            <a:r>
              <a:t>Texte niveau 3</a:t>
            </a:r>
          </a:p>
          <a:p>
            <a:pPr lvl="3"/>
            <a:r>
              <a:t>Texte niveau 4</a:t>
            </a:r>
          </a:p>
          <a:p>
            <a:pPr lvl="4"/>
            <a:r>
              <a:t>Texte niveau 5</a:t>
            </a:r>
          </a:p>
        </p:txBody>
      </p:sp>
      <p:sp>
        <p:nvSpPr>
          <p:cNvPr id="103" name="Numéro de diapositive"/>
          <p:cNvSpPr txBox="1">
            <a:spLocks noGrp="1"/>
          </p:cNvSpPr>
          <p:nvPr>
            <p:ph type="sldNum" sz="quarter" idx="2"/>
          </p:nvPr>
        </p:nvSpPr>
        <p:spPr>
          <a:xfrm>
            <a:off x="11095176" y="6414761"/>
            <a:ext cx="258624" cy="248306"/>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re de section">
    <p:spTree>
      <p:nvGrpSpPr>
        <p:cNvPr id="1" name=""/>
        <p:cNvGrpSpPr/>
        <p:nvPr/>
      </p:nvGrpSpPr>
      <p:grpSpPr>
        <a:xfrm>
          <a:off x="0" y="0"/>
          <a:ext cx="0" cy="0"/>
          <a:chOff x="0" y="0"/>
          <a:chExt cx="0" cy="0"/>
        </a:xfrm>
      </p:grpSpPr>
      <p:sp>
        <p:nvSpPr>
          <p:cNvPr id="110" name="Texte du titre"/>
          <p:cNvSpPr txBox="1">
            <a:spLocks noGrp="1"/>
          </p:cNvSpPr>
          <p:nvPr>
            <p:ph type="title"/>
          </p:nvPr>
        </p:nvSpPr>
        <p:spPr>
          <a:xfrm>
            <a:off x="831850" y="1709738"/>
            <a:ext cx="10515601" cy="2852737"/>
          </a:xfrm>
          <a:prstGeom prst="rect">
            <a:avLst/>
          </a:prstGeom>
        </p:spPr>
        <p:txBody>
          <a:bodyPr anchor="b"/>
          <a:lstStyle>
            <a:lvl1pPr defTabSz="914353">
              <a:defRPr sz="6000"/>
            </a:lvl1pPr>
          </a:lstStyle>
          <a:p>
            <a:r>
              <a:t>Texte du titre</a:t>
            </a:r>
          </a:p>
        </p:txBody>
      </p:sp>
      <p:sp>
        <p:nvSpPr>
          <p:cNvPr id="111" name="Texte niveau 1…"/>
          <p:cNvSpPr txBox="1">
            <a:spLocks noGrp="1"/>
          </p:cNvSpPr>
          <p:nvPr>
            <p:ph type="body" sz="quarter" idx="1"/>
          </p:nvPr>
        </p:nvSpPr>
        <p:spPr>
          <a:xfrm>
            <a:off x="831850" y="4589464"/>
            <a:ext cx="10515601" cy="1500188"/>
          </a:xfrm>
          <a:prstGeom prst="rect">
            <a:avLst/>
          </a:prstGeom>
        </p:spPr>
        <p:txBody>
          <a:bodyPr/>
          <a:lstStyle>
            <a:lvl1pPr marL="0" indent="0" defTabSz="914353">
              <a:buSzTx/>
              <a:buFontTx/>
              <a:buNone/>
              <a:defRPr sz="2400">
                <a:solidFill>
                  <a:srgbClr val="888888"/>
                </a:solidFill>
              </a:defRPr>
            </a:lvl1pPr>
            <a:lvl2pPr marL="0" indent="457176" defTabSz="914353">
              <a:buSzTx/>
              <a:buFontTx/>
              <a:buNone/>
              <a:defRPr sz="2400">
                <a:solidFill>
                  <a:srgbClr val="888888"/>
                </a:solidFill>
              </a:defRPr>
            </a:lvl2pPr>
            <a:lvl3pPr marL="0" indent="914353" defTabSz="914353">
              <a:buSzTx/>
              <a:buFontTx/>
              <a:buNone/>
              <a:defRPr sz="2400">
                <a:solidFill>
                  <a:srgbClr val="888888"/>
                </a:solidFill>
              </a:defRPr>
            </a:lvl3pPr>
            <a:lvl4pPr marL="0" indent="1371530" defTabSz="914353">
              <a:buSzTx/>
              <a:buFontTx/>
              <a:buNone/>
              <a:defRPr sz="2400">
                <a:solidFill>
                  <a:srgbClr val="888888"/>
                </a:solidFill>
              </a:defRPr>
            </a:lvl4pPr>
            <a:lvl5pPr marL="0" indent="1828706" defTabSz="914353">
              <a:buSzTx/>
              <a:buFontTx/>
              <a:buNone/>
              <a:defRPr sz="2400">
                <a:solidFill>
                  <a:srgbClr val="888888"/>
                </a:solidFill>
              </a:defRPr>
            </a:lvl5pPr>
          </a:lstStyle>
          <a:p>
            <a:r>
              <a:t>Texte niveau 1</a:t>
            </a:r>
          </a:p>
          <a:p>
            <a:pPr lvl="1"/>
            <a:r>
              <a:t>Texte niveau 2</a:t>
            </a:r>
          </a:p>
          <a:p>
            <a:pPr lvl="2"/>
            <a:r>
              <a:t>Texte niveau 3</a:t>
            </a:r>
          </a:p>
          <a:p>
            <a:pPr lvl="3"/>
            <a:r>
              <a:t>Texte niveau 4</a:t>
            </a:r>
          </a:p>
          <a:p>
            <a:pPr lvl="4"/>
            <a:r>
              <a:t>Texte niveau 5</a:t>
            </a:r>
          </a:p>
        </p:txBody>
      </p:sp>
      <p:sp>
        <p:nvSpPr>
          <p:cNvPr id="112" name="Numéro de diapositive"/>
          <p:cNvSpPr txBox="1">
            <a:spLocks noGrp="1"/>
          </p:cNvSpPr>
          <p:nvPr>
            <p:ph type="sldNum" sz="quarter" idx="2"/>
          </p:nvPr>
        </p:nvSpPr>
        <p:spPr>
          <a:xfrm>
            <a:off x="11095176" y="6414761"/>
            <a:ext cx="258624" cy="248306"/>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ux contenus">
    <p:spTree>
      <p:nvGrpSpPr>
        <p:cNvPr id="1" name=""/>
        <p:cNvGrpSpPr/>
        <p:nvPr/>
      </p:nvGrpSpPr>
      <p:grpSpPr>
        <a:xfrm>
          <a:off x="0" y="0"/>
          <a:ext cx="0" cy="0"/>
          <a:chOff x="0" y="0"/>
          <a:chExt cx="0" cy="0"/>
        </a:xfrm>
      </p:grpSpPr>
      <p:sp>
        <p:nvSpPr>
          <p:cNvPr id="119" name="Texte du titre"/>
          <p:cNvSpPr txBox="1">
            <a:spLocks noGrp="1"/>
          </p:cNvSpPr>
          <p:nvPr>
            <p:ph type="title"/>
          </p:nvPr>
        </p:nvSpPr>
        <p:spPr>
          <a:xfrm>
            <a:off x="838200" y="365125"/>
            <a:ext cx="10515600" cy="1325564"/>
          </a:xfrm>
          <a:prstGeom prst="rect">
            <a:avLst/>
          </a:prstGeom>
        </p:spPr>
        <p:txBody>
          <a:bodyPr/>
          <a:lstStyle>
            <a:lvl1pPr defTabSz="914353"/>
          </a:lstStyle>
          <a:p>
            <a:r>
              <a:t>Texte du titre</a:t>
            </a:r>
          </a:p>
        </p:txBody>
      </p:sp>
      <p:sp>
        <p:nvSpPr>
          <p:cNvPr id="120" name="Texte niveau 1…"/>
          <p:cNvSpPr txBox="1">
            <a:spLocks noGrp="1"/>
          </p:cNvSpPr>
          <p:nvPr>
            <p:ph type="body" sz="half" idx="1"/>
          </p:nvPr>
        </p:nvSpPr>
        <p:spPr>
          <a:xfrm>
            <a:off x="838200" y="1825625"/>
            <a:ext cx="5181600" cy="4351338"/>
          </a:xfrm>
          <a:prstGeom prst="rect">
            <a:avLst/>
          </a:prstGeom>
        </p:spPr>
        <p:txBody>
          <a:bodyPr/>
          <a:lstStyle>
            <a:lvl1pPr marL="228588" indent="-228588" defTabSz="914353"/>
            <a:lvl2pPr marL="723863" indent="-266685" defTabSz="914353"/>
            <a:lvl3pPr marL="1234377" indent="-320023" defTabSz="914353"/>
            <a:lvl4pPr marL="1727111" indent="-355581" defTabSz="914353"/>
            <a:lvl5pPr marL="2184288" indent="-355581" defTabSz="914353"/>
          </a:lstStyle>
          <a:p>
            <a:r>
              <a:t>Texte niveau 1</a:t>
            </a:r>
          </a:p>
          <a:p>
            <a:pPr lvl="1"/>
            <a:r>
              <a:t>Texte niveau 2</a:t>
            </a:r>
          </a:p>
          <a:p>
            <a:pPr lvl="2"/>
            <a:r>
              <a:t>Texte niveau 3</a:t>
            </a:r>
          </a:p>
          <a:p>
            <a:pPr lvl="3"/>
            <a:r>
              <a:t>Texte niveau 4</a:t>
            </a:r>
          </a:p>
          <a:p>
            <a:pPr lvl="4"/>
            <a:r>
              <a:t>Texte niveau 5</a:t>
            </a:r>
          </a:p>
        </p:txBody>
      </p:sp>
      <p:sp>
        <p:nvSpPr>
          <p:cNvPr id="121" name="Numéro de diapositive"/>
          <p:cNvSpPr txBox="1">
            <a:spLocks noGrp="1"/>
          </p:cNvSpPr>
          <p:nvPr>
            <p:ph type="sldNum" sz="quarter" idx="2"/>
          </p:nvPr>
        </p:nvSpPr>
        <p:spPr>
          <a:xfrm>
            <a:off x="11095176" y="6414761"/>
            <a:ext cx="258624" cy="248306"/>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mparaison">
    <p:spTree>
      <p:nvGrpSpPr>
        <p:cNvPr id="1" name=""/>
        <p:cNvGrpSpPr/>
        <p:nvPr/>
      </p:nvGrpSpPr>
      <p:grpSpPr>
        <a:xfrm>
          <a:off x="0" y="0"/>
          <a:ext cx="0" cy="0"/>
          <a:chOff x="0" y="0"/>
          <a:chExt cx="0" cy="0"/>
        </a:xfrm>
      </p:grpSpPr>
      <p:sp>
        <p:nvSpPr>
          <p:cNvPr id="128" name="Texte du titre"/>
          <p:cNvSpPr txBox="1">
            <a:spLocks noGrp="1"/>
          </p:cNvSpPr>
          <p:nvPr>
            <p:ph type="title"/>
          </p:nvPr>
        </p:nvSpPr>
        <p:spPr>
          <a:xfrm>
            <a:off x="839788" y="365125"/>
            <a:ext cx="10515601" cy="1325564"/>
          </a:xfrm>
          <a:prstGeom prst="rect">
            <a:avLst/>
          </a:prstGeom>
        </p:spPr>
        <p:txBody>
          <a:bodyPr/>
          <a:lstStyle>
            <a:lvl1pPr defTabSz="914353"/>
          </a:lstStyle>
          <a:p>
            <a:r>
              <a:t>Texte du titre</a:t>
            </a:r>
          </a:p>
        </p:txBody>
      </p:sp>
      <p:sp>
        <p:nvSpPr>
          <p:cNvPr id="129" name="Texte niveau 1…"/>
          <p:cNvSpPr txBox="1">
            <a:spLocks noGrp="1"/>
          </p:cNvSpPr>
          <p:nvPr>
            <p:ph type="body" sz="quarter" idx="1"/>
          </p:nvPr>
        </p:nvSpPr>
        <p:spPr>
          <a:xfrm>
            <a:off x="839788" y="1681163"/>
            <a:ext cx="5157789" cy="823913"/>
          </a:xfrm>
          <a:prstGeom prst="rect">
            <a:avLst/>
          </a:prstGeom>
        </p:spPr>
        <p:txBody>
          <a:bodyPr anchor="b"/>
          <a:lstStyle>
            <a:lvl1pPr marL="0" indent="0" defTabSz="914353">
              <a:buSzTx/>
              <a:buFontTx/>
              <a:buNone/>
              <a:defRPr sz="2400" b="1"/>
            </a:lvl1pPr>
            <a:lvl2pPr marL="0" indent="457176" defTabSz="914353">
              <a:buSzTx/>
              <a:buFontTx/>
              <a:buNone/>
              <a:defRPr sz="2400" b="1"/>
            </a:lvl2pPr>
            <a:lvl3pPr marL="0" indent="914353" defTabSz="914353">
              <a:buSzTx/>
              <a:buFontTx/>
              <a:buNone/>
              <a:defRPr sz="2400" b="1"/>
            </a:lvl3pPr>
            <a:lvl4pPr marL="0" indent="1371530" defTabSz="914353">
              <a:buSzTx/>
              <a:buFontTx/>
              <a:buNone/>
              <a:defRPr sz="2400" b="1"/>
            </a:lvl4pPr>
            <a:lvl5pPr marL="0" indent="1828706" defTabSz="914353">
              <a:buSzTx/>
              <a:buFontTx/>
              <a:buNone/>
              <a:defRPr sz="2400" b="1"/>
            </a:lvl5pPr>
          </a:lstStyle>
          <a:p>
            <a:r>
              <a:t>Texte niveau 1</a:t>
            </a:r>
          </a:p>
          <a:p>
            <a:pPr lvl="1"/>
            <a:r>
              <a:t>Texte niveau 2</a:t>
            </a:r>
          </a:p>
          <a:p>
            <a:pPr lvl="2"/>
            <a:r>
              <a:t>Texte niveau 3</a:t>
            </a:r>
          </a:p>
          <a:p>
            <a:pPr lvl="3"/>
            <a:r>
              <a:t>Texte niveau 4</a:t>
            </a:r>
          </a:p>
          <a:p>
            <a:pPr lvl="4"/>
            <a:r>
              <a:t>Texte niveau 5</a:t>
            </a:r>
          </a:p>
        </p:txBody>
      </p:sp>
      <p:sp>
        <p:nvSpPr>
          <p:cNvPr id="130" name="Espace réservé du texte 4"/>
          <p:cNvSpPr>
            <a:spLocks noGrp="1"/>
          </p:cNvSpPr>
          <p:nvPr>
            <p:ph type="body" sz="quarter" idx="13"/>
          </p:nvPr>
        </p:nvSpPr>
        <p:spPr>
          <a:xfrm>
            <a:off x="6172200" y="1681163"/>
            <a:ext cx="5183188" cy="823913"/>
          </a:xfrm>
          <a:prstGeom prst="rect">
            <a:avLst/>
          </a:prstGeom>
        </p:spPr>
        <p:txBody>
          <a:bodyPr anchor="b"/>
          <a:lstStyle/>
          <a:p>
            <a:pPr marL="0" indent="0" defTabSz="914353">
              <a:buSzTx/>
              <a:buFontTx/>
              <a:buNone/>
              <a:defRPr sz="2400" b="1"/>
            </a:pPr>
            <a:endParaRPr/>
          </a:p>
        </p:txBody>
      </p:sp>
      <p:sp>
        <p:nvSpPr>
          <p:cNvPr id="131" name="Numéro de diapositive"/>
          <p:cNvSpPr txBox="1">
            <a:spLocks noGrp="1"/>
          </p:cNvSpPr>
          <p:nvPr>
            <p:ph type="sldNum" sz="quarter" idx="2"/>
          </p:nvPr>
        </p:nvSpPr>
        <p:spPr>
          <a:xfrm>
            <a:off x="11095176" y="6414761"/>
            <a:ext cx="258624" cy="248306"/>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re seul">
    <p:spTree>
      <p:nvGrpSpPr>
        <p:cNvPr id="1" name=""/>
        <p:cNvGrpSpPr/>
        <p:nvPr/>
      </p:nvGrpSpPr>
      <p:grpSpPr>
        <a:xfrm>
          <a:off x="0" y="0"/>
          <a:ext cx="0" cy="0"/>
          <a:chOff x="0" y="0"/>
          <a:chExt cx="0" cy="0"/>
        </a:xfrm>
      </p:grpSpPr>
      <p:sp>
        <p:nvSpPr>
          <p:cNvPr id="138" name="Texte du titre"/>
          <p:cNvSpPr txBox="1">
            <a:spLocks noGrp="1"/>
          </p:cNvSpPr>
          <p:nvPr>
            <p:ph type="title"/>
          </p:nvPr>
        </p:nvSpPr>
        <p:spPr>
          <a:xfrm>
            <a:off x="838200" y="365125"/>
            <a:ext cx="10515600" cy="1325564"/>
          </a:xfrm>
          <a:prstGeom prst="rect">
            <a:avLst/>
          </a:prstGeom>
        </p:spPr>
        <p:txBody>
          <a:bodyPr/>
          <a:lstStyle>
            <a:lvl1pPr defTabSz="914353"/>
          </a:lstStyle>
          <a:p>
            <a:r>
              <a:t>Texte du titre</a:t>
            </a:r>
          </a:p>
        </p:txBody>
      </p:sp>
      <p:sp>
        <p:nvSpPr>
          <p:cNvPr id="139" name="Numéro de diapositive"/>
          <p:cNvSpPr txBox="1">
            <a:spLocks noGrp="1"/>
          </p:cNvSpPr>
          <p:nvPr>
            <p:ph type="sldNum" sz="quarter" idx="2"/>
          </p:nvPr>
        </p:nvSpPr>
        <p:spPr>
          <a:xfrm>
            <a:off x="11095176" y="6414761"/>
            <a:ext cx="258624" cy="248306"/>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Vide">
    <p:spTree>
      <p:nvGrpSpPr>
        <p:cNvPr id="1" name=""/>
        <p:cNvGrpSpPr/>
        <p:nvPr/>
      </p:nvGrpSpPr>
      <p:grpSpPr>
        <a:xfrm>
          <a:off x="0" y="0"/>
          <a:ext cx="0" cy="0"/>
          <a:chOff x="0" y="0"/>
          <a:chExt cx="0" cy="0"/>
        </a:xfrm>
      </p:grpSpPr>
      <p:sp>
        <p:nvSpPr>
          <p:cNvPr id="146" name="Numéro de diapositive"/>
          <p:cNvSpPr txBox="1">
            <a:spLocks noGrp="1"/>
          </p:cNvSpPr>
          <p:nvPr>
            <p:ph type="sldNum" sz="quarter" idx="2"/>
          </p:nvPr>
        </p:nvSpPr>
        <p:spPr>
          <a:xfrm>
            <a:off x="11095176" y="6414761"/>
            <a:ext cx="258624" cy="248306"/>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Contenu avec légende">
    <p:spTree>
      <p:nvGrpSpPr>
        <p:cNvPr id="1" name=""/>
        <p:cNvGrpSpPr/>
        <p:nvPr/>
      </p:nvGrpSpPr>
      <p:grpSpPr>
        <a:xfrm>
          <a:off x="0" y="0"/>
          <a:ext cx="0" cy="0"/>
          <a:chOff x="0" y="0"/>
          <a:chExt cx="0" cy="0"/>
        </a:xfrm>
      </p:grpSpPr>
      <p:sp>
        <p:nvSpPr>
          <p:cNvPr id="153" name="Texte du titre"/>
          <p:cNvSpPr txBox="1">
            <a:spLocks noGrp="1"/>
          </p:cNvSpPr>
          <p:nvPr>
            <p:ph type="title"/>
          </p:nvPr>
        </p:nvSpPr>
        <p:spPr>
          <a:xfrm>
            <a:off x="839787" y="457200"/>
            <a:ext cx="3932239" cy="1600200"/>
          </a:xfrm>
          <a:prstGeom prst="rect">
            <a:avLst/>
          </a:prstGeom>
        </p:spPr>
        <p:txBody>
          <a:bodyPr anchor="b"/>
          <a:lstStyle>
            <a:lvl1pPr defTabSz="914353">
              <a:defRPr sz="3200"/>
            </a:lvl1pPr>
          </a:lstStyle>
          <a:p>
            <a:r>
              <a:t>Texte du titre</a:t>
            </a:r>
          </a:p>
        </p:txBody>
      </p:sp>
      <p:sp>
        <p:nvSpPr>
          <p:cNvPr id="154" name="Texte niveau 1…"/>
          <p:cNvSpPr txBox="1">
            <a:spLocks noGrp="1"/>
          </p:cNvSpPr>
          <p:nvPr>
            <p:ph type="body" sz="half" idx="1"/>
          </p:nvPr>
        </p:nvSpPr>
        <p:spPr>
          <a:xfrm>
            <a:off x="5183187" y="987425"/>
            <a:ext cx="6172201" cy="4873625"/>
          </a:xfrm>
          <a:prstGeom prst="rect">
            <a:avLst/>
          </a:prstGeom>
        </p:spPr>
        <p:txBody>
          <a:bodyPr/>
          <a:lstStyle>
            <a:lvl1pPr marL="228588" indent="-228588" defTabSz="914353">
              <a:defRPr sz="3200"/>
            </a:lvl1pPr>
            <a:lvl2pPr marL="718420" indent="-261243" defTabSz="914353">
              <a:defRPr sz="3200"/>
            </a:lvl2pPr>
            <a:lvl3pPr marL="1219137" indent="-304784" defTabSz="914353">
              <a:defRPr sz="3200"/>
            </a:lvl3pPr>
            <a:lvl4pPr marL="1737270" indent="-365740" defTabSz="914353">
              <a:defRPr sz="3200"/>
            </a:lvl4pPr>
            <a:lvl5pPr marL="2194447" indent="-365740" defTabSz="914353">
              <a:defRPr sz="3200"/>
            </a:lvl5pPr>
          </a:lstStyle>
          <a:p>
            <a:r>
              <a:t>Texte niveau 1</a:t>
            </a:r>
          </a:p>
          <a:p>
            <a:pPr lvl="1"/>
            <a:r>
              <a:t>Texte niveau 2</a:t>
            </a:r>
          </a:p>
          <a:p>
            <a:pPr lvl="2"/>
            <a:r>
              <a:t>Texte niveau 3</a:t>
            </a:r>
          </a:p>
          <a:p>
            <a:pPr lvl="3"/>
            <a:r>
              <a:t>Texte niveau 4</a:t>
            </a:r>
          </a:p>
          <a:p>
            <a:pPr lvl="4"/>
            <a:r>
              <a:t>Texte niveau 5</a:t>
            </a:r>
          </a:p>
        </p:txBody>
      </p:sp>
      <p:sp>
        <p:nvSpPr>
          <p:cNvPr id="155" name="Espace réservé du texte 3"/>
          <p:cNvSpPr>
            <a:spLocks noGrp="1"/>
          </p:cNvSpPr>
          <p:nvPr>
            <p:ph type="body" sz="quarter" idx="13"/>
          </p:nvPr>
        </p:nvSpPr>
        <p:spPr>
          <a:xfrm>
            <a:off x="839787" y="2057400"/>
            <a:ext cx="3932239" cy="3811588"/>
          </a:xfrm>
          <a:prstGeom prst="rect">
            <a:avLst/>
          </a:prstGeom>
        </p:spPr>
        <p:txBody>
          <a:bodyPr/>
          <a:lstStyle/>
          <a:p>
            <a:pPr marL="0" indent="0" defTabSz="914353">
              <a:buSzTx/>
              <a:buFontTx/>
              <a:buNone/>
              <a:defRPr sz="1600"/>
            </a:pPr>
            <a:endParaRPr/>
          </a:p>
        </p:txBody>
      </p:sp>
      <p:sp>
        <p:nvSpPr>
          <p:cNvPr id="156" name="Numéro de diapositive"/>
          <p:cNvSpPr txBox="1">
            <a:spLocks noGrp="1"/>
          </p:cNvSpPr>
          <p:nvPr>
            <p:ph type="sldNum" sz="quarter" idx="2"/>
          </p:nvPr>
        </p:nvSpPr>
        <p:spPr>
          <a:xfrm>
            <a:off x="11095176" y="6414761"/>
            <a:ext cx="258624" cy="248306"/>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Image avec légende">
    <p:spTree>
      <p:nvGrpSpPr>
        <p:cNvPr id="1" name=""/>
        <p:cNvGrpSpPr/>
        <p:nvPr/>
      </p:nvGrpSpPr>
      <p:grpSpPr>
        <a:xfrm>
          <a:off x="0" y="0"/>
          <a:ext cx="0" cy="0"/>
          <a:chOff x="0" y="0"/>
          <a:chExt cx="0" cy="0"/>
        </a:xfrm>
      </p:grpSpPr>
      <p:sp>
        <p:nvSpPr>
          <p:cNvPr id="163" name="Texte du titre"/>
          <p:cNvSpPr txBox="1">
            <a:spLocks noGrp="1"/>
          </p:cNvSpPr>
          <p:nvPr>
            <p:ph type="title"/>
          </p:nvPr>
        </p:nvSpPr>
        <p:spPr>
          <a:xfrm>
            <a:off x="839787" y="457200"/>
            <a:ext cx="3932239" cy="1600200"/>
          </a:xfrm>
          <a:prstGeom prst="rect">
            <a:avLst/>
          </a:prstGeom>
        </p:spPr>
        <p:txBody>
          <a:bodyPr anchor="b"/>
          <a:lstStyle>
            <a:lvl1pPr defTabSz="914353">
              <a:defRPr sz="3200"/>
            </a:lvl1pPr>
          </a:lstStyle>
          <a:p>
            <a:r>
              <a:t>Texte du titre</a:t>
            </a:r>
          </a:p>
        </p:txBody>
      </p:sp>
      <p:sp>
        <p:nvSpPr>
          <p:cNvPr id="164" name="Espace réservé pour une image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65" name="Texte niveau 1…"/>
          <p:cNvSpPr txBox="1">
            <a:spLocks noGrp="1"/>
          </p:cNvSpPr>
          <p:nvPr>
            <p:ph type="body" sz="quarter" idx="1"/>
          </p:nvPr>
        </p:nvSpPr>
        <p:spPr>
          <a:xfrm>
            <a:off x="839787" y="2057400"/>
            <a:ext cx="3932239" cy="3811588"/>
          </a:xfrm>
          <a:prstGeom prst="rect">
            <a:avLst/>
          </a:prstGeom>
        </p:spPr>
        <p:txBody>
          <a:bodyPr/>
          <a:lstStyle>
            <a:lvl1pPr marL="0" indent="0" defTabSz="914353">
              <a:buSzTx/>
              <a:buFontTx/>
              <a:buNone/>
              <a:defRPr sz="1600"/>
            </a:lvl1pPr>
            <a:lvl2pPr marL="0" indent="457176" defTabSz="914353">
              <a:buSzTx/>
              <a:buFontTx/>
              <a:buNone/>
              <a:defRPr sz="1600"/>
            </a:lvl2pPr>
            <a:lvl3pPr marL="0" indent="914353" defTabSz="914353">
              <a:buSzTx/>
              <a:buFontTx/>
              <a:buNone/>
              <a:defRPr sz="1600"/>
            </a:lvl3pPr>
            <a:lvl4pPr marL="0" indent="1371530" defTabSz="914353">
              <a:buSzTx/>
              <a:buFontTx/>
              <a:buNone/>
              <a:defRPr sz="1600"/>
            </a:lvl4pPr>
            <a:lvl5pPr marL="0" indent="1828706" defTabSz="914353">
              <a:buSzTx/>
              <a:buFontTx/>
              <a:buNone/>
              <a:defRPr sz="1600"/>
            </a:lvl5pPr>
          </a:lstStyle>
          <a:p>
            <a:r>
              <a:t>Texte niveau 1</a:t>
            </a:r>
          </a:p>
          <a:p>
            <a:pPr lvl="1"/>
            <a:r>
              <a:t>Texte niveau 2</a:t>
            </a:r>
          </a:p>
          <a:p>
            <a:pPr lvl="2"/>
            <a:r>
              <a:t>Texte niveau 3</a:t>
            </a:r>
          </a:p>
          <a:p>
            <a:pPr lvl="3"/>
            <a:r>
              <a:t>Texte niveau 4</a:t>
            </a:r>
          </a:p>
          <a:p>
            <a:pPr lvl="4"/>
            <a:r>
              <a:t>Texte niveau 5</a:t>
            </a:r>
          </a:p>
        </p:txBody>
      </p:sp>
      <p:sp>
        <p:nvSpPr>
          <p:cNvPr id="166" name="Numéro de diapositive"/>
          <p:cNvSpPr txBox="1">
            <a:spLocks noGrp="1"/>
          </p:cNvSpPr>
          <p:nvPr>
            <p:ph type="sldNum" sz="quarter" idx="2"/>
          </p:nvPr>
        </p:nvSpPr>
        <p:spPr>
          <a:xfrm>
            <a:off x="11095176" y="6414761"/>
            <a:ext cx="258624" cy="248306"/>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Diapositive de titre">
    <p:spTree>
      <p:nvGrpSpPr>
        <p:cNvPr id="1" name=""/>
        <p:cNvGrpSpPr/>
        <p:nvPr/>
      </p:nvGrpSpPr>
      <p:grpSpPr>
        <a:xfrm>
          <a:off x="0" y="0"/>
          <a:ext cx="0" cy="0"/>
          <a:chOff x="0" y="0"/>
          <a:chExt cx="0" cy="0"/>
        </a:xfrm>
      </p:grpSpPr>
      <p:sp>
        <p:nvSpPr>
          <p:cNvPr id="173" name="Texte du titre"/>
          <p:cNvSpPr txBox="1">
            <a:spLocks noGrp="1"/>
          </p:cNvSpPr>
          <p:nvPr>
            <p:ph type="title"/>
          </p:nvPr>
        </p:nvSpPr>
        <p:spPr>
          <a:xfrm>
            <a:off x="1524000" y="1122362"/>
            <a:ext cx="9144000" cy="2387601"/>
          </a:xfrm>
          <a:prstGeom prst="rect">
            <a:avLst/>
          </a:prstGeom>
        </p:spPr>
        <p:txBody>
          <a:bodyPr lIns="45699" tIns="45699" rIns="45699" bIns="45699" anchor="b"/>
          <a:lstStyle>
            <a:lvl1pPr algn="ctr">
              <a:defRPr sz="6000"/>
            </a:lvl1pPr>
          </a:lstStyle>
          <a:p>
            <a:r>
              <a:t>Texte du titre</a:t>
            </a:r>
          </a:p>
        </p:txBody>
      </p:sp>
      <p:sp>
        <p:nvSpPr>
          <p:cNvPr id="174" name="Texte niveau 1…"/>
          <p:cNvSpPr txBox="1">
            <a:spLocks noGrp="1"/>
          </p:cNvSpPr>
          <p:nvPr>
            <p:ph type="body" sz="quarter" idx="1"/>
          </p:nvPr>
        </p:nvSpPr>
        <p:spPr>
          <a:xfrm>
            <a:off x="1524000" y="3602037"/>
            <a:ext cx="9144000" cy="1655763"/>
          </a:xfrm>
          <a:prstGeom prst="rect">
            <a:avLst/>
          </a:prstGeom>
        </p:spPr>
        <p:txBody>
          <a:bodyPr lIns="45699" tIns="45699" rIns="45699" bIns="45699"/>
          <a:lstStyle>
            <a:lvl1pPr marL="406400" indent="-355600" algn="ctr">
              <a:buSzTx/>
              <a:buFontTx/>
              <a:buNone/>
              <a:defRPr sz="2400"/>
            </a:lvl1pPr>
            <a:lvl2pPr marL="406400" indent="127000" algn="ctr">
              <a:buSzTx/>
              <a:buFontTx/>
              <a:buNone/>
              <a:defRPr sz="2400"/>
            </a:lvl2pPr>
            <a:lvl3pPr marL="406400" indent="609600" algn="ctr">
              <a:buSzTx/>
              <a:buFontTx/>
              <a:buNone/>
              <a:defRPr sz="2400"/>
            </a:lvl3pPr>
            <a:lvl4pPr marL="406400" indent="1079500" algn="ctr">
              <a:buSzTx/>
              <a:buFontTx/>
              <a:buNone/>
              <a:defRPr sz="2400"/>
            </a:lvl4pPr>
            <a:lvl5pPr marL="406400" indent="1536700" algn="ctr">
              <a:buSzTx/>
              <a:buFontTx/>
              <a:buNone/>
              <a:defRPr sz="2400"/>
            </a:lvl5pPr>
          </a:lstStyle>
          <a:p>
            <a:r>
              <a:t>Texte niveau 1</a:t>
            </a:r>
          </a:p>
          <a:p>
            <a:pPr lvl="1"/>
            <a:r>
              <a:t>Texte niveau 2</a:t>
            </a:r>
          </a:p>
          <a:p>
            <a:pPr lvl="2"/>
            <a:r>
              <a:t>Texte niveau 3</a:t>
            </a:r>
          </a:p>
          <a:p>
            <a:pPr lvl="3"/>
            <a:r>
              <a:t>Texte niveau 4</a:t>
            </a:r>
          </a:p>
          <a:p>
            <a:pPr lvl="4"/>
            <a:r>
              <a:t>Texte niveau 5</a:t>
            </a:r>
          </a:p>
        </p:txBody>
      </p:sp>
      <p:sp>
        <p:nvSpPr>
          <p:cNvPr id="175" name="Numéro de diapositive"/>
          <p:cNvSpPr txBox="1">
            <a:spLocks noGrp="1"/>
          </p:cNvSpPr>
          <p:nvPr>
            <p:ph type="sldNum" sz="quarter" idx="2"/>
          </p:nvPr>
        </p:nvSpPr>
        <p:spPr>
          <a:xfrm>
            <a:off x="11095216" y="6414780"/>
            <a:ext cx="258585" cy="248265"/>
          </a:xfrm>
          <a:prstGeom prst="rect">
            <a:avLst/>
          </a:prstGeom>
        </p:spPr>
        <p:txBody>
          <a:bodyPr lIns="45699" tIns="45699" rIns="45699" bIns="45699"/>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re et contenu">
    <p:spTree>
      <p:nvGrpSpPr>
        <p:cNvPr id="1" name=""/>
        <p:cNvGrpSpPr/>
        <p:nvPr/>
      </p:nvGrpSpPr>
      <p:grpSpPr>
        <a:xfrm>
          <a:off x="0" y="0"/>
          <a:ext cx="0" cy="0"/>
          <a:chOff x="0" y="0"/>
          <a:chExt cx="0" cy="0"/>
        </a:xfrm>
      </p:grpSpPr>
      <p:sp>
        <p:nvSpPr>
          <p:cNvPr id="20" name="Texte du titre"/>
          <p:cNvSpPr txBox="1">
            <a:spLocks noGrp="1"/>
          </p:cNvSpPr>
          <p:nvPr>
            <p:ph type="title"/>
          </p:nvPr>
        </p:nvSpPr>
        <p:spPr>
          <a:prstGeom prst="rect">
            <a:avLst/>
          </a:prstGeom>
        </p:spPr>
        <p:txBody>
          <a:bodyPr/>
          <a:lstStyle/>
          <a:p>
            <a:r>
              <a:t>Texte du titre</a:t>
            </a:r>
          </a:p>
        </p:txBody>
      </p:sp>
      <p:sp>
        <p:nvSpPr>
          <p:cNvPr id="21" name="Texte niveau 1…"/>
          <p:cNvSpPr txBox="1">
            <a:spLocks noGrp="1"/>
          </p:cNvSpPr>
          <p:nvPr>
            <p:ph type="body" idx="1"/>
          </p:nvPr>
        </p:nvSpPr>
        <p:spPr>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22"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EBF193-7B3A-475F-ACDF-9ED21260708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8FE52AC-4E73-466B-B7A8-A0D00230A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62CFE27-5DF0-45FD-9D59-F90B240C27D8}"/>
              </a:ext>
            </a:extLst>
          </p:cNvPr>
          <p:cNvSpPr>
            <a:spLocks noGrp="1"/>
          </p:cNvSpPr>
          <p:nvPr>
            <p:ph type="dt" sz="half" idx="10"/>
          </p:nvPr>
        </p:nvSpPr>
        <p:spPr/>
        <p:txBody>
          <a:bodyPr/>
          <a:lstStyle/>
          <a:p>
            <a:fld id="{0C533F4E-F424-404A-8E06-D3F3B8E72BC9}" type="datetimeFigureOut">
              <a:rPr lang="fr-FR" smtClean="0"/>
              <a:t>13/12/2021</a:t>
            </a:fld>
            <a:endParaRPr lang="fr-FR"/>
          </a:p>
        </p:txBody>
      </p:sp>
      <p:sp>
        <p:nvSpPr>
          <p:cNvPr id="5" name="Espace réservé du pied de page 4">
            <a:extLst>
              <a:ext uri="{FF2B5EF4-FFF2-40B4-BE49-F238E27FC236}">
                <a16:creationId xmlns:a16="http://schemas.microsoft.com/office/drawing/2014/main" id="{8F2A40E4-1E79-4DB4-8DD2-B69D58048AC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18DBDF2-992D-4C53-A593-6DE1D7318652}"/>
              </a:ext>
            </a:extLst>
          </p:cNvPr>
          <p:cNvSpPr>
            <a:spLocks noGrp="1"/>
          </p:cNvSpPr>
          <p:nvPr>
            <p:ph type="sldNum" sz="quarter" idx="12"/>
          </p:nvPr>
        </p:nvSpPr>
        <p:spPr/>
        <p:txBody>
          <a:bodyPr/>
          <a:lstStyle/>
          <a:p>
            <a:fld id="{05887EF9-3180-4A92-A562-9710756C9699}" type="slidenum">
              <a:rPr lang="fr-FR" smtClean="0"/>
              <a:t>‹N°›</a:t>
            </a:fld>
            <a:endParaRPr lang="fr-FR"/>
          </a:p>
        </p:txBody>
      </p:sp>
    </p:spTree>
    <p:extLst>
      <p:ext uri="{BB962C8B-B14F-4D97-AF65-F5344CB8AC3E}">
        <p14:creationId xmlns:p14="http://schemas.microsoft.com/office/powerpoint/2010/main" val="2295954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CC1AC-621D-4D88-AF2F-11B9CD4ECAC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9FDCED4-1BFF-49B1-B56B-7FB5C42C9B2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B1958E3-A948-4453-8761-FAB6702EA713}"/>
              </a:ext>
            </a:extLst>
          </p:cNvPr>
          <p:cNvSpPr>
            <a:spLocks noGrp="1"/>
          </p:cNvSpPr>
          <p:nvPr>
            <p:ph type="dt" sz="half" idx="10"/>
          </p:nvPr>
        </p:nvSpPr>
        <p:spPr/>
        <p:txBody>
          <a:bodyPr/>
          <a:lstStyle/>
          <a:p>
            <a:fld id="{0C533F4E-F424-404A-8E06-D3F3B8E72BC9}" type="datetimeFigureOut">
              <a:rPr lang="fr-FR" smtClean="0"/>
              <a:t>13/12/2021</a:t>
            </a:fld>
            <a:endParaRPr lang="fr-FR"/>
          </a:p>
        </p:txBody>
      </p:sp>
      <p:sp>
        <p:nvSpPr>
          <p:cNvPr id="5" name="Espace réservé du pied de page 4">
            <a:extLst>
              <a:ext uri="{FF2B5EF4-FFF2-40B4-BE49-F238E27FC236}">
                <a16:creationId xmlns:a16="http://schemas.microsoft.com/office/drawing/2014/main" id="{5C810F18-B5E7-460E-8C3F-9D7F8835CF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1BA7DE9-400B-4CF1-BDAF-C69C102F5718}"/>
              </a:ext>
            </a:extLst>
          </p:cNvPr>
          <p:cNvSpPr>
            <a:spLocks noGrp="1"/>
          </p:cNvSpPr>
          <p:nvPr>
            <p:ph type="sldNum" sz="quarter" idx="12"/>
          </p:nvPr>
        </p:nvSpPr>
        <p:spPr/>
        <p:txBody>
          <a:bodyPr/>
          <a:lstStyle/>
          <a:p>
            <a:fld id="{05887EF9-3180-4A92-A562-9710756C9699}" type="slidenum">
              <a:rPr lang="fr-FR" smtClean="0"/>
              <a:t>‹N°›</a:t>
            </a:fld>
            <a:endParaRPr lang="fr-FR"/>
          </a:p>
        </p:txBody>
      </p:sp>
    </p:spTree>
    <p:extLst>
      <p:ext uri="{BB962C8B-B14F-4D97-AF65-F5344CB8AC3E}">
        <p14:creationId xmlns:p14="http://schemas.microsoft.com/office/powerpoint/2010/main" val="34305268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52600C-553D-465F-B399-1F9C0B6CDDD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2CDB540-13AA-4A35-96C9-55C0B9FA0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3EE0237-5CAA-45F8-9574-1FA5F82A532F}"/>
              </a:ext>
            </a:extLst>
          </p:cNvPr>
          <p:cNvSpPr>
            <a:spLocks noGrp="1"/>
          </p:cNvSpPr>
          <p:nvPr>
            <p:ph type="dt" sz="half" idx="10"/>
          </p:nvPr>
        </p:nvSpPr>
        <p:spPr/>
        <p:txBody>
          <a:bodyPr/>
          <a:lstStyle/>
          <a:p>
            <a:fld id="{0C533F4E-F424-404A-8E06-D3F3B8E72BC9}" type="datetimeFigureOut">
              <a:rPr lang="fr-FR" smtClean="0"/>
              <a:t>13/12/2021</a:t>
            </a:fld>
            <a:endParaRPr lang="fr-FR"/>
          </a:p>
        </p:txBody>
      </p:sp>
      <p:sp>
        <p:nvSpPr>
          <p:cNvPr id="5" name="Espace réservé du pied de page 4">
            <a:extLst>
              <a:ext uri="{FF2B5EF4-FFF2-40B4-BE49-F238E27FC236}">
                <a16:creationId xmlns:a16="http://schemas.microsoft.com/office/drawing/2014/main" id="{FB21FC64-BD1B-48C4-B1F6-D157D8033AA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7A964CE-B37B-4A86-A297-E6CA68528B80}"/>
              </a:ext>
            </a:extLst>
          </p:cNvPr>
          <p:cNvSpPr>
            <a:spLocks noGrp="1"/>
          </p:cNvSpPr>
          <p:nvPr>
            <p:ph type="sldNum" sz="quarter" idx="12"/>
          </p:nvPr>
        </p:nvSpPr>
        <p:spPr/>
        <p:txBody>
          <a:bodyPr/>
          <a:lstStyle/>
          <a:p>
            <a:fld id="{05887EF9-3180-4A92-A562-9710756C9699}" type="slidenum">
              <a:rPr lang="fr-FR" smtClean="0"/>
              <a:t>‹N°›</a:t>
            </a:fld>
            <a:endParaRPr lang="fr-FR"/>
          </a:p>
        </p:txBody>
      </p:sp>
    </p:spTree>
    <p:extLst>
      <p:ext uri="{BB962C8B-B14F-4D97-AF65-F5344CB8AC3E}">
        <p14:creationId xmlns:p14="http://schemas.microsoft.com/office/powerpoint/2010/main" val="22638981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91CAEC-BA14-4298-B7E4-33B760FDCD9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F55E43D-181E-4A93-8255-8E06C7422C6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869C3C6-E4FF-4013-AAA3-558A4E1D220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54BF675-3DB2-469F-9ABF-1348E7CB481D}"/>
              </a:ext>
            </a:extLst>
          </p:cNvPr>
          <p:cNvSpPr>
            <a:spLocks noGrp="1"/>
          </p:cNvSpPr>
          <p:nvPr>
            <p:ph type="dt" sz="half" idx="10"/>
          </p:nvPr>
        </p:nvSpPr>
        <p:spPr/>
        <p:txBody>
          <a:bodyPr/>
          <a:lstStyle/>
          <a:p>
            <a:fld id="{0C533F4E-F424-404A-8E06-D3F3B8E72BC9}" type="datetimeFigureOut">
              <a:rPr lang="fr-FR" smtClean="0"/>
              <a:t>13/12/2021</a:t>
            </a:fld>
            <a:endParaRPr lang="fr-FR"/>
          </a:p>
        </p:txBody>
      </p:sp>
      <p:sp>
        <p:nvSpPr>
          <p:cNvPr id="6" name="Espace réservé du pied de page 5">
            <a:extLst>
              <a:ext uri="{FF2B5EF4-FFF2-40B4-BE49-F238E27FC236}">
                <a16:creationId xmlns:a16="http://schemas.microsoft.com/office/drawing/2014/main" id="{FB883E59-A5A2-47FA-8636-E1784BED11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8D7C964-462A-424C-A161-85BCDF3C472F}"/>
              </a:ext>
            </a:extLst>
          </p:cNvPr>
          <p:cNvSpPr>
            <a:spLocks noGrp="1"/>
          </p:cNvSpPr>
          <p:nvPr>
            <p:ph type="sldNum" sz="quarter" idx="12"/>
          </p:nvPr>
        </p:nvSpPr>
        <p:spPr/>
        <p:txBody>
          <a:bodyPr/>
          <a:lstStyle/>
          <a:p>
            <a:fld id="{05887EF9-3180-4A92-A562-9710756C9699}" type="slidenum">
              <a:rPr lang="fr-FR" smtClean="0"/>
              <a:t>‹N°›</a:t>
            </a:fld>
            <a:endParaRPr lang="fr-FR"/>
          </a:p>
        </p:txBody>
      </p:sp>
    </p:spTree>
    <p:extLst>
      <p:ext uri="{BB962C8B-B14F-4D97-AF65-F5344CB8AC3E}">
        <p14:creationId xmlns:p14="http://schemas.microsoft.com/office/powerpoint/2010/main" val="40102628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0C517-D685-4472-9F2E-DC00DA9AD4C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1800DB3-AD38-4217-BF3F-37776D872F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2413166-BFD5-4D63-8B83-B4FCFF7EA09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615C621-AB5D-4EE5-86DE-4204858E54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CC412AA-CDEE-4239-8F63-CBB477CE924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898CBE1-33AA-4629-B82E-8709DC761E2D}"/>
              </a:ext>
            </a:extLst>
          </p:cNvPr>
          <p:cNvSpPr>
            <a:spLocks noGrp="1"/>
          </p:cNvSpPr>
          <p:nvPr>
            <p:ph type="dt" sz="half" idx="10"/>
          </p:nvPr>
        </p:nvSpPr>
        <p:spPr/>
        <p:txBody>
          <a:bodyPr/>
          <a:lstStyle/>
          <a:p>
            <a:fld id="{0C533F4E-F424-404A-8E06-D3F3B8E72BC9}" type="datetimeFigureOut">
              <a:rPr lang="fr-FR" smtClean="0"/>
              <a:t>13/12/2021</a:t>
            </a:fld>
            <a:endParaRPr lang="fr-FR"/>
          </a:p>
        </p:txBody>
      </p:sp>
      <p:sp>
        <p:nvSpPr>
          <p:cNvPr id="8" name="Espace réservé du pied de page 7">
            <a:extLst>
              <a:ext uri="{FF2B5EF4-FFF2-40B4-BE49-F238E27FC236}">
                <a16:creationId xmlns:a16="http://schemas.microsoft.com/office/drawing/2014/main" id="{705AEDAF-3F7A-4C9E-9168-079F5E2FC05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73CA038-79DE-43E5-9C31-622F38459CCF}"/>
              </a:ext>
            </a:extLst>
          </p:cNvPr>
          <p:cNvSpPr>
            <a:spLocks noGrp="1"/>
          </p:cNvSpPr>
          <p:nvPr>
            <p:ph type="sldNum" sz="quarter" idx="12"/>
          </p:nvPr>
        </p:nvSpPr>
        <p:spPr/>
        <p:txBody>
          <a:bodyPr/>
          <a:lstStyle/>
          <a:p>
            <a:fld id="{05887EF9-3180-4A92-A562-9710756C9699}" type="slidenum">
              <a:rPr lang="fr-FR" smtClean="0"/>
              <a:t>‹N°›</a:t>
            </a:fld>
            <a:endParaRPr lang="fr-FR"/>
          </a:p>
        </p:txBody>
      </p:sp>
    </p:spTree>
    <p:extLst>
      <p:ext uri="{BB962C8B-B14F-4D97-AF65-F5344CB8AC3E}">
        <p14:creationId xmlns:p14="http://schemas.microsoft.com/office/powerpoint/2010/main" val="1187258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6E27A-592C-4948-835C-2B8B01DF5F5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3B11757-E8A1-4D4A-B5E7-FEEBA8D1659C}"/>
              </a:ext>
            </a:extLst>
          </p:cNvPr>
          <p:cNvSpPr>
            <a:spLocks noGrp="1"/>
          </p:cNvSpPr>
          <p:nvPr>
            <p:ph type="dt" sz="half" idx="10"/>
          </p:nvPr>
        </p:nvSpPr>
        <p:spPr/>
        <p:txBody>
          <a:bodyPr/>
          <a:lstStyle/>
          <a:p>
            <a:fld id="{0C533F4E-F424-404A-8E06-D3F3B8E72BC9}" type="datetimeFigureOut">
              <a:rPr lang="fr-FR" smtClean="0"/>
              <a:t>13/12/2021</a:t>
            </a:fld>
            <a:endParaRPr lang="fr-FR"/>
          </a:p>
        </p:txBody>
      </p:sp>
      <p:sp>
        <p:nvSpPr>
          <p:cNvPr id="4" name="Espace réservé du pied de page 3">
            <a:extLst>
              <a:ext uri="{FF2B5EF4-FFF2-40B4-BE49-F238E27FC236}">
                <a16:creationId xmlns:a16="http://schemas.microsoft.com/office/drawing/2014/main" id="{34DA3E1A-464A-4C65-B1CE-BD494D97728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AFD5AA5-75A8-4DA0-94AD-81596FF6A506}"/>
              </a:ext>
            </a:extLst>
          </p:cNvPr>
          <p:cNvSpPr>
            <a:spLocks noGrp="1"/>
          </p:cNvSpPr>
          <p:nvPr>
            <p:ph type="sldNum" sz="quarter" idx="12"/>
          </p:nvPr>
        </p:nvSpPr>
        <p:spPr/>
        <p:txBody>
          <a:bodyPr/>
          <a:lstStyle/>
          <a:p>
            <a:fld id="{05887EF9-3180-4A92-A562-9710756C9699}" type="slidenum">
              <a:rPr lang="fr-FR" smtClean="0"/>
              <a:t>‹N°›</a:t>
            </a:fld>
            <a:endParaRPr lang="fr-FR"/>
          </a:p>
        </p:txBody>
      </p:sp>
    </p:spTree>
    <p:extLst>
      <p:ext uri="{BB962C8B-B14F-4D97-AF65-F5344CB8AC3E}">
        <p14:creationId xmlns:p14="http://schemas.microsoft.com/office/powerpoint/2010/main" val="3919835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9B45A81-249C-4CD4-8F40-8F558DC64642}"/>
              </a:ext>
            </a:extLst>
          </p:cNvPr>
          <p:cNvSpPr>
            <a:spLocks noGrp="1"/>
          </p:cNvSpPr>
          <p:nvPr>
            <p:ph type="dt" sz="half" idx="10"/>
          </p:nvPr>
        </p:nvSpPr>
        <p:spPr/>
        <p:txBody>
          <a:bodyPr/>
          <a:lstStyle/>
          <a:p>
            <a:fld id="{0C533F4E-F424-404A-8E06-D3F3B8E72BC9}" type="datetimeFigureOut">
              <a:rPr lang="fr-FR" smtClean="0"/>
              <a:t>13/12/2021</a:t>
            </a:fld>
            <a:endParaRPr lang="fr-FR"/>
          </a:p>
        </p:txBody>
      </p:sp>
      <p:sp>
        <p:nvSpPr>
          <p:cNvPr id="3" name="Espace réservé du pied de page 2">
            <a:extLst>
              <a:ext uri="{FF2B5EF4-FFF2-40B4-BE49-F238E27FC236}">
                <a16:creationId xmlns:a16="http://schemas.microsoft.com/office/drawing/2014/main" id="{B692166B-377A-4486-9E66-415D57F2637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515FF87-C65E-46B0-8255-A6A7FB36369C}"/>
              </a:ext>
            </a:extLst>
          </p:cNvPr>
          <p:cNvSpPr>
            <a:spLocks noGrp="1"/>
          </p:cNvSpPr>
          <p:nvPr>
            <p:ph type="sldNum" sz="quarter" idx="12"/>
          </p:nvPr>
        </p:nvSpPr>
        <p:spPr/>
        <p:txBody>
          <a:bodyPr/>
          <a:lstStyle/>
          <a:p>
            <a:fld id="{05887EF9-3180-4A92-A562-9710756C9699}" type="slidenum">
              <a:rPr lang="fr-FR" smtClean="0"/>
              <a:t>‹N°›</a:t>
            </a:fld>
            <a:endParaRPr lang="fr-FR"/>
          </a:p>
        </p:txBody>
      </p:sp>
    </p:spTree>
    <p:extLst>
      <p:ext uri="{BB962C8B-B14F-4D97-AF65-F5344CB8AC3E}">
        <p14:creationId xmlns:p14="http://schemas.microsoft.com/office/powerpoint/2010/main" val="28788360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753C41-4DD0-4E2F-B0F6-FAD39C5D72E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D3F2CD8-C8DE-457E-ACBA-B1196404F3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7E46403-EE3A-4B0A-B7CE-FC3123BC3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5B518C3-BCE2-4958-9C48-87C65664E9C6}"/>
              </a:ext>
            </a:extLst>
          </p:cNvPr>
          <p:cNvSpPr>
            <a:spLocks noGrp="1"/>
          </p:cNvSpPr>
          <p:nvPr>
            <p:ph type="dt" sz="half" idx="10"/>
          </p:nvPr>
        </p:nvSpPr>
        <p:spPr/>
        <p:txBody>
          <a:bodyPr/>
          <a:lstStyle/>
          <a:p>
            <a:fld id="{0C533F4E-F424-404A-8E06-D3F3B8E72BC9}" type="datetimeFigureOut">
              <a:rPr lang="fr-FR" smtClean="0"/>
              <a:t>13/12/2021</a:t>
            </a:fld>
            <a:endParaRPr lang="fr-FR"/>
          </a:p>
        </p:txBody>
      </p:sp>
      <p:sp>
        <p:nvSpPr>
          <p:cNvPr id="6" name="Espace réservé du pied de page 5">
            <a:extLst>
              <a:ext uri="{FF2B5EF4-FFF2-40B4-BE49-F238E27FC236}">
                <a16:creationId xmlns:a16="http://schemas.microsoft.com/office/drawing/2014/main" id="{5AF121C7-C288-442E-ABBC-1C45B1EB968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675760D-207A-4071-A4B0-B2BDF6426325}"/>
              </a:ext>
            </a:extLst>
          </p:cNvPr>
          <p:cNvSpPr>
            <a:spLocks noGrp="1"/>
          </p:cNvSpPr>
          <p:nvPr>
            <p:ph type="sldNum" sz="quarter" idx="12"/>
          </p:nvPr>
        </p:nvSpPr>
        <p:spPr/>
        <p:txBody>
          <a:bodyPr/>
          <a:lstStyle/>
          <a:p>
            <a:fld id="{05887EF9-3180-4A92-A562-9710756C9699}" type="slidenum">
              <a:rPr lang="fr-FR" smtClean="0"/>
              <a:t>‹N°›</a:t>
            </a:fld>
            <a:endParaRPr lang="fr-FR"/>
          </a:p>
        </p:txBody>
      </p:sp>
    </p:spTree>
    <p:extLst>
      <p:ext uri="{BB962C8B-B14F-4D97-AF65-F5344CB8AC3E}">
        <p14:creationId xmlns:p14="http://schemas.microsoft.com/office/powerpoint/2010/main" val="8851925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408B75-5BD7-4E08-9E82-75ED7063AD5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BCAA39A-65C7-48EF-A8D0-322B1DB313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16594FE-70C4-4856-99E0-4541F1F4F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88EC72B-BC99-4872-8D06-75A1F2773F4F}"/>
              </a:ext>
            </a:extLst>
          </p:cNvPr>
          <p:cNvSpPr>
            <a:spLocks noGrp="1"/>
          </p:cNvSpPr>
          <p:nvPr>
            <p:ph type="dt" sz="half" idx="10"/>
          </p:nvPr>
        </p:nvSpPr>
        <p:spPr/>
        <p:txBody>
          <a:bodyPr/>
          <a:lstStyle/>
          <a:p>
            <a:fld id="{0C533F4E-F424-404A-8E06-D3F3B8E72BC9}" type="datetimeFigureOut">
              <a:rPr lang="fr-FR" smtClean="0"/>
              <a:t>13/12/2021</a:t>
            </a:fld>
            <a:endParaRPr lang="fr-FR"/>
          </a:p>
        </p:txBody>
      </p:sp>
      <p:sp>
        <p:nvSpPr>
          <p:cNvPr id="6" name="Espace réservé du pied de page 5">
            <a:extLst>
              <a:ext uri="{FF2B5EF4-FFF2-40B4-BE49-F238E27FC236}">
                <a16:creationId xmlns:a16="http://schemas.microsoft.com/office/drawing/2014/main" id="{9DF2BA8F-9998-4C45-A1EC-EA1604F6C56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29155BA-0BB4-4DFF-87C8-59AF57BAA55D}"/>
              </a:ext>
            </a:extLst>
          </p:cNvPr>
          <p:cNvSpPr>
            <a:spLocks noGrp="1"/>
          </p:cNvSpPr>
          <p:nvPr>
            <p:ph type="sldNum" sz="quarter" idx="12"/>
          </p:nvPr>
        </p:nvSpPr>
        <p:spPr/>
        <p:txBody>
          <a:bodyPr/>
          <a:lstStyle/>
          <a:p>
            <a:fld id="{05887EF9-3180-4A92-A562-9710756C9699}" type="slidenum">
              <a:rPr lang="fr-FR" smtClean="0"/>
              <a:t>‹N°›</a:t>
            </a:fld>
            <a:endParaRPr lang="fr-FR"/>
          </a:p>
        </p:txBody>
      </p:sp>
    </p:spTree>
    <p:extLst>
      <p:ext uri="{BB962C8B-B14F-4D97-AF65-F5344CB8AC3E}">
        <p14:creationId xmlns:p14="http://schemas.microsoft.com/office/powerpoint/2010/main" val="38573859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2974C-BF34-4DFE-9BA1-29B8F19E9CF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336743E-7BDC-4094-B4F7-AAA49AD60B8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FA70BD7-36B3-4496-AEED-3A7ACC2060DD}"/>
              </a:ext>
            </a:extLst>
          </p:cNvPr>
          <p:cNvSpPr>
            <a:spLocks noGrp="1"/>
          </p:cNvSpPr>
          <p:nvPr>
            <p:ph type="dt" sz="half" idx="10"/>
          </p:nvPr>
        </p:nvSpPr>
        <p:spPr/>
        <p:txBody>
          <a:bodyPr/>
          <a:lstStyle/>
          <a:p>
            <a:fld id="{0C533F4E-F424-404A-8E06-D3F3B8E72BC9}" type="datetimeFigureOut">
              <a:rPr lang="fr-FR" smtClean="0"/>
              <a:t>13/12/2021</a:t>
            </a:fld>
            <a:endParaRPr lang="fr-FR"/>
          </a:p>
        </p:txBody>
      </p:sp>
      <p:sp>
        <p:nvSpPr>
          <p:cNvPr id="5" name="Espace réservé du pied de page 4">
            <a:extLst>
              <a:ext uri="{FF2B5EF4-FFF2-40B4-BE49-F238E27FC236}">
                <a16:creationId xmlns:a16="http://schemas.microsoft.com/office/drawing/2014/main" id="{9E2512F3-B0B5-4E84-AC9F-DCE7297FAD9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37D953-FFF2-41B8-B645-50021B824D4C}"/>
              </a:ext>
            </a:extLst>
          </p:cNvPr>
          <p:cNvSpPr>
            <a:spLocks noGrp="1"/>
          </p:cNvSpPr>
          <p:nvPr>
            <p:ph type="sldNum" sz="quarter" idx="12"/>
          </p:nvPr>
        </p:nvSpPr>
        <p:spPr/>
        <p:txBody>
          <a:bodyPr/>
          <a:lstStyle/>
          <a:p>
            <a:fld id="{05887EF9-3180-4A92-A562-9710756C9699}" type="slidenum">
              <a:rPr lang="fr-FR" smtClean="0"/>
              <a:t>‹N°›</a:t>
            </a:fld>
            <a:endParaRPr lang="fr-FR"/>
          </a:p>
        </p:txBody>
      </p:sp>
    </p:spTree>
    <p:extLst>
      <p:ext uri="{BB962C8B-B14F-4D97-AF65-F5344CB8AC3E}">
        <p14:creationId xmlns:p14="http://schemas.microsoft.com/office/powerpoint/2010/main" val="78001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re de section">
    <p:spTree>
      <p:nvGrpSpPr>
        <p:cNvPr id="1" name=""/>
        <p:cNvGrpSpPr/>
        <p:nvPr/>
      </p:nvGrpSpPr>
      <p:grpSpPr>
        <a:xfrm>
          <a:off x="0" y="0"/>
          <a:ext cx="0" cy="0"/>
          <a:chOff x="0" y="0"/>
          <a:chExt cx="0" cy="0"/>
        </a:xfrm>
      </p:grpSpPr>
      <p:sp>
        <p:nvSpPr>
          <p:cNvPr id="29" name="Texte du titre"/>
          <p:cNvSpPr txBox="1">
            <a:spLocks noGrp="1"/>
          </p:cNvSpPr>
          <p:nvPr>
            <p:ph type="title"/>
          </p:nvPr>
        </p:nvSpPr>
        <p:spPr>
          <a:xfrm>
            <a:off x="831850" y="1709738"/>
            <a:ext cx="10515600" cy="2852737"/>
          </a:xfrm>
          <a:prstGeom prst="rect">
            <a:avLst/>
          </a:prstGeom>
        </p:spPr>
        <p:txBody>
          <a:bodyPr anchor="b"/>
          <a:lstStyle>
            <a:lvl1pPr>
              <a:defRPr sz="6000"/>
            </a:lvl1pPr>
          </a:lstStyle>
          <a:p>
            <a:r>
              <a:t>Texte du titre</a:t>
            </a:r>
          </a:p>
        </p:txBody>
      </p:sp>
      <p:sp>
        <p:nvSpPr>
          <p:cNvPr id="30" name="Texte niveau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Texte niveau 1</a:t>
            </a:r>
          </a:p>
          <a:p>
            <a:pPr lvl="1"/>
            <a:r>
              <a:t>Texte niveau 2</a:t>
            </a:r>
          </a:p>
          <a:p>
            <a:pPr lvl="2"/>
            <a:r>
              <a:t>Texte niveau 3</a:t>
            </a:r>
          </a:p>
          <a:p>
            <a:pPr lvl="3"/>
            <a:r>
              <a:t>Texte niveau 4</a:t>
            </a:r>
          </a:p>
          <a:p>
            <a:pPr lvl="4"/>
            <a:r>
              <a:t>Texte niveau 5</a:t>
            </a:r>
          </a:p>
        </p:txBody>
      </p:sp>
      <p:sp>
        <p:nvSpPr>
          <p:cNvPr id="31"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C446F4C-0844-4B00-BEB9-A0AA3E452BA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825641E-6CF2-4C20-91E7-169AB01311A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6C8CE1C-B79F-44FA-BE87-AF4C1568A9AB}"/>
              </a:ext>
            </a:extLst>
          </p:cNvPr>
          <p:cNvSpPr>
            <a:spLocks noGrp="1"/>
          </p:cNvSpPr>
          <p:nvPr>
            <p:ph type="dt" sz="half" idx="10"/>
          </p:nvPr>
        </p:nvSpPr>
        <p:spPr/>
        <p:txBody>
          <a:bodyPr/>
          <a:lstStyle/>
          <a:p>
            <a:fld id="{0C533F4E-F424-404A-8E06-D3F3B8E72BC9}" type="datetimeFigureOut">
              <a:rPr lang="fr-FR" smtClean="0"/>
              <a:t>13/12/2021</a:t>
            </a:fld>
            <a:endParaRPr lang="fr-FR"/>
          </a:p>
        </p:txBody>
      </p:sp>
      <p:sp>
        <p:nvSpPr>
          <p:cNvPr id="5" name="Espace réservé du pied de page 4">
            <a:extLst>
              <a:ext uri="{FF2B5EF4-FFF2-40B4-BE49-F238E27FC236}">
                <a16:creationId xmlns:a16="http://schemas.microsoft.com/office/drawing/2014/main" id="{EC86FAD3-F858-4D3C-9536-D120D71BE65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6E2D776-BC33-406D-A133-62C5F5DEDB17}"/>
              </a:ext>
            </a:extLst>
          </p:cNvPr>
          <p:cNvSpPr>
            <a:spLocks noGrp="1"/>
          </p:cNvSpPr>
          <p:nvPr>
            <p:ph type="sldNum" sz="quarter" idx="12"/>
          </p:nvPr>
        </p:nvSpPr>
        <p:spPr/>
        <p:txBody>
          <a:bodyPr/>
          <a:lstStyle/>
          <a:p>
            <a:fld id="{05887EF9-3180-4A92-A562-9710756C9699}" type="slidenum">
              <a:rPr lang="fr-FR" smtClean="0"/>
              <a:t>‹N°›</a:t>
            </a:fld>
            <a:endParaRPr lang="fr-FR"/>
          </a:p>
        </p:txBody>
      </p:sp>
    </p:spTree>
    <p:extLst>
      <p:ext uri="{BB962C8B-B14F-4D97-AF65-F5344CB8AC3E}">
        <p14:creationId xmlns:p14="http://schemas.microsoft.com/office/powerpoint/2010/main" val="139147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20C60C-EC29-49A4-85D7-269ED1715C9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3A4801A-6FD1-4853-8495-77D80EC4DA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7615E9C-BCC5-438E-8186-C3FCCF63C737}"/>
              </a:ext>
            </a:extLst>
          </p:cNvPr>
          <p:cNvSpPr>
            <a:spLocks noGrp="1"/>
          </p:cNvSpPr>
          <p:nvPr>
            <p:ph type="dt" sz="half" idx="10"/>
          </p:nvPr>
        </p:nvSpPr>
        <p:spPr/>
        <p:txBody>
          <a:bodyPr/>
          <a:lstStyle/>
          <a:p>
            <a:fld id="{16736984-A9EA-498F-8451-27AF705FB2F2}" type="datetimeFigureOut">
              <a:rPr lang="fr-FR" smtClean="0"/>
              <a:t>13/12/2021</a:t>
            </a:fld>
            <a:endParaRPr lang="fr-FR"/>
          </a:p>
        </p:txBody>
      </p:sp>
      <p:sp>
        <p:nvSpPr>
          <p:cNvPr id="5" name="Espace réservé du pied de page 4">
            <a:extLst>
              <a:ext uri="{FF2B5EF4-FFF2-40B4-BE49-F238E27FC236}">
                <a16:creationId xmlns:a16="http://schemas.microsoft.com/office/drawing/2014/main" id="{A141094D-0C09-44D4-941A-04FFB40BAB2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4C1A9D8-16F9-4A13-98C5-0CBA8AA8F5AE}"/>
              </a:ext>
            </a:extLst>
          </p:cNvPr>
          <p:cNvSpPr>
            <a:spLocks noGrp="1"/>
          </p:cNvSpPr>
          <p:nvPr>
            <p:ph type="sldNum" sz="quarter" idx="12"/>
          </p:nvPr>
        </p:nvSpPr>
        <p:spPr/>
        <p:txBody>
          <a:bodyPr/>
          <a:lstStyle/>
          <a:p>
            <a:fld id="{3A4CFD73-2C60-4F7A-A644-532E0AA161FE}" type="slidenum">
              <a:rPr lang="fr-FR" smtClean="0"/>
              <a:t>‹N°›</a:t>
            </a:fld>
            <a:endParaRPr lang="fr-FR"/>
          </a:p>
        </p:txBody>
      </p:sp>
    </p:spTree>
    <p:extLst>
      <p:ext uri="{BB962C8B-B14F-4D97-AF65-F5344CB8AC3E}">
        <p14:creationId xmlns:p14="http://schemas.microsoft.com/office/powerpoint/2010/main" val="18482147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179A4A-B643-403A-86D2-7EC2A44E3E8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C2ED889-9647-4A07-9E47-00A18F06795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8189CE7-55F4-41A4-8287-E10DE165C478}"/>
              </a:ext>
            </a:extLst>
          </p:cNvPr>
          <p:cNvSpPr>
            <a:spLocks noGrp="1"/>
          </p:cNvSpPr>
          <p:nvPr>
            <p:ph type="dt" sz="half" idx="10"/>
          </p:nvPr>
        </p:nvSpPr>
        <p:spPr/>
        <p:txBody>
          <a:bodyPr/>
          <a:lstStyle/>
          <a:p>
            <a:fld id="{16736984-A9EA-498F-8451-27AF705FB2F2}" type="datetimeFigureOut">
              <a:rPr lang="fr-FR" smtClean="0"/>
              <a:t>13/12/2021</a:t>
            </a:fld>
            <a:endParaRPr lang="fr-FR"/>
          </a:p>
        </p:txBody>
      </p:sp>
      <p:sp>
        <p:nvSpPr>
          <p:cNvPr id="5" name="Espace réservé du pied de page 4">
            <a:extLst>
              <a:ext uri="{FF2B5EF4-FFF2-40B4-BE49-F238E27FC236}">
                <a16:creationId xmlns:a16="http://schemas.microsoft.com/office/drawing/2014/main" id="{46D2C785-6C1B-4420-8266-71E6236B01F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50B59F7-BCEA-4851-931D-EF38FED3DB46}"/>
              </a:ext>
            </a:extLst>
          </p:cNvPr>
          <p:cNvSpPr>
            <a:spLocks noGrp="1"/>
          </p:cNvSpPr>
          <p:nvPr>
            <p:ph type="sldNum" sz="quarter" idx="12"/>
          </p:nvPr>
        </p:nvSpPr>
        <p:spPr/>
        <p:txBody>
          <a:bodyPr/>
          <a:lstStyle/>
          <a:p>
            <a:fld id="{3A4CFD73-2C60-4F7A-A644-532E0AA161FE}" type="slidenum">
              <a:rPr lang="fr-FR" smtClean="0"/>
              <a:t>‹N°›</a:t>
            </a:fld>
            <a:endParaRPr lang="fr-FR"/>
          </a:p>
        </p:txBody>
      </p:sp>
    </p:spTree>
    <p:extLst>
      <p:ext uri="{BB962C8B-B14F-4D97-AF65-F5344CB8AC3E}">
        <p14:creationId xmlns:p14="http://schemas.microsoft.com/office/powerpoint/2010/main" val="39870810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E9DF41-6783-47C2-8A8D-0417B1B78D3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0C5F9E6-10B6-4451-B5BF-4BB37A0593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F02C112-6658-435A-9AD6-E963444DFA95}"/>
              </a:ext>
            </a:extLst>
          </p:cNvPr>
          <p:cNvSpPr>
            <a:spLocks noGrp="1"/>
          </p:cNvSpPr>
          <p:nvPr>
            <p:ph type="dt" sz="half" idx="10"/>
          </p:nvPr>
        </p:nvSpPr>
        <p:spPr/>
        <p:txBody>
          <a:bodyPr/>
          <a:lstStyle/>
          <a:p>
            <a:fld id="{16736984-A9EA-498F-8451-27AF705FB2F2}" type="datetimeFigureOut">
              <a:rPr lang="fr-FR" smtClean="0"/>
              <a:t>13/12/2021</a:t>
            </a:fld>
            <a:endParaRPr lang="fr-FR"/>
          </a:p>
        </p:txBody>
      </p:sp>
      <p:sp>
        <p:nvSpPr>
          <p:cNvPr id="5" name="Espace réservé du pied de page 4">
            <a:extLst>
              <a:ext uri="{FF2B5EF4-FFF2-40B4-BE49-F238E27FC236}">
                <a16:creationId xmlns:a16="http://schemas.microsoft.com/office/drawing/2014/main" id="{4C3C7048-9383-445A-A0E5-299BA5942F6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B090204-732B-4D99-89C1-FE746E478D8D}"/>
              </a:ext>
            </a:extLst>
          </p:cNvPr>
          <p:cNvSpPr>
            <a:spLocks noGrp="1"/>
          </p:cNvSpPr>
          <p:nvPr>
            <p:ph type="sldNum" sz="quarter" idx="12"/>
          </p:nvPr>
        </p:nvSpPr>
        <p:spPr/>
        <p:txBody>
          <a:bodyPr/>
          <a:lstStyle/>
          <a:p>
            <a:fld id="{3A4CFD73-2C60-4F7A-A644-532E0AA161FE}" type="slidenum">
              <a:rPr lang="fr-FR" smtClean="0"/>
              <a:t>‹N°›</a:t>
            </a:fld>
            <a:endParaRPr lang="fr-FR"/>
          </a:p>
        </p:txBody>
      </p:sp>
    </p:spTree>
    <p:extLst>
      <p:ext uri="{BB962C8B-B14F-4D97-AF65-F5344CB8AC3E}">
        <p14:creationId xmlns:p14="http://schemas.microsoft.com/office/powerpoint/2010/main" val="13681166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DE87EB-1359-49F2-8783-3F9C8488944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A4EBD5E-D4A3-4159-B905-08E4C38FE04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D212C5A-42E9-4851-909E-5071E57AAEA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8CE7F7B-25A3-4F2C-82FA-9BDE3818241E}"/>
              </a:ext>
            </a:extLst>
          </p:cNvPr>
          <p:cNvSpPr>
            <a:spLocks noGrp="1"/>
          </p:cNvSpPr>
          <p:nvPr>
            <p:ph type="dt" sz="half" idx="10"/>
          </p:nvPr>
        </p:nvSpPr>
        <p:spPr/>
        <p:txBody>
          <a:bodyPr/>
          <a:lstStyle/>
          <a:p>
            <a:fld id="{16736984-A9EA-498F-8451-27AF705FB2F2}" type="datetimeFigureOut">
              <a:rPr lang="fr-FR" smtClean="0"/>
              <a:t>13/12/2021</a:t>
            </a:fld>
            <a:endParaRPr lang="fr-FR"/>
          </a:p>
        </p:txBody>
      </p:sp>
      <p:sp>
        <p:nvSpPr>
          <p:cNvPr id="6" name="Espace réservé du pied de page 5">
            <a:extLst>
              <a:ext uri="{FF2B5EF4-FFF2-40B4-BE49-F238E27FC236}">
                <a16:creationId xmlns:a16="http://schemas.microsoft.com/office/drawing/2014/main" id="{139FF9EA-F35C-4950-941A-A037F62DD3C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397E58B-BADE-4FBB-A787-A9667C4AD87A}"/>
              </a:ext>
            </a:extLst>
          </p:cNvPr>
          <p:cNvSpPr>
            <a:spLocks noGrp="1"/>
          </p:cNvSpPr>
          <p:nvPr>
            <p:ph type="sldNum" sz="quarter" idx="12"/>
          </p:nvPr>
        </p:nvSpPr>
        <p:spPr/>
        <p:txBody>
          <a:bodyPr/>
          <a:lstStyle/>
          <a:p>
            <a:fld id="{3A4CFD73-2C60-4F7A-A644-532E0AA161FE}" type="slidenum">
              <a:rPr lang="fr-FR" smtClean="0"/>
              <a:t>‹N°›</a:t>
            </a:fld>
            <a:endParaRPr lang="fr-FR"/>
          </a:p>
        </p:txBody>
      </p:sp>
    </p:spTree>
    <p:extLst>
      <p:ext uri="{BB962C8B-B14F-4D97-AF65-F5344CB8AC3E}">
        <p14:creationId xmlns:p14="http://schemas.microsoft.com/office/powerpoint/2010/main" val="13294446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04ABCB-770D-46D6-AD16-35876A38D97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9EA0271-BD6A-422D-AE60-8AFFC569EE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41EC99B-E53F-4F07-A9FE-534BB0D561B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BE42C57-5BD4-499A-9C45-14B4EDF112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73C0B47-708F-4590-B4A1-74D1075A381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F60F52F-F5C7-47C9-8071-B48B70B73455}"/>
              </a:ext>
            </a:extLst>
          </p:cNvPr>
          <p:cNvSpPr>
            <a:spLocks noGrp="1"/>
          </p:cNvSpPr>
          <p:nvPr>
            <p:ph type="dt" sz="half" idx="10"/>
          </p:nvPr>
        </p:nvSpPr>
        <p:spPr/>
        <p:txBody>
          <a:bodyPr/>
          <a:lstStyle/>
          <a:p>
            <a:fld id="{16736984-A9EA-498F-8451-27AF705FB2F2}" type="datetimeFigureOut">
              <a:rPr lang="fr-FR" smtClean="0"/>
              <a:t>13/12/2021</a:t>
            </a:fld>
            <a:endParaRPr lang="fr-FR"/>
          </a:p>
        </p:txBody>
      </p:sp>
      <p:sp>
        <p:nvSpPr>
          <p:cNvPr id="8" name="Espace réservé du pied de page 7">
            <a:extLst>
              <a:ext uri="{FF2B5EF4-FFF2-40B4-BE49-F238E27FC236}">
                <a16:creationId xmlns:a16="http://schemas.microsoft.com/office/drawing/2014/main" id="{10198569-E394-4997-98CE-CA2F4F9F3C9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11142AE-B30E-4B20-BB34-4050264662A2}"/>
              </a:ext>
            </a:extLst>
          </p:cNvPr>
          <p:cNvSpPr>
            <a:spLocks noGrp="1"/>
          </p:cNvSpPr>
          <p:nvPr>
            <p:ph type="sldNum" sz="quarter" idx="12"/>
          </p:nvPr>
        </p:nvSpPr>
        <p:spPr/>
        <p:txBody>
          <a:bodyPr/>
          <a:lstStyle/>
          <a:p>
            <a:fld id="{3A4CFD73-2C60-4F7A-A644-532E0AA161FE}" type="slidenum">
              <a:rPr lang="fr-FR" smtClean="0"/>
              <a:t>‹N°›</a:t>
            </a:fld>
            <a:endParaRPr lang="fr-FR"/>
          </a:p>
        </p:txBody>
      </p:sp>
    </p:spTree>
    <p:extLst>
      <p:ext uri="{BB962C8B-B14F-4D97-AF65-F5344CB8AC3E}">
        <p14:creationId xmlns:p14="http://schemas.microsoft.com/office/powerpoint/2010/main" val="36077710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2ADA00-ADE4-4EF8-B98C-FF8FEABE8AD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E821218-5F9A-498C-A131-99BC389D559E}"/>
              </a:ext>
            </a:extLst>
          </p:cNvPr>
          <p:cNvSpPr>
            <a:spLocks noGrp="1"/>
          </p:cNvSpPr>
          <p:nvPr>
            <p:ph type="dt" sz="half" idx="10"/>
          </p:nvPr>
        </p:nvSpPr>
        <p:spPr/>
        <p:txBody>
          <a:bodyPr/>
          <a:lstStyle/>
          <a:p>
            <a:fld id="{16736984-A9EA-498F-8451-27AF705FB2F2}" type="datetimeFigureOut">
              <a:rPr lang="fr-FR" smtClean="0"/>
              <a:t>13/12/2021</a:t>
            </a:fld>
            <a:endParaRPr lang="fr-FR"/>
          </a:p>
        </p:txBody>
      </p:sp>
      <p:sp>
        <p:nvSpPr>
          <p:cNvPr id="4" name="Espace réservé du pied de page 3">
            <a:extLst>
              <a:ext uri="{FF2B5EF4-FFF2-40B4-BE49-F238E27FC236}">
                <a16:creationId xmlns:a16="http://schemas.microsoft.com/office/drawing/2014/main" id="{8C128D65-22C2-4210-BB33-C1642025EF1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C15494F-512F-4B47-8260-955019D9B52C}"/>
              </a:ext>
            </a:extLst>
          </p:cNvPr>
          <p:cNvSpPr>
            <a:spLocks noGrp="1"/>
          </p:cNvSpPr>
          <p:nvPr>
            <p:ph type="sldNum" sz="quarter" idx="12"/>
          </p:nvPr>
        </p:nvSpPr>
        <p:spPr/>
        <p:txBody>
          <a:bodyPr/>
          <a:lstStyle/>
          <a:p>
            <a:fld id="{3A4CFD73-2C60-4F7A-A644-532E0AA161FE}" type="slidenum">
              <a:rPr lang="fr-FR" smtClean="0"/>
              <a:t>‹N°›</a:t>
            </a:fld>
            <a:endParaRPr lang="fr-FR"/>
          </a:p>
        </p:txBody>
      </p:sp>
    </p:spTree>
    <p:extLst>
      <p:ext uri="{BB962C8B-B14F-4D97-AF65-F5344CB8AC3E}">
        <p14:creationId xmlns:p14="http://schemas.microsoft.com/office/powerpoint/2010/main" val="26472902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841BC46-3526-47E0-BEDF-784208A56CA5}"/>
              </a:ext>
            </a:extLst>
          </p:cNvPr>
          <p:cNvSpPr>
            <a:spLocks noGrp="1"/>
          </p:cNvSpPr>
          <p:nvPr>
            <p:ph type="dt" sz="half" idx="10"/>
          </p:nvPr>
        </p:nvSpPr>
        <p:spPr/>
        <p:txBody>
          <a:bodyPr/>
          <a:lstStyle/>
          <a:p>
            <a:fld id="{16736984-A9EA-498F-8451-27AF705FB2F2}" type="datetimeFigureOut">
              <a:rPr lang="fr-FR" smtClean="0"/>
              <a:t>13/12/2021</a:t>
            </a:fld>
            <a:endParaRPr lang="fr-FR"/>
          </a:p>
        </p:txBody>
      </p:sp>
      <p:sp>
        <p:nvSpPr>
          <p:cNvPr id="3" name="Espace réservé du pied de page 2">
            <a:extLst>
              <a:ext uri="{FF2B5EF4-FFF2-40B4-BE49-F238E27FC236}">
                <a16:creationId xmlns:a16="http://schemas.microsoft.com/office/drawing/2014/main" id="{43B8EFDA-0546-4FF4-A59A-54C990FD8CC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028CC4F-04C9-4EF4-9699-DCBE5CD1478C}"/>
              </a:ext>
            </a:extLst>
          </p:cNvPr>
          <p:cNvSpPr>
            <a:spLocks noGrp="1"/>
          </p:cNvSpPr>
          <p:nvPr>
            <p:ph type="sldNum" sz="quarter" idx="12"/>
          </p:nvPr>
        </p:nvSpPr>
        <p:spPr/>
        <p:txBody>
          <a:bodyPr/>
          <a:lstStyle/>
          <a:p>
            <a:fld id="{3A4CFD73-2C60-4F7A-A644-532E0AA161FE}" type="slidenum">
              <a:rPr lang="fr-FR" smtClean="0"/>
              <a:t>‹N°›</a:t>
            </a:fld>
            <a:endParaRPr lang="fr-FR"/>
          </a:p>
        </p:txBody>
      </p:sp>
    </p:spTree>
    <p:extLst>
      <p:ext uri="{BB962C8B-B14F-4D97-AF65-F5344CB8AC3E}">
        <p14:creationId xmlns:p14="http://schemas.microsoft.com/office/powerpoint/2010/main" val="2121048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DDF03A-CE5D-4530-BF7B-5D1849EFAAC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3940B5F-2340-48A1-B37F-AC8662ED4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9D6DB07-D4AC-4B3E-880A-C63977827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F916DD8-C395-4738-91B3-CEAF26DD09C6}"/>
              </a:ext>
            </a:extLst>
          </p:cNvPr>
          <p:cNvSpPr>
            <a:spLocks noGrp="1"/>
          </p:cNvSpPr>
          <p:nvPr>
            <p:ph type="dt" sz="half" idx="10"/>
          </p:nvPr>
        </p:nvSpPr>
        <p:spPr/>
        <p:txBody>
          <a:bodyPr/>
          <a:lstStyle/>
          <a:p>
            <a:fld id="{16736984-A9EA-498F-8451-27AF705FB2F2}" type="datetimeFigureOut">
              <a:rPr lang="fr-FR" smtClean="0"/>
              <a:t>13/12/2021</a:t>
            </a:fld>
            <a:endParaRPr lang="fr-FR"/>
          </a:p>
        </p:txBody>
      </p:sp>
      <p:sp>
        <p:nvSpPr>
          <p:cNvPr id="6" name="Espace réservé du pied de page 5">
            <a:extLst>
              <a:ext uri="{FF2B5EF4-FFF2-40B4-BE49-F238E27FC236}">
                <a16:creationId xmlns:a16="http://schemas.microsoft.com/office/drawing/2014/main" id="{8DA631F9-CB0D-4C02-93D0-C9B4E16E6D7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070509D-6B7D-40A9-A71F-2ECC62D0A023}"/>
              </a:ext>
            </a:extLst>
          </p:cNvPr>
          <p:cNvSpPr>
            <a:spLocks noGrp="1"/>
          </p:cNvSpPr>
          <p:nvPr>
            <p:ph type="sldNum" sz="quarter" idx="12"/>
          </p:nvPr>
        </p:nvSpPr>
        <p:spPr/>
        <p:txBody>
          <a:bodyPr/>
          <a:lstStyle/>
          <a:p>
            <a:fld id="{3A4CFD73-2C60-4F7A-A644-532E0AA161FE}" type="slidenum">
              <a:rPr lang="fr-FR" smtClean="0"/>
              <a:t>‹N°›</a:t>
            </a:fld>
            <a:endParaRPr lang="fr-FR"/>
          </a:p>
        </p:txBody>
      </p:sp>
    </p:spTree>
    <p:extLst>
      <p:ext uri="{BB962C8B-B14F-4D97-AF65-F5344CB8AC3E}">
        <p14:creationId xmlns:p14="http://schemas.microsoft.com/office/powerpoint/2010/main" val="11163234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29E2DE-4793-409C-B9A4-C4A24C26343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20642F0-8807-401F-ADB9-463A4A0DD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9B0E84D-E69C-4C6A-816E-2A2FF2C01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7C02779-18AD-42D8-847D-D3078A006862}"/>
              </a:ext>
            </a:extLst>
          </p:cNvPr>
          <p:cNvSpPr>
            <a:spLocks noGrp="1"/>
          </p:cNvSpPr>
          <p:nvPr>
            <p:ph type="dt" sz="half" idx="10"/>
          </p:nvPr>
        </p:nvSpPr>
        <p:spPr/>
        <p:txBody>
          <a:bodyPr/>
          <a:lstStyle/>
          <a:p>
            <a:fld id="{16736984-A9EA-498F-8451-27AF705FB2F2}" type="datetimeFigureOut">
              <a:rPr lang="fr-FR" smtClean="0"/>
              <a:t>13/12/2021</a:t>
            </a:fld>
            <a:endParaRPr lang="fr-FR"/>
          </a:p>
        </p:txBody>
      </p:sp>
      <p:sp>
        <p:nvSpPr>
          <p:cNvPr id="6" name="Espace réservé du pied de page 5">
            <a:extLst>
              <a:ext uri="{FF2B5EF4-FFF2-40B4-BE49-F238E27FC236}">
                <a16:creationId xmlns:a16="http://schemas.microsoft.com/office/drawing/2014/main" id="{2F3DD925-B5C8-4B2A-9CA9-A05BD107D71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B091D75-C51B-4F93-A4F1-6A6427C488CC}"/>
              </a:ext>
            </a:extLst>
          </p:cNvPr>
          <p:cNvSpPr>
            <a:spLocks noGrp="1"/>
          </p:cNvSpPr>
          <p:nvPr>
            <p:ph type="sldNum" sz="quarter" idx="12"/>
          </p:nvPr>
        </p:nvSpPr>
        <p:spPr/>
        <p:txBody>
          <a:bodyPr/>
          <a:lstStyle/>
          <a:p>
            <a:fld id="{3A4CFD73-2C60-4F7A-A644-532E0AA161FE}" type="slidenum">
              <a:rPr lang="fr-FR" smtClean="0"/>
              <a:t>‹N°›</a:t>
            </a:fld>
            <a:endParaRPr lang="fr-FR"/>
          </a:p>
        </p:txBody>
      </p:sp>
    </p:spTree>
    <p:extLst>
      <p:ext uri="{BB962C8B-B14F-4D97-AF65-F5344CB8AC3E}">
        <p14:creationId xmlns:p14="http://schemas.microsoft.com/office/powerpoint/2010/main" val="100901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ux contenus">
    <p:spTree>
      <p:nvGrpSpPr>
        <p:cNvPr id="1" name=""/>
        <p:cNvGrpSpPr/>
        <p:nvPr/>
      </p:nvGrpSpPr>
      <p:grpSpPr>
        <a:xfrm>
          <a:off x="0" y="0"/>
          <a:ext cx="0" cy="0"/>
          <a:chOff x="0" y="0"/>
          <a:chExt cx="0" cy="0"/>
        </a:xfrm>
      </p:grpSpPr>
      <p:sp>
        <p:nvSpPr>
          <p:cNvPr id="38" name="Texte du titre"/>
          <p:cNvSpPr txBox="1">
            <a:spLocks noGrp="1"/>
          </p:cNvSpPr>
          <p:nvPr>
            <p:ph type="title"/>
          </p:nvPr>
        </p:nvSpPr>
        <p:spPr>
          <a:prstGeom prst="rect">
            <a:avLst/>
          </a:prstGeom>
        </p:spPr>
        <p:txBody>
          <a:bodyPr/>
          <a:lstStyle/>
          <a:p>
            <a:r>
              <a:t>Texte du titre</a:t>
            </a:r>
          </a:p>
        </p:txBody>
      </p:sp>
      <p:sp>
        <p:nvSpPr>
          <p:cNvPr id="39" name="Texte niveau 1…"/>
          <p:cNvSpPr txBox="1">
            <a:spLocks noGrp="1"/>
          </p:cNvSpPr>
          <p:nvPr>
            <p:ph type="body" sz="half" idx="1"/>
          </p:nvPr>
        </p:nvSpPr>
        <p:spPr>
          <a:xfrm>
            <a:off x="838200" y="1825625"/>
            <a:ext cx="5181600" cy="4351338"/>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40"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81EDB2-F537-4036-8E7A-410AFA1EA22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6DC0073-6507-40A0-9332-66A12753180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7279173-2CE4-4CE5-AF7C-6ADE0352865D}"/>
              </a:ext>
            </a:extLst>
          </p:cNvPr>
          <p:cNvSpPr>
            <a:spLocks noGrp="1"/>
          </p:cNvSpPr>
          <p:nvPr>
            <p:ph type="dt" sz="half" idx="10"/>
          </p:nvPr>
        </p:nvSpPr>
        <p:spPr/>
        <p:txBody>
          <a:bodyPr/>
          <a:lstStyle/>
          <a:p>
            <a:fld id="{16736984-A9EA-498F-8451-27AF705FB2F2}" type="datetimeFigureOut">
              <a:rPr lang="fr-FR" smtClean="0"/>
              <a:t>13/12/2021</a:t>
            </a:fld>
            <a:endParaRPr lang="fr-FR"/>
          </a:p>
        </p:txBody>
      </p:sp>
      <p:sp>
        <p:nvSpPr>
          <p:cNvPr id="5" name="Espace réservé du pied de page 4">
            <a:extLst>
              <a:ext uri="{FF2B5EF4-FFF2-40B4-BE49-F238E27FC236}">
                <a16:creationId xmlns:a16="http://schemas.microsoft.com/office/drawing/2014/main" id="{FAA50C20-B2B7-466A-A3EB-26018BEB3E4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E17CCB-420A-42AD-BE1C-244C7B88E89E}"/>
              </a:ext>
            </a:extLst>
          </p:cNvPr>
          <p:cNvSpPr>
            <a:spLocks noGrp="1"/>
          </p:cNvSpPr>
          <p:nvPr>
            <p:ph type="sldNum" sz="quarter" idx="12"/>
          </p:nvPr>
        </p:nvSpPr>
        <p:spPr/>
        <p:txBody>
          <a:bodyPr/>
          <a:lstStyle/>
          <a:p>
            <a:fld id="{3A4CFD73-2C60-4F7A-A644-532E0AA161FE}" type="slidenum">
              <a:rPr lang="fr-FR" smtClean="0"/>
              <a:t>‹N°›</a:t>
            </a:fld>
            <a:endParaRPr lang="fr-FR"/>
          </a:p>
        </p:txBody>
      </p:sp>
    </p:spTree>
    <p:extLst>
      <p:ext uri="{BB962C8B-B14F-4D97-AF65-F5344CB8AC3E}">
        <p14:creationId xmlns:p14="http://schemas.microsoft.com/office/powerpoint/2010/main" val="899839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762F29D-46BC-4020-86CA-97BCC31AB0B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F1E6248-01C1-453A-B9B1-092344E9C5D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D932D50-B620-4779-A863-B6700D109D96}"/>
              </a:ext>
            </a:extLst>
          </p:cNvPr>
          <p:cNvSpPr>
            <a:spLocks noGrp="1"/>
          </p:cNvSpPr>
          <p:nvPr>
            <p:ph type="dt" sz="half" idx="10"/>
          </p:nvPr>
        </p:nvSpPr>
        <p:spPr/>
        <p:txBody>
          <a:bodyPr/>
          <a:lstStyle/>
          <a:p>
            <a:fld id="{16736984-A9EA-498F-8451-27AF705FB2F2}" type="datetimeFigureOut">
              <a:rPr lang="fr-FR" smtClean="0"/>
              <a:t>13/12/2021</a:t>
            </a:fld>
            <a:endParaRPr lang="fr-FR"/>
          </a:p>
        </p:txBody>
      </p:sp>
      <p:sp>
        <p:nvSpPr>
          <p:cNvPr id="5" name="Espace réservé du pied de page 4">
            <a:extLst>
              <a:ext uri="{FF2B5EF4-FFF2-40B4-BE49-F238E27FC236}">
                <a16:creationId xmlns:a16="http://schemas.microsoft.com/office/drawing/2014/main" id="{57D9A055-065B-465F-AADF-3C82700612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581F7D-FF02-4EAF-A428-A8578EEF57CC}"/>
              </a:ext>
            </a:extLst>
          </p:cNvPr>
          <p:cNvSpPr>
            <a:spLocks noGrp="1"/>
          </p:cNvSpPr>
          <p:nvPr>
            <p:ph type="sldNum" sz="quarter" idx="12"/>
          </p:nvPr>
        </p:nvSpPr>
        <p:spPr/>
        <p:txBody>
          <a:bodyPr/>
          <a:lstStyle/>
          <a:p>
            <a:fld id="{3A4CFD73-2C60-4F7A-A644-532E0AA161FE}" type="slidenum">
              <a:rPr lang="fr-FR" smtClean="0"/>
              <a:t>‹N°›</a:t>
            </a:fld>
            <a:endParaRPr lang="fr-FR"/>
          </a:p>
        </p:txBody>
      </p:sp>
    </p:spTree>
    <p:extLst>
      <p:ext uri="{BB962C8B-B14F-4D97-AF65-F5344CB8AC3E}">
        <p14:creationId xmlns:p14="http://schemas.microsoft.com/office/powerpoint/2010/main" val="176357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aison">
    <p:spTree>
      <p:nvGrpSpPr>
        <p:cNvPr id="1" name=""/>
        <p:cNvGrpSpPr/>
        <p:nvPr/>
      </p:nvGrpSpPr>
      <p:grpSpPr>
        <a:xfrm>
          <a:off x="0" y="0"/>
          <a:ext cx="0" cy="0"/>
          <a:chOff x="0" y="0"/>
          <a:chExt cx="0" cy="0"/>
        </a:xfrm>
      </p:grpSpPr>
      <p:sp>
        <p:nvSpPr>
          <p:cNvPr id="47" name="Texte du titre"/>
          <p:cNvSpPr txBox="1">
            <a:spLocks noGrp="1"/>
          </p:cNvSpPr>
          <p:nvPr>
            <p:ph type="title"/>
          </p:nvPr>
        </p:nvSpPr>
        <p:spPr>
          <a:xfrm>
            <a:off x="839787" y="365125"/>
            <a:ext cx="10515601" cy="1325563"/>
          </a:xfrm>
          <a:prstGeom prst="rect">
            <a:avLst/>
          </a:prstGeom>
        </p:spPr>
        <p:txBody>
          <a:bodyPr/>
          <a:lstStyle/>
          <a:p>
            <a:r>
              <a:t>Texte du titre</a:t>
            </a:r>
          </a:p>
        </p:txBody>
      </p:sp>
      <p:sp>
        <p:nvSpPr>
          <p:cNvPr id="48" name="Texte niveau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Texte niveau 1</a:t>
            </a:r>
          </a:p>
          <a:p>
            <a:pPr lvl="1"/>
            <a:r>
              <a:t>Texte niveau 2</a:t>
            </a:r>
          </a:p>
          <a:p>
            <a:pPr lvl="2"/>
            <a:r>
              <a:t>Texte niveau 3</a:t>
            </a:r>
          </a:p>
          <a:p>
            <a:pPr lvl="3"/>
            <a:r>
              <a:t>Texte niveau 4</a:t>
            </a:r>
          </a:p>
          <a:p>
            <a:pPr lvl="4"/>
            <a:r>
              <a:t>Texte niveau 5</a:t>
            </a:r>
          </a:p>
        </p:txBody>
      </p:sp>
      <p:sp>
        <p:nvSpPr>
          <p:cNvPr id="49" name="Espace réservé du texte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re seul">
    <p:spTree>
      <p:nvGrpSpPr>
        <p:cNvPr id="1" name=""/>
        <p:cNvGrpSpPr/>
        <p:nvPr/>
      </p:nvGrpSpPr>
      <p:grpSpPr>
        <a:xfrm>
          <a:off x="0" y="0"/>
          <a:ext cx="0" cy="0"/>
          <a:chOff x="0" y="0"/>
          <a:chExt cx="0" cy="0"/>
        </a:xfrm>
      </p:grpSpPr>
      <p:sp>
        <p:nvSpPr>
          <p:cNvPr id="57" name="Texte du titre"/>
          <p:cNvSpPr txBox="1">
            <a:spLocks noGrp="1"/>
          </p:cNvSpPr>
          <p:nvPr>
            <p:ph type="title"/>
          </p:nvPr>
        </p:nvSpPr>
        <p:spPr>
          <a:prstGeom prst="rect">
            <a:avLst/>
          </a:prstGeom>
        </p:spPr>
        <p:txBody>
          <a:bodyPr/>
          <a:lstStyle/>
          <a:p>
            <a:r>
              <a:t>Texte du titre</a:t>
            </a:r>
          </a:p>
        </p:txBody>
      </p:sp>
      <p:sp>
        <p:nvSpPr>
          <p:cNvPr id="58"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Vide">
    <p:spTree>
      <p:nvGrpSpPr>
        <p:cNvPr id="1" name=""/>
        <p:cNvGrpSpPr/>
        <p:nvPr/>
      </p:nvGrpSpPr>
      <p:grpSpPr>
        <a:xfrm>
          <a:off x="0" y="0"/>
          <a:ext cx="0" cy="0"/>
          <a:chOff x="0" y="0"/>
          <a:chExt cx="0" cy="0"/>
        </a:xfrm>
      </p:grpSpPr>
      <p:sp>
        <p:nvSpPr>
          <p:cNvPr id="65"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u avec légende">
    <p:spTree>
      <p:nvGrpSpPr>
        <p:cNvPr id="1" name=""/>
        <p:cNvGrpSpPr/>
        <p:nvPr/>
      </p:nvGrpSpPr>
      <p:grpSpPr>
        <a:xfrm>
          <a:off x="0" y="0"/>
          <a:ext cx="0" cy="0"/>
          <a:chOff x="0" y="0"/>
          <a:chExt cx="0" cy="0"/>
        </a:xfrm>
      </p:grpSpPr>
      <p:sp>
        <p:nvSpPr>
          <p:cNvPr id="72" name="Texte du titre"/>
          <p:cNvSpPr txBox="1">
            <a:spLocks noGrp="1"/>
          </p:cNvSpPr>
          <p:nvPr>
            <p:ph type="title"/>
          </p:nvPr>
        </p:nvSpPr>
        <p:spPr>
          <a:xfrm>
            <a:off x="839787" y="457200"/>
            <a:ext cx="3932239" cy="1600200"/>
          </a:xfrm>
          <a:prstGeom prst="rect">
            <a:avLst/>
          </a:prstGeom>
        </p:spPr>
        <p:txBody>
          <a:bodyPr anchor="b"/>
          <a:lstStyle>
            <a:lvl1pPr>
              <a:defRPr sz="3200"/>
            </a:lvl1pPr>
          </a:lstStyle>
          <a:p>
            <a:r>
              <a:t>Texte du titre</a:t>
            </a:r>
          </a:p>
        </p:txBody>
      </p:sp>
      <p:sp>
        <p:nvSpPr>
          <p:cNvPr id="73" name="Texte niveau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Texte niveau 1</a:t>
            </a:r>
          </a:p>
          <a:p>
            <a:pPr lvl="1"/>
            <a:r>
              <a:t>Texte niveau 2</a:t>
            </a:r>
          </a:p>
          <a:p>
            <a:pPr lvl="2"/>
            <a:r>
              <a:t>Texte niveau 3</a:t>
            </a:r>
          </a:p>
          <a:p>
            <a:pPr lvl="3"/>
            <a:r>
              <a:t>Texte niveau 4</a:t>
            </a:r>
          </a:p>
          <a:p>
            <a:pPr lvl="4"/>
            <a:r>
              <a:t>Texte niveau 5</a:t>
            </a:r>
          </a:p>
        </p:txBody>
      </p:sp>
      <p:sp>
        <p:nvSpPr>
          <p:cNvPr id="74" name="Espace réservé du texte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Image avec légende">
    <p:spTree>
      <p:nvGrpSpPr>
        <p:cNvPr id="1" name=""/>
        <p:cNvGrpSpPr/>
        <p:nvPr/>
      </p:nvGrpSpPr>
      <p:grpSpPr>
        <a:xfrm>
          <a:off x="0" y="0"/>
          <a:ext cx="0" cy="0"/>
          <a:chOff x="0" y="0"/>
          <a:chExt cx="0" cy="0"/>
        </a:xfrm>
      </p:grpSpPr>
      <p:sp>
        <p:nvSpPr>
          <p:cNvPr id="82" name="Texte du titre"/>
          <p:cNvSpPr txBox="1">
            <a:spLocks noGrp="1"/>
          </p:cNvSpPr>
          <p:nvPr>
            <p:ph type="title"/>
          </p:nvPr>
        </p:nvSpPr>
        <p:spPr>
          <a:xfrm>
            <a:off x="839787" y="457200"/>
            <a:ext cx="3932239" cy="1600200"/>
          </a:xfrm>
          <a:prstGeom prst="rect">
            <a:avLst/>
          </a:prstGeom>
        </p:spPr>
        <p:txBody>
          <a:bodyPr anchor="b"/>
          <a:lstStyle>
            <a:lvl1pPr>
              <a:defRPr sz="3200"/>
            </a:lvl1pPr>
          </a:lstStyle>
          <a:p>
            <a:r>
              <a:t>Texte du titre</a:t>
            </a:r>
          </a:p>
        </p:txBody>
      </p:sp>
      <p:sp>
        <p:nvSpPr>
          <p:cNvPr id="83" name="Espace réservé pour une image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Texte niveau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Texte niveau 1</a:t>
            </a:r>
          </a:p>
          <a:p>
            <a:pPr lvl="1"/>
            <a:r>
              <a:t>Texte niveau 2</a:t>
            </a:r>
          </a:p>
          <a:p>
            <a:pPr lvl="2"/>
            <a:r>
              <a:t>Texte niveau 3</a:t>
            </a:r>
          </a:p>
          <a:p>
            <a:pPr lvl="3"/>
            <a:r>
              <a:t>Texte niveau 4</a:t>
            </a:r>
          </a:p>
          <a:p>
            <a:pPr lvl="4"/>
            <a:r>
              <a:t>Texte niveau 5</a:t>
            </a:r>
          </a:p>
        </p:txBody>
      </p:sp>
      <p:sp>
        <p:nvSpPr>
          <p:cNvPr id="85"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e du titre"/>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Texte du titre</a:t>
            </a:r>
          </a:p>
        </p:txBody>
      </p:sp>
      <p:sp>
        <p:nvSpPr>
          <p:cNvPr id="3" name="Texte niveau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Texte niveau 1</a:t>
            </a:r>
          </a:p>
          <a:p>
            <a:pPr lvl="1"/>
            <a:r>
              <a:t>Texte niveau 2</a:t>
            </a:r>
          </a:p>
          <a:p>
            <a:pPr lvl="2"/>
            <a:r>
              <a:t>Texte niveau 3</a:t>
            </a:r>
          </a:p>
          <a:p>
            <a:pPr lvl="3"/>
            <a:r>
              <a:t>Texte niveau 4</a:t>
            </a:r>
          </a:p>
          <a:p>
            <a:pPr lvl="4"/>
            <a:r>
              <a:t>Texte niveau 5</a:t>
            </a:r>
          </a:p>
        </p:txBody>
      </p:sp>
      <p:sp>
        <p:nvSpPr>
          <p:cNvPr id="4" name="Numéro de diapositive"/>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024BBD6-2E72-4EB8-B34D-70514D1F1E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1188F60-2C88-418E-A9A2-7C209135E4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1B87762-ED4F-4210-8664-27A2CD785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33F4E-F424-404A-8E06-D3F3B8E72BC9}" type="datetimeFigureOut">
              <a:rPr lang="fr-FR" smtClean="0"/>
              <a:t>13/12/2021</a:t>
            </a:fld>
            <a:endParaRPr lang="fr-FR"/>
          </a:p>
        </p:txBody>
      </p:sp>
      <p:sp>
        <p:nvSpPr>
          <p:cNvPr id="5" name="Espace réservé du pied de page 4">
            <a:extLst>
              <a:ext uri="{FF2B5EF4-FFF2-40B4-BE49-F238E27FC236}">
                <a16:creationId xmlns:a16="http://schemas.microsoft.com/office/drawing/2014/main" id="{DADDAD56-60AA-4E28-9326-2C2B256096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4AEC3B6-1CF4-44AB-B4A7-9D6657FB8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87EF9-3180-4A92-A562-9710756C9699}" type="slidenum">
              <a:rPr lang="fr-FR" smtClean="0"/>
              <a:t>‹N°›</a:t>
            </a:fld>
            <a:endParaRPr lang="fr-FR"/>
          </a:p>
        </p:txBody>
      </p:sp>
    </p:spTree>
    <p:extLst>
      <p:ext uri="{BB962C8B-B14F-4D97-AF65-F5344CB8AC3E}">
        <p14:creationId xmlns:p14="http://schemas.microsoft.com/office/powerpoint/2010/main" val="64906649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22CED9A-B69B-4BAF-9F80-CF59186989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CE791A8-3717-4157-86D2-8A0EADDDD4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F3DAE0-72FF-4B66-830C-240545FA6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36984-A9EA-498F-8451-27AF705FB2F2}" type="datetimeFigureOut">
              <a:rPr lang="fr-FR" smtClean="0"/>
              <a:t>13/12/2021</a:t>
            </a:fld>
            <a:endParaRPr lang="fr-FR"/>
          </a:p>
        </p:txBody>
      </p:sp>
      <p:sp>
        <p:nvSpPr>
          <p:cNvPr id="5" name="Espace réservé du pied de page 4">
            <a:extLst>
              <a:ext uri="{FF2B5EF4-FFF2-40B4-BE49-F238E27FC236}">
                <a16:creationId xmlns:a16="http://schemas.microsoft.com/office/drawing/2014/main" id="{0ACE76D8-8211-4D02-BEAE-06A57642DB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A9512DE-67FF-47AB-9CC7-6B4136C8A0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CFD73-2C60-4F7A-A644-532E0AA161FE}" type="slidenum">
              <a:rPr lang="fr-FR" smtClean="0"/>
              <a:t>‹N°›</a:t>
            </a:fld>
            <a:endParaRPr lang="fr-FR"/>
          </a:p>
        </p:txBody>
      </p:sp>
    </p:spTree>
    <p:extLst>
      <p:ext uri="{BB962C8B-B14F-4D97-AF65-F5344CB8AC3E}">
        <p14:creationId xmlns:p14="http://schemas.microsoft.com/office/powerpoint/2010/main" val="13944928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3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9.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hyperlink" Target="https://www.manager-go.com/management/gestion-de-conflits.htm" TargetMode="External"/><Relationship Id="rId2" Type="http://schemas.openxmlformats.org/officeDocument/2006/relationships/notesSlide" Target="../notesSlides/notesSlide81.xml"/><Relationship Id="rId1" Type="http://schemas.openxmlformats.org/officeDocument/2006/relationships/slideLayout" Target="../slideLayouts/slideLayout11.xml"/><Relationship Id="rId4" Type="http://schemas.openxmlformats.org/officeDocument/2006/relationships/hyperlink" Target="https://www.bloom-at-work.com/blog/risques-psychosociaux-rps-en-entreprise-comment-agir/" TargetMode="Externa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84"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SEQUENCE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235"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La prévention</a:t>
            </a:r>
          </a:p>
        </p:txBody>
      </p:sp>
      <p:sp>
        <p:nvSpPr>
          <p:cNvPr id="236" name="ZoneTexte 3"/>
          <p:cNvSpPr txBox="1"/>
          <p:nvPr/>
        </p:nvSpPr>
        <p:spPr>
          <a:xfrm>
            <a:off x="3325948" y="1959429"/>
            <a:ext cx="748501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Le manager doit anticiper les conflits</a:t>
            </a:r>
          </a:p>
        </p:txBody>
      </p:sp>
      <p:pic>
        <p:nvPicPr>
          <p:cNvPr id="237" name="Image 4" descr="Image 4"/>
          <p:cNvPicPr>
            <a:picLocks noChangeAspect="1"/>
          </p:cNvPicPr>
          <p:nvPr/>
        </p:nvPicPr>
        <p:blipFill>
          <a:blip r:embed="rId3"/>
          <a:stretch>
            <a:fillRect/>
          </a:stretch>
        </p:blipFill>
        <p:spPr>
          <a:xfrm>
            <a:off x="3134065" y="2757264"/>
            <a:ext cx="5923870" cy="3791277"/>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4DCFA"/>
        </a:solidFill>
        <a:effectLst/>
      </p:bgPr>
    </p:bg>
    <p:spTree>
      <p:nvGrpSpPr>
        <p:cNvPr id="1" name=""/>
        <p:cNvGrpSpPr/>
        <p:nvPr/>
      </p:nvGrpSpPr>
      <p:grpSpPr>
        <a:xfrm>
          <a:off x="0" y="0"/>
          <a:ext cx="0" cy="0"/>
          <a:chOff x="0" y="0"/>
          <a:chExt cx="0" cy="0"/>
        </a:xfrm>
      </p:grpSpPr>
      <p:sp>
        <p:nvSpPr>
          <p:cNvPr id="241" name="Titre 1"/>
          <p:cNvSpPr txBox="1">
            <a:spLocks noGrp="1"/>
          </p:cNvSpPr>
          <p:nvPr>
            <p:ph type="title"/>
          </p:nvPr>
        </p:nvSpPr>
        <p:spPr>
          <a:xfrm>
            <a:off x="3262367" y="579875"/>
            <a:ext cx="10515601" cy="2852739"/>
          </a:xfrm>
          <a:prstGeom prst="rect">
            <a:avLst/>
          </a:prstGeom>
        </p:spPr>
        <p:txBody>
          <a:bodyPr/>
          <a:lstStyle/>
          <a:p>
            <a:r>
              <a:t>LA QUESTION</a:t>
            </a:r>
          </a:p>
        </p:txBody>
      </p:sp>
      <p:sp>
        <p:nvSpPr>
          <p:cNvPr id="242" name="Espace réservé du texte 2"/>
          <p:cNvSpPr txBox="1">
            <a:spLocks noGrp="1"/>
          </p:cNvSpPr>
          <p:nvPr>
            <p:ph type="body" sz="quarter" idx="1"/>
          </p:nvPr>
        </p:nvSpPr>
        <p:spPr>
          <a:xfrm>
            <a:off x="-410999" y="5482842"/>
            <a:ext cx="1242849" cy="606809"/>
          </a:xfrm>
          <a:prstGeom prst="rect">
            <a:avLst/>
          </a:prstGeom>
        </p:spPr>
        <p:txBody>
          <a:bodyPr/>
          <a:lstStyle/>
          <a:p>
            <a:r>
              <a:t>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247"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Les conséquences</a:t>
            </a:r>
          </a:p>
        </p:txBody>
      </p:sp>
      <p:sp>
        <p:nvSpPr>
          <p:cNvPr id="248" name="ZoneTexte 3"/>
          <p:cNvSpPr txBox="1"/>
          <p:nvPr/>
        </p:nvSpPr>
        <p:spPr>
          <a:xfrm>
            <a:off x="2890520" y="1959429"/>
            <a:ext cx="792044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Un conflit non réglé pourra avoir des conséquences désastreuses sur l’entreprise</a:t>
            </a:r>
          </a:p>
        </p:txBody>
      </p:sp>
      <p:pic>
        <p:nvPicPr>
          <p:cNvPr id="249" name="Image 4" descr="Image 4"/>
          <p:cNvPicPr>
            <a:picLocks noChangeAspect="1"/>
          </p:cNvPicPr>
          <p:nvPr/>
        </p:nvPicPr>
        <p:blipFill>
          <a:blip r:embed="rId3"/>
          <a:stretch>
            <a:fillRect/>
          </a:stretch>
        </p:blipFill>
        <p:spPr>
          <a:xfrm>
            <a:off x="3540669" y="2902698"/>
            <a:ext cx="6300017" cy="3585970"/>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254"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Les types de conflits</a:t>
            </a:r>
          </a:p>
        </p:txBody>
      </p:sp>
      <p:sp>
        <p:nvSpPr>
          <p:cNvPr id="255" name="ZoneTexte 3"/>
          <p:cNvSpPr txBox="1"/>
          <p:nvPr/>
        </p:nvSpPr>
        <p:spPr>
          <a:xfrm>
            <a:off x="5162004" y="2828835"/>
            <a:ext cx="1867991" cy="1209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Intrapersonnel </a:t>
            </a:r>
          </a:p>
          <a:p>
            <a:r>
              <a:t>Interpersonnel</a:t>
            </a:r>
          </a:p>
          <a:p>
            <a:r>
              <a:t>Intragroupe</a:t>
            </a:r>
          </a:p>
          <a:p>
            <a:r>
              <a:t>intergroupe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260"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Les comportements</a:t>
            </a:r>
          </a:p>
        </p:txBody>
      </p:sp>
      <p:sp>
        <p:nvSpPr>
          <p:cNvPr id="261" name="ZoneTexte 3"/>
          <p:cNvSpPr txBox="1"/>
          <p:nvPr/>
        </p:nvSpPr>
        <p:spPr>
          <a:xfrm>
            <a:off x="3325948" y="1959429"/>
            <a:ext cx="7485018" cy="15014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La collaboration</a:t>
            </a:r>
          </a:p>
          <a:p>
            <a:r>
              <a:t> la soumission</a:t>
            </a:r>
          </a:p>
          <a:p>
            <a:r>
              <a:t>le compromis</a:t>
            </a:r>
          </a:p>
          <a:p>
            <a:r>
              <a:t>l’agression</a:t>
            </a:r>
          </a:p>
          <a:p>
            <a:r>
              <a:t>l’évitement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266"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Résoudre les conflits</a:t>
            </a:r>
          </a:p>
        </p:txBody>
      </p:sp>
      <p:sp>
        <p:nvSpPr>
          <p:cNvPr id="267" name="ZoneTexte 3"/>
          <p:cNvSpPr txBox="1"/>
          <p:nvPr/>
        </p:nvSpPr>
        <p:spPr>
          <a:xfrm>
            <a:off x="4400006" y="2931886"/>
            <a:ext cx="3812904" cy="1209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Convocation en entretiens individuels</a:t>
            </a:r>
          </a:p>
          <a:p>
            <a:r>
              <a:t>rencontre avec les salariés</a:t>
            </a:r>
          </a:p>
          <a:p>
            <a:r>
              <a:t>décision de la solution à adopter</a:t>
            </a:r>
          </a:p>
          <a:p>
            <a:r>
              <a:t>application de la solution</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71"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Vidéo</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276"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La communication non violente</a:t>
            </a:r>
          </a:p>
        </p:txBody>
      </p:sp>
      <p:sp>
        <p:nvSpPr>
          <p:cNvPr id="277" name="ZoneTexte 3"/>
          <p:cNvSpPr txBox="1"/>
          <p:nvPr/>
        </p:nvSpPr>
        <p:spPr>
          <a:xfrm>
            <a:off x="4719319" y="1959429"/>
            <a:ext cx="6091648" cy="1793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Les étapes</a:t>
            </a:r>
          </a:p>
          <a:p>
            <a:endParaRPr/>
          </a:p>
          <a:p>
            <a:r>
              <a:t>1</a:t>
            </a:r>
          </a:p>
          <a:p>
            <a:r>
              <a:t>2</a:t>
            </a:r>
          </a:p>
          <a:p>
            <a:r>
              <a:t>3</a:t>
            </a:r>
            <a:br/>
            <a:r>
              <a:t>4.</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282"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Les formulations</a:t>
            </a:r>
          </a:p>
        </p:txBody>
      </p:sp>
      <p:sp>
        <p:nvSpPr>
          <p:cNvPr id="283" name="ZoneTexte 3"/>
          <p:cNvSpPr txBox="1"/>
          <p:nvPr/>
        </p:nvSpPr>
        <p:spPr>
          <a:xfrm>
            <a:off x="4414519" y="1959429"/>
            <a:ext cx="639644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L’importance des mots</a:t>
            </a:r>
          </a:p>
        </p:txBody>
      </p:sp>
      <p:pic>
        <p:nvPicPr>
          <p:cNvPr id="284" name="Image 4" descr="Image 4"/>
          <p:cNvPicPr>
            <a:picLocks noChangeAspect="1"/>
          </p:cNvPicPr>
          <p:nvPr/>
        </p:nvPicPr>
        <p:blipFill>
          <a:blip r:embed="rId3"/>
          <a:stretch>
            <a:fillRect/>
          </a:stretch>
        </p:blipFill>
        <p:spPr>
          <a:xfrm>
            <a:off x="1945484" y="2733526"/>
            <a:ext cx="8068803" cy="3591428"/>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289"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L’écoute</a:t>
            </a:r>
          </a:p>
        </p:txBody>
      </p:sp>
      <p:sp>
        <p:nvSpPr>
          <p:cNvPr id="290" name="ZoneTexte 3"/>
          <p:cNvSpPr txBox="1"/>
          <p:nvPr/>
        </p:nvSpPr>
        <p:spPr>
          <a:xfrm>
            <a:off x="3993606" y="1959428"/>
            <a:ext cx="6817361"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Être attentif, poser des questions</a:t>
            </a:r>
          </a:p>
        </p:txBody>
      </p:sp>
      <p:pic>
        <p:nvPicPr>
          <p:cNvPr id="291" name="Image 4" descr="Image 4"/>
          <p:cNvPicPr>
            <a:picLocks noChangeAspect="1"/>
          </p:cNvPicPr>
          <p:nvPr/>
        </p:nvPicPr>
        <p:blipFill>
          <a:blip r:embed="rId3"/>
          <a:stretch>
            <a:fillRect/>
          </a:stretch>
        </p:blipFill>
        <p:spPr>
          <a:xfrm>
            <a:off x="4771788" y="2667072"/>
            <a:ext cx="2020898" cy="3416435"/>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re 1"/>
          <p:cNvSpPr txBox="1">
            <a:spLocks noGrp="1"/>
          </p:cNvSpPr>
          <p:nvPr>
            <p:ph type="title"/>
          </p:nvPr>
        </p:nvSpPr>
        <p:spPr>
          <a:xfrm>
            <a:off x="838196" y="670204"/>
            <a:ext cx="10636047" cy="3199668"/>
          </a:xfrm>
          <a:prstGeom prst="rect">
            <a:avLst/>
          </a:prstGeom>
        </p:spPr>
        <p:txBody>
          <a:bodyPr/>
          <a:lstStyle/>
          <a:p>
            <a:pPr algn="ctr">
              <a:lnSpc>
                <a:spcPct val="150000"/>
              </a:lnSpc>
            </a:pPr>
            <a:r>
              <a:t>MEC</a:t>
            </a:r>
            <a:br/>
            <a:r>
              <a:t>MODULE  4 :</a:t>
            </a:r>
            <a:br/>
            <a:r>
              <a:rPr>
                <a:solidFill>
                  <a:srgbClr val="444444"/>
                </a:solidFill>
              </a:rPr>
              <a:t>Gérer les problématiques</a:t>
            </a:r>
          </a:p>
        </p:txBody>
      </p:sp>
      <p:sp>
        <p:nvSpPr>
          <p:cNvPr id="189" name="Titre 1"/>
          <p:cNvSpPr txBox="1"/>
          <p:nvPr/>
        </p:nvSpPr>
        <p:spPr>
          <a:xfrm>
            <a:off x="3832367" y="4408768"/>
            <a:ext cx="4647708" cy="20077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gn="ctr">
              <a:lnSpc>
                <a:spcPct val="90000"/>
              </a:lnSpc>
              <a:defRPr sz="4400"/>
            </a:lvl1pPr>
          </a:lstStyle>
          <a:p>
            <a:r>
              <a:t>BIENVENUE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296"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La reformulation</a:t>
            </a:r>
          </a:p>
        </p:txBody>
      </p:sp>
      <p:sp>
        <p:nvSpPr>
          <p:cNvPr id="297" name="ZoneTexte 3"/>
          <p:cNvSpPr txBox="1"/>
          <p:nvPr/>
        </p:nvSpPr>
        <p:spPr>
          <a:xfrm>
            <a:off x="3325948" y="1959429"/>
            <a:ext cx="748501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Montrer au salarié que a situation est bien comprise</a:t>
            </a:r>
          </a:p>
        </p:txBody>
      </p:sp>
      <p:pic>
        <p:nvPicPr>
          <p:cNvPr id="298" name="Image 4" descr="Image 4"/>
          <p:cNvPicPr>
            <a:picLocks noChangeAspect="1"/>
          </p:cNvPicPr>
          <p:nvPr/>
        </p:nvPicPr>
        <p:blipFill>
          <a:blip r:embed="rId3"/>
          <a:stretch>
            <a:fillRect/>
          </a:stretch>
        </p:blipFill>
        <p:spPr>
          <a:xfrm>
            <a:off x="3724728" y="2641600"/>
            <a:ext cx="4027714" cy="4027714"/>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Modifier : 2 clics"/>
          <p:cNvSpPr txBox="1">
            <a:spLocks noGrp="1"/>
          </p:cNvSpPr>
          <p:nvPr>
            <p:ph type="title"/>
          </p:nvPr>
        </p:nvSpPr>
        <p:spPr>
          <a:prstGeom prst="rect">
            <a:avLst/>
          </a:prstGeom>
        </p:spPr>
        <p:txBody>
          <a:bodyPr/>
          <a:lstStyle/>
          <a:p>
            <a:endParaRPr/>
          </a:p>
        </p:txBody>
      </p:sp>
      <p:sp>
        <p:nvSpPr>
          <p:cNvPr id="303" name="Modifier : 2 clics"/>
          <p:cNvSpPr txBox="1">
            <a:spLocks noGrp="1"/>
          </p:cNvSpPr>
          <p:nvPr>
            <p:ph type="body" idx="1"/>
          </p:nvPr>
        </p:nvSpPr>
        <p:spPr>
          <a:prstGeom prst="rect">
            <a:avLst/>
          </a:prstGeom>
        </p:spPr>
        <p:txBody>
          <a:bodyPr/>
          <a:lstStyle/>
          <a:p>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07"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SEQUENCE</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312"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Les risques psycho-sociaux</a:t>
            </a:r>
          </a:p>
        </p:txBody>
      </p:sp>
      <p:sp>
        <p:nvSpPr>
          <p:cNvPr id="313" name="ZoneTexte 3"/>
          <p:cNvSpPr txBox="1"/>
          <p:nvPr/>
        </p:nvSpPr>
        <p:spPr>
          <a:xfrm>
            <a:off x="3325948" y="1959429"/>
            <a:ext cx="748501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Menacent la santé mentale et physique</a:t>
            </a:r>
          </a:p>
        </p:txBody>
      </p:sp>
      <p:pic>
        <p:nvPicPr>
          <p:cNvPr id="314" name="Image 4" descr="Image 4"/>
          <p:cNvPicPr>
            <a:picLocks noChangeAspect="1"/>
          </p:cNvPicPr>
          <p:nvPr/>
        </p:nvPicPr>
        <p:blipFill>
          <a:blip r:embed="rId3"/>
          <a:stretch>
            <a:fillRect/>
          </a:stretch>
        </p:blipFill>
        <p:spPr>
          <a:xfrm>
            <a:off x="2288495" y="2638050"/>
            <a:ext cx="6303963" cy="3782380"/>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37E4D-B631-4D30-B16E-28D009DDA9DE}"/>
              </a:ext>
            </a:extLst>
          </p:cNvPr>
          <p:cNvSpPr>
            <a:spLocks noGrp="1"/>
          </p:cNvSpPr>
          <p:nvPr>
            <p:ph type="ctrTitle"/>
          </p:nvPr>
        </p:nvSpPr>
        <p:spPr>
          <a:xfrm>
            <a:off x="1524000" y="1706022"/>
            <a:ext cx="9144000" cy="2387600"/>
          </a:xfrm>
        </p:spPr>
        <p:txBody>
          <a:bodyPr>
            <a:normAutofit/>
          </a:bodyPr>
          <a:lstStyle/>
          <a:p>
            <a:r>
              <a:rPr lang="fr-FR" sz="8000" b="1" dirty="0">
                <a:solidFill>
                  <a:schemeClr val="bg1"/>
                </a:solidFill>
              </a:rPr>
              <a:t>T’inquiète j’t’explique</a:t>
            </a:r>
          </a:p>
        </p:txBody>
      </p:sp>
    </p:spTree>
    <p:extLst>
      <p:ext uri="{BB962C8B-B14F-4D97-AF65-F5344CB8AC3E}">
        <p14:creationId xmlns:p14="http://schemas.microsoft.com/office/powerpoint/2010/main" val="2787635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323"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Les risques psycho-sociaux</a:t>
            </a:r>
          </a:p>
        </p:txBody>
      </p:sp>
      <p:sp>
        <p:nvSpPr>
          <p:cNvPr id="324" name="ZoneTexte 3"/>
          <p:cNvSpPr txBox="1"/>
          <p:nvPr/>
        </p:nvSpPr>
        <p:spPr>
          <a:xfrm>
            <a:off x="3325948" y="1959429"/>
            <a:ext cx="748501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Menacent la santé mentale et physique</a:t>
            </a:r>
          </a:p>
        </p:txBody>
      </p:sp>
      <p:pic>
        <p:nvPicPr>
          <p:cNvPr id="325" name="Image 4" descr="Image 4"/>
          <p:cNvPicPr>
            <a:picLocks noChangeAspect="1"/>
          </p:cNvPicPr>
          <p:nvPr/>
        </p:nvPicPr>
        <p:blipFill>
          <a:blip r:embed="rId3"/>
          <a:stretch>
            <a:fillRect/>
          </a:stretch>
        </p:blipFill>
        <p:spPr>
          <a:xfrm>
            <a:off x="2288495" y="2638050"/>
            <a:ext cx="6303963" cy="3782380"/>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330"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Les sources des troubles psycho-sociaux</a:t>
            </a:r>
          </a:p>
        </p:txBody>
      </p:sp>
      <p:pic>
        <p:nvPicPr>
          <p:cNvPr id="331" name="Image 3" descr="Image 3"/>
          <p:cNvPicPr>
            <a:picLocks noChangeAspect="1"/>
          </p:cNvPicPr>
          <p:nvPr/>
        </p:nvPicPr>
        <p:blipFill>
          <a:blip r:embed="rId3"/>
          <a:stretch>
            <a:fillRect/>
          </a:stretch>
        </p:blipFill>
        <p:spPr>
          <a:xfrm>
            <a:off x="3229492" y="1316230"/>
            <a:ext cx="5377479" cy="5323794"/>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336"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Les sources des troubles psycho-sociaux</a:t>
            </a:r>
          </a:p>
        </p:txBody>
      </p:sp>
      <p:pic>
        <p:nvPicPr>
          <p:cNvPr id="337" name="Image 3" descr="Image 3"/>
          <p:cNvPicPr>
            <a:picLocks noChangeAspect="1"/>
          </p:cNvPicPr>
          <p:nvPr/>
        </p:nvPicPr>
        <p:blipFill>
          <a:blip r:embed="rId3"/>
          <a:stretch>
            <a:fillRect/>
          </a:stretch>
        </p:blipFill>
        <p:spPr>
          <a:xfrm>
            <a:off x="3229492" y="1316230"/>
            <a:ext cx="5377479" cy="5323794"/>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41"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Vidéo</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346"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La gestion du stress</a:t>
            </a:r>
          </a:p>
        </p:txBody>
      </p:sp>
      <p:sp>
        <p:nvSpPr>
          <p:cNvPr id="347" name="ZoneTexte 3"/>
          <p:cNvSpPr txBox="1"/>
          <p:nvPr/>
        </p:nvSpPr>
        <p:spPr>
          <a:xfrm>
            <a:off x="3325948" y="1959429"/>
            <a:ext cx="748501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Troubles physiques, émotionnels et intellectuels</a:t>
            </a:r>
          </a:p>
        </p:txBody>
      </p:sp>
      <p:pic>
        <p:nvPicPr>
          <p:cNvPr id="348" name="Image 4" descr="Image 4"/>
          <p:cNvPicPr>
            <a:picLocks noChangeAspect="1"/>
          </p:cNvPicPr>
          <p:nvPr/>
        </p:nvPicPr>
        <p:blipFill>
          <a:blip r:embed="rId3"/>
          <a:stretch>
            <a:fillRect/>
          </a:stretch>
        </p:blipFill>
        <p:spPr>
          <a:xfrm>
            <a:off x="3674607" y="2571057"/>
            <a:ext cx="3916364" cy="3916364"/>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itre 1"/>
          <p:cNvSpPr txBox="1">
            <a:spLocks noGrp="1"/>
          </p:cNvSpPr>
          <p:nvPr>
            <p:ph type="title"/>
          </p:nvPr>
        </p:nvSpPr>
        <p:spPr>
          <a:xfrm>
            <a:off x="617218" y="615007"/>
            <a:ext cx="11074039" cy="5511473"/>
          </a:xfrm>
          <a:prstGeom prst="rect">
            <a:avLst/>
          </a:prstGeom>
        </p:spPr>
        <p:txBody>
          <a:bodyPr anchor="t"/>
          <a:lstStyle/>
          <a:p>
            <a:pPr>
              <a:lnSpc>
                <a:spcPct val="100000"/>
              </a:lnSpc>
              <a:spcBef>
                <a:spcPts val="800"/>
              </a:spcBef>
              <a:defRPr sz="2800"/>
            </a:pPr>
            <a:br/>
            <a:br/>
            <a:br/>
            <a:endParaRPr/>
          </a:p>
        </p:txBody>
      </p:sp>
      <p:sp>
        <p:nvSpPr>
          <p:cNvPr id="194" name="ZoneTexte 2"/>
          <p:cNvSpPr txBox="1"/>
          <p:nvPr/>
        </p:nvSpPr>
        <p:spPr>
          <a:xfrm>
            <a:off x="662939" y="469910"/>
            <a:ext cx="10701676" cy="6290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000" b="1"/>
            </a:pPr>
            <a:r>
              <a:t>SOMMAIRE</a:t>
            </a:r>
          </a:p>
          <a:p>
            <a:pPr algn="ctr">
              <a:defRPr sz="2000" b="1"/>
            </a:pPr>
            <a:endParaRPr/>
          </a:p>
          <a:p>
            <a:pPr marL="342900" indent="-342900">
              <a:lnSpc>
                <a:spcPct val="107000"/>
              </a:lnSpc>
              <a:buSzPct val="100000"/>
              <a:buAutoNum type="arabicPeriod"/>
              <a:defRPr sz="2000"/>
            </a:pPr>
            <a:r>
              <a:t>Les conflits</a:t>
            </a:r>
          </a:p>
          <a:p>
            <a:pPr indent="457200">
              <a:lnSpc>
                <a:spcPct val="107000"/>
              </a:lnSpc>
              <a:defRPr sz="2000"/>
            </a:pPr>
            <a:r>
              <a:t>A/ L’analyse des conflits</a:t>
            </a:r>
          </a:p>
          <a:p>
            <a:pPr indent="457200">
              <a:lnSpc>
                <a:spcPct val="107000"/>
              </a:lnSpc>
              <a:defRPr sz="2000"/>
            </a:pPr>
            <a:r>
              <a:t>B/ Les solutions</a:t>
            </a:r>
          </a:p>
          <a:p>
            <a:pPr indent="457200">
              <a:lnSpc>
                <a:spcPct val="107000"/>
              </a:lnSpc>
              <a:defRPr sz="2000"/>
            </a:pPr>
            <a:r>
              <a:t> </a:t>
            </a:r>
          </a:p>
          <a:p>
            <a:pPr marL="342900" indent="-342900">
              <a:lnSpc>
                <a:spcPct val="107000"/>
              </a:lnSpc>
              <a:buSzPct val="100000"/>
              <a:buAutoNum type="arabicPeriod"/>
              <a:defRPr sz="2000"/>
            </a:pPr>
            <a:r>
              <a:t>Les risques psycho-sociaux</a:t>
            </a:r>
          </a:p>
          <a:p>
            <a:pPr indent="457200">
              <a:lnSpc>
                <a:spcPct val="107000"/>
              </a:lnSpc>
              <a:defRPr sz="2000"/>
            </a:pPr>
            <a:r>
              <a:t>A/ Les causes</a:t>
            </a:r>
          </a:p>
          <a:p>
            <a:pPr indent="457200">
              <a:lnSpc>
                <a:spcPct val="107000"/>
              </a:lnSpc>
              <a:defRPr sz="2000"/>
            </a:pPr>
            <a:r>
              <a:t>B/ Les sanctions</a:t>
            </a:r>
          </a:p>
          <a:p>
            <a:pPr indent="457200">
              <a:lnSpc>
                <a:spcPct val="107000"/>
              </a:lnSpc>
              <a:defRPr sz="2000"/>
            </a:pPr>
            <a:r>
              <a:t>C/ Les sources et les conséquences</a:t>
            </a:r>
          </a:p>
          <a:p>
            <a:pPr indent="457200">
              <a:lnSpc>
                <a:spcPct val="107000"/>
              </a:lnSpc>
              <a:defRPr sz="2000"/>
            </a:pPr>
            <a:r>
              <a:t>D/ La prévention</a:t>
            </a:r>
          </a:p>
          <a:p>
            <a:pPr indent="457200">
              <a:lnSpc>
                <a:spcPct val="107000"/>
              </a:lnSpc>
              <a:defRPr sz="2000"/>
            </a:pPr>
            <a:r>
              <a:t> </a:t>
            </a:r>
          </a:p>
          <a:p>
            <a:pPr marL="342900" indent="-342900">
              <a:lnSpc>
                <a:spcPct val="107000"/>
              </a:lnSpc>
              <a:buSzPct val="100000"/>
              <a:buAutoNum type="arabicPeriod"/>
              <a:defRPr sz="2000"/>
            </a:pPr>
            <a:r>
              <a:t>La gestion de crises</a:t>
            </a:r>
          </a:p>
          <a:p>
            <a:pPr indent="457200">
              <a:lnSpc>
                <a:spcPct val="107000"/>
              </a:lnSpc>
              <a:defRPr sz="2000"/>
            </a:pPr>
            <a:r>
              <a:t>A/ Les objectifs et l’organisation</a:t>
            </a:r>
          </a:p>
          <a:p>
            <a:pPr indent="457200">
              <a:lnSpc>
                <a:spcPct val="107000"/>
              </a:lnSpc>
              <a:defRPr sz="2000"/>
            </a:pPr>
            <a:r>
              <a:t>B/ Le processus</a:t>
            </a:r>
          </a:p>
          <a:p>
            <a:pPr indent="457200">
              <a:lnSpc>
                <a:spcPct val="107000"/>
              </a:lnSpc>
              <a:spcBef>
                <a:spcPts val="800"/>
              </a:spcBef>
              <a:defRPr sz="2000"/>
            </a:pPr>
            <a:r>
              <a:t>C/ La communication</a:t>
            </a:r>
          </a:p>
          <a:p>
            <a:pPr indent="457200">
              <a:lnSpc>
                <a:spcPct val="107000"/>
              </a:lnSpc>
              <a:spcBef>
                <a:spcPts val="800"/>
              </a:spcBef>
              <a:defRPr sz="2000"/>
            </a:pPr>
            <a:r>
              <a:t>D/ Exemples</a:t>
            </a:r>
          </a:p>
          <a:p>
            <a:pPr algn="ctr">
              <a:defRPr sz="2000" b="1"/>
            </a:pPr>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353"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La méthodologie ANI</a:t>
            </a:r>
          </a:p>
        </p:txBody>
      </p:sp>
      <p:sp>
        <p:nvSpPr>
          <p:cNvPr id="354" name="ZoneTexte 3"/>
          <p:cNvSpPr txBox="1"/>
          <p:nvPr/>
        </p:nvSpPr>
        <p:spPr>
          <a:xfrm>
            <a:off x="5764348" y="1959429"/>
            <a:ext cx="5046618" cy="15014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1</a:t>
            </a:r>
          </a:p>
          <a:p>
            <a:r>
              <a:t>2</a:t>
            </a:r>
          </a:p>
          <a:p>
            <a:r>
              <a:t>3</a:t>
            </a:r>
          </a:p>
          <a:p>
            <a:r>
              <a:t>4</a:t>
            </a:r>
          </a:p>
          <a:p>
            <a:r>
              <a:t>5</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359"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La sécurité des salariés</a:t>
            </a:r>
          </a:p>
        </p:txBody>
      </p:sp>
      <p:sp>
        <p:nvSpPr>
          <p:cNvPr id="360" name="ZoneTexte 3"/>
          <p:cNvSpPr txBox="1"/>
          <p:nvPr/>
        </p:nvSpPr>
        <p:spPr>
          <a:xfrm>
            <a:off x="3587206" y="1872343"/>
            <a:ext cx="748501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Les obligations de l’employeur et du salarié</a:t>
            </a:r>
          </a:p>
        </p:txBody>
      </p:sp>
      <p:pic>
        <p:nvPicPr>
          <p:cNvPr id="361" name="Image 4" descr="Image 4"/>
          <p:cNvPicPr>
            <a:picLocks noChangeAspect="1"/>
          </p:cNvPicPr>
          <p:nvPr/>
        </p:nvPicPr>
        <p:blipFill>
          <a:blip r:embed="rId3"/>
          <a:stretch>
            <a:fillRect/>
          </a:stretch>
        </p:blipFill>
        <p:spPr>
          <a:xfrm>
            <a:off x="538842" y="2863725"/>
            <a:ext cx="5715001" cy="3505201"/>
          </a:xfrm>
          <a:prstGeom prst="rect">
            <a:avLst/>
          </a:prstGeom>
          <a:ln w="12700">
            <a:miter lim="400000"/>
          </a:ln>
        </p:spPr>
      </p:pic>
      <p:pic>
        <p:nvPicPr>
          <p:cNvPr id="362" name="Image 6" descr="Image 6"/>
          <p:cNvPicPr>
            <a:picLocks noChangeAspect="1"/>
          </p:cNvPicPr>
          <p:nvPr/>
        </p:nvPicPr>
        <p:blipFill>
          <a:blip r:embed="rId4"/>
          <a:stretch>
            <a:fillRect/>
          </a:stretch>
        </p:blipFill>
        <p:spPr>
          <a:xfrm>
            <a:off x="8366403" y="1919837"/>
            <a:ext cx="3128913" cy="1887778"/>
          </a:xfrm>
          <a:prstGeom prst="rect">
            <a:avLst/>
          </a:prstGeom>
          <a:ln w="12700">
            <a:miter lim="400000"/>
          </a:ln>
        </p:spPr>
      </p:pic>
      <p:pic>
        <p:nvPicPr>
          <p:cNvPr id="363" name="Image 8" descr="Image 8"/>
          <p:cNvPicPr>
            <a:picLocks noChangeAspect="1"/>
          </p:cNvPicPr>
          <p:nvPr/>
        </p:nvPicPr>
        <p:blipFill>
          <a:blip r:embed="rId5"/>
          <a:stretch>
            <a:fillRect/>
          </a:stretch>
        </p:blipFill>
        <p:spPr>
          <a:xfrm>
            <a:off x="8589026" y="4082050"/>
            <a:ext cx="2153990" cy="2153990"/>
          </a:xfrm>
          <a:prstGeom prst="rect">
            <a:avLst/>
          </a:prstGeom>
          <a:ln w="12700">
            <a:miter lim="400000"/>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368"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La sécurité des salariés</a:t>
            </a:r>
          </a:p>
        </p:txBody>
      </p:sp>
      <p:sp>
        <p:nvSpPr>
          <p:cNvPr id="369" name="ZoneTexte 3"/>
          <p:cNvSpPr txBox="1"/>
          <p:nvPr/>
        </p:nvSpPr>
        <p:spPr>
          <a:xfrm>
            <a:off x="3587206" y="1872343"/>
            <a:ext cx="748501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Les obligations de l’employeur et du salarié</a:t>
            </a:r>
          </a:p>
        </p:txBody>
      </p:sp>
      <p:pic>
        <p:nvPicPr>
          <p:cNvPr id="370" name="Image 4" descr="Image 4"/>
          <p:cNvPicPr>
            <a:picLocks noChangeAspect="1"/>
          </p:cNvPicPr>
          <p:nvPr/>
        </p:nvPicPr>
        <p:blipFill>
          <a:blip r:embed="rId3"/>
          <a:stretch>
            <a:fillRect/>
          </a:stretch>
        </p:blipFill>
        <p:spPr>
          <a:xfrm>
            <a:off x="538842" y="2863725"/>
            <a:ext cx="5715001" cy="3505201"/>
          </a:xfrm>
          <a:prstGeom prst="rect">
            <a:avLst/>
          </a:prstGeom>
          <a:ln w="12700">
            <a:miter lim="400000"/>
          </a:ln>
        </p:spPr>
      </p:pic>
      <p:pic>
        <p:nvPicPr>
          <p:cNvPr id="371" name="Image 6" descr="Image 6"/>
          <p:cNvPicPr>
            <a:picLocks noChangeAspect="1"/>
          </p:cNvPicPr>
          <p:nvPr/>
        </p:nvPicPr>
        <p:blipFill>
          <a:blip r:embed="rId4"/>
          <a:stretch>
            <a:fillRect/>
          </a:stretch>
        </p:blipFill>
        <p:spPr>
          <a:xfrm>
            <a:off x="8366403" y="1919837"/>
            <a:ext cx="3128913" cy="1887778"/>
          </a:xfrm>
          <a:prstGeom prst="rect">
            <a:avLst/>
          </a:prstGeom>
          <a:ln w="12700">
            <a:miter lim="400000"/>
          </a:ln>
        </p:spPr>
      </p:pic>
      <p:pic>
        <p:nvPicPr>
          <p:cNvPr id="372" name="Image 8" descr="Image 8"/>
          <p:cNvPicPr>
            <a:picLocks noChangeAspect="1"/>
          </p:cNvPicPr>
          <p:nvPr/>
        </p:nvPicPr>
        <p:blipFill>
          <a:blip r:embed="rId5"/>
          <a:stretch>
            <a:fillRect/>
          </a:stretch>
        </p:blipFill>
        <p:spPr>
          <a:xfrm>
            <a:off x="8589026" y="4082050"/>
            <a:ext cx="2153990" cy="2153990"/>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C2146B"/>
        </a:solidFill>
        <a:effectLst/>
      </p:bgPr>
    </p:bg>
    <p:spTree>
      <p:nvGrpSpPr>
        <p:cNvPr id="1" name=""/>
        <p:cNvGrpSpPr/>
        <p:nvPr/>
      </p:nvGrpSpPr>
      <p:grpSpPr>
        <a:xfrm>
          <a:off x="0" y="0"/>
          <a:ext cx="0" cy="0"/>
          <a:chOff x="0" y="0"/>
          <a:chExt cx="0" cy="0"/>
        </a:xfrm>
      </p:grpSpPr>
      <p:sp>
        <p:nvSpPr>
          <p:cNvPr id="376" name="Titre 1"/>
          <p:cNvSpPr txBox="1">
            <a:spLocks noGrp="1"/>
          </p:cNvSpPr>
          <p:nvPr>
            <p:ph type="title"/>
          </p:nvPr>
        </p:nvSpPr>
        <p:spPr>
          <a:xfrm>
            <a:off x="2952750" y="2312375"/>
            <a:ext cx="6802316" cy="2045678"/>
          </a:xfrm>
          <a:prstGeom prst="rect">
            <a:avLst/>
          </a:prstGeom>
        </p:spPr>
        <p:txBody>
          <a:bodyPr/>
          <a:lstStyle>
            <a:lvl1pPr>
              <a:defRPr sz="8000">
                <a:solidFill>
                  <a:srgbClr val="FFFFFF"/>
                </a:solidFill>
              </a:defRPr>
            </a:lvl1pPr>
          </a:lstStyle>
          <a:p>
            <a:r>
              <a:t>Alerte rouge !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381"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Les sanctions légales</a:t>
            </a:r>
          </a:p>
        </p:txBody>
      </p:sp>
      <p:sp>
        <p:nvSpPr>
          <p:cNvPr id="382" name="ZoneTexte 3"/>
          <p:cNvSpPr txBox="1"/>
          <p:nvPr/>
        </p:nvSpPr>
        <p:spPr>
          <a:xfrm>
            <a:off x="3325948" y="1959429"/>
            <a:ext cx="7485018" cy="625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Les sanctions à l’égard : du harcèlement moral et sexuel, de propos ou comportements à connotations sexuelles, des injures ou insultes</a:t>
            </a:r>
          </a:p>
        </p:txBody>
      </p:sp>
      <p:pic>
        <p:nvPicPr>
          <p:cNvPr id="383" name="Image 4" descr="Image 4"/>
          <p:cNvPicPr>
            <a:picLocks noChangeAspect="1"/>
          </p:cNvPicPr>
          <p:nvPr/>
        </p:nvPicPr>
        <p:blipFill>
          <a:blip r:embed="rId3"/>
          <a:stretch>
            <a:fillRect/>
          </a:stretch>
        </p:blipFill>
        <p:spPr>
          <a:xfrm>
            <a:off x="3958626" y="2809021"/>
            <a:ext cx="4808003" cy="3794552"/>
          </a:xfrm>
          <a:prstGeom prst="rect">
            <a:avLst/>
          </a:prstGeom>
          <a:ln w="12700">
            <a:miter lim="400000"/>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87"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Vidéo</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392"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Les sources</a:t>
            </a:r>
          </a:p>
        </p:txBody>
      </p:sp>
      <p:sp>
        <p:nvSpPr>
          <p:cNvPr id="393" name="ZoneTexte 3"/>
          <p:cNvSpPr txBox="1"/>
          <p:nvPr/>
        </p:nvSpPr>
        <p:spPr>
          <a:xfrm>
            <a:off x="3325948" y="1959429"/>
            <a:ext cx="7485018" cy="625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L’exigence des supérieurs hiérarchiques, l’exigence émotionnelle, les mauvais rapports sociaux, l’insécurité</a:t>
            </a:r>
          </a:p>
        </p:txBody>
      </p:sp>
      <p:pic>
        <p:nvPicPr>
          <p:cNvPr id="394" name="Image 4" descr="Image 4"/>
          <p:cNvPicPr>
            <a:picLocks noChangeAspect="1"/>
          </p:cNvPicPr>
          <p:nvPr/>
        </p:nvPicPr>
        <p:blipFill>
          <a:blip r:embed="rId3"/>
          <a:stretch>
            <a:fillRect/>
          </a:stretch>
        </p:blipFill>
        <p:spPr>
          <a:xfrm>
            <a:off x="5101480" y="3328184"/>
            <a:ext cx="3121153" cy="2526793"/>
          </a:xfrm>
          <a:prstGeom prst="rect">
            <a:avLst/>
          </a:prstGeom>
          <a:ln w="12700">
            <a:miter lim="400000"/>
          </a:ln>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399"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Les conséquences</a:t>
            </a:r>
          </a:p>
        </p:txBody>
      </p:sp>
      <p:sp>
        <p:nvSpPr>
          <p:cNvPr id="400" name="ZoneTexte 3"/>
          <p:cNvSpPr txBox="1"/>
          <p:nvPr/>
        </p:nvSpPr>
        <p:spPr>
          <a:xfrm>
            <a:off x="3311435" y="1669143"/>
            <a:ext cx="7485017" cy="917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Les salariés sont exposés à des pathologies, des maladies</a:t>
            </a:r>
          </a:p>
          <a:p>
            <a:endParaRPr/>
          </a:p>
          <a:p>
            <a:r>
              <a:t>La réputation et le fonctionnement de l’entreprise peuvent être menacés</a:t>
            </a:r>
          </a:p>
        </p:txBody>
      </p:sp>
      <p:pic>
        <p:nvPicPr>
          <p:cNvPr id="401" name="Image 4" descr="Image 4"/>
          <p:cNvPicPr>
            <a:picLocks noChangeAspect="1"/>
          </p:cNvPicPr>
          <p:nvPr/>
        </p:nvPicPr>
        <p:blipFill>
          <a:blip r:embed="rId3"/>
          <a:stretch>
            <a:fillRect/>
          </a:stretch>
        </p:blipFill>
        <p:spPr>
          <a:xfrm>
            <a:off x="3969656" y="3008425"/>
            <a:ext cx="4252688" cy="3521757"/>
          </a:xfrm>
          <a:prstGeom prst="rect">
            <a:avLst/>
          </a:prstGeom>
          <a:ln w="12700">
            <a:miter lim="400000"/>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406"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L’évaluation des risques</a:t>
            </a:r>
          </a:p>
        </p:txBody>
      </p:sp>
      <p:sp>
        <p:nvSpPr>
          <p:cNvPr id="407" name="ZoneTexte 3"/>
          <p:cNvSpPr txBox="1"/>
          <p:nvPr/>
        </p:nvSpPr>
        <p:spPr>
          <a:xfrm>
            <a:off x="4211319" y="1959429"/>
            <a:ext cx="659964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Analyser les indicateurs</a:t>
            </a:r>
          </a:p>
        </p:txBody>
      </p:sp>
      <p:pic>
        <p:nvPicPr>
          <p:cNvPr id="408" name="Image 4" descr="Image 4"/>
          <p:cNvPicPr>
            <a:picLocks noChangeAspect="1"/>
          </p:cNvPicPr>
          <p:nvPr/>
        </p:nvPicPr>
        <p:blipFill>
          <a:blip r:embed="rId3"/>
          <a:stretch>
            <a:fillRect/>
          </a:stretch>
        </p:blipFill>
        <p:spPr>
          <a:xfrm>
            <a:off x="2852056" y="2529764"/>
            <a:ext cx="5682344" cy="3998950"/>
          </a:xfrm>
          <a:prstGeom prst="rect">
            <a:avLst/>
          </a:prstGeom>
          <a:ln w="12700">
            <a:miter lim="400000"/>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413"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Le plan d’action</a:t>
            </a:r>
          </a:p>
        </p:txBody>
      </p:sp>
      <p:sp>
        <p:nvSpPr>
          <p:cNvPr id="414" name="ZoneTexte 3"/>
          <p:cNvSpPr txBox="1"/>
          <p:nvPr/>
        </p:nvSpPr>
        <p:spPr>
          <a:xfrm>
            <a:off x="4878978" y="3193144"/>
            <a:ext cx="3159761" cy="917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La prévention primaire </a:t>
            </a:r>
          </a:p>
          <a:p>
            <a:r>
              <a:t>la prévention secondaire</a:t>
            </a:r>
          </a:p>
          <a:p>
            <a:r>
              <a:t>la prévention tertiaire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98"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SEQUENCE</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419"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CCL</a:t>
            </a:r>
          </a:p>
        </p:txBody>
      </p:sp>
      <p:sp>
        <p:nvSpPr>
          <p:cNvPr id="420" name="ZoneTexte 3"/>
          <p:cNvSpPr txBox="1"/>
          <p:nvPr/>
        </p:nvSpPr>
        <p:spPr>
          <a:xfrm>
            <a:off x="4878978" y="3193144"/>
            <a:ext cx="3159761" cy="917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La prévention primaire </a:t>
            </a:r>
          </a:p>
          <a:p>
            <a:r>
              <a:t>la prévention secondaire</a:t>
            </a:r>
          </a:p>
          <a:p>
            <a:r>
              <a:t>la prévention tertiaire</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24"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SEQUENCE</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429"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La gestion de crises</a:t>
            </a:r>
          </a:p>
        </p:txBody>
      </p:sp>
      <p:sp>
        <p:nvSpPr>
          <p:cNvPr id="430" name="ZoneTexte 3"/>
          <p:cNvSpPr txBox="1"/>
          <p:nvPr/>
        </p:nvSpPr>
        <p:spPr>
          <a:xfrm>
            <a:off x="3325948" y="1959429"/>
            <a:ext cx="748501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Une crise doit faire l’objet d’un plan d’action immédiat</a:t>
            </a:r>
          </a:p>
        </p:txBody>
      </p:sp>
      <p:pic>
        <p:nvPicPr>
          <p:cNvPr id="431" name="Image 4" descr="Image 4"/>
          <p:cNvPicPr>
            <a:picLocks noChangeAspect="1"/>
          </p:cNvPicPr>
          <p:nvPr/>
        </p:nvPicPr>
        <p:blipFill>
          <a:blip r:embed="rId3"/>
          <a:stretch>
            <a:fillRect/>
          </a:stretch>
        </p:blipFill>
        <p:spPr>
          <a:xfrm>
            <a:off x="2748189" y="2328760"/>
            <a:ext cx="6115051" cy="3810001"/>
          </a:xfrm>
          <a:prstGeom prst="rect">
            <a:avLst/>
          </a:prstGeom>
          <a:ln w="12700">
            <a:miter lim="400000"/>
          </a:ln>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436"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La gestion de crises</a:t>
            </a:r>
          </a:p>
        </p:txBody>
      </p:sp>
      <p:sp>
        <p:nvSpPr>
          <p:cNvPr id="437" name="ZoneTexte 3"/>
          <p:cNvSpPr txBox="1"/>
          <p:nvPr/>
        </p:nvSpPr>
        <p:spPr>
          <a:xfrm>
            <a:off x="3325948" y="1959429"/>
            <a:ext cx="748501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Une crise doit faire l’objet d’un plan d’action immédiat</a:t>
            </a:r>
          </a:p>
        </p:txBody>
      </p:sp>
      <p:pic>
        <p:nvPicPr>
          <p:cNvPr id="438" name="Image 4" descr="Image 4"/>
          <p:cNvPicPr>
            <a:picLocks noChangeAspect="1"/>
          </p:cNvPicPr>
          <p:nvPr/>
        </p:nvPicPr>
        <p:blipFill>
          <a:blip r:embed="rId3"/>
          <a:stretch>
            <a:fillRect/>
          </a:stretch>
        </p:blipFill>
        <p:spPr>
          <a:xfrm>
            <a:off x="2748189" y="2328760"/>
            <a:ext cx="6115051" cy="3810001"/>
          </a:xfrm>
          <a:prstGeom prst="rect">
            <a:avLst/>
          </a:prstGeom>
          <a:ln w="12700">
            <a:miter lim="400000"/>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443"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Les catégories de situations de crises</a:t>
            </a:r>
          </a:p>
        </p:txBody>
      </p:sp>
      <p:sp>
        <p:nvSpPr>
          <p:cNvPr id="444" name="ZoneTexte 3"/>
          <p:cNvSpPr txBox="1"/>
          <p:nvPr/>
        </p:nvSpPr>
        <p:spPr>
          <a:xfrm>
            <a:off x="3862976" y="2844799"/>
            <a:ext cx="5496561" cy="2085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Naturelle</a:t>
            </a:r>
          </a:p>
          <a:p>
            <a:endParaRPr/>
          </a:p>
          <a:p>
            <a:endParaRPr/>
          </a:p>
          <a:p>
            <a:endParaRPr/>
          </a:p>
          <a:p>
            <a:endParaRPr/>
          </a:p>
          <a:p>
            <a:r>
              <a:t>Humaine </a:t>
            </a:r>
          </a:p>
          <a:p>
            <a:r>
              <a:t>                                             Technologique  </a:t>
            </a:r>
          </a:p>
        </p:txBody>
      </p:sp>
      <p:pic>
        <p:nvPicPr>
          <p:cNvPr id="445" name="Image 4" descr="Image 4"/>
          <p:cNvPicPr>
            <a:picLocks noChangeAspect="1"/>
          </p:cNvPicPr>
          <p:nvPr/>
        </p:nvPicPr>
        <p:blipFill>
          <a:blip r:embed="rId3"/>
          <a:stretch>
            <a:fillRect/>
          </a:stretch>
        </p:blipFill>
        <p:spPr>
          <a:xfrm>
            <a:off x="1670348" y="1237005"/>
            <a:ext cx="1899557" cy="1899557"/>
          </a:xfrm>
          <a:prstGeom prst="rect">
            <a:avLst/>
          </a:prstGeom>
          <a:ln w="12700">
            <a:miter lim="400000"/>
          </a:ln>
        </p:spPr>
      </p:pic>
      <p:pic>
        <p:nvPicPr>
          <p:cNvPr id="446" name="Image 6" descr="Image 6"/>
          <p:cNvPicPr>
            <a:picLocks noChangeAspect="1"/>
          </p:cNvPicPr>
          <p:nvPr/>
        </p:nvPicPr>
        <p:blipFill>
          <a:blip r:embed="rId4"/>
          <a:stretch>
            <a:fillRect/>
          </a:stretch>
        </p:blipFill>
        <p:spPr>
          <a:xfrm>
            <a:off x="1787768" y="3316392"/>
            <a:ext cx="1664719" cy="2329544"/>
          </a:xfrm>
          <a:prstGeom prst="rect">
            <a:avLst/>
          </a:prstGeom>
          <a:ln w="12700">
            <a:miter lim="400000"/>
          </a:ln>
        </p:spPr>
      </p:pic>
      <p:pic>
        <p:nvPicPr>
          <p:cNvPr id="447" name="Image 8" descr="Image 8"/>
          <p:cNvPicPr>
            <a:picLocks noChangeAspect="1"/>
          </p:cNvPicPr>
          <p:nvPr/>
        </p:nvPicPr>
        <p:blipFill>
          <a:blip r:embed="rId5"/>
          <a:stretch>
            <a:fillRect/>
          </a:stretch>
        </p:blipFill>
        <p:spPr>
          <a:xfrm>
            <a:off x="7935538" y="3797641"/>
            <a:ext cx="3242374" cy="2394695"/>
          </a:xfrm>
          <a:prstGeom prst="rect">
            <a:avLst/>
          </a:prstGeom>
          <a:ln w="12700">
            <a:miter lim="400000"/>
          </a:ln>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452"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Le processus de crise</a:t>
            </a:r>
          </a:p>
        </p:txBody>
      </p:sp>
      <p:sp>
        <p:nvSpPr>
          <p:cNvPr id="453" name="ZoneTexte 3"/>
          <p:cNvSpPr txBox="1"/>
          <p:nvPr/>
        </p:nvSpPr>
        <p:spPr>
          <a:xfrm>
            <a:off x="5720806" y="3018971"/>
            <a:ext cx="7485018" cy="12093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1</a:t>
            </a:r>
          </a:p>
          <a:p>
            <a:r>
              <a:t>2</a:t>
            </a:r>
            <a:br/>
            <a:r>
              <a:t>3</a:t>
            </a:r>
            <a:br/>
            <a:r>
              <a:t>4</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567F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A56B7-42A3-4D9A-9DBC-9A1E375F1270}"/>
              </a:ext>
            </a:extLst>
          </p:cNvPr>
          <p:cNvSpPr>
            <a:spLocks noGrp="1"/>
          </p:cNvSpPr>
          <p:nvPr>
            <p:ph type="ctrTitle"/>
            <p:custDataLst>
              <p:tags r:id="rId2"/>
            </p:custDataLst>
          </p:nvPr>
        </p:nvSpPr>
        <p:spPr>
          <a:xfrm>
            <a:off x="1524000" y="2905659"/>
            <a:ext cx="9144000" cy="1046681"/>
          </a:xfrm>
        </p:spPr>
        <p:txBody>
          <a:bodyPr>
            <a:normAutofit/>
          </a:bodyPr>
          <a:lstStyle/>
          <a:p>
            <a:r>
              <a:rPr lang="fr-FR" sz="6600" b="1" dirty="0">
                <a:solidFill>
                  <a:schemeClr val="bg1"/>
                </a:solidFill>
              </a:rPr>
              <a:t>TESTE-TOI !</a:t>
            </a:r>
          </a:p>
        </p:txBody>
      </p:sp>
    </p:spTree>
    <p:custDataLst>
      <p:tags r:id="rId1"/>
    </p:custDataLst>
    <p:extLst>
      <p:ext uri="{BB962C8B-B14F-4D97-AF65-F5344CB8AC3E}">
        <p14:creationId xmlns:p14="http://schemas.microsoft.com/office/powerpoint/2010/main" val="12331372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A56B7-42A3-4D9A-9DBC-9A1E375F1270}"/>
              </a:ext>
            </a:extLst>
          </p:cNvPr>
          <p:cNvSpPr>
            <a:spLocks noGrp="1"/>
          </p:cNvSpPr>
          <p:nvPr>
            <p:ph type="ctrTitle"/>
            <p:custDataLst>
              <p:tags r:id="rId2"/>
            </p:custDataLst>
          </p:nvPr>
        </p:nvSpPr>
        <p:spPr>
          <a:xfrm>
            <a:off x="1524000" y="2905659"/>
            <a:ext cx="9144000" cy="1046681"/>
          </a:xfrm>
        </p:spPr>
        <p:txBody>
          <a:bodyPr>
            <a:normAutofit/>
          </a:bodyPr>
          <a:lstStyle/>
          <a:p>
            <a:r>
              <a:rPr lang="fr-FR" sz="6600" b="1" dirty="0">
                <a:solidFill>
                  <a:schemeClr val="bg1"/>
                </a:solidFill>
              </a:rPr>
              <a:t>INTEGRATION T-BOOK</a:t>
            </a:r>
          </a:p>
        </p:txBody>
      </p:sp>
    </p:spTree>
    <p:custDataLst>
      <p:tags r:id="rId1"/>
    </p:custDataLst>
    <p:extLst>
      <p:ext uri="{BB962C8B-B14F-4D97-AF65-F5344CB8AC3E}">
        <p14:creationId xmlns:p14="http://schemas.microsoft.com/office/powerpoint/2010/main" val="3315862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57"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Vidéo</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462"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Organiser la communication de crise</a:t>
            </a:r>
          </a:p>
        </p:txBody>
      </p:sp>
      <p:sp>
        <p:nvSpPr>
          <p:cNvPr id="463" name="ZoneTexte 3"/>
          <p:cNvSpPr txBox="1"/>
          <p:nvPr/>
        </p:nvSpPr>
        <p:spPr>
          <a:xfrm>
            <a:off x="3325948" y="1959429"/>
            <a:ext cx="7485018" cy="625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Communiquer la bonne information en externe</a:t>
            </a:r>
          </a:p>
          <a:p>
            <a:r>
              <a:t>Organiser des réunions et entretiens en interne</a:t>
            </a:r>
          </a:p>
        </p:txBody>
      </p:sp>
      <p:pic>
        <p:nvPicPr>
          <p:cNvPr id="464" name="Image 4" descr="Image 4"/>
          <p:cNvPicPr>
            <a:picLocks noChangeAspect="1"/>
          </p:cNvPicPr>
          <p:nvPr/>
        </p:nvPicPr>
        <p:blipFill>
          <a:blip r:embed="rId3"/>
          <a:stretch>
            <a:fillRect/>
          </a:stretch>
        </p:blipFill>
        <p:spPr>
          <a:xfrm>
            <a:off x="858157" y="2928256"/>
            <a:ext cx="10795001" cy="3556001"/>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203"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Gérer les problèmes des salariés</a:t>
            </a:r>
          </a:p>
        </p:txBody>
      </p:sp>
      <p:sp>
        <p:nvSpPr>
          <p:cNvPr id="204" name="ZoneTexte 2"/>
          <p:cNvSpPr txBox="1"/>
          <p:nvPr/>
        </p:nvSpPr>
        <p:spPr>
          <a:xfrm>
            <a:off x="3325948" y="1959429"/>
            <a:ext cx="748501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S’intéresser à chaque salarié et prévenir les problèmes</a:t>
            </a:r>
          </a:p>
        </p:txBody>
      </p:sp>
      <p:pic>
        <p:nvPicPr>
          <p:cNvPr id="205" name="Image 4" descr="Image 4"/>
          <p:cNvPicPr>
            <a:picLocks noChangeAspect="1"/>
          </p:cNvPicPr>
          <p:nvPr/>
        </p:nvPicPr>
        <p:blipFill>
          <a:blip r:embed="rId3"/>
          <a:stretch>
            <a:fillRect/>
          </a:stretch>
        </p:blipFill>
        <p:spPr>
          <a:xfrm>
            <a:off x="3391806" y="2789340"/>
            <a:ext cx="4914901" cy="3479801"/>
          </a:xfrm>
          <a:prstGeom prst="rect">
            <a:avLst/>
          </a:prstGeom>
          <a:ln w="12700">
            <a:miter lim="400000"/>
          </a:ln>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469"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Exemple de situation de crise Snapchat</a:t>
            </a:r>
          </a:p>
        </p:txBody>
      </p:sp>
      <p:pic>
        <p:nvPicPr>
          <p:cNvPr id="470" name="Image 3" descr="Image 3"/>
          <p:cNvPicPr>
            <a:picLocks noChangeAspect="1"/>
          </p:cNvPicPr>
          <p:nvPr/>
        </p:nvPicPr>
        <p:blipFill>
          <a:blip r:embed="rId3"/>
          <a:stretch>
            <a:fillRect/>
          </a:stretch>
        </p:blipFill>
        <p:spPr>
          <a:xfrm>
            <a:off x="3142343" y="2209573"/>
            <a:ext cx="5907314" cy="3322864"/>
          </a:xfrm>
          <a:prstGeom prst="rect">
            <a:avLst/>
          </a:prstGeom>
          <a:ln w="12700">
            <a:miter lim="400000"/>
          </a:ln>
        </p:spPr>
      </p:pic>
      <p:sp>
        <p:nvSpPr>
          <p:cNvPr id="471" name="ZoneTexte 4"/>
          <p:cNvSpPr txBox="1"/>
          <p:nvPr/>
        </p:nvSpPr>
        <p:spPr>
          <a:xfrm>
            <a:off x="5024592" y="1538623"/>
            <a:ext cx="6181464"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Les cybercriminels</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476"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Exemple de situation de crise : Starbucks</a:t>
            </a:r>
          </a:p>
        </p:txBody>
      </p:sp>
      <p:pic>
        <p:nvPicPr>
          <p:cNvPr id="477" name="Image 4" descr="Image 4"/>
          <p:cNvPicPr>
            <a:picLocks noChangeAspect="1"/>
          </p:cNvPicPr>
          <p:nvPr/>
        </p:nvPicPr>
        <p:blipFill>
          <a:blip r:embed="rId3"/>
          <a:stretch>
            <a:fillRect/>
          </a:stretch>
        </p:blipFill>
        <p:spPr>
          <a:xfrm>
            <a:off x="4125367" y="2525485"/>
            <a:ext cx="4414603" cy="2496458"/>
          </a:xfrm>
          <a:prstGeom prst="rect">
            <a:avLst/>
          </a:prstGeom>
          <a:ln w="12700">
            <a:miter lim="400000"/>
          </a:ln>
        </p:spPr>
      </p:pic>
      <p:sp>
        <p:nvSpPr>
          <p:cNvPr id="478" name="ZoneTexte 5"/>
          <p:cNvSpPr txBox="1"/>
          <p:nvPr/>
        </p:nvSpPr>
        <p:spPr>
          <a:xfrm>
            <a:off x="3529621" y="1814284"/>
            <a:ext cx="6181465" cy="333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Les problèmes de racisme</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482" name="Titre 1"/>
          <p:cNvSpPr txBox="1">
            <a:spLocks noGrp="1"/>
          </p:cNvSpPr>
          <p:nvPr>
            <p:ph type="title"/>
          </p:nvPr>
        </p:nvSpPr>
        <p:spPr>
          <a:xfrm>
            <a:off x="2643553" y="2127738"/>
            <a:ext cx="6904892" cy="2602523"/>
          </a:xfrm>
          <a:prstGeom prst="rect">
            <a:avLst/>
          </a:prstGeom>
        </p:spPr>
        <p:txBody>
          <a:bodyPr/>
          <a:lstStyle>
            <a:lvl1pPr>
              <a:defRPr sz="8000">
                <a:solidFill>
                  <a:srgbClr val="FFFFFF"/>
                </a:solidFill>
              </a:defRPr>
            </a:lvl1pPr>
          </a:lstStyle>
          <a:p>
            <a:r>
              <a:t>Retiens-moi ça !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487"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Conclusion</a:t>
            </a:r>
          </a:p>
        </p:txBody>
      </p:sp>
      <p:sp>
        <p:nvSpPr>
          <p:cNvPr id="488" name="ZoneTexte 3"/>
          <p:cNvSpPr txBox="1"/>
          <p:nvPr/>
        </p:nvSpPr>
        <p:spPr>
          <a:xfrm>
            <a:off x="292463" y="1625600"/>
            <a:ext cx="11853817" cy="6251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La vie de l’entreprise est faite de hauts et de bas, de succès et d’échecs, de moments de partage et de situation conflictuelles.</a:t>
            </a:r>
          </a:p>
          <a:p>
            <a:r>
              <a:t> </a:t>
            </a:r>
          </a:p>
        </p:txBody>
      </p:sp>
      <p:pic>
        <p:nvPicPr>
          <p:cNvPr id="489" name="Image 4" descr="Image 4"/>
          <p:cNvPicPr>
            <a:picLocks noChangeAspect="1"/>
          </p:cNvPicPr>
          <p:nvPr/>
        </p:nvPicPr>
        <p:blipFill>
          <a:blip r:embed="rId3"/>
          <a:stretch>
            <a:fillRect/>
          </a:stretch>
        </p:blipFill>
        <p:spPr>
          <a:xfrm>
            <a:off x="3128281" y="2256971"/>
            <a:ext cx="5935438" cy="4163665"/>
          </a:xfrm>
          <a:prstGeom prst="rect">
            <a:avLst/>
          </a:prstGeom>
          <a:ln w="12700">
            <a:miter lim="400000"/>
          </a:ln>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494"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Conclusion</a:t>
            </a:r>
          </a:p>
        </p:txBody>
      </p:sp>
      <p:sp>
        <p:nvSpPr>
          <p:cNvPr id="495" name="ZoneTexte 3"/>
          <p:cNvSpPr txBox="1"/>
          <p:nvPr/>
        </p:nvSpPr>
        <p:spPr>
          <a:xfrm>
            <a:off x="292463" y="1625600"/>
            <a:ext cx="11853817" cy="6251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La vie de l’entreprise est faite de hauts et de bas, de succès et d’échecs, de moments de partage et de situation conflictuelles.</a:t>
            </a:r>
          </a:p>
          <a:p>
            <a:r>
              <a:t> </a:t>
            </a:r>
          </a:p>
        </p:txBody>
      </p:sp>
      <p:pic>
        <p:nvPicPr>
          <p:cNvPr id="496" name="Image 4" descr="Image 4"/>
          <p:cNvPicPr>
            <a:picLocks noChangeAspect="1"/>
          </p:cNvPicPr>
          <p:nvPr/>
        </p:nvPicPr>
        <p:blipFill>
          <a:blip r:embed="rId3"/>
          <a:stretch>
            <a:fillRect/>
          </a:stretch>
        </p:blipFill>
        <p:spPr>
          <a:xfrm>
            <a:off x="3128281" y="2256971"/>
            <a:ext cx="5935438" cy="4163665"/>
          </a:xfrm>
          <a:prstGeom prst="rect">
            <a:avLst/>
          </a:prstGeom>
          <a:ln w="12700">
            <a:miter lim="400000"/>
          </a:ln>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00"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SEQUENCE</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Modifier : 2 clics"/>
          <p:cNvSpPr txBox="1">
            <a:spLocks noGrp="1"/>
          </p:cNvSpPr>
          <p:nvPr>
            <p:ph type="ctrTitle"/>
          </p:nvPr>
        </p:nvSpPr>
        <p:spPr>
          <a:prstGeom prst="rect">
            <a:avLst/>
          </a:prstGeom>
        </p:spPr>
        <p:txBody>
          <a:bodyPr/>
          <a:lstStyle/>
          <a:p>
            <a:endParaRPr/>
          </a:p>
        </p:txBody>
      </p:sp>
      <p:sp>
        <p:nvSpPr>
          <p:cNvPr id="505" name="Modifier : 2 clics"/>
          <p:cNvSpPr txBox="1">
            <a:spLocks noGrp="1"/>
          </p:cNvSpPr>
          <p:nvPr>
            <p:ph type="subTitle" sz="quarter" idx="1"/>
          </p:nvPr>
        </p:nvSpPr>
        <p:spPr>
          <a:prstGeom prst="rect">
            <a:avLst/>
          </a:prstGeom>
        </p:spPr>
        <p:txBody>
          <a:bodyPr/>
          <a:lstStyle/>
          <a:p>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510"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Du cours à l’examen</a:t>
            </a:r>
          </a:p>
        </p:txBody>
      </p:sp>
      <p:sp>
        <p:nvSpPr>
          <p:cNvPr id="511" name="ZoneTexte 2"/>
          <p:cNvSpPr txBox="1"/>
          <p:nvPr/>
        </p:nvSpPr>
        <p:spPr>
          <a:xfrm>
            <a:off x="1047206" y="2656114"/>
            <a:ext cx="10126617"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Exemples de questions en rapport avec ce cours sur les conflits, risques psycho-sociaux et gestion de crises</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516"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Quelques conseils</a:t>
            </a:r>
          </a:p>
        </p:txBody>
      </p:sp>
      <p:sp>
        <p:nvSpPr>
          <p:cNvPr id="517" name="ZoneTexte 2"/>
          <p:cNvSpPr txBox="1"/>
          <p:nvPr/>
        </p:nvSpPr>
        <p:spPr>
          <a:xfrm>
            <a:off x="4995091" y="2931884"/>
            <a:ext cx="3667761" cy="1501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Identifier l’objectif de la question</a:t>
            </a:r>
          </a:p>
          <a:p>
            <a:endParaRPr/>
          </a:p>
          <a:p>
            <a:r>
              <a:t>Faites des fiches de révision</a:t>
            </a:r>
          </a:p>
          <a:p>
            <a:endParaRPr/>
          </a:p>
          <a:p>
            <a:r>
              <a:t>Détendez-vous avant l’examen</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Modifier : 2 clics"/>
          <p:cNvSpPr txBox="1">
            <a:spLocks noGrp="1"/>
          </p:cNvSpPr>
          <p:nvPr>
            <p:ph type="ctrTitle"/>
          </p:nvPr>
        </p:nvSpPr>
        <p:spPr>
          <a:prstGeom prst="rect">
            <a:avLst/>
          </a:prstGeom>
        </p:spPr>
        <p:txBody>
          <a:bodyPr/>
          <a:lstStyle/>
          <a:p>
            <a:endParaRPr/>
          </a:p>
        </p:txBody>
      </p:sp>
      <p:sp>
        <p:nvSpPr>
          <p:cNvPr id="522" name="Modifier : 2 clics"/>
          <p:cNvSpPr txBox="1">
            <a:spLocks noGrp="1"/>
          </p:cNvSpPr>
          <p:nvPr>
            <p:ph type="subTitle" sz="quarter" idx="1"/>
          </p:nvPr>
        </p:nvSpPr>
        <p:spPr>
          <a:prstGeom prst="rect">
            <a:avLst/>
          </a:prstGeom>
        </p:spPr>
        <p:txBody>
          <a:bodyPr/>
          <a:lstStyle/>
          <a:p>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210"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Gérer les problèmes des salariés</a:t>
            </a:r>
          </a:p>
        </p:txBody>
      </p:sp>
      <p:sp>
        <p:nvSpPr>
          <p:cNvPr id="211" name="ZoneTexte 2"/>
          <p:cNvSpPr txBox="1"/>
          <p:nvPr/>
        </p:nvSpPr>
        <p:spPr>
          <a:xfrm>
            <a:off x="3325948" y="1959429"/>
            <a:ext cx="748501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S’intéresser à chaque salarié et prévenir les problèmes</a:t>
            </a:r>
          </a:p>
        </p:txBody>
      </p:sp>
      <p:pic>
        <p:nvPicPr>
          <p:cNvPr id="212" name="Image 4" descr="Image 4"/>
          <p:cNvPicPr>
            <a:picLocks noChangeAspect="1"/>
          </p:cNvPicPr>
          <p:nvPr/>
        </p:nvPicPr>
        <p:blipFill>
          <a:blip r:embed="rId3"/>
          <a:stretch>
            <a:fillRect/>
          </a:stretch>
        </p:blipFill>
        <p:spPr>
          <a:xfrm>
            <a:off x="3391806" y="2789340"/>
            <a:ext cx="4914901" cy="3479801"/>
          </a:xfrm>
          <a:prstGeom prst="rect">
            <a:avLst/>
          </a:prstGeom>
          <a:ln w="12700">
            <a:miter lim="400000"/>
          </a:ln>
        </p:spPr>
      </p:pic>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26"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Vidéo</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Titre 4"/>
          <p:cNvSpPr txBox="1">
            <a:spLocks noGrp="1"/>
          </p:cNvSpPr>
          <p:nvPr>
            <p:ph type="title"/>
          </p:nvPr>
        </p:nvSpPr>
        <p:spPr>
          <a:xfrm>
            <a:off x="460248" y="26622"/>
            <a:ext cx="10515601" cy="1325563"/>
          </a:xfrm>
          <a:prstGeom prst="rect">
            <a:avLst/>
          </a:prstGeom>
        </p:spPr>
        <p:txBody>
          <a:bodyPr/>
          <a:lstStyle/>
          <a:p>
            <a:r>
              <a:t>Cas pratique</a:t>
            </a:r>
          </a:p>
        </p:txBody>
      </p:sp>
      <p:sp>
        <p:nvSpPr>
          <p:cNvPr id="535" name="ZoneTexte 2"/>
          <p:cNvSpPr txBox="1"/>
          <p:nvPr/>
        </p:nvSpPr>
        <p:spPr>
          <a:xfrm>
            <a:off x="505967" y="1181496"/>
            <a:ext cx="10937739" cy="36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800"/>
              </a:spcBef>
              <a:defRPr sz="1400" b="1" i="1"/>
            </a:pPr>
            <a:r>
              <a:t>Dans ce chapitre, nous avons détailler les moyens de résoudre les problématiques rencontrées en entreprise.</a:t>
            </a:r>
          </a:p>
          <a:p>
            <a:pPr>
              <a:spcBef>
                <a:spcPts val="800"/>
              </a:spcBef>
              <a:defRPr sz="1400" b="1" i="1"/>
            </a:pPr>
            <a:r>
              <a:t>Après avoir abordé ces différents points, nous vous proposons de réfléchir à des cas concrets. </a:t>
            </a:r>
          </a:p>
          <a:p>
            <a:pPr>
              <a:spcBef>
                <a:spcPts val="800"/>
              </a:spcBef>
              <a:defRPr sz="800"/>
            </a:pPr>
            <a:endParaRPr/>
          </a:p>
          <a:p>
            <a:pPr>
              <a:spcBef>
                <a:spcPts val="800"/>
              </a:spcBef>
              <a:defRPr sz="1400"/>
            </a:pPr>
            <a:r>
              <a:t>Les exercices qui vont suivre vous vous permettre de finaliser votre apprentissage de ce chapitre.</a:t>
            </a:r>
          </a:p>
          <a:p>
            <a:pPr>
              <a:spcBef>
                <a:spcPts val="800"/>
              </a:spcBef>
              <a:defRPr sz="1400"/>
            </a:pPr>
            <a:r>
              <a:t>Vous saurez ainsi  réaliser comment créer une offre de produits ou de services afin de vous garantir d’attirer les clients et de les convaincre d’acheter.</a:t>
            </a:r>
            <a:endParaRPr b="1" u="sng"/>
          </a:p>
          <a:p>
            <a:pPr>
              <a:spcBef>
                <a:spcPts val="800"/>
              </a:spcBef>
              <a:defRPr sz="1400"/>
            </a:pPr>
            <a:r>
              <a:t>Selon les thèmes abordés pendant le cours vous avancerez étape par étape. </a:t>
            </a:r>
          </a:p>
          <a:p>
            <a:pPr>
              <a:spcBef>
                <a:spcPts val="800"/>
              </a:spcBef>
              <a:defRPr sz="1400" b="1" i="1"/>
            </a:pPr>
            <a:endParaRPr/>
          </a:p>
          <a:p>
            <a:pPr>
              <a:spcBef>
                <a:spcPts val="800"/>
              </a:spcBef>
              <a:defRPr sz="1400" b="1" i="1"/>
            </a:pPr>
            <a:r>
              <a:t>Prenez bien en compte votre activité pour réaliser les exercices et mener les recherches qui vous apporteront des informations utiles.</a:t>
            </a:r>
          </a:p>
          <a:p>
            <a:pPr>
              <a:spcBef>
                <a:spcPts val="800"/>
              </a:spcBef>
              <a:defRPr sz="500" b="1" i="1"/>
            </a:pPr>
            <a:endParaRPr/>
          </a:p>
          <a:p>
            <a:pPr>
              <a:spcBef>
                <a:spcPts val="800"/>
              </a:spcBef>
              <a:defRPr sz="1400" b="1" i="1"/>
            </a:pPr>
            <a:r>
              <a:t>Et ensuite, vous pourrez consulter une proposition de réponse</a:t>
            </a:r>
            <a:r>
              <a:rPr b="0"/>
              <a:t>. </a:t>
            </a:r>
          </a:p>
          <a:p>
            <a:pPr>
              <a:spcBef>
                <a:spcPts val="800"/>
              </a:spcBef>
              <a:defRPr sz="1400" b="1" i="1"/>
            </a:pPr>
            <a:endParaRPr b="0"/>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Titre 4"/>
          <p:cNvSpPr txBox="1">
            <a:spLocks noGrp="1"/>
          </p:cNvSpPr>
          <p:nvPr>
            <p:ph type="title"/>
          </p:nvPr>
        </p:nvSpPr>
        <p:spPr>
          <a:xfrm>
            <a:off x="216408" y="0"/>
            <a:ext cx="10515601" cy="1325563"/>
          </a:xfrm>
          <a:prstGeom prst="rect">
            <a:avLst/>
          </a:prstGeom>
        </p:spPr>
        <p:txBody>
          <a:bodyPr/>
          <a:lstStyle/>
          <a:p>
            <a:r>
              <a:t>Méthodologie</a:t>
            </a:r>
          </a:p>
        </p:txBody>
      </p:sp>
      <p:sp>
        <p:nvSpPr>
          <p:cNvPr id="540" name="ZoneTexte 2"/>
          <p:cNvSpPr txBox="1"/>
          <p:nvPr/>
        </p:nvSpPr>
        <p:spPr>
          <a:xfrm>
            <a:off x="505967" y="1181496"/>
            <a:ext cx="10937739" cy="345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800"/>
              </a:spcBef>
              <a:defRPr sz="1600"/>
            </a:pPr>
            <a:endParaRPr/>
          </a:p>
          <a:p>
            <a:pPr>
              <a:spcBef>
                <a:spcPts val="800"/>
              </a:spcBef>
              <a:defRPr sz="1600"/>
            </a:pPr>
            <a:r>
              <a:t>Lisez bien les énoncés et répondez selon les cours, vos recherches et votre créativité</a:t>
            </a:r>
          </a:p>
          <a:p>
            <a:pPr>
              <a:spcBef>
                <a:spcPts val="800"/>
              </a:spcBef>
              <a:defRPr sz="1600"/>
            </a:pPr>
            <a:endParaRPr/>
          </a:p>
          <a:p>
            <a:pPr>
              <a:spcBef>
                <a:spcPts val="800"/>
              </a:spcBef>
              <a:defRPr sz="1600"/>
            </a:pPr>
            <a:r>
              <a:t>Pour cela, vous pouvez vous appuyer sur :</a:t>
            </a:r>
          </a:p>
          <a:p>
            <a:pPr marL="285750" indent="-285750">
              <a:spcBef>
                <a:spcPts val="800"/>
              </a:spcBef>
              <a:buSzPct val="100000"/>
              <a:buChar char="-"/>
              <a:defRPr sz="1600" b="1"/>
            </a:pPr>
            <a:r>
              <a:t>Des recherches par mots clés sur Google</a:t>
            </a:r>
          </a:p>
          <a:p>
            <a:pPr marL="285750" indent="-285750">
              <a:spcBef>
                <a:spcPts val="800"/>
              </a:spcBef>
              <a:buSzPct val="100000"/>
              <a:buChar char="-"/>
              <a:defRPr sz="1600" b="1"/>
            </a:pPr>
            <a:r>
              <a:t>Les sites des entreprises citées</a:t>
            </a:r>
          </a:p>
          <a:p>
            <a:pPr marL="285750" indent="-285750">
              <a:spcBef>
                <a:spcPts val="800"/>
              </a:spcBef>
              <a:buSzPct val="100000"/>
              <a:buChar char="-"/>
              <a:defRPr sz="1600" b="1"/>
            </a:pPr>
            <a:r>
              <a:t>Un travail d’observation des sites concurrents</a:t>
            </a:r>
          </a:p>
          <a:p>
            <a:pPr marL="285750" indent="-285750">
              <a:spcBef>
                <a:spcPts val="800"/>
              </a:spcBef>
              <a:buSzPct val="100000"/>
              <a:buChar char="-"/>
              <a:defRPr sz="1600" b="1"/>
            </a:pPr>
            <a:r>
              <a:t>Votre propre expérience en tant que client€</a:t>
            </a:r>
          </a:p>
          <a:p>
            <a:pPr>
              <a:spcBef>
                <a:spcPts val="800"/>
              </a:spcBef>
              <a:defRPr sz="1400" b="1" i="1"/>
            </a:pPr>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44"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Vidéo</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BF9000"/>
        </a:solidFill>
        <a:effectLst/>
      </p:bgPr>
    </p:bg>
    <p:spTree>
      <p:nvGrpSpPr>
        <p:cNvPr id="1" name=""/>
        <p:cNvGrpSpPr/>
        <p:nvPr/>
      </p:nvGrpSpPr>
      <p:grpSpPr>
        <a:xfrm>
          <a:off x="0" y="0"/>
          <a:ext cx="0" cy="0"/>
          <a:chOff x="0" y="0"/>
          <a:chExt cx="0" cy="0"/>
        </a:xfrm>
      </p:grpSpPr>
      <p:sp>
        <p:nvSpPr>
          <p:cNvPr id="530" name="Titre 1"/>
          <p:cNvSpPr txBox="1">
            <a:spLocks noGrp="1"/>
          </p:cNvSpPr>
          <p:nvPr>
            <p:ph type="title"/>
          </p:nvPr>
        </p:nvSpPr>
        <p:spPr>
          <a:xfrm>
            <a:off x="2250830" y="1863968"/>
            <a:ext cx="7690340" cy="3130063"/>
          </a:xfrm>
          <a:prstGeom prst="rect">
            <a:avLst/>
          </a:prstGeom>
        </p:spPr>
        <p:txBody>
          <a:bodyPr/>
          <a:lstStyle>
            <a:lvl1pPr>
              <a:defRPr sz="8000">
                <a:solidFill>
                  <a:srgbClr val="FFFFFF"/>
                </a:solidFill>
              </a:defRPr>
            </a:lvl1pPr>
          </a:lstStyle>
          <a:p>
            <a:r>
              <a:t>À toi de bosser !</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Titre 4"/>
          <p:cNvSpPr txBox="1">
            <a:spLocks noGrp="1"/>
          </p:cNvSpPr>
          <p:nvPr>
            <p:ph type="title"/>
          </p:nvPr>
        </p:nvSpPr>
        <p:spPr>
          <a:xfrm>
            <a:off x="598866" y="-64394"/>
            <a:ext cx="10515601" cy="1325563"/>
          </a:xfrm>
          <a:prstGeom prst="rect">
            <a:avLst/>
          </a:prstGeom>
        </p:spPr>
        <p:txBody>
          <a:bodyPr/>
          <a:lstStyle/>
          <a:p>
            <a:r>
              <a:t>Cas pratique –  Partie 1</a:t>
            </a:r>
          </a:p>
        </p:txBody>
      </p:sp>
      <p:sp>
        <p:nvSpPr>
          <p:cNvPr id="549" name="ZoneTexte 5"/>
          <p:cNvSpPr txBox="1"/>
          <p:nvPr/>
        </p:nvSpPr>
        <p:spPr>
          <a:xfrm>
            <a:off x="465338" y="1640913"/>
            <a:ext cx="11261323" cy="1103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600"/>
              </a:spcBef>
              <a:tabLst>
                <a:tab pos="2781300" algn="l"/>
              </a:tabLst>
            </a:pPr>
            <a:r>
              <a:t>Vous êtes manager chez Naturalia et devez gérer un conflit entre deux salariés.   </a:t>
            </a:r>
          </a:p>
          <a:p>
            <a:pPr>
              <a:lnSpc>
                <a:spcPct val="107000"/>
              </a:lnSpc>
              <a:spcBef>
                <a:spcPts val="600"/>
              </a:spcBef>
              <a:tabLst>
                <a:tab pos="2781300" algn="l"/>
              </a:tabLst>
            </a:pPr>
            <a:endParaRPr/>
          </a:p>
          <a:p>
            <a:pPr>
              <a:lnSpc>
                <a:spcPct val="107000"/>
              </a:lnSpc>
              <a:spcBef>
                <a:spcPts val="600"/>
              </a:spcBef>
              <a:tabLst>
                <a:tab pos="2781300" algn="l"/>
              </a:tabLst>
            </a:pPr>
            <a:r>
              <a:t>Comment allez-vous vous y prendre pour résoudre le conflit ?</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53"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Vidéo</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Titre 4"/>
          <p:cNvSpPr txBox="1">
            <a:spLocks noGrp="1"/>
          </p:cNvSpPr>
          <p:nvPr>
            <p:ph type="title"/>
          </p:nvPr>
        </p:nvSpPr>
        <p:spPr>
          <a:xfrm>
            <a:off x="598866" y="-64394"/>
            <a:ext cx="10515601" cy="1325563"/>
          </a:xfrm>
          <a:prstGeom prst="rect">
            <a:avLst/>
          </a:prstGeom>
        </p:spPr>
        <p:txBody>
          <a:bodyPr/>
          <a:lstStyle/>
          <a:p>
            <a:r>
              <a:t>Cas pratique –  Partie 1 - Réponses</a:t>
            </a:r>
          </a:p>
        </p:txBody>
      </p:sp>
      <p:sp>
        <p:nvSpPr>
          <p:cNvPr id="558" name="ZoneTexte 6"/>
          <p:cNvSpPr txBox="1"/>
          <p:nvPr/>
        </p:nvSpPr>
        <p:spPr>
          <a:xfrm>
            <a:off x="465338" y="1640912"/>
            <a:ext cx="11261323" cy="34148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600"/>
              </a:spcBef>
              <a:tabLst>
                <a:tab pos="2781300" algn="l"/>
              </a:tabLst>
            </a:pPr>
            <a:r>
              <a:t>Vous êtes manager chez Naturalia et devez gérer un conflit entre deux salariés.   </a:t>
            </a:r>
          </a:p>
          <a:p>
            <a:pPr>
              <a:lnSpc>
                <a:spcPct val="107000"/>
              </a:lnSpc>
              <a:spcBef>
                <a:spcPts val="600"/>
              </a:spcBef>
              <a:tabLst>
                <a:tab pos="2781300" algn="l"/>
              </a:tabLst>
            </a:pPr>
            <a:endParaRPr/>
          </a:p>
          <a:p>
            <a:pPr>
              <a:lnSpc>
                <a:spcPct val="107000"/>
              </a:lnSpc>
              <a:spcBef>
                <a:spcPts val="600"/>
              </a:spcBef>
              <a:tabLst>
                <a:tab pos="2781300" algn="l"/>
              </a:tabLst>
            </a:pPr>
            <a:r>
              <a:t>Comment allez-vous vous y prendre pour résoudre le conflit ?</a:t>
            </a:r>
          </a:p>
          <a:p>
            <a:pPr>
              <a:lnSpc>
                <a:spcPct val="107000"/>
              </a:lnSpc>
              <a:spcBef>
                <a:spcPts val="600"/>
              </a:spcBef>
              <a:tabLst>
                <a:tab pos="2781300" algn="l"/>
              </a:tabLst>
            </a:pPr>
            <a:endParaRPr/>
          </a:p>
          <a:p>
            <a:pPr marL="342900" indent="-342900">
              <a:lnSpc>
                <a:spcPct val="107000"/>
              </a:lnSpc>
              <a:spcBef>
                <a:spcPts val="600"/>
              </a:spcBef>
              <a:buSzPct val="100000"/>
              <a:buAutoNum type="arabicPeriod"/>
              <a:tabLst>
                <a:tab pos="2781300" algn="l"/>
              </a:tabLst>
            </a:pPr>
            <a:r>
              <a:t>Convoquer les 2 salariés individuellement</a:t>
            </a:r>
          </a:p>
          <a:p>
            <a:pPr marL="342900" indent="-342900">
              <a:lnSpc>
                <a:spcPct val="107000"/>
              </a:lnSpc>
              <a:spcBef>
                <a:spcPts val="600"/>
              </a:spcBef>
              <a:buSzPct val="100000"/>
              <a:buAutoNum type="arabicPeriod"/>
              <a:tabLst>
                <a:tab pos="2781300" algn="l"/>
              </a:tabLst>
            </a:pPr>
            <a:r>
              <a:t>Comprendre la source du conflit</a:t>
            </a:r>
          </a:p>
          <a:p>
            <a:pPr marL="342900" indent="-342900">
              <a:lnSpc>
                <a:spcPct val="107000"/>
              </a:lnSpc>
              <a:spcBef>
                <a:spcPts val="600"/>
              </a:spcBef>
              <a:buSzPct val="100000"/>
              <a:buAutoNum type="arabicPeriod"/>
              <a:tabLst>
                <a:tab pos="2781300" algn="l"/>
              </a:tabLst>
            </a:pPr>
            <a:r>
              <a:t>Chercher une solution</a:t>
            </a:r>
          </a:p>
          <a:p>
            <a:pPr marL="342900" indent="-342900">
              <a:lnSpc>
                <a:spcPct val="107000"/>
              </a:lnSpc>
              <a:spcBef>
                <a:spcPts val="600"/>
              </a:spcBef>
              <a:buSzPct val="100000"/>
              <a:buAutoNum type="arabicPeriod"/>
              <a:tabLst>
                <a:tab pos="2781300" algn="l"/>
              </a:tabLst>
            </a:pPr>
            <a:r>
              <a:t>Proposer le solution aux 2 salariés convoqués en même temps</a:t>
            </a:r>
          </a:p>
          <a:p>
            <a:pPr marL="342900" indent="-342900">
              <a:lnSpc>
                <a:spcPct val="107000"/>
              </a:lnSpc>
              <a:spcBef>
                <a:spcPts val="600"/>
              </a:spcBef>
              <a:buSzPct val="100000"/>
              <a:buAutoNum type="arabicPeriod"/>
              <a:tabLst>
                <a:tab pos="2781300" algn="l"/>
              </a:tabLst>
            </a:pPr>
            <a:r>
              <a:t>Appliquer la solution</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62"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Vidéo</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Titre 4"/>
          <p:cNvSpPr txBox="1">
            <a:spLocks noGrp="1"/>
          </p:cNvSpPr>
          <p:nvPr>
            <p:ph type="title"/>
          </p:nvPr>
        </p:nvSpPr>
        <p:spPr>
          <a:xfrm>
            <a:off x="598866" y="-64394"/>
            <a:ext cx="10515601" cy="1325563"/>
          </a:xfrm>
          <a:prstGeom prst="rect">
            <a:avLst/>
          </a:prstGeom>
        </p:spPr>
        <p:txBody>
          <a:bodyPr/>
          <a:lstStyle/>
          <a:p>
            <a:r>
              <a:t>Cas pratique – Partie 2 </a:t>
            </a:r>
          </a:p>
        </p:txBody>
      </p:sp>
      <p:sp>
        <p:nvSpPr>
          <p:cNvPr id="567" name="ZoneTexte 5"/>
          <p:cNvSpPr txBox="1"/>
          <p:nvPr/>
        </p:nvSpPr>
        <p:spPr>
          <a:xfrm>
            <a:off x="465337" y="1261169"/>
            <a:ext cx="11261323" cy="23861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pPr>
            <a:r>
              <a:t>Définissez et expliquez l’addiction au travail ou workaholisme. </a:t>
            </a:r>
          </a:p>
          <a:p>
            <a:pPr>
              <a:lnSpc>
                <a:spcPct val="107000"/>
              </a:lnSpc>
              <a:spcBef>
                <a:spcPts val="800"/>
              </a:spcBef>
            </a:pPr>
            <a:endParaRPr/>
          </a:p>
          <a:p>
            <a:pPr>
              <a:lnSpc>
                <a:spcPct val="107000"/>
              </a:lnSpc>
              <a:spcBef>
                <a:spcPts val="800"/>
              </a:spcBef>
            </a:pPr>
            <a:r>
              <a:t>Quelles sont les solutions pour l’éviter ?</a:t>
            </a:r>
          </a:p>
          <a:p>
            <a:pPr>
              <a:lnSpc>
                <a:spcPct val="107000"/>
              </a:lnSpc>
              <a:spcBef>
                <a:spcPts val="800"/>
              </a:spcBef>
            </a:pPr>
            <a:endParaRPr/>
          </a:p>
          <a:p>
            <a:pPr>
              <a:lnSpc>
                <a:spcPct val="107000"/>
              </a:lnSpc>
              <a:spcBef>
                <a:spcPts val="800"/>
              </a:spcBef>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217"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Les conflits</a:t>
            </a:r>
          </a:p>
        </p:txBody>
      </p:sp>
      <p:sp>
        <p:nvSpPr>
          <p:cNvPr id="218" name="ZoneTexte 3"/>
          <p:cNvSpPr txBox="1"/>
          <p:nvPr/>
        </p:nvSpPr>
        <p:spPr>
          <a:xfrm>
            <a:off x="3325948" y="1959429"/>
            <a:ext cx="748501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Le manager doit comprendre la source du confit et s’atteler à le résoudre </a:t>
            </a:r>
          </a:p>
        </p:txBody>
      </p:sp>
      <p:pic>
        <p:nvPicPr>
          <p:cNvPr id="219" name="Image 4" descr="Image 4"/>
          <p:cNvPicPr>
            <a:picLocks noChangeAspect="1"/>
          </p:cNvPicPr>
          <p:nvPr/>
        </p:nvPicPr>
        <p:blipFill>
          <a:blip r:embed="rId3"/>
          <a:stretch>
            <a:fillRect/>
          </a:stretch>
        </p:blipFill>
        <p:spPr>
          <a:xfrm>
            <a:off x="4972956" y="3011271"/>
            <a:ext cx="2095501" cy="2095501"/>
          </a:xfrm>
          <a:prstGeom prst="rect">
            <a:avLst/>
          </a:prstGeom>
          <a:ln w="12700">
            <a:miter lim="400000"/>
          </a:ln>
        </p:spPr>
      </p:pic>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71"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Vidéo</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Titre 4"/>
          <p:cNvSpPr txBox="1">
            <a:spLocks noGrp="1"/>
          </p:cNvSpPr>
          <p:nvPr>
            <p:ph type="title"/>
          </p:nvPr>
        </p:nvSpPr>
        <p:spPr>
          <a:xfrm>
            <a:off x="598866" y="-64394"/>
            <a:ext cx="10515601" cy="1325563"/>
          </a:xfrm>
          <a:prstGeom prst="rect">
            <a:avLst/>
          </a:prstGeom>
        </p:spPr>
        <p:txBody>
          <a:bodyPr/>
          <a:lstStyle/>
          <a:p>
            <a:r>
              <a:t>Cas pratique – Partie 2 - Réponses </a:t>
            </a:r>
          </a:p>
        </p:txBody>
      </p:sp>
      <p:sp>
        <p:nvSpPr>
          <p:cNvPr id="576" name="ZoneTexte 3"/>
          <p:cNvSpPr txBox="1"/>
          <p:nvPr/>
        </p:nvSpPr>
        <p:spPr>
          <a:xfrm>
            <a:off x="465337" y="1261169"/>
            <a:ext cx="11261323" cy="19755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pPr>
            <a:r>
              <a:t>Définissez et expliquez l’addiction au travail ou workaholisme. </a:t>
            </a:r>
          </a:p>
          <a:p>
            <a:pPr>
              <a:lnSpc>
                <a:spcPct val="107000"/>
              </a:lnSpc>
              <a:spcBef>
                <a:spcPts val="800"/>
              </a:spcBef>
            </a:pPr>
            <a:endParaRPr/>
          </a:p>
          <a:p>
            <a:pPr>
              <a:lnSpc>
                <a:spcPct val="107000"/>
              </a:lnSpc>
              <a:spcBef>
                <a:spcPts val="800"/>
              </a:spcBef>
            </a:pPr>
            <a:r>
              <a:t>Quelles sont les solutions pour l’éviter ?</a:t>
            </a:r>
          </a:p>
          <a:p>
            <a:pPr>
              <a:lnSpc>
                <a:spcPct val="107000"/>
              </a:lnSpc>
              <a:spcBef>
                <a:spcPts val="800"/>
              </a:spcBef>
            </a:pPr>
            <a:endParaRPr/>
          </a:p>
          <a:p>
            <a:pPr>
              <a:lnSpc>
                <a:spcPct val="107000"/>
              </a:lnSpc>
              <a:spcBef>
                <a:spcPts val="800"/>
              </a:spcBef>
            </a:pPr>
            <a:r>
              <a:t>Bien expliquer au salarié l’important de séparer vie personnelle et professionnelle</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80"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Vidéo</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Titre 4"/>
          <p:cNvSpPr txBox="1">
            <a:spLocks noGrp="1"/>
          </p:cNvSpPr>
          <p:nvPr>
            <p:ph type="title"/>
          </p:nvPr>
        </p:nvSpPr>
        <p:spPr>
          <a:xfrm>
            <a:off x="598866" y="-64394"/>
            <a:ext cx="10515601" cy="1325563"/>
          </a:xfrm>
          <a:prstGeom prst="rect">
            <a:avLst/>
          </a:prstGeom>
        </p:spPr>
        <p:txBody>
          <a:bodyPr/>
          <a:lstStyle/>
          <a:p>
            <a:r>
              <a:t>Cas pratique – Partie 3 </a:t>
            </a:r>
          </a:p>
        </p:txBody>
      </p:sp>
      <p:sp>
        <p:nvSpPr>
          <p:cNvPr id="585" name="ZoneTexte 5"/>
          <p:cNvSpPr txBox="1"/>
          <p:nvPr/>
        </p:nvSpPr>
        <p:spPr>
          <a:xfrm>
            <a:off x="465337" y="1261169"/>
            <a:ext cx="11261323" cy="14633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pPr>
            <a:r>
              <a:t>Vous travaillez pour au siège social de l’enseigne Maisons du Monde. Durant la crise sanitaire liée à la COVID 19, les salariés ont été dans l’obligation de faire du télétravail.</a:t>
            </a:r>
          </a:p>
          <a:p>
            <a:pPr>
              <a:lnSpc>
                <a:spcPct val="107000"/>
              </a:lnSpc>
              <a:spcBef>
                <a:spcPts val="800"/>
              </a:spcBef>
            </a:pPr>
            <a:endParaRPr/>
          </a:p>
          <a:p>
            <a:pPr>
              <a:lnSpc>
                <a:spcPct val="107000"/>
              </a:lnSpc>
              <a:spcBef>
                <a:spcPts val="800"/>
              </a:spcBef>
            </a:pPr>
            <a:r>
              <a:t>Listez 3 conséquences de cette situation</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89"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Vidéo</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Titre 4"/>
          <p:cNvSpPr txBox="1">
            <a:spLocks noGrp="1"/>
          </p:cNvSpPr>
          <p:nvPr>
            <p:ph type="title"/>
          </p:nvPr>
        </p:nvSpPr>
        <p:spPr>
          <a:xfrm>
            <a:off x="598866" y="-64394"/>
            <a:ext cx="10515601" cy="1325563"/>
          </a:xfrm>
          <a:prstGeom prst="rect">
            <a:avLst/>
          </a:prstGeom>
        </p:spPr>
        <p:txBody>
          <a:bodyPr/>
          <a:lstStyle/>
          <a:p>
            <a:r>
              <a:t>Cas pratique – Partie 3 - Réponses </a:t>
            </a:r>
          </a:p>
        </p:txBody>
      </p:sp>
      <p:sp>
        <p:nvSpPr>
          <p:cNvPr id="594" name="ZoneTexte 2"/>
          <p:cNvSpPr txBox="1"/>
          <p:nvPr/>
        </p:nvSpPr>
        <p:spPr>
          <a:xfrm>
            <a:off x="465337" y="1261169"/>
            <a:ext cx="11261323" cy="35164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pPr>
            <a:r>
              <a:t>Vous travaillez pour au siège social de l’enseigne Maisons du Monde. Durant la crise sanitaire liée à la COVID 19, les salariés ont été dans l’obligation de faire du télétravail.</a:t>
            </a:r>
          </a:p>
          <a:p>
            <a:pPr>
              <a:lnSpc>
                <a:spcPct val="107000"/>
              </a:lnSpc>
              <a:spcBef>
                <a:spcPts val="800"/>
              </a:spcBef>
            </a:pPr>
            <a:endParaRPr/>
          </a:p>
          <a:p>
            <a:pPr>
              <a:lnSpc>
                <a:spcPct val="107000"/>
              </a:lnSpc>
              <a:spcBef>
                <a:spcPts val="800"/>
              </a:spcBef>
            </a:pPr>
            <a:r>
              <a:t>Listez 3 conséquences de cette situation.</a:t>
            </a:r>
          </a:p>
          <a:p>
            <a:pPr>
              <a:lnSpc>
                <a:spcPct val="107000"/>
              </a:lnSpc>
              <a:spcBef>
                <a:spcPts val="800"/>
              </a:spcBef>
            </a:pPr>
            <a:r>
              <a:t>Voici des exemples</a:t>
            </a:r>
          </a:p>
          <a:p>
            <a:pPr>
              <a:lnSpc>
                <a:spcPct val="107000"/>
              </a:lnSpc>
              <a:spcBef>
                <a:spcPts val="800"/>
              </a:spcBef>
            </a:pPr>
            <a:endParaRPr/>
          </a:p>
          <a:p>
            <a:pPr>
              <a:lnSpc>
                <a:spcPct val="107000"/>
              </a:lnSpc>
              <a:spcBef>
                <a:spcPts val="800"/>
              </a:spcBef>
            </a:pPr>
            <a:r>
              <a:t>Mise en danger de l’esprit d’équipe et de la cohésion</a:t>
            </a:r>
          </a:p>
          <a:p>
            <a:pPr>
              <a:lnSpc>
                <a:spcPct val="107000"/>
              </a:lnSpc>
              <a:spcBef>
                <a:spcPts val="800"/>
              </a:spcBef>
            </a:pPr>
            <a:r>
              <a:t>Manque parfois de concentration dans un cadre de travail non professionnel</a:t>
            </a:r>
          </a:p>
          <a:p>
            <a:pPr>
              <a:lnSpc>
                <a:spcPct val="107000"/>
              </a:lnSpc>
              <a:spcBef>
                <a:spcPts val="800"/>
              </a:spcBef>
            </a:pPr>
            <a:r>
              <a:t>Difficulté pour les managers d’accompagner leurs équipes</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98"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Vidéo</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Titre 4"/>
          <p:cNvSpPr txBox="1">
            <a:spLocks noGrp="1"/>
          </p:cNvSpPr>
          <p:nvPr>
            <p:ph type="title"/>
          </p:nvPr>
        </p:nvSpPr>
        <p:spPr>
          <a:xfrm>
            <a:off x="598866" y="-64394"/>
            <a:ext cx="10515601" cy="1325563"/>
          </a:xfrm>
          <a:prstGeom prst="rect">
            <a:avLst/>
          </a:prstGeom>
        </p:spPr>
        <p:txBody>
          <a:bodyPr/>
          <a:lstStyle/>
          <a:p>
            <a:r>
              <a:t>Cas pratique – Partie 4</a:t>
            </a:r>
          </a:p>
        </p:txBody>
      </p:sp>
      <p:sp>
        <p:nvSpPr>
          <p:cNvPr id="603" name="ZoneTexte 5"/>
          <p:cNvSpPr txBox="1"/>
          <p:nvPr/>
        </p:nvSpPr>
        <p:spPr>
          <a:xfrm>
            <a:off x="465338" y="1493397"/>
            <a:ext cx="11261323" cy="1010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Analysez la gestion de crise de Findus durant le scandale de ses lasagnes à la viande de cheval.</a:t>
            </a:r>
          </a:p>
          <a:p>
            <a:pPr>
              <a:lnSpc>
                <a:spcPct val="107000"/>
              </a:lnSpc>
              <a:spcBef>
                <a:spcPts val="600"/>
              </a:spcBef>
              <a:tabLst>
                <a:tab pos="2781300" algn="l"/>
              </a:tabLst>
            </a:pPr>
            <a:endParaRP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07"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Vidéo</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Titre 4"/>
          <p:cNvSpPr txBox="1">
            <a:spLocks noGrp="1"/>
          </p:cNvSpPr>
          <p:nvPr>
            <p:ph type="title"/>
          </p:nvPr>
        </p:nvSpPr>
        <p:spPr>
          <a:xfrm>
            <a:off x="598866" y="-64394"/>
            <a:ext cx="10515601" cy="1325563"/>
          </a:xfrm>
          <a:prstGeom prst="rect">
            <a:avLst/>
          </a:prstGeom>
        </p:spPr>
        <p:txBody>
          <a:bodyPr/>
          <a:lstStyle/>
          <a:p>
            <a:r>
              <a:t>Cas pratique – Partie 4 - réponses</a:t>
            </a:r>
          </a:p>
        </p:txBody>
      </p:sp>
      <p:sp>
        <p:nvSpPr>
          <p:cNvPr id="612" name="ZoneTexte 6"/>
          <p:cNvSpPr txBox="1"/>
          <p:nvPr/>
        </p:nvSpPr>
        <p:spPr>
          <a:xfrm>
            <a:off x="465338" y="1493398"/>
            <a:ext cx="11261323" cy="2949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Analysez la gestion de crise de Findus durant le scandale de ses lasagnes à la viande de cheval.</a:t>
            </a:r>
          </a:p>
          <a:p>
            <a:endParaRPr/>
          </a:p>
          <a:p>
            <a:pPr>
              <a:defRPr>
                <a:solidFill>
                  <a:srgbClr val="191919"/>
                </a:solidFill>
              </a:defRPr>
            </a:pPr>
            <a:r>
              <a:t>Findus a communiqué dès les premiers moments pour rassurer ses consommateurs en étant transparent avec eux.</a:t>
            </a:r>
          </a:p>
          <a:p>
            <a:r>
              <a:t>En se posant comme victime, la marque a pu transférer la responsabilité sur d’autres acteurs et donc conserver une innocence juridique.</a:t>
            </a:r>
          </a:p>
          <a:p>
            <a:r>
              <a:t>Il s’agissait pour le groupe de conserver une relation de confiance avec leurs consommateurs en insistant sur leur volonté de coopérer pour faire la lumière sur cette affaire et en se posant en tant que victime de ses sous-traitants négligents, Comigel dans un premier temps puis Spanghero.</a:t>
            </a:r>
            <a:endParaRPr>
              <a:solidFill>
                <a:srgbClr val="191919"/>
              </a:solidFill>
            </a:endParaRPr>
          </a:p>
          <a:p>
            <a:pPr>
              <a:defRPr>
                <a:solidFill>
                  <a:srgbClr val="191919"/>
                </a:solidFill>
                <a:latin typeface="TiemposText"/>
                <a:ea typeface="TiemposText"/>
                <a:cs typeface="TiemposText"/>
                <a:sym typeface="TiemposText"/>
              </a:defRPr>
            </a:pPr>
            <a:r>
              <a:t>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Rectangle 30"/>
          <p:cNvSpPr/>
          <p:nvPr/>
        </p:nvSpPr>
        <p:spPr>
          <a:xfrm>
            <a:off x="0" y="-9333"/>
            <a:ext cx="12192000" cy="1167115"/>
          </a:xfrm>
          <a:prstGeom prst="rect">
            <a:avLst/>
          </a:prstGeom>
          <a:solidFill>
            <a:schemeClr val="accent1"/>
          </a:solidFill>
          <a:ln w="12700">
            <a:solidFill>
              <a:srgbClr val="394B92"/>
            </a:solidFill>
            <a:miter/>
          </a:ln>
        </p:spPr>
        <p:txBody>
          <a:bodyPr lIns="45719" rIns="45719" anchor="ctr"/>
          <a:lstStyle/>
          <a:p>
            <a:pPr algn="ctr">
              <a:defRPr>
                <a:solidFill>
                  <a:srgbClr val="FFFFFF"/>
                </a:solidFill>
              </a:defRPr>
            </a:pPr>
            <a:endParaRPr/>
          </a:p>
        </p:txBody>
      </p:sp>
      <p:sp>
        <p:nvSpPr>
          <p:cNvPr id="224" name="Title 1"/>
          <p:cNvSpPr txBox="1">
            <a:spLocks noGrp="1"/>
          </p:cNvSpPr>
          <p:nvPr>
            <p:ph type="title"/>
          </p:nvPr>
        </p:nvSpPr>
        <p:spPr>
          <a:xfrm>
            <a:off x="0" y="-88558"/>
            <a:ext cx="12192000" cy="1325563"/>
          </a:xfrm>
          <a:prstGeom prst="rect">
            <a:avLst/>
          </a:prstGeom>
        </p:spPr>
        <p:txBody>
          <a:bodyPr/>
          <a:lstStyle>
            <a:lvl1pPr algn="ctr">
              <a:defRPr sz="4000">
                <a:solidFill>
                  <a:srgbClr val="FFFFFF"/>
                </a:solidFill>
              </a:defRPr>
            </a:lvl1pPr>
          </a:lstStyle>
          <a:p>
            <a:r>
              <a:t>Les sources de conflits</a:t>
            </a:r>
          </a:p>
        </p:txBody>
      </p:sp>
      <p:sp>
        <p:nvSpPr>
          <p:cNvPr id="225" name="ZoneTexte 3"/>
          <p:cNvSpPr txBox="1"/>
          <p:nvPr/>
        </p:nvSpPr>
        <p:spPr>
          <a:xfrm>
            <a:off x="3325948" y="1959429"/>
            <a:ext cx="748501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Un malentendu, une différence de points de vue, une dispute</a:t>
            </a:r>
          </a:p>
        </p:txBody>
      </p:sp>
      <p:pic>
        <p:nvPicPr>
          <p:cNvPr id="226" name="Image 4" descr="Image 4"/>
          <p:cNvPicPr>
            <a:picLocks noChangeAspect="1"/>
          </p:cNvPicPr>
          <p:nvPr/>
        </p:nvPicPr>
        <p:blipFill>
          <a:blip r:embed="rId3"/>
          <a:stretch>
            <a:fillRect/>
          </a:stretch>
        </p:blipFill>
        <p:spPr>
          <a:xfrm>
            <a:off x="3396343" y="2831068"/>
            <a:ext cx="6502401" cy="3657601"/>
          </a:xfrm>
          <a:prstGeom prst="rect">
            <a:avLst/>
          </a:prstGeom>
          <a:ln w="12700">
            <a:miter lim="400000"/>
          </a:ln>
        </p:spPr>
      </p:pic>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16"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Vidéo</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Titre 1"/>
          <p:cNvSpPr txBox="1">
            <a:spLocks noGrp="1"/>
          </p:cNvSpPr>
          <p:nvPr>
            <p:ph type="title"/>
          </p:nvPr>
        </p:nvSpPr>
        <p:spPr>
          <a:xfrm>
            <a:off x="106679" y="0"/>
            <a:ext cx="10515601" cy="1325563"/>
          </a:xfrm>
          <a:prstGeom prst="rect">
            <a:avLst/>
          </a:prstGeom>
        </p:spPr>
        <p:txBody>
          <a:bodyPr/>
          <a:lstStyle/>
          <a:p>
            <a:r>
              <a:t>Pour aller plus loin</a:t>
            </a:r>
          </a:p>
        </p:txBody>
      </p:sp>
      <p:sp>
        <p:nvSpPr>
          <p:cNvPr id="625" name="Espace réservé du contenu 2"/>
          <p:cNvSpPr txBox="1">
            <a:spLocks noGrp="1"/>
          </p:cNvSpPr>
          <p:nvPr>
            <p:ph type="body" idx="1"/>
          </p:nvPr>
        </p:nvSpPr>
        <p:spPr>
          <a:xfrm>
            <a:off x="448055" y="1434657"/>
            <a:ext cx="11003282" cy="4351338"/>
          </a:xfrm>
          <a:prstGeom prst="rect">
            <a:avLst/>
          </a:prstGeom>
        </p:spPr>
        <p:txBody>
          <a:bodyPr/>
          <a:lstStyle/>
          <a:p>
            <a:pPr marL="685765" lvl="1" indent="-228587">
              <a:spcBef>
                <a:spcPts val="500"/>
              </a:spcBef>
              <a:defRPr sz="1800"/>
            </a:pPr>
            <a:endParaRPr/>
          </a:p>
          <a:p>
            <a:pPr>
              <a:lnSpc>
                <a:spcPct val="107000"/>
              </a:lnSpc>
              <a:defRPr sz="1800"/>
            </a:pPr>
            <a:r>
              <a:t>Savoir gérer un conflit entre les collaborateurs</a:t>
            </a:r>
          </a:p>
          <a:p>
            <a:pPr>
              <a:lnSpc>
                <a:spcPct val="107000"/>
              </a:lnSpc>
              <a:defRPr sz="1800" u="sng">
                <a:solidFill>
                  <a:srgbClr val="0563C1"/>
                </a:solidFill>
              </a:defRPr>
            </a:pPr>
            <a:r>
              <a:rPr>
                <a:solidFill>
                  <a:srgbClr val="56C7AA"/>
                </a:solidFill>
                <a:uFill>
                  <a:solidFill>
                    <a:srgbClr val="56C7AA"/>
                  </a:solidFill>
                </a:uFill>
                <a:hlinkClick r:id="rId3"/>
              </a:rPr>
              <a:t>https://www.manager-go.com/management/gestion-de-conflits.htm</a:t>
            </a:r>
          </a:p>
          <a:p>
            <a:pPr>
              <a:lnSpc>
                <a:spcPct val="107000"/>
              </a:lnSpc>
              <a:defRPr sz="1800"/>
            </a:pPr>
            <a:r>
              <a:t>Prévenir les risques psycho-sociaux</a:t>
            </a:r>
          </a:p>
          <a:p>
            <a:pPr>
              <a:lnSpc>
                <a:spcPct val="107000"/>
              </a:lnSpc>
              <a:defRPr sz="1800" u="sng">
                <a:solidFill>
                  <a:srgbClr val="0563C1"/>
                </a:solidFill>
              </a:defRPr>
            </a:pPr>
            <a:r>
              <a:rPr>
                <a:solidFill>
                  <a:srgbClr val="56C7AA"/>
                </a:solidFill>
                <a:uFill>
                  <a:solidFill>
                    <a:srgbClr val="56C7AA"/>
                  </a:solidFill>
                </a:uFill>
                <a:hlinkClick r:id="rId4"/>
              </a:rPr>
              <a:t>https://www.bloom-at-work.com/blog/risques-psychosociaux-rps-en-entreprise-comment-agir/</a:t>
            </a:r>
          </a:p>
          <a:p>
            <a:pPr>
              <a:lnSpc>
                <a:spcPct val="107000"/>
              </a:lnSpc>
              <a:defRPr sz="1800"/>
            </a:pPr>
            <a:r>
              <a:t>Comment gérer une crise</a:t>
            </a:r>
          </a:p>
          <a:p>
            <a:pPr>
              <a:lnSpc>
                <a:spcPct val="107000"/>
              </a:lnSpc>
              <a:defRPr sz="1800" u="sng">
                <a:solidFill>
                  <a:srgbClr val="0563C1"/>
                </a:solidFill>
              </a:defRPr>
            </a:pPr>
            <a:r>
              <a:t>https://www.wimi-teamwork.com/fr/blog/gestion-crise-comment-gerer-crise/</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78D7C"/>
        </a:solidFill>
        <a:effectLst/>
      </p:bgPr>
    </p:bg>
    <p:spTree>
      <p:nvGrpSpPr>
        <p:cNvPr id="1" name=""/>
        <p:cNvGrpSpPr/>
        <p:nvPr/>
      </p:nvGrpSpPr>
      <p:grpSpPr>
        <a:xfrm>
          <a:off x="0" y="0"/>
          <a:ext cx="0" cy="0"/>
          <a:chOff x="0" y="0"/>
          <a:chExt cx="0" cy="0"/>
        </a:xfrm>
      </p:grpSpPr>
      <p:sp>
        <p:nvSpPr>
          <p:cNvPr id="620" name="Google Shape;419;p50"/>
          <p:cNvSpPr txBox="1">
            <a:spLocks noGrp="1"/>
          </p:cNvSpPr>
          <p:nvPr>
            <p:ph type="title"/>
          </p:nvPr>
        </p:nvSpPr>
        <p:spPr>
          <a:xfrm>
            <a:off x="1588511" y="2309447"/>
            <a:ext cx="9014978" cy="1746738"/>
          </a:xfrm>
          <a:prstGeom prst="rect">
            <a:avLst/>
          </a:prstGeom>
        </p:spPr>
        <p:txBody>
          <a:bodyPr/>
          <a:lstStyle>
            <a:lvl1pPr>
              <a:defRPr sz="8000">
                <a:solidFill>
                  <a:srgbClr val="FFFFFF"/>
                </a:solidFill>
              </a:defRPr>
            </a:lvl1pPr>
          </a:lstStyle>
          <a:p>
            <a:r>
              <a:t>Un peu de lecture ?</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629"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INTEGRATION T-BOOK</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33"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Vidéo</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9" name="Rectangle 3"/>
          <p:cNvGrpSpPr/>
          <p:nvPr/>
        </p:nvGrpSpPr>
        <p:grpSpPr>
          <a:xfrm>
            <a:off x="2614862" y="1524000"/>
            <a:ext cx="5967665" cy="1905000"/>
            <a:chOff x="0" y="0"/>
            <a:chExt cx="5967663" cy="1905000"/>
          </a:xfrm>
        </p:grpSpPr>
        <p:sp>
          <p:nvSpPr>
            <p:cNvPr id="637" name="Rectangle"/>
            <p:cNvSpPr/>
            <p:nvPr/>
          </p:nvSpPr>
          <p:spPr>
            <a:xfrm>
              <a:off x="-1" y="0"/>
              <a:ext cx="5967665" cy="1905000"/>
            </a:xfrm>
            <a:prstGeom prst="rect">
              <a:avLst/>
            </a:prstGeom>
            <a:solidFill>
              <a:schemeClr val="accent1"/>
            </a:solidFill>
            <a:ln w="12700" cap="flat">
              <a:solidFill>
                <a:srgbClr val="394B92"/>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38" name="POUR LE SCENARISTE : écrire en plus de la fin du sprint qu’il y aura un quiz"/>
            <p:cNvSpPr txBox="1"/>
            <p:nvPr/>
          </p:nvSpPr>
          <p:spPr>
            <a:xfrm>
              <a:off x="45719" y="639906"/>
              <a:ext cx="5876225"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b="1">
                  <a:solidFill>
                    <a:srgbClr val="FFFFFF"/>
                  </a:solidFill>
                </a:defRPr>
              </a:lvl1pPr>
            </a:lstStyle>
            <a:p>
              <a:r>
                <a:t>POUR LE SCENARISTE : écrire en plus de la fin du sprint qu’il y aura un quiz</a:t>
              </a:r>
            </a:p>
          </p:txBody>
        </p:sp>
      </p:gr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CC0AB5"/>
        </a:solidFill>
        <a:effectLst/>
      </p:bgPr>
    </p:bg>
    <p:spTree>
      <p:nvGrpSpPr>
        <p:cNvPr id="1" name=""/>
        <p:cNvGrpSpPr/>
        <p:nvPr/>
      </p:nvGrpSpPr>
      <p:grpSpPr>
        <a:xfrm>
          <a:off x="0" y="0"/>
          <a:ext cx="0" cy="0"/>
          <a:chOff x="0" y="0"/>
          <a:chExt cx="0" cy="0"/>
        </a:xfrm>
      </p:grpSpPr>
      <p:sp>
        <p:nvSpPr>
          <p:cNvPr id="643" name="Titre 1"/>
          <p:cNvSpPr txBox="1">
            <a:spLocks noGrp="1"/>
          </p:cNvSpPr>
          <p:nvPr>
            <p:ph type="title"/>
          </p:nvPr>
        </p:nvSpPr>
        <p:spPr>
          <a:xfrm>
            <a:off x="3519120" y="2614031"/>
            <a:ext cx="5435113" cy="1629936"/>
          </a:xfrm>
          <a:prstGeom prst="rect">
            <a:avLst/>
          </a:prstGeom>
        </p:spPr>
        <p:txBody>
          <a:bodyPr/>
          <a:lstStyle>
            <a:lvl1pPr>
              <a:defRPr sz="8000">
                <a:solidFill>
                  <a:srgbClr val="FFFFFF"/>
                </a:solidFill>
              </a:defRPr>
            </a:lvl1pPr>
          </a:lstStyle>
          <a:p>
            <a:r>
              <a:t>Teste-toi !</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Titre 1"/>
          <p:cNvSpPr txBox="1">
            <a:spLocks noGrp="1"/>
          </p:cNvSpPr>
          <p:nvPr>
            <p:ph type="title"/>
          </p:nvPr>
        </p:nvSpPr>
        <p:spPr>
          <a:xfrm>
            <a:off x="838200" y="365125"/>
            <a:ext cx="10515600" cy="1325563"/>
          </a:xfrm>
          <a:prstGeom prst="rect">
            <a:avLst/>
          </a:prstGeom>
        </p:spPr>
        <p:txBody>
          <a:bodyPr/>
          <a:lstStyle/>
          <a:p>
            <a:r>
              <a:t>Question 1 </a:t>
            </a:r>
          </a:p>
        </p:txBody>
      </p:sp>
      <p:sp>
        <p:nvSpPr>
          <p:cNvPr id="648" name="Espace réservé du contenu 2"/>
          <p:cNvSpPr txBox="1">
            <a:spLocks noGrp="1"/>
          </p:cNvSpPr>
          <p:nvPr>
            <p:ph type="body" idx="1"/>
          </p:nvPr>
        </p:nvSpPr>
        <p:spPr>
          <a:xfrm>
            <a:off x="838200" y="1690688"/>
            <a:ext cx="10515600" cy="4351339"/>
          </a:xfrm>
          <a:prstGeom prst="rect">
            <a:avLst/>
          </a:prstGeom>
        </p:spPr>
        <p:txBody>
          <a:bodyPr/>
          <a:lstStyle/>
          <a:p>
            <a:pPr marL="0" indent="0">
              <a:lnSpc>
                <a:spcPct val="120000"/>
              </a:lnSpc>
              <a:buSzTx/>
              <a:buNone/>
            </a:pPr>
            <a:r>
              <a:t>Pour résoudre un conflit, il faut d’abord organiser un entretien :</a:t>
            </a:r>
          </a:p>
          <a:p>
            <a:pPr marL="0" indent="0">
              <a:buSzTx/>
              <a:buNone/>
            </a:pPr>
            <a:endParaRPr/>
          </a:p>
          <a:p>
            <a:pPr>
              <a:buFontTx/>
              <a:buChar char="❑"/>
            </a:pPr>
            <a:r>
              <a:t> Collectif</a:t>
            </a:r>
          </a:p>
          <a:p>
            <a:pPr>
              <a:buFontTx/>
              <a:buChar char="❑"/>
            </a:pPr>
            <a:r>
              <a:t> Individuel</a:t>
            </a:r>
          </a:p>
          <a:p>
            <a:pPr marL="0" indent="0">
              <a:buSzTx/>
              <a:buNone/>
            </a:pPr>
            <a:endParaRPr/>
          </a:p>
          <a:p>
            <a:pPr marL="0" indent="0">
              <a:lnSpc>
                <a:spcPct val="150000"/>
              </a:lnSpc>
              <a:buSzTx/>
              <a:buNone/>
              <a:defRPr sz="2200"/>
            </a:pPr>
            <a:r>
              <a:t>FB :  Pour résoudre un conflit, il faudra d’abord organiser un entretien individuel qui permettra d connaître les perceptions des salariés concernées.</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 name="Titre 1"/>
          <p:cNvSpPr txBox="1">
            <a:spLocks noGrp="1"/>
          </p:cNvSpPr>
          <p:nvPr>
            <p:ph type="title"/>
          </p:nvPr>
        </p:nvSpPr>
        <p:spPr>
          <a:xfrm>
            <a:off x="838200" y="365125"/>
            <a:ext cx="10515600" cy="1325563"/>
          </a:xfrm>
          <a:prstGeom prst="rect">
            <a:avLst/>
          </a:prstGeom>
        </p:spPr>
        <p:txBody>
          <a:bodyPr/>
          <a:lstStyle/>
          <a:p>
            <a:r>
              <a:t>Question 2 </a:t>
            </a:r>
          </a:p>
        </p:txBody>
      </p:sp>
      <p:sp>
        <p:nvSpPr>
          <p:cNvPr id="653" name="Espace réservé du contenu 2"/>
          <p:cNvSpPr txBox="1">
            <a:spLocks noGrp="1"/>
          </p:cNvSpPr>
          <p:nvPr>
            <p:ph type="body" idx="1"/>
          </p:nvPr>
        </p:nvSpPr>
        <p:spPr>
          <a:xfrm>
            <a:off x="838198" y="1690688"/>
            <a:ext cx="10976431" cy="4351339"/>
          </a:xfrm>
          <a:prstGeom prst="rect">
            <a:avLst/>
          </a:prstGeom>
        </p:spPr>
        <p:txBody>
          <a:bodyPr/>
          <a:lstStyle/>
          <a:p>
            <a:pPr marL="0" indent="0">
              <a:lnSpc>
                <a:spcPct val="120000"/>
              </a:lnSpc>
              <a:buSzTx/>
              <a:buNone/>
            </a:pPr>
            <a:r>
              <a:t>Remettez dans l’ordre les étapes de la communication non-violente.</a:t>
            </a:r>
          </a:p>
          <a:p>
            <a:pPr marL="0" indent="0">
              <a:buSzTx/>
              <a:buNone/>
              <a:defRPr sz="2300"/>
            </a:pPr>
            <a:endParaRPr/>
          </a:p>
          <a:p>
            <a:pPr>
              <a:buFontTx/>
              <a:buChar char="❑"/>
              <a:defRPr sz="2200"/>
            </a:pPr>
            <a:r>
              <a:t> A. Exprimer son besoin</a:t>
            </a:r>
          </a:p>
          <a:p>
            <a:pPr>
              <a:buFontTx/>
              <a:buChar char="❑"/>
              <a:defRPr sz="2200"/>
            </a:pPr>
            <a:r>
              <a:t> B. Enoncer l’observation</a:t>
            </a:r>
          </a:p>
          <a:p>
            <a:pPr>
              <a:buFontTx/>
              <a:buChar char="❑"/>
              <a:defRPr sz="2200"/>
            </a:pPr>
            <a:r>
              <a:t> C. Exposer sa demande</a:t>
            </a:r>
          </a:p>
          <a:p>
            <a:pPr>
              <a:buFontTx/>
              <a:buChar char="❑"/>
              <a:defRPr sz="2200"/>
            </a:pPr>
            <a:r>
              <a:t> D. Verbaliser ses émotions</a:t>
            </a:r>
          </a:p>
          <a:p>
            <a:pPr marL="0" indent="0">
              <a:buSzTx/>
              <a:buNone/>
              <a:defRPr sz="2200"/>
            </a:pPr>
            <a:endParaRPr/>
          </a:p>
          <a:p>
            <a:pPr marL="0" indent="0">
              <a:buSzTx/>
              <a:buNone/>
            </a:pPr>
            <a:endParaRPr sz="2200"/>
          </a:p>
          <a:p>
            <a:pPr marL="0" indent="0">
              <a:lnSpc>
                <a:spcPct val="110000"/>
              </a:lnSpc>
              <a:spcBef>
                <a:spcPts val="1200"/>
              </a:spcBef>
              <a:buSzTx/>
              <a:buNone/>
              <a:defRPr sz="2300"/>
            </a:pPr>
            <a:r>
              <a:t>FB : B, D, A, C</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Titre 1"/>
          <p:cNvSpPr txBox="1">
            <a:spLocks noGrp="1"/>
          </p:cNvSpPr>
          <p:nvPr>
            <p:ph type="title"/>
          </p:nvPr>
        </p:nvSpPr>
        <p:spPr>
          <a:xfrm>
            <a:off x="838200" y="365125"/>
            <a:ext cx="10515600" cy="1325563"/>
          </a:xfrm>
          <a:prstGeom prst="rect">
            <a:avLst/>
          </a:prstGeom>
        </p:spPr>
        <p:txBody>
          <a:bodyPr/>
          <a:lstStyle/>
          <a:p>
            <a:r>
              <a:t>Question 3</a:t>
            </a:r>
          </a:p>
        </p:txBody>
      </p:sp>
      <p:sp>
        <p:nvSpPr>
          <p:cNvPr id="658" name="Espace réservé du contenu 2"/>
          <p:cNvSpPr txBox="1">
            <a:spLocks noGrp="1"/>
          </p:cNvSpPr>
          <p:nvPr>
            <p:ph type="body" idx="1"/>
          </p:nvPr>
        </p:nvSpPr>
        <p:spPr>
          <a:xfrm>
            <a:off x="838200" y="1690688"/>
            <a:ext cx="10515600" cy="4351339"/>
          </a:xfrm>
          <a:prstGeom prst="rect">
            <a:avLst/>
          </a:prstGeom>
        </p:spPr>
        <p:txBody>
          <a:bodyPr/>
          <a:lstStyle/>
          <a:p>
            <a:pPr marL="0" indent="0" defTabSz="905255">
              <a:lnSpc>
                <a:spcPct val="108000"/>
              </a:lnSpc>
              <a:spcBef>
                <a:spcPts val="900"/>
              </a:spcBef>
              <a:buSzTx/>
              <a:buNone/>
              <a:defRPr sz="2772"/>
            </a:pPr>
            <a:r>
              <a:t>Cette phrase est-elle appropriée ?  </a:t>
            </a:r>
          </a:p>
          <a:p>
            <a:pPr marL="0" indent="0" defTabSz="905255">
              <a:lnSpc>
                <a:spcPct val="108000"/>
              </a:lnSpc>
              <a:spcBef>
                <a:spcPts val="900"/>
              </a:spcBef>
              <a:buSzTx/>
              <a:buNone/>
              <a:defRPr sz="2772"/>
            </a:pPr>
            <a:r>
              <a:t>« Tu n’as pas fait ce que je t’ai demandé ! »</a:t>
            </a:r>
          </a:p>
          <a:p>
            <a:pPr marL="0" indent="0" defTabSz="905255">
              <a:lnSpc>
                <a:spcPct val="108000"/>
              </a:lnSpc>
              <a:spcBef>
                <a:spcPts val="900"/>
              </a:spcBef>
              <a:buSzTx/>
              <a:buNone/>
              <a:defRPr sz="2772"/>
            </a:pPr>
            <a:endParaRPr/>
          </a:p>
          <a:p>
            <a:pPr marL="226313" indent="-226313" defTabSz="905255">
              <a:lnSpc>
                <a:spcPct val="81000"/>
              </a:lnSpc>
              <a:spcBef>
                <a:spcPts val="900"/>
              </a:spcBef>
              <a:buFontTx/>
              <a:buChar char="❑"/>
              <a:defRPr sz="2772"/>
            </a:pPr>
            <a:r>
              <a:t> Oui</a:t>
            </a:r>
          </a:p>
          <a:p>
            <a:pPr marL="226313" indent="-226313" defTabSz="905255">
              <a:lnSpc>
                <a:spcPct val="81000"/>
              </a:lnSpc>
              <a:spcBef>
                <a:spcPts val="900"/>
              </a:spcBef>
              <a:buFontTx/>
              <a:buChar char="❑"/>
              <a:defRPr sz="2772"/>
            </a:pPr>
            <a:r>
              <a:t> Non</a:t>
            </a:r>
          </a:p>
          <a:p>
            <a:pPr marL="226313" indent="-226313" defTabSz="905255">
              <a:lnSpc>
                <a:spcPct val="81000"/>
              </a:lnSpc>
              <a:spcBef>
                <a:spcPts val="900"/>
              </a:spcBef>
              <a:buFontTx/>
              <a:buChar char="❑"/>
              <a:defRPr sz="2772"/>
            </a:pPr>
            <a:endParaRPr/>
          </a:p>
          <a:p>
            <a:pPr marL="226313" indent="-226313" defTabSz="905255">
              <a:lnSpc>
                <a:spcPct val="81000"/>
              </a:lnSpc>
              <a:spcBef>
                <a:spcPts val="900"/>
              </a:spcBef>
              <a:buFontTx/>
              <a:buChar char="❑"/>
              <a:defRPr sz="2772"/>
            </a:pPr>
            <a:endParaRPr/>
          </a:p>
          <a:p>
            <a:pPr marL="0" indent="0" defTabSz="905255">
              <a:lnSpc>
                <a:spcPct val="81000"/>
              </a:lnSpc>
              <a:spcBef>
                <a:spcPts val="900"/>
              </a:spcBef>
              <a:buSzTx/>
              <a:buNone/>
              <a:defRPr sz="2178"/>
            </a:pPr>
            <a:r>
              <a:t>FB:  Cette phrase n’est pas appropriée car elle n’explique pas le problème et ne respecte pas la communication non-violente recommandée.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30" name="Titre 1"/>
          <p:cNvSpPr txBox="1">
            <a:spLocks noGrp="1"/>
          </p:cNvSpPr>
          <p:nvPr>
            <p:ph type="ctrTitle"/>
          </p:nvPr>
        </p:nvSpPr>
        <p:spPr>
          <a:xfrm>
            <a:off x="1524000" y="2905659"/>
            <a:ext cx="9144000" cy="1046682"/>
          </a:xfrm>
          <a:prstGeom prst="rect">
            <a:avLst/>
          </a:prstGeom>
        </p:spPr>
        <p:txBody>
          <a:bodyPr/>
          <a:lstStyle>
            <a:lvl1pPr>
              <a:defRPr sz="6600">
                <a:solidFill>
                  <a:srgbClr val="FFFFFF"/>
                </a:solidFill>
              </a:defRPr>
            </a:lvl1pPr>
          </a:lstStyle>
          <a:p>
            <a:r>
              <a:t>Vidéo</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Titre 1"/>
          <p:cNvSpPr txBox="1">
            <a:spLocks noGrp="1"/>
          </p:cNvSpPr>
          <p:nvPr>
            <p:ph type="title"/>
          </p:nvPr>
        </p:nvSpPr>
        <p:spPr>
          <a:xfrm>
            <a:off x="838200" y="365125"/>
            <a:ext cx="10515600" cy="1325563"/>
          </a:xfrm>
          <a:prstGeom prst="rect">
            <a:avLst/>
          </a:prstGeom>
        </p:spPr>
        <p:txBody>
          <a:bodyPr/>
          <a:lstStyle/>
          <a:p>
            <a:r>
              <a:t>Question 4</a:t>
            </a:r>
          </a:p>
        </p:txBody>
      </p:sp>
      <p:sp>
        <p:nvSpPr>
          <p:cNvPr id="663" name="Espace réservé du contenu 2"/>
          <p:cNvSpPr txBox="1">
            <a:spLocks noGrp="1"/>
          </p:cNvSpPr>
          <p:nvPr>
            <p:ph type="body" idx="1"/>
          </p:nvPr>
        </p:nvSpPr>
        <p:spPr>
          <a:xfrm>
            <a:off x="838200" y="1690688"/>
            <a:ext cx="10515600" cy="4351339"/>
          </a:xfrm>
          <a:prstGeom prst="rect">
            <a:avLst/>
          </a:prstGeom>
        </p:spPr>
        <p:txBody>
          <a:bodyPr/>
          <a:lstStyle/>
          <a:p>
            <a:pPr marL="0" indent="0" defTabSz="896111">
              <a:lnSpc>
                <a:spcPct val="81000"/>
              </a:lnSpc>
              <a:spcBef>
                <a:spcPts val="900"/>
              </a:spcBef>
              <a:buSzTx/>
              <a:buNone/>
              <a:defRPr sz="2450"/>
            </a:pPr>
            <a:r>
              <a:t>L’écoute attentive se caractérise par :</a:t>
            </a:r>
          </a:p>
          <a:p>
            <a:pPr marL="0" indent="0" defTabSz="896111">
              <a:lnSpc>
                <a:spcPct val="81000"/>
              </a:lnSpc>
              <a:spcBef>
                <a:spcPts val="900"/>
              </a:spcBef>
              <a:buSzTx/>
              <a:buNone/>
              <a:defRPr sz="2450"/>
            </a:pPr>
            <a:endParaRPr/>
          </a:p>
          <a:p>
            <a:pPr marL="672084" lvl="1" indent="-224027" defTabSz="896111">
              <a:spcBef>
                <a:spcPts val="400"/>
              </a:spcBef>
              <a:buFontTx/>
              <a:buChar char="❑"/>
              <a:defRPr sz="2450"/>
            </a:pPr>
            <a:r>
              <a:t> La formulation de questions</a:t>
            </a:r>
            <a:endParaRPr sz="2156"/>
          </a:p>
          <a:p>
            <a:pPr marL="672084" lvl="1" indent="-224027" defTabSz="896111">
              <a:spcBef>
                <a:spcPts val="400"/>
              </a:spcBef>
              <a:buFontTx/>
              <a:buChar char="❑"/>
              <a:defRPr sz="2450"/>
            </a:pPr>
            <a:r>
              <a:t> Un silence ponctué de signes verbaux et non verbaux</a:t>
            </a:r>
            <a:endParaRPr sz="2156"/>
          </a:p>
          <a:p>
            <a:pPr marL="672084" lvl="1" indent="-224027" defTabSz="896111">
              <a:spcBef>
                <a:spcPts val="400"/>
              </a:spcBef>
              <a:buFontTx/>
              <a:buChar char="❑"/>
              <a:defRPr sz="2450"/>
            </a:pPr>
            <a:r>
              <a:t> Le monologue du manager</a:t>
            </a:r>
          </a:p>
          <a:p>
            <a:pPr marL="672084" lvl="1" indent="-224027" defTabSz="896111">
              <a:lnSpc>
                <a:spcPct val="81000"/>
              </a:lnSpc>
              <a:spcBef>
                <a:spcPts val="400"/>
              </a:spcBef>
              <a:defRPr sz="2744"/>
            </a:pPr>
            <a:endParaRPr/>
          </a:p>
          <a:p>
            <a:pPr marL="672084" lvl="1" indent="-224027" defTabSz="896111">
              <a:lnSpc>
                <a:spcPct val="81000"/>
              </a:lnSpc>
              <a:spcBef>
                <a:spcPts val="400"/>
              </a:spcBef>
              <a:defRPr sz="2744"/>
            </a:pPr>
            <a:endParaRPr/>
          </a:p>
          <a:p>
            <a:pPr marL="672084" lvl="1" indent="-224027" defTabSz="896111">
              <a:lnSpc>
                <a:spcPct val="81000"/>
              </a:lnSpc>
              <a:spcBef>
                <a:spcPts val="400"/>
              </a:spcBef>
              <a:defRPr sz="2744"/>
            </a:pPr>
            <a:endParaRPr/>
          </a:p>
          <a:p>
            <a:pPr marL="0" lvl="1" indent="448055" defTabSz="896111">
              <a:lnSpc>
                <a:spcPct val="81000"/>
              </a:lnSpc>
              <a:spcBef>
                <a:spcPts val="400"/>
              </a:spcBef>
              <a:buSzTx/>
              <a:buNone/>
              <a:defRPr sz="2450"/>
            </a:pPr>
            <a:r>
              <a:t>FB : L’écoute attentive se caractérise par un silence ponctué de signes verbaux et non-verbaux. Il s’agit de montrer au salarié que sa situation est prise en compte.</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Titre 1"/>
          <p:cNvSpPr txBox="1">
            <a:spLocks noGrp="1"/>
          </p:cNvSpPr>
          <p:nvPr>
            <p:ph type="title"/>
          </p:nvPr>
        </p:nvSpPr>
        <p:spPr>
          <a:xfrm>
            <a:off x="838200" y="365125"/>
            <a:ext cx="10515600" cy="1325563"/>
          </a:xfrm>
          <a:prstGeom prst="rect">
            <a:avLst/>
          </a:prstGeom>
        </p:spPr>
        <p:txBody>
          <a:bodyPr/>
          <a:lstStyle/>
          <a:p>
            <a:r>
              <a:t>Question 5 </a:t>
            </a:r>
          </a:p>
        </p:txBody>
      </p:sp>
      <p:sp>
        <p:nvSpPr>
          <p:cNvPr id="668" name="Espace réservé du contenu 2"/>
          <p:cNvSpPr txBox="1">
            <a:spLocks noGrp="1"/>
          </p:cNvSpPr>
          <p:nvPr>
            <p:ph type="body" idx="1"/>
          </p:nvPr>
        </p:nvSpPr>
        <p:spPr>
          <a:xfrm>
            <a:off x="838198" y="1690688"/>
            <a:ext cx="10976431" cy="4351339"/>
          </a:xfrm>
          <a:prstGeom prst="rect">
            <a:avLst/>
          </a:prstGeom>
        </p:spPr>
        <p:txBody>
          <a:bodyPr/>
          <a:lstStyle/>
          <a:p>
            <a:pPr marL="0" indent="0">
              <a:lnSpc>
                <a:spcPct val="96299"/>
              </a:lnSpc>
              <a:buSzTx/>
              <a:buNone/>
            </a:pPr>
            <a:r>
              <a:t>Remettez dans l’ordre les étapes de la méthode ANI.</a:t>
            </a:r>
          </a:p>
          <a:p>
            <a:pPr marL="342900" indent="-342900">
              <a:lnSpc>
                <a:spcPct val="96299"/>
              </a:lnSpc>
              <a:buFontTx/>
              <a:buAutoNum type="arabicPeriod"/>
              <a:defRPr sz="2300"/>
            </a:pPr>
            <a:endParaRPr/>
          </a:p>
          <a:p>
            <a:pPr>
              <a:lnSpc>
                <a:spcPct val="81000"/>
              </a:lnSpc>
              <a:buFontTx/>
              <a:buChar char="❑"/>
              <a:defRPr sz="2200"/>
            </a:pPr>
            <a:r>
              <a:t> A. Améliorer les conditions de travail</a:t>
            </a:r>
          </a:p>
          <a:p>
            <a:pPr>
              <a:lnSpc>
                <a:spcPct val="81000"/>
              </a:lnSpc>
              <a:buFontTx/>
              <a:buChar char="❑"/>
              <a:defRPr sz="2200"/>
            </a:pPr>
            <a:r>
              <a:t> B. Elaborer collectivement des mesures de prévention</a:t>
            </a:r>
          </a:p>
          <a:p>
            <a:pPr>
              <a:lnSpc>
                <a:spcPct val="81000"/>
              </a:lnSpc>
              <a:buFontTx/>
              <a:buChar char="❑"/>
              <a:defRPr sz="2200"/>
            </a:pPr>
            <a:r>
              <a:t> C. Repérer les indicateurs</a:t>
            </a:r>
          </a:p>
          <a:p>
            <a:pPr>
              <a:lnSpc>
                <a:spcPct val="81000"/>
              </a:lnSpc>
              <a:buFontTx/>
              <a:buChar char="❑"/>
              <a:defRPr sz="2200"/>
            </a:pPr>
            <a:r>
              <a:t> D. Consulter le personnel</a:t>
            </a:r>
          </a:p>
          <a:p>
            <a:pPr>
              <a:lnSpc>
                <a:spcPct val="81000"/>
              </a:lnSpc>
              <a:buFontTx/>
              <a:buChar char="❑"/>
              <a:defRPr sz="2200"/>
            </a:pPr>
            <a:r>
              <a:t> E. Analyser les facteurs de stress</a:t>
            </a:r>
          </a:p>
          <a:p>
            <a:pPr marL="0" indent="0">
              <a:lnSpc>
                <a:spcPct val="81000"/>
              </a:lnSpc>
              <a:buSzTx/>
              <a:buNone/>
            </a:pPr>
            <a:endParaRPr/>
          </a:p>
          <a:p>
            <a:pPr marL="0" indent="0">
              <a:lnSpc>
                <a:spcPct val="99000"/>
              </a:lnSpc>
              <a:spcBef>
                <a:spcPts val="1200"/>
              </a:spcBef>
              <a:buSzTx/>
              <a:buNone/>
              <a:defRPr sz="2300"/>
            </a:pPr>
            <a:r>
              <a:t>FB : C, E, B, A, D</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Titre 1"/>
          <p:cNvSpPr txBox="1">
            <a:spLocks noGrp="1"/>
          </p:cNvSpPr>
          <p:nvPr>
            <p:ph type="title"/>
          </p:nvPr>
        </p:nvSpPr>
        <p:spPr>
          <a:xfrm>
            <a:off x="838200" y="365125"/>
            <a:ext cx="10515600" cy="1325563"/>
          </a:xfrm>
          <a:prstGeom prst="rect">
            <a:avLst/>
          </a:prstGeom>
        </p:spPr>
        <p:txBody>
          <a:bodyPr/>
          <a:lstStyle/>
          <a:p>
            <a:r>
              <a:t>Question 6</a:t>
            </a:r>
          </a:p>
        </p:txBody>
      </p:sp>
      <p:sp>
        <p:nvSpPr>
          <p:cNvPr id="673" name="Espace réservé du contenu 2"/>
          <p:cNvSpPr txBox="1">
            <a:spLocks noGrp="1"/>
          </p:cNvSpPr>
          <p:nvPr>
            <p:ph type="body" idx="1"/>
          </p:nvPr>
        </p:nvSpPr>
        <p:spPr>
          <a:xfrm>
            <a:off x="838200" y="1825625"/>
            <a:ext cx="10515600" cy="4351338"/>
          </a:xfrm>
          <a:prstGeom prst="rect">
            <a:avLst/>
          </a:prstGeom>
        </p:spPr>
        <p:txBody>
          <a:bodyPr/>
          <a:lstStyle/>
          <a:p>
            <a:pPr marL="0" indent="0">
              <a:buSzTx/>
              <a:buNone/>
            </a:pPr>
            <a:r>
              <a:t>Le DUER est :</a:t>
            </a:r>
          </a:p>
          <a:p>
            <a:pPr marL="0" indent="0">
              <a:buSzTx/>
              <a:buNone/>
            </a:pPr>
            <a:endParaRPr/>
          </a:p>
          <a:p>
            <a:pPr marL="685800" lvl="1" indent="-228600">
              <a:spcBef>
                <a:spcPts val="500"/>
              </a:spcBef>
              <a:buFontTx/>
              <a:buChar char="❑"/>
            </a:pPr>
            <a:r>
              <a:t> Le document d’évaluation des risques professionnels</a:t>
            </a:r>
            <a:endParaRPr sz="2400"/>
          </a:p>
          <a:p>
            <a:pPr marL="685800" lvl="1" indent="-228600">
              <a:spcBef>
                <a:spcPts val="500"/>
              </a:spcBef>
              <a:buFontTx/>
              <a:buChar char="❑"/>
            </a:pPr>
            <a:r>
              <a:t> Le document de l’entretien des représentants du personnel</a:t>
            </a:r>
          </a:p>
        </p:txBody>
      </p:sp>
      <p:sp>
        <p:nvSpPr>
          <p:cNvPr id="674" name="ZoneTexte 4"/>
          <p:cNvSpPr txBox="1"/>
          <p:nvPr/>
        </p:nvSpPr>
        <p:spPr>
          <a:xfrm>
            <a:off x="883920" y="5253632"/>
            <a:ext cx="10067874" cy="15491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a:pPr>
            <a:r>
              <a:t>FB :  </a:t>
            </a:r>
            <a:r>
              <a:rPr>
                <a:solidFill>
                  <a:srgbClr val="414856"/>
                </a:solidFill>
                <a:latin typeface="marianne_regular"/>
                <a:ea typeface="marianne_regular"/>
                <a:cs typeface="marianne_regular"/>
                <a:sym typeface="marianne_regular"/>
              </a:rPr>
              <a:t>Le document unique d'évaluation des risques, ou DUER liste les risques professionnels encourus par les travailleurs et les actions de prévention et de protection qui en découlent. </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Titre 1"/>
          <p:cNvSpPr txBox="1">
            <a:spLocks noGrp="1"/>
          </p:cNvSpPr>
          <p:nvPr>
            <p:ph type="title"/>
          </p:nvPr>
        </p:nvSpPr>
        <p:spPr>
          <a:xfrm>
            <a:off x="838200" y="365125"/>
            <a:ext cx="10515600" cy="1325563"/>
          </a:xfrm>
          <a:prstGeom prst="rect">
            <a:avLst/>
          </a:prstGeom>
        </p:spPr>
        <p:txBody>
          <a:bodyPr/>
          <a:lstStyle/>
          <a:p>
            <a:r>
              <a:t>Question 7</a:t>
            </a:r>
          </a:p>
        </p:txBody>
      </p:sp>
      <p:sp>
        <p:nvSpPr>
          <p:cNvPr id="679" name="Espace réservé du contenu 2"/>
          <p:cNvSpPr txBox="1">
            <a:spLocks noGrp="1"/>
          </p:cNvSpPr>
          <p:nvPr>
            <p:ph type="body" idx="1"/>
          </p:nvPr>
        </p:nvSpPr>
        <p:spPr>
          <a:xfrm>
            <a:off x="838200" y="1825625"/>
            <a:ext cx="10515600" cy="4351338"/>
          </a:xfrm>
          <a:prstGeom prst="rect">
            <a:avLst/>
          </a:prstGeom>
        </p:spPr>
        <p:txBody>
          <a:bodyPr/>
          <a:lstStyle/>
          <a:p>
            <a:pPr marL="0" indent="0">
              <a:buSzTx/>
              <a:buNone/>
            </a:pPr>
            <a:r>
              <a:t>Un trouble psycho-social aura le même effet sur tous les salariés : </a:t>
            </a:r>
          </a:p>
          <a:p>
            <a:pPr marL="0" indent="0">
              <a:buSzTx/>
              <a:buNone/>
            </a:pPr>
            <a:endParaRPr/>
          </a:p>
          <a:p>
            <a:pPr marL="685800" lvl="1" indent="-228600">
              <a:lnSpc>
                <a:spcPct val="100000"/>
              </a:lnSpc>
              <a:spcBef>
                <a:spcPts val="800"/>
              </a:spcBef>
              <a:buFontTx/>
              <a:buChar char="❑"/>
            </a:pPr>
            <a:r>
              <a:t> Vrai</a:t>
            </a:r>
            <a:endParaRPr sz="2400"/>
          </a:p>
          <a:p>
            <a:pPr marL="685800" lvl="1" indent="-228600">
              <a:lnSpc>
                <a:spcPct val="100000"/>
              </a:lnSpc>
              <a:spcBef>
                <a:spcPts val="800"/>
              </a:spcBef>
              <a:buFontTx/>
              <a:buChar char="❑"/>
            </a:pPr>
            <a:r>
              <a:t> Faux</a:t>
            </a:r>
          </a:p>
        </p:txBody>
      </p:sp>
      <p:sp>
        <p:nvSpPr>
          <p:cNvPr id="680" name="ZoneTexte 3"/>
          <p:cNvSpPr txBox="1"/>
          <p:nvPr/>
        </p:nvSpPr>
        <p:spPr>
          <a:xfrm>
            <a:off x="1062063" y="5040841"/>
            <a:ext cx="10067875" cy="6482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1"/>
            <a:r>
              <a:t>FB : Selon le profil du collaborateur, les effets d’un trouble ne seront pas les mêmes.</a:t>
            </a:r>
            <a:r>
              <a:rPr>
                <a:latin typeface="Times New Roman"/>
                <a:ea typeface="Times New Roman"/>
                <a:cs typeface="Times New Roman"/>
                <a:sym typeface="Times New Roman"/>
              </a:rPr>
              <a:t> </a:t>
            </a:r>
          </a:p>
          <a:p>
            <a:pPr lvl="1"/>
            <a:r>
              <a:t>.</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Titre 1"/>
          <p:cNvSpPr txBox="1">
            <a:spLocks noGrp="1"/>
          </p:cNvSpPr>
          <p:nvPr>
            <p:ph type="title"/>
          </p:nvPr>
        </p:nvSpPr>
        <p:spPr>
          <a:xfrm>
            <a:off x="838200" y="365125"/>
            <a:ext cx="10515600" cy="1325563"/>
          </a:xfrm>
          <a:prstGeom prst="rect">
            <a:avLst/>
          </a:prstGeom>
        </p:spPr>
        <p:txBody>
          <a:bodyPr/>
          <a:lstStyle/>
          <a:p>
            <a:r>
              <a:t>Question 8</a:t>
            </a:r>
          </a:p>
        </p:txBody>
      </p:sp>
      <p:sp>
        <p:nvSpPr>
          <p:cNvPr id="685" name="Espace réservé du contenu 2"/>
          <p:cNvSpPr txBox="1">
            <a:spLocks noGrp="1"/>
          </p:cNvSpPr>
          <p:nvPr>
            <p:ph type="body" idx="1"/>
          </p:nvPr>
        </p:nvSpPr>
        <p:spPr>
          <a:xfrm>
            <a:off x="838200" y="1825625"/>
            <a:ext cx="10515600" cy="4351338"/>
          </a:xfrm>
          <a:prstGeom prst="rect">
            <a:avLst/>
          </a:prstGeom>
        </p:spPr>
        <p:txBody>
          <a:bodyPr/>
          <a:lstStyle/>
          <a:p>
            <a:pPr marL="0" indent="0">
              <a:buSzTx/>
              <a:buNone/>
            </a:pPr>
            <a:r>
              <a:t>Qu’est-ce que le burn-out ?</a:t>
            </a:r>
          </a:p>
          <a:p>
            <a:pPr>
              <a:buFontTx/>
              <a:buChar char="❑"/>
            </a:pPr>
            <a:endParaRPr/>
          </a:p>
          <a:p>
            <a:pPr marL="685800" lvl="1" indent="-228600">
              <a:spcBef>
                <a:spcPts val="500"/>
              </a:spcBef>
              <a:buFontTx/>
              <a:buChar char="❑"/>
            </a:pPr>
            <a:r>
              <a:t> Une méthode de gestion des conflits</a:t>
            </a:r>
          </a:p>
          <a:p>
            <a:pPr marL="685800" lvl="1" indent="-228600">
              <a:spcBef>
                <a:spcPts val="500"/>
              </a:spcBef>
              <a:buFontTx/>
              <a:buChar char="❑"/>
            </a:pPr>
            <a:r>
              <a:t> Le syndrome d’épuisement professionnel</a:t>
            </a:r>
          </a:p>
          <a:p>
            <a:pPr marL="685800" lvl="1" indent="-228600">
              <a:spcBef>
                <a:spcPts val="500"/>
              </a:spcBef>
              <a:buFontTx/>
              <a:buChar char="❑"/>
            </a:pPr>
            <a:r>
              <a:t> La résolution d’une gestion de crise</a:t>
            </a:r>
          </a:p>
        </p:txBody>
      </p:sp>
      <p:sp>
        <p:nvSpPr>
          <p:cNvPr id="686" name="ZoneTexte 4"/>
          <p:cNvSpPr txBox="1"/>
          <p:nvPr/>
        </p:nvSpPr>
        <p:spPr>
          <a:xfrm>
            <a:off x="883920" y="5253632"/>
            <a:ext cx="10067874" cy="6251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FB : Le burn-out, ou syndrome d’épuisement professionnel est un risque encourus par les salariés soumis à des situations qui provoquent en eux un mal-être. </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Titre 1"/>
          <p:cNvSpPr txBox="1">
            <a:spLocks noGrp="1"/>
          </p:cNvSpPr>
          <p:nvPr>
            <p:ph type="title"/>
          </p:nvPr>
        </p:nvSpPr>
        <p:spPr>
          <a:xfrm>
            <a:off x="838200" y="365125"/>
            <a:ext cx="10515600" cy="1325563"/>
          </a:xfrm>
          <a:prstGeom prst="rect">
            <a:avLst/>
          </a:prstGeom>
        </p:spPr>
        <p:txBody>
          <a:bodyPr/>
          <a:lstStyle/>
          <a:p>
            <a:r>
              <a:t>Question 9</a:t>
            </a:r>
          </a:p>
        </p:txBody>
      </p:sp>
      <p:sp>
        <p:nvSpPr>
          <p:cNvPr id="691" name="Espace réservé du contenu 2"/>
          <p:cNvSpPr txBox="1">
            <a:spLocks noGrp="1"/>
          </p:cNvSpPr>
          <p:nvPr>
            <p:ph type="body" idx="1"/>
          </p:nvPr>
        </p:nvSpPr>
        <p:spPr>
          <a:xfrm>
            <a:off x="838200" y="1825625"/>
            <a:ext cx="10515600" cy="4351338"/>
          </a:xfrm>
          <a:prstGeom prst="rect">
            <a:avLst/>
          </a:prstGeom>
        </p:spPr>
        <p:txBody>
          <a:bodyPr/>
          <a:lstStyle/>
          <a:p>
            <a:pPr marL="0" indent="0">
              <a:buSzTx/>
              <a:buNone/>
            </a:pPr>
            <a:r>
              <a:t>Quelles sont les conséquences du stress en entreprise ?</a:t>
            </a:r>
          </a:p>
          <a:p>
            <a:pPr marL="0" indent="0">
              <a:buSzTx/>
              <a:buNone/>
            </a:pPr>
            <a:endParaRPr/>
          </a:p>
          <a:p>
            <a:pPr marL="685800" lvl="1" indent="-228600">
              <a:spcBef>
                <a:spcPts val="500"/>
              </a:spcBef>
              <a:buFontTx/>
              <a:buChar char="❑"/>
            </a:pPr>
            <a:r>
              <a:t> Une dépression</a:t>
            </a:r>
            <a:endParaRPr sz="2400"/>
          </a:p>
          <a:p>
            <a:pPr marL="685800" lvl="1" indent="-228600">
              <a:spcBef>
                <a:spcPts val="500"/>
              </a:spcBef>
              <a:buFontTx/>
              <a:buChar char="❑"/>
            </a:pPr>
            <a:r>
              <a:t> Une maladie cardio-vasculaire</a:t>
            </a:r>
            <a:endParaRPr sz="2400"/>
          </a:p>
          <a:p>
            <a:pPr marL="685800" lvl="1" indent="-228600">
              <a:spcBef>
                <a:spcPts val="500"/>
              </a:spcBef>
              <a:buFontTx/>
              <a:buChar char="❑"/>
            </a:pPr>
            <a:r>
              <a:t> Des conduites addictives</a:t>
            </a:r>
          </a:p>
        </p:txBody>
      </p:sp>
      <p:sp>
        <p:nvSpPr>
          <p:cNvPr id="692" name="ZoneTexte 4"/>
          <p:cNvSpPr txBox="1"/>
          <p:nvPr/>
        </p:nvSpPr>
        <p:spPr>
          <a:xfrm>
            <a:off x="883920" y="5253632"/>
            <a:ext cx="10067874" cy="917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FB : Le stress se manifeste par des réactions physiologiques comme des problèmes cardiovasculaires, des addictions ou une dépression.</a:t>
            </a:r>
          </a:p>
          <a:p>
            <a:r>
              <a:t> </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Titre 1"/>
          <p:cNvSpPr txBox="1">
            <a:spLocks noGrp="1"/>
          </p:cNvSpPr>
          <p:nvPr>
            <p:ph type="title"/>
          </p:nvPr>
        </p:nvSpPr>
        <p:spPr>
          <a:xfrm>
            <a:off x="838200" y="365125"/>
            <a:ext cx="10515600" cy="1325563"/>
          </a:xfrm>
          <a:prstGeom prst="rect">
            <a:avLst/>
          </a:prstGeom>
        </p:spPr>
        <p:txBody>
          <a:bodyPr/>
          <a:lstStyle/>
          <a:p>
            <a:r>
              <a:t>Question 10</a:t>
            </a:r>
          </a:p>
        </p:txBody>
      </p:sp>
      <p:sp>
        <p:nvSpPr>
          <p:cNvPr id="697" name="Espace réservé du contenu 2"/>
          <p:cNvSpPr txBox="1">
            <a:spLocks noGrp="1"/>
          </p:cNvSpPr>
          <p:nvPr>
            <p:ph type="body" idx="1"/>
          </p:nvPr>
        </p:nvSpPr>
        <p:spPr>
          <a:xfrm>
            <a:off x="838200" y="1825625"/>
            <a:ext cx="10515600" cy="4351338"/>
          </a:xfrm>
          <a:prstGeom prst="rect">
            <a:avLst/>
          </a:prstGeom>
        </p:spPr>
        <p:txBody>
          <a:bodyPr/>
          <a:lstStyle/>
          <a:p>
            <a:pPr marL="0" indent="0">
              <a:buSzTx/>
              <a:buNone/>
            </a:pPr>
            <a:r>
              <a:t>Remettez- dans l’ordre ces étapes de processus de la crise :</a:t>
            </a:r>
          </a:p>
          <a:p>
            <a:pPr marL="0" indent="0">
              <a:buSzTx/>
              <a:buNone/>
            </a:pPr>
            <a:endParaRPr/>
          </a:p>
          <a:p>
            <a:pPr marL="685800" lvl="1" indent="-228600">
              <a:lnSpc>
                <a:spcPct val="100000"/>
              </a:lnSpc>
              <a:spcBef>
                <a:spcPts val="800"/>
              </a:spcBef>
              <a:buFontTx/>
              <a:buChar char="❑"/>
            </a:pPr>
            <a:r>
              <a:t> A. Mesurer les résultats</a:t>
            </a:r>
          </a:p>
          <a:p>
            <a:pPr marL="685800" lvl="1" indent="-228600">
              <a:lnSpc>
                <a:spcPct val="100000"/>
              </a:lnSpc>
              <a:spcBef>
                <a:spcPts val="800"/>
              </a:spcBef>
              <a:buFontTx/>
              <a:buChar char="❑"/>
            </a:pPr>
            <a:r>
              <a:t> B. Anticiper les évolutions</a:t>
            </a:r>
            <a:endParaRPr sz="2400"/>
          </a:p>
          <a:p>
            <a:pPr marL="685800" lvl="1" indent="-228600">
              <a:lnSpc>
                <a:spcPct val="100000"/>
              </a:lnSpc>
              <a:spcBef>
                <a:spcPts val="800"/>
              </a:spcBef>
              <a:buFontTx/>
              <a:buChar char="❑"/>
            </a:pPr>
            <a:r>
              <a:t> C. S’assurer de la résolution de la crise</a:t>
            </a:r>
            <a:endParaRPr sz="2400"/>
          </a:p>
          <a:p>
            <a:pPr marL="685800" lvl="1" indent="-228600">
              <a:lnSpc>
                <a:spcPct val="100000"/>
              </a:lnSpc>
              <a:spcBef>
                <a:spcPts val="800"/>
              </a:spcBef>
              <a:buFontTx/>
              <a:buChar char="❑"/>
            </a:pPr>
            <a:r>
              <a:t> D. Mettre en œuvre des actions précises</a:t>
            </a:r>
          </a:p>
        </p:txBody>
      </p:sp>
      <p:sp>
        <p:nvSpPr>
          <p:cNvPr id="698" name="ZoneTexte 3"/>
          <p:cNvSpPr txBox="1"/>
          <p:nvPr/>
        </p:nvSpPr>
        <p:spPr>
          <a:xfrm>
            <a:off x="1062063" y="5536786"/>
            <a:ext cx="10067875" cy="4150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1">
              <a:defRPr sz="2500"/>
            </a:pPr>
            <a:r>
              <a:t>FB :  B, D, A, C</a:t>
            </a:r>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1_Thème Office">
  <a:themeElements>
    <a:clrScheme name="1_Thème Office">
      <a:dk1>
        <a:srgbClr val="000000"/>
      </a:dk1>
      <a:lt1>
        <a:srgbClr val="FFFFFF"/>
      </a:lt1>
      <a:dk2>
        <a:srgbClr val="A7A7A7"/>
      </a:dk2>
      <a:lt2>
        <a:srgbClr val="535353"/>
      </a:lt2>
      <a:accent1>
        <a:srgbClr val="4E67C8"/>
      </a:accent1>
      <a:accent2>
        <a:srgbClr val="5ECCF3"/>
      </a:accent2>
      <a:accent3>
        <a:srgbClr val="A7EA52"/>
      </a:accent3>
      <a:accent4>
        <a:srgbClr val="5DCEAF"/>
      </a:accent4>
      <a:accent5>
        <a:srgbClr val="FF8021"/>
      </a:accent5>
      <a:accent6>
        <a:srgbClr val="F14124"/>
      </a:accent6>
      <a:hlink>
        <a:srgbClr val="0000FF"/>
      </a:hlink>
      <a:folHlink>
        <a:srgbClr val="FF00FF"/>
      </a:folHlink>
    </a:clrScheme>
    <a:fontScheme name="1_Thème Office">
      <a:majorFont>
        <a:latin typeface="Calibri"/>
        <a:ea typeface="Calibri"/>
        <a:cs typeface="Calibri"/>
      </a:majorFont>
      <a:minorFont>
        <a:latin typeface="Helvetica"/>
        <a:ea typeface="Helvetica"/>
        <a:cs typeface="Helvetica"/>
      </a:minorFont>
    </a:fontScheme>
    <a:fmtScheme name="1_Thèm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hème Office">
  <a:themeElements>
    <a:clrScheme name="Sillag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Thème Office">
  <a:themeElements>
    <a:clrScheme name="1_Thème Office">
      <a:dk1>
        <a:srgbClr val="000000"/>
      </a:dk1>
      <a:lt1>
        <a:srgbClr val="FFFFFF"/>
      </a:lt1>
      <a:dk2>
        <a:srgbClr val="A7A7A7"/>
      </a:dk2>
      <a:lt2>
        <a:srgbClr val="535353"/>
      </a:lt2>
      <a:accent1>
        <a:srgbClr val="4E67C8"/>
      </a:accent1>
      <a:accent2>
        <a:srgbClr val="5ECCF3"/>
      </a:accent2>
      <a:accent3>
        <a:srgbClr val="A7EA52"/>
      </a:accent3>
      <a:accent4>
        <a:srgbClr val="5DCEAF"/>
      </a:accent4>
      <a:accent5>
        <a:srgbClr val="FF8021"/>
      </a:accent5>
      <a:accent6>
        <a:srgbClr val="F14124"/>
      </a:accent6>
      <a:hlink>
        <a:srgbClr val="0000FF"/>
      </a:hlink>
      <a:folHlink>
        <a:srgbClr val="FF00FF"/>
      </a:folHlink>
    </a:clrScheme>
    <a:fontScheme name="1_Thème Office">
      <a:majorFont>
        <a:latin typeface="Calibri"/>
        <a:ea typeface="Calibri"/>
        <a:cs typeface="Calibri"/>
      </a:majorFont>
      <a:minorFont>
        <a:latin typeface="Helvetica"/>
        <a:ea typeface="Helvetica"/>
        <a:cs typeface="Helvetica"/>
      </a:minorFont>
    </a:fontScheme>
    <a:fmtScheme name="1_Thèm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6647</Words>
  <Application>Microsoft Office PowerPoint</Application>
  <PresentationFormat>Grand écran</PresentationFormat>
  <Paragraphs>472</Paragraphs>
  <Slides>96</Slides>
  <Notes>96</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96</vt:i4>
      </vt:variant>
    </vt:vector>
  </HeadingPairs>
  <TitlesOfParts>
    <vt:vector size="106" baseType="lpstr">
      <vt:lpstr>Arial</vt:lpstr>
      <vt:lpstr>Calibri</vt:lpstr>
      <vt:lpstr>Calibri Light</vt:lpstr>
      <vt:lpstr>marianne_regular</vt:lpstr>
      <vt:lpstr>Roboto</vt:lpstr>
      <vt:lpstr>TiemposText</vt:lpstr>
      <vt:lpstr>Times New Roman</vt:lpstr>
      <vt:lpstr>1_Thème Office</vt:lpstr>
      <vt:lpstr>Thème Office</vt:lpstr>
      <vt:lpstr>2_Thème Office</vt:lpstr>
      <vt:lpstr>SEQUENCE</vt:lpstr>
      <vt:lpstr>MEC MODULE  4 : Gérer les problématiques</vt:lpstr>
      <vt:lpstr>   </vt:lpstr>
      <vt:lpstr>SEQUENCE</vt:lpstr>
      <vt:lpstr>Gérer les problèmes des salariés</vt:lpstr>
      <vt:lpstr>Gérer les problèmes des salariés</vt:lpstr>
      <vt:lpstr>Les conflits</vt:lpstr>
      <vt:lpstr>Les sources de conflits</vt:lpstr>
      <vt:lpstr>Vidéo</vt:lpstr>
      <vt:lpstr>La prévention</vt:lpstr>
      <vt:lpstr>LA QUESTION</vt:lpstr>
      <vt:lpstr>Les conséquences</vt:lpstr>
      <vt:lpstr>Les types de conflits</vt:lpstr>
      <vt:lpstr>Les comportements</vt:lpstr>
      <vt:lpstr>Résoudre les conflits</vt:lpstr>
      <vt:lpstr>Vidéo</vt:lpstr>
      <vt:lpstr>La communication non violente</vt:lpstr>
      <vt:lpstr>Les formulations</vt:lpstr>
      <vt:lpstr>L’écoute</vt:lpstr>
      <vt:lpstr>La reformulation</vt:lpstr>
      <vt:lpstr>Présentation PowerPoint</vt:lpstr>
      <vt:lpstr>SEQUENCE</vt:lpstr>
      <vt:lpstr>Les risques psycho-sociaux</vt:lpstr>
      <vt:lpstr>T’inquiète j’t’explique</vt:lpstr>
      <vt:lpstr>Les risques psycho-sociaux</vt:lpstr>
      <vt:lpstr>Les sources des troubles psycho-sociaux</vt:lpstr>
      <vt:lpstr>Les sources des troubles psycho-sociaux</vt:lpstr>
      <vt:lpstr>Vidéo</vt:lpstr>
      <vt:lpstr>La gestion du stress</vt:lpstr>
      <vt:lpstr>La méthodologie ANI</vt:lpstr>
      <vt:lpstr>La sécurité des salariés</vt:lpstr>
      <vt:lpstr>La sécurité des salariés</vt:lpstr>
      <vt:lpstr>Alerte rouge ! </vt:lpstr>
      <vt:lpstr>Les sanctions légales</vt:lpstr>
      <vt:lpstr>Vidéo</vt:lpstr>
      <vt:lpstr>Les sources</vt:lpstr>
      <vt:lpstr>Les conséquences</vt:lpstr>
      <vt:lpstr>L’évaluation des risques</vt:lpstr>
      <vt:lpstr>Le plan d’action</vt:lpstr>
      <vt:lpstr>CCL</vt:lpstr>
      <vt:lpstr>SEQUENCE</vt:lpstr>
      <vt:lpstr>La gestion de crises</vt:lpstr>
      <vt:lpstr>La gestion de crises</vt:lpstr>
      <vt:lpstr>Les catégories de situations de crises</vt:lpstr>
      <vt:lpstr>Le processus de crise</vt:lpstr>
      <vt:lpstr>TESTE-TOI !</vt:lpstr>
      <vt:lpstr>INTEGRATION T-BOOK</vt:lpstr>
      <vt:lpstr>Vidéo</vt:lpstr>
      <vt:lpstr>Organiser la communication de crise</vt:lpstr>
      <vt:lpstr>Exemple de situation de crise Snapchat</vt:lpstr>
      <vt:lpstr>Exemple de situation de crise : Starbucks</vt:lpstr>
      <vt:lpstr>Retiens-moi ça ! </vt:lpstr>
      <vt:lpstr>Conclusion</vt:lpstr>
      <vt:lpstr>Conclusion</vt:lpstr>
      <vt:lpstr>SEQUENCE</vt:lpstr>
      <vt:lpstr>Présentation PowerPoint</vt:lpstr>
      <vt:lpstr>Du cours à l’examen</vt:lpstr>
      <vt:lpstr>Quelques conseils</vt:lpstr>
      <vt:lpstr>Présentation PowerPoint</vt:lpstr>
      <vt:lpstr>Vidéo</vt:lpstr>
      <vt:lpstr>Cas pratique</vt:lpstr>
      <vt:lpstr>Méthodologie</vt:lpstr>
      <vt:lpstr>Vidéo</vt:lpstr>
      <vt:lpstr>À toi de bosser !</vt:lpstr>
      <vt:lpstr>Cas pratique –  Partie 1</vt:lpstr>
      <vt:lpstr>Vidéo</vt:lpstr>
      <vt:lpstr>Cas pratique –  Partie 1 - Réponses</vt:lpstr>
      <vt:lpstr>Vidéo</vt:lpstr>
      <vt:lpstr>Cas pratique – Partie 2 </vt:lpstr>
      <vt:lpstr>Vidéo</vt:lpstr>
      <vt:lpstr>Cas pratique – Partie 2 - Réponses </vt:lpstr>
      <vt:lpstr>Vidéo</vt:lpstr>
      <vt:lpstr>Cas pratique – Partie 3 </vt:lpstr>
      <vt:lpstr>Vidéo</vt:lpstr>
      <vt:lpstr>Cas pratique – Partie 3 - Réponses </vt:lpstr>
      <vt:lpstr>Vidéo</vt:lpstr>
      <vt:lpstr>Cas pratique – Partie 4</vt:lpstr>
      <vt:lpstr>Vidéo</vt:lpstr>
      <vt:lpstr>Cas pratique – Partie 4 - réponses</vt:lpstr>
      <vt:lpstr>Vidéo</vt:lpstr>
      <vt:lpstr>Pour aller plus loin</vt:lpstr>
      <vt:lpstr>Un peu de lecture ?</vt:lpstr>
      <vt:lpstr>INTEGRATION T-BOOK</vt:lpstr>
      <vt:lpstr>Vidéo</vt:lpstr>
      <vt:lpstr>Présentation PowerPoint</vt:lpstr>
      <vt:lpstr>Teste-toi !</vt:lpstr>
      <vt:lpstr>Question 1 </vt:lpstr>
      <vt:lpstr>Question 2 </vt:lpstr>
      <vt:lpstr>Question 3</vt:lpstr>
      <vt:lpstr>Question 4</vt:lpstr>
      <vt:lpstr>Question 5 </vt:lpstr>
      <vt:lpstr>Question 6</vt:lpstr>
      <vt:lpstr>Question 7</vt:lpstr>
      <vt:lpstr>Question 8</vt:lpstr>
      <vt:lpstr>Question 9</vt:lpstr>
      <vt:lpstr>Question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dc:title>
  <cp:lastModifiedBy>Marine ROYER</cp:lastModifiedBy>
  <cp:revision>1</cp:revision>
  <dcterms:modified xsi:type="dcterms:W3CDTF">2021-12-13T11:39:57Z</dcterms:modified>
</cp:coreProperties>
</file>