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98" r:id="rId4"/>
    <p:sldId id="299" r:id="rId5"/>
    <p:sldId id="300" r:id="rId6"/>
    <p:sldId id="301" r:id="rId7"/>
    <p:sldId id="302" r:id="rId8"/>
    <p:sldId id="304" r:id="rId9"/>
    <p:sldId id="2006" r:id="rId10"/>
    <p:sldId id="200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14442-8D68-46EA-AD77-243EDC307BD8}" v="4" dt="2022-04-07T14:35:3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ROYER" userId="82fa7bc0-15f1-4204-b612-e4ebe63590b7" providerId="ADAL" clId="{38614442-8D68-46EA-AD77-243EDC307BD8}"/>
    <pc:docChg chg="custSel addSld delSld modSld">
      <pc:chgData name="Marine ROYER" userId="82fa7bc0-15f1-4204-b612-e4ebe63590b7" providerId="ADAL" clId="{38614442-8D68-46EA-AD77-243EDC307BD8}" dt="2022-04-07T14:35:52.198" v="76" actId="6549"/>
      <pc:docMkLst>
        <pc:docMk/>
      </pc:docMkLst>
      <pc:sldChg chg="add del setBg">
        <pc:chgData name="Marine ROYER" userId="82fa7bc0-15f1-4204-b612-e4ebe63590b7" providerId="ADAL" clId="{38614442-8D68-46EA-AD77-243EDC307BD8}" dt="2022-04-07T14:31:46.417" v="2"/>
        <pc:sldMkLst>
          <pc:docMk/>
          <pc:sldMk cId="0" sldId="298"/>
        </pc:sldMkLst>
      </pc:sldChg>
      <pc:sldChg chg="add del">
        <pc:chgData name="Marine ROYER" userId="82fa7bc0-15f1-4204-b612-e4ebe63590b7" providerId="ADAL" clId="{38614442-8D68-46EA-AD77-243EDC307BD8}" dt="2022-04-07T14:31:46.417" v="2"/>
        <pc:sldMkLst>
          <pc:docMk/>
          <pc:sldMk cId="0" sldId="299"/>
        </pc:sldMkLst>
      </pc:sldChg>
      <pc:sldChg chg="add del">
        <pc:chgData name="Marine ROYER" userId="82fa7bc0-15f1-4204-b612-e4ebe63590b7" providerId="ADAL" clId="{38614442-8D68-46EA-AD77-243EDC307BD8}" dt="2022-04-07T14:31:46.417" v="2"/>
        <pc:sldMkLst>
          <pc:docMk/>
          <pc:sldMk cId="0" sldId="300"/>
        </pc:sldMkLst>
      </pc:sldChg>
      <pc:sldChg chg="add del">
        <pc:chgData name="Marine ROYER" userId="82fa7bc0-15f1-4204-b612-e4ebe63590b7" providerId="ADAL" clId="{38614442-8D68-46EA-AD77-243EDC307BD8}" dt="2022-04-07T14:31:46.417" v="2"/>
        <pc:sldMkLst>
          <pc:docMk/>
          <pc:sldMk cId="0" sldId="301"/>
        </pc:sldMkLst>
      </pc:sldChg>
      <pc:sldChg chg="add del">
        <pc:chgData name="Marine ROYER" userId="82fa7bc0-15f1-4204-b612-e4ebe63590b7" providerId="ADAL" clId="{38614442-8D68-46EA-AD77-243EDC307BD8}" dt="2022-04-07T14:31:46.417" v="2"/>
        <pc:sldMkLst>
          <pc:docMk/>
          <pc:sldMk cId="0" sldId="302"/>
        </pc:sldMkLst>
      </pc:sldChg>
      <pc:sldChg chg="add del">
        <pc:chgData name="Marine ROYER" userId="82fa7bc0-15f1-4204-b612-e4ebe63590b7" providerId="ADAL" clId="{38614442-8D68-46EA-AD77-243EDC307BD8}" dt="2022-04-07T14:31:46.417" v="2"/>
        <pc:sldMkLst>
          <pc:docMk/>
          <pc:sldMk cId="0" sldId="304"/>
        </pc:sldMkLst>
      </pc:sldChg>
      <pc:sldChg chg="add del setBg">
        <pc:chgData name="Marine ROYER" userId="82fa7bc0-15f1-4204-b612-e4ebe63590b7" providerId="ADAL" clId="{38614442-8D68-46EA-AD77-243EDC307BD8}" dt="2022-04-07T14:31:46.417" v="2"/>
        <pc:sldMkLst>
          <pc:docMk/>
          <pc:sldMk cId="3299709825" sldId="2006"/>
        </pc:sldMkLst>
      </pc:sldChg>
      <pc:sldChg chg="delSp modSp new mod">
        <pc:chgData name="Marine ROYER" userId="82fa7bc0-15f1-4204-b612-e4ebe63590b7" providerId="ADAL" clId="{38614442-8D68-46EA-AD77-243EDC307BD8}" dt="2022-04-07T14:35:52.198" v="76" actId="6549"/>
        <pc:sldMkLst>
          <pc:docMk/>
          <pc:sldMk cId="1082899769" sldId="2007"/>
        </pc:sldMkLst>
        <pc:spChg chg="del">
          <ac:chgData name="Marine ROYER" userId="82fa7bc0-15f1-4204-b612-e4ebe63590b7" providerId="ADAL" clId="{38614442-8D68-46EA-AD77-243EDC307BD8}" dt="2022-04-07T14:33:56.492" v="4" actId="478"/>
          <ac:spMkLst>
            <pc:docMk/>
            <pc:sldMk cId="1082899769" sldId="2007"/>
            <ac:spMk id="2" creationId="{BBE1CD6A-D29A-4795-BAAD-894DDEE022EB}"/>
          </ac:spMkLst>
        </pc:spChg>
        <pc:spChg chg="mod">
          <ac:chgData name="Marine ROYER" userId="82fa7bc0-15f1-4204-b612-e4ebe63590b7" providerId="ADAL" clId="{38614442-8D68-46EA-AD77-243EDC307BD8}" dt="2022-04-07T14:35:52.198" v="76" actId="6549"/>
          <ac:spMkLst>
            <pc:docMk/>
            <pc:sldMk cId="1082899769" sldId="2007"/>
            <ac:spMk id="3" creationId="{9D63D82B-1DBE-4152-BFE8-5BBD8A0127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B5EE8-55A3-46B5-B507-47FF1A8D24BE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1B5AF-A900-4F9B-8F76-1DD5E2E99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26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ifrance.gouv.fr/codes/article_lc/LEGIARTI00002923624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19258a8ea4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g119258a8ea4_0_579:notes"/>
          <p:cNvSpPr txBox="1">
            <a:spLocks noGrp="1"/>
          </p:cNvSpPr>
          <p:nvPr>
            <p:ph type="body" idx="1"/>
          </p:nvPr>
        </p:nvSpPr>
        <p:spPr>
          <a:xfrm>
            <a:off x="679290" y="4776430"/>
            <a:ext cx="54342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NEW VIDEO</a:t>
            </a:r>
            <a:endParaRPr/>
          </a:p>
        </p:txBody>
      </p:sp>
      <p:sp>
        <p:nvSpPr>
          <p:cNvPr id="686" name="Google Shape;686;g119258a8ea4_0_579:notes"/>
          <p:cNvSpPr txBox="1">
            <a:spLocks noGrp="1"/>
          </p:cNvSpPr>
          <p:nvPr>
            <p:ph type="sldNum" idx="12"/>
          </p:nvPr>
        </p:nvSpPr>
        <p:spPr>
          <a:xfrm>
            <a:off x="3847738" y="9427075"/>
            <a:ext cx="29436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33:notes"/>
          <p:cNvSpPr txBox="1">
            <a:spLocks noGrp="1"/>
          </p:cNvSpPr>
          <p:nvPr>
            <p:ph type="body" idx="1"/>
          </p:nvPr>
        </p:nvSpPr>
        <p:spPr>
          <a:xfrm>
            <a:off x="679292" y="4776430"/>
            <a:ext cx="5434330" cy="39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allons maintenant aborder d’autres cas particuliers. Nous découvrirons la spécificité liée aux contrats courts sans taux personnalisé, aux apprentis et aux stagiaires, et enfin à la mobilité professionnelle.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3" name="Google Shape;693;p33:notes"/>
          <p:cNvSpPr txBox="1">
            <a:spLocks noGrp="1"/>
          </p:cNvSpPr>
          <p:nvPr>
            <p:ph type="sldNum" idx="12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p34:notes"/>
          <p:cNvSpPr txBox="1">
            <a:spLocks noGrp="1"/>
          </p:cNvSpPr>
          <p:nvPr>
            <p:ph type="body" idx="1"/>
          </p:nvPr>
        </p:nvSpPr>
        <p:spPr>
          <a:xfrm>
            <a:off x="679292" y="4776430"/>
            <a:ext cx="5434330" cy="39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Quelle est la spécificité pour les contrats courts, CDD ou de mission, jusqu’à 2 mois, sans taux personnalisé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L’employeur calcule la base du prélèvement à la source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minore la valeur d’un abattement de 657 €, en 2022, correspondant à un ½ Smic imposable.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Par exemple, pour un CDD du 1er février 2022 au 28 février 2022, sans taux personnalisé, le calcul de la base du prélèvement à la source est de 2 345,02 €. L’abattement de 657,00 vient minorer ce montant, soit un montant net imposable de 1 688,02 €.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taux neutre est déterminé en fonction de cette valeur, soit 2,10 % en 2022 pour un salarié domicilié en métropole. Vous en apprendrez plus au sujet de ce disposition sur net-entreprises.fr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34:notes"/>
          <p:cNvSpPr txBox="1">
            <a:spLocks noGrp="1"/>
          </p:cNvSpPr>
          <p:nvPr>
            <p:ph type="sldNum" idx="12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35:notes"/>
          <p:cNvSpPr txBox="1">
            <a:spLocks noGrp="1"/>
          </p:cNvSpPr>
          <p:nvPr>
            <p:ph type="body" idx="1"/>
          </p:nvPr>
        </p:nvSpPr>
        <p:spPr>
          <a:xfrm>
            <a:off x="679292" y="4776430"/>
            <a:ext cx="5434330" cy="39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Selon </a:t>
            </a:r>
            <a:r>
              <a:rPr lang="fr-FR" dirty="0">
                <a:uFill>
                  <a:noFill/>
                </a:uFill>
                <a:hlinkClick r:id="rId3"/>
              </a:rPr>
              <a:t>l’article 81 bis du CGI</a:t>
            </a:r>
            <a:r>
              <a:rPr lang="fr-F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rémunérations des apprentis et les gratifications des stagiaires, sont exonérées de l’impôt sur le revenu dans la limite du salaire annuel du salaire minimum de croissance,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soit  18 655 € pour les revenus perçus en 2021.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conséquence, dans la limite de ce montant, l’employeur ne prélève pas l’impôt.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P.A.S. s’applique néanmoins sur les montants au-delà de l’exonération fiscale. Vous trouverez un lien pour en savoir plus à la suite de cette vidéo !</a:t>
            </a:r>
            <a:endParaRPr dirty="0"/>
          </a:p>
        </p:txBody>
      </p:sp>
      <p:sp>
        <p:nvSpPr>
          <p:cNvPr id="718" name="Google Shape;718;p35:notes"/>
          <p:cNvSpPr txBox="1">
            <a:spLocks noGrp="1"/>
          </p:cNvSpPr>
          <p:nvPr>
            <p:ph type="sldNum" idx="12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36:notes"/>
          <p:cNvSpPr txBox="1">
            <a:spLocks noGrp="1"/>
          </p:cNvSpPr>
          <p:nvPr>
            <p:ph type="body" idx="1"/>
          </p:nvPr>
        </p:nvSpPr>
        <p:spPr>
          <a:xfrm>
            <a:off x="679292" y="4776430"/>
            <a:ext cx="5434330" cy="39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cas de mobilité internationale,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spécificités liées au prélèvement à la source varient selon les cas et le lieu de résidence du salarié.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vous invitons à visionner la vidéo pour comprendre la règlementation en la matière. A noter, que l’employeur doit aussi effectuer ce qui est appelé une « retenue à la source » et non un « prélèvement à la source » pour les salariés non résidents en France. </a:t>
            </a:r>
            <a:endParaRPr dirty="0"/>
          </a:p>
        </p:txBody>
      </p:sp>
      <p:sp>
        <p:nvSpPr>
          <p:cNvPr id="727" name="Google Shape;727;p36:notes"/>
          <p:cNvSpPr txBox="1">
            <a:spLocks noGrp="1"/>
          </p:cNvSpPr>
          <p:nvPr>
            <p:ph type="sldNum" idx="12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0" name="Google Shape;750;p37:notes"/>
          <p:cNvSpPr txBox="1">
            <a:spLocks noGrp="1"/>
          </p:cNvSpPr>
          <p:nvPr>
            <p:ph type="body" idx="1"/>
          </p:nvPr>
        </p:nvSpPr>
        <p:spPr>
          <a:xfrm>
            <a:off x="679292" y="4776430"/>
            <a:ext cx="5434330" cy="39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arrivons au terme de cette 2ème séquence et dernière de notre module.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3</a:t>
            </a:r>
            <a:r>
              <a:rPr lang="fr-FR" baseline="30000" dirty="0"/>
              <a:t>ème</a:t>
            </a:r>
            <a:r>
              <a:rPr lang="fr-FR" dirty="0"/>
              <a:t> partie, nous allons évoquer le sujet très technique de la DSN et du traitement du prélèvement à la source dans cette déclaration.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découvrirons la différence entre le montant soumis au P.A.S. et la rémunération nette fiscale.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DSN, </a:t>
            </a:r>
            <a:r>
              <a:rPr lang="fr-F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prélèvement à la source est déclaré dans la rubrique « Versement individu » S21.GOO.50.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1" name="Google Shape;751;p37:notes"/>
          <p:cNvSpPr txBox="1">
            <a:spLocks noGrp="1"/>
          </p:cNvSpPr>
          <p:nvPr>
            <p:ph type="sldNum" idx="12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19258a8ea4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g119258a8ea4_0_579:notes"/>
          <p:cNvSpPr txBox="1">
            <a:spLocks noGrp="1"/>
          </p:cNvSpPr>
          <p:nvPr>
            <p:ph type="body" idx="1"/>
          </p:nvPr>
        </p:nvSpPr>
        <p:spPr>
          <a:xfrm>
            <a:off x="679290" y="4776430"/>
            <a:ext cx="54342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NEW VIDEO</a:t>
            </a:r>
            <a:endParaRPr/>
          </a:p>
        </p:txBody>
      </p:sp>
      <p:sp>
        <p:nvSpPr>
          <p:cNvPr id="686" name="Google Shape;686;g119258a8ea4_0_579:notes"/>
          <p:cNvSpPr txBox="1">
            <a:spLocks noGrp="1"/>
          </p:cNvSpPr>
          <p:nvPr>
            <p:ph type="sldNum" idx="12"/>
          </p:nvPr>
        </p:nvSpPr>
        <p:spPr>
          <a:xfrm>
            <a:off x="3847738" y="9427075"/>
            <a:ext cx="29436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05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5F23-C866-42A0-AB3B-92DF0D5B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D476B5-4851-44C3-BC4C-0C22C5D38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B5DD7-5181-43DD-8142-C21BD36D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DD6A6B-79B9-4D5F-A006-26F56359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EF60E-8DC1-46EB-88BB-39BA2D51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EA420-AFB4-41FC-9FAC-25CF7FCF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50566F-F94B-4ACB-B442-12B282F1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F8DD59-066E-4E99-9B0E-D7F58CF2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BDDB17-9E32-4C30-9113-FC9B1407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EEA98-A2F6-4BB6-8A41-299DFBE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1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954F5C-BE69-44BE-B084-251313CE0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2EA3BE-6428-4978-BA8D-D683B595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06B72-0210-46CD-B256-8CCD7ADD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4EA9BB-92D9-4B79-9E3D-2A0BD177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F62E3-0F81-4436-A1CD-011DF65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6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9258a8ea4_0_68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119258a8ea4_0_68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g119258a8ea4_0_6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119258a8ea4_0_6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119258a8ea4_0_6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585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258a8ea4_0_6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119258a8ea4_0_6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g119258a8ea4_0_6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119258a8ea4_0_6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119258a8ea4_0_6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95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Titre de sec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258a8ea4_0_69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119258a8ea4_0_69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g119258a8ea4_0_6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119258a8ea4_0_6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119258a8ea4_0_6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40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258a8ea4_0_6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119258a8ea4_0_6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g119258a8ea4_0_69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g119258a8ea4_0_6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119258a8ea4_0_6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119258a8ea4_0_6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331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Comparais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9258a8ea4_0_70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g119258a8ea4_0_70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3" name="Google Shape;193;g119258a8ea4_0_70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g119258a8ea4_0_70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g119258a8ea4_0_70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g119258a8ea4_0_7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119258a8ea4_0_7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g119258a8ea4_0_7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26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re seul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258a8ea4_0_7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119258a8ea4_0_7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g119258a8ea4_0_7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119258a8ea4_0_7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1759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Vid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9258a8ea4_0_7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119258a8ea4_0_7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119258a8ea4_0_7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716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Contenu avec légen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258a8ea4_0_7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119258a8ea4_0_7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1" name="Google Shape;211;g119258a8ea4_0_7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2" name="Google Shape;212;g119258a8ea4_0_7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119258a8ea4_0_7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119258a8ea4_0_7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5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CE741-2A98-4827-9360-7478A686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FB550-59A1-4D3E-A4A6-3F84A395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5DF4F-B2C7-4D4D-8AD0-96F9062A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DFD45-1C2B-4166-9693-BECA8C2C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5D5A6-A1FC-4428-962F-1FA16BA1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76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Image avec légend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9258a8ea4_0_7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g119258a8ea4_0_7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g119258a8ea4_0_7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g119258a8ea4_0_7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g119258a8ea4_0_7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g119258a8ea4_0_7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165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Titre et texte vertical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9258a8ea4_0_7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g119258a8ea4_0_73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g119258a8ea4_0_7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119258a8ea4_0_7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g119258a8ea4_0_7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326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Titre vertical et text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9258a8ea4_0_74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g119258a8ea4_0_74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g119258a8ea4_0_7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119258a8ea4_0_7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g119258a8ea4_0_7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6577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Titre et contenu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793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219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V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757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Titre de sec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412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Deux contenu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888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Comparais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285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re seul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0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6C718-4C18-4C88-8352-A29EB7EF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9FF952-DA40-4C4E-BFB8-1A78EF97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87FDDA-FEC3-4B46-8D00-A6A2321F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0EA80-D518-4407-B3DD-956EC53A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5034E-E877-4407-B067-CCC57093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63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Contenu avec légend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5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661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Image avec légen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070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Titre et texte vertical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076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Titre vertical et text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00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5D154-7985-48D9-A087-00DFACE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F15FE-B21D-4584-8231-C36103A7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5F2E8-D70D-4764-8828-07F1424E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ABBB2-5767-4F51-9901-EA9DBC23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1FB68C-166D-4ACC-9BE7-E0C8485D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CEF37-E62E-4570-AECB-24C31D4E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7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E2BB1-75D2-487B-9454-488C7BD7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0896CC-BFFC-4572-874E-AF53D6EB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665C15-8020-437B-8C3D-1945A4A5E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6211E7-6B9A-41E6-BE53-4ED84B882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247280-029E-4C2F-AC4E-F7EAF86F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EF3EAF-59FA-4DE9-8AA9-9A300835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E375A9-78ED-4461-8E8C-112EB276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31FE15-3570-4D87-AA73-E3860907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69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5242D-FCE4-4DB9-9DB4-DB3C3A8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4B25ED-B229-418C-865A-C7BF5D0D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FD0FA0-ECA5-4FE1-91EB-2BE81878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B8686B-C3D6-4851-B02B-A1CADB45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2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5F7E6F-9950-4200-9A13-03F1FE85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897AFD-31AD-4DE8-A525-895FB675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D67A58-5868-4A1A-9AFD-F28E984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7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40161-7328-4D02-9F8B-1E3E87CA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633EA-902D-49BB-BAFE-B22DA6DA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E44724-3934-4365-9FDE-E5E3178E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9D920-47BD-44AA-902E-304EF20A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8ACF20-CD38-427B-BF7F-C2FC7324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80A1F-81EA-4C18-86A3-399BD609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37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18E06-F59D-4676-A262-CD5B5BA4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0C22EC-019E-474C-9EE4-DEFC953FB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2FA411-0F45-4146-BE23-D05FD96D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8FCDF7-507B-41AC-99B3-E42CE2D6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40D1F-70A6-4A58-B9AF-1821629E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9D9A7E-F2DE-4F61-9524-07C45284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4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11BD81-9ACC-4085-A735-B2B62EC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0DAC8-B6FD-4A99-9548-B23528E3D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0CB05-7B08-4B1A-8E02-E8B3436F6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5071-9C3B-4BD9-A211-DD172546007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145F7-8C3A-4C5A-BB9D-0B7B6EF3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1C6DD-6C7F-416B-BCAA-90767F41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3B33-4838-4D20-8963-1F8911B3E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9258a8ea4_0_6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g119258a8ea4_0_6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g119258a8ea4_0_6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g119258a8ea4_0_6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g119258a8ea4_0_6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835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3124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emvzcp7nzulwo25/IFAG_Prelevement_source_SQ2_C_V3.mp4?dl=0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9258a8ea4_0_579"/>
          <p:cNvSpPr txBox="1">
            <a:spLocks noGrp="1"/>
          </p:cNvSpPr>
          <p:nvPr>
            <p:ph type="ctrTitle"/>
          </p:nvPr>
        </p:nvSpPr>
        <p:spPr>
          <a:xfrm>
            <a:off x="1524000" y="2905659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fr-FR" sz="6600" b="1">
                <a:solidFill>
                  <a:schemeClr val="lt1"/>
                </a:solidFill>
              </a:rPr>
              <a:t>NEW VIDEO</a:t>
            </a:r>
            <a:endParaRPr/>
          </a:p>
        </p:txBody>
      </p:sp>
      <p:sp>
        <p:nvSpPr>
          <p:cNvPr id="689" name="Google Shape;689;g119258a8ea4_0_57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3"/>
          <p:cNvGrpSpPr/>
          <p:nvPr/>
        </p:nvGrpSpPr>
        <p:grpSpPr>
          <a:xfrm>
            <a:off x="1025888" y="814786"/>
            <a:ext cx="8121649" cy="1064113"/>
            <a:chOff x="1620078" y="936872"/>
            <a:chExt cx="7236821" cy="641591"/>
          </a:xfrm>
        </p:grpSpPr>
        <p:sp>
          <p:nvSpPr>
            <p:cNvPr id="701" name="Google Shape;701;p33"/>
            <p:cNvSpPr txBox="1"/>
            <p:nvPr/>
          </p:nvSpPr>
          <p:spPr>
            <a:xfrm>
              <a:off x="1620078" y="1355805"/>
              <a:ext cx="7236821" cy="222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Les autres cas particuliers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3"/>
            <p:cNvSpPr txBox="1"/>
            <p:nvPr/>
          </p:nvSpPr>
          <p:spPr>
            <a:xfrm>
              <a:off x="1620078" y="936872"/>
              <a:ext cx="3975652" cy="222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BLOC TEXTE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 COPIER">
            <a:extLst>
              <a:ext uri="{FF2B5EF4-FFF2-40B4-BE49-F238E27FC236}">
                <a16:creationId xmlns:a16="http://schemas.microsoft.com/office/drawing/2014/main" id="{6739C3F2-8B61-4F78-82FC-4DAB2F4AE8B6}"/>
              </a:ext>
            </a:extLst>
          </p:cNvPr>
          <p:cNvGrpSpPr/>
          <p:nvPr/>
        </p:nvGrpSpPr>
        <p:grpSpPr>
          <a:xfrm>
            <a:off x="837769" y="394267"/>
            <a:ext cx="6379536" cy="1884570"/>
            <a:chOff x="1620077" y="936872"/>
            <a:chExt cx="3975653" cy="1136272"/>
          </a:xfrm>
        </p:grpSpPr>
        <p:sp>
          <p:nvSpPr>
            <p:cNvPr id="13" name="LISTE 2">
              <a:extLst>
                <a:ext uri="{FF2B5EF4-FFF2-40B4-BE49-F238E27FC236}">
                  <a16:creationId xmlns:a16="http://schemas.microsoft.com/office/drawing/2014/main" id="{4EA8D6C9-B8DD-4E33-B7F8-126D6CE7D103}"/>
                </a:ext>
              </a:extLst>
            </p:cNvPr>
            <p:cNvSpPr txBox="1"/>
            <p:nvPr/>
          </p:nvSpPr>
          <p:spPr>
            <a:xfrm>
              <a:off x="1620078" y="1757677"/>
              <a:ext cx="3975652" cy="31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Minore la valeur d’un abattement de 657 €, en 2022, correspondant à un ½ Smic imposable</a:t>
              </a:r>
            </a:p>
          </p:txBody>
        </p:sp>
        <p:sp>
          <p:nvSpPr>
            <p:cNvPr id="14" name="LISTE 1">
              <a:extLst>
                <a:ext uri="{FF2B5EF4-FFF2-40B4-BE49-F238E27FC236}">
                  <a16:creationId xmlns:a16="http://schemas.microsoft.com/office/drawing/2014/main" id="{A8E246E0-1FDB-4998-9602-BC75C23AE40C}"/>
                </a:ext>
              </a:extLst>
            </p:cNvPr>
            <p:cNvSpPr txBox="1"/>
            <p:nvPr/>
          </p:nvSpPr>
          <p:spPr>
            <a:xfrm>
              <a:off x="1620078" y="1418000"/>
              <a:ext cx="3634583" cy="18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Calcule la base du prélèvement à la source </a:t>
              </a:r>
            </a:p>
          </p:txBody>
        </p:sp>
        <p:sp>
          <p:nvSpPr>
            <p:cNvPr id="15" name="TITRE">
              <a:extLst>
                <a:ext uri="{FF2B5EF4-FFF2-40B4-BE49-F238E27FC236}">
                  <a16:creationId xmlns:a16="http://schemas.microsoft.com/office/drawing/2014/main" id="{B7C80ED5-73CD-40C7-8B4A-21D9F3C2B3FA}"/>
                </a:ext>
              </a:extLst>
            </p:cNvPr>
            <p:cNvSpPr txBox="1"/>
            <p:nvPr/>
          </p:nvSpPr>
          <p:spPr>
            <a:xfrm>
              <a:off x="1620077" y="1159555"/>
              <a:ext cx="3975652" cy="18556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Quelle est la spécificité pour les contrats courts sans taux personnalisé ? </a:t>
              </a: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REMPLACER LE X">
              <a:extLst>
                <a:ext uri="{FF2B5EF4-FFF2-40B4-BE49-F238E27FC236}">
                  <a16:creationId xmlns:a16="http://schemas.microsoft.com/office/drawing/2014/main" id="{0276DAB4-72D3-4EC4-AE49-808FEB654788}"/>
                </a:ext>
              </a:extLst>
            </p:cNvPr>
            <p:cNvSpPr txBox="1"/>
            <p:nvPr/>
          </p:nvSpPr>
          <p:spPr>
            <a:xfrm>
              <a:off x="1620078" y="936872"/>
              <a:ext cx="3975652" cy="18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F9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LISTE SIMPLE 2L + TITRE</a:t>
              </a:r>
            </a:p>
          </p:txBody>
        </p:sp>
      </p:grpSp>
      <p:grpSp>
        <p:nvGrpSpPr>
          <p:cNvPr id="17" name="A COPIER">
            <a:extLst>
              <a:ext uri="{FF2B5EF4-FFF2-40B4-BE49-F238E27FC236}">
                <a16:creationId xmlns:a16="http://schemas.microsoft.com/office/drawing/2014/main" id="{CEE9A3FF-733A-48F6-8AB6-D46773790F9E}"/>
              </a:ext>
            </a:extLst>
          </p:cNvPr>
          <p:cNvGrpSpPr/>
          <p:nvPr/>
        </p:nvGrpSpPr>
        <p:grpSpPr>
          <a:xfrm>
            <a:off x="837765" y="2847325"/>
            <a:ext cx="6379538" cy="3247076"/>
            <a:chOff x="1620076" y="936872"/>
            <a:chExt cx="3975654" cy="1657241"/>
          </a:xfrm>
        </p:grpSpPr>
        <p:sp>
          <p:nvSpPr>
            <p:cNvPr id="19" name="LISTE 4">
              <a:extLst>
                <a:ext uri="{FF2B5EF4-FFF2-40B4-BE49-F238E27FC236}">
                  <a16:creationId xmlns:a16="http://schemas.microsoft.com/office/drawing/2014/main" id="{3DD3D6E7-ECCC-4611-B6B9-B00E9E01960C}"/>
                </a:ext>
              </a:extLst>
            </p:cNvPr>
            <p:cNvSpPr txBox="1"/>
            <p:nvPr/>
          </p:nvSpPr>
          <p:spPr>
            <a:xfrm>
              <a:off x="1620078" y="2437030"/>
              <a:ext cx="3975652" cy="15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Taux neutre en fonction de cette valeur : 2,10% en 2022 </a:t>
              </a:r>
            </a:p>
          </p:txBody>
        </p:sp>
        <p:sp>
          <p:nvSpPr>
            <p:cNvPr id="20" name="LISTE 3">
              <a:extLst>
                <a:ext uri="{FF2B5EF4-FFF2-40B4-BE49-F238E27FC236}">
                  <a16:creationId xmlns:a16="http://schemas.microsoft.com/office/drawing/2014/main" id="{96EC93C4-D080-4BC5-A7D7-0975000F4AE0}"/>
                </a:ext>
              </a:extLst>
            </p:cNvPr>
            <p:cNvSpPr txBox="1"/>
            <p:nvPr/>
          </p:nvSpPr>
          <p:spPr>
            <a:xfrm>
              <a:off x="1620078" y="2097354"/>
              <a:ext cx="3975652" cy="15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Montant net imposable : 1 688,02€ </a:t>
              </a:r>
            </a:p>
          </p:txBody>
        </p:sp>
        <p:sp>
          <p:nvSpPr>
            <p:cNvPr id="21" name="LISTE 2">
              <a:extLst>
                <a:ext uri="{FF2B5EF4-FFF2-40B4-BE49-F238E27FC236}">
                  <a16:creationId xmlns:a16="http://schemas.microsoft.com/office/drawing/2014/main" id="{4E9E1B8D-A798-454B-9B6F-FEB58136B1AE}"/>
                </a:ext>
              </a:extLst>
            </p:cNvPr>
            <p:cNvSpPr txBox="1"/>
            <p:nvPr/>
          </p:nvSpPr>
          <p:spPr>
            <a:xfrm>
              <a:off x="1620078" y="1757677"/>
              <a:ext cx="3975652" cy="15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L’abattement de 657,00 et montant net imposable : 1 688,02€  </a:t>
              </a:r>
            </a:p>
          </p:txBody>
        </p:sp>
        <p:sp>
          <p:nvSpPr>
            <p:cNvPr id="22" name="LISTE 1">
              <a:extLst>
                <a:ext uri="{FF2B5EF4-FFF2-40B4-BE49-F238E27FC236}">
                  <a16:creationId xmlns:a16="http://schemas.microsoft.com/office/drawing/2014/main" id="{BCE90537-E44B-4729-9A45-44F3C8246FC1}"/>
                </a:ext>
              </a:extLst>
            </p:cNvPr>
            <p:cNvSpPr txBox="1"/>
            <p:nvPr/>
          </p:nvSpPr>
          <p:spPr>
            <a:xfrm>
              <a:off x="1620076" y="1453821"/>
              <a:ext cx="3634583" cy="15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 calcul de la base du prélèvement à la source : 2 345,02€</a:t>
              </a:r>
            </a:p>
          </p:txBody>
        </p:sp>
        <p:sp>
          <p:nvSpPr>
            <p:cNvPr id="23" name="TITRE">
              <a:extLst>
                <a:ext uri="{FF2B5EF4-FFF2-40B4-BE49-F238E27FC236}">
                  <a16:creationId xmlns:a16="http://schemas.microsoft.com/office/drawing/2014/main" id="{60F7207F-8C27-4F0D-ABE8-E4B9C51F4062}"/>
                </a:ext>
              </a:extLst>
            </p:cNvPr>
            <p:cNvSpPr txBox="1"/>
            <p:nvPr/>
          </p:nvSpPr>
          <p:spPr>
            <a:xfrm>
              <a:off x="1620077" y="1159555"/>
              <a:ext cx="3975652" cy="3154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Exemple d’un CDD du 1</a:t>
              </a:r>
              <a:r>
                <a:rPr kumimoji="0" lang="fr-FR" sz="1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er</a:t>
              </a: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février 2022 au 28 février 2022 sans taux personnalisé :   </a:t>
              </a: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REMPLACER LE X">
              <a:extLst>
                <a:ext uri="{FF2B5EF4-FFF2-40B4-BE49-F238E27FC236}">
                  <a16:creationId xmlns:a16="http://schemas.microsoft.com/office/drawing/2014/main" id="{82F518BD-00AC-46F0-B2B3-EB8D86A136CE}"/>
                </a:ext>
              </a:extLst>
            </p:cNvPr>
            <p:cNvSpPr txBox="1"/>
            <p:nvPr/>
          </p:nvSpPr>
          <p:spPr>
            <a:xfrm>
              <a:off x="1620078" y="936872"/>
              <a:ext cx="3975652" cy="15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F9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LISTE SIMPLE 4L + TITRE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 COPIER">
            <a:extLst>
              <a:ext uri="{FF2B5EF4-FFF2-40B4-BE49-F238E27FC236}">
                <a16:creationId xmlns:a16="http://schemas.microsoft.com/office/drawing/2014/main" id="{91B744C9-20E8-4DCD-8856-B2A499C61DE4}"/>
              </a:ext>
            </a:extLst>
          </p:cNvPr>
          <p:cNvGrpSpPr/>
          <p:nvPr/>
        </p:nvGrpSpPr>
        <p:grpSpPr>
          <a:xfrm>
            <a:off x="778995" y="629622"/>
            <a:ext cx="4461745" cy="2699009"/>
            <a:chOff x="1620078" y="936872"/>
            <a:chExt cx="3975652" cy="1627327"/>
          </a:xfrm>
        </p:grpSpPr>
        <p:sp>
          <p:nvSpPr>
            <p:cNvPr id="7" name="TEXTE COMPLEMENT">
              <a:extLst>
                <a:ext uri="{FF2B5EF4-FFF2-40B4-BE49-F238E27FC236}">
                  <a16:creationId xmlns:a16="http://schemas.microsoft.com/office/drawing/2014/main" id="{D7A25951-223F-4F0C-BB87-3BF0BBC529C8}"/>
                </a:ext>
              </a:extLst>
            </p:cNvPr>
            <p:cNvSpPr txBox="1"/>
            <p:nvPr/>
          </p:nvSpPr>
          <p:spPr>
            <a:xfrm>
              <a:off x="1620078" y="2378630"/>
              <a:ext cx="3975652" cy="18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18 655€ pour les revenus perçus en 2021</a:t>
              </a:r>
            </a:p>
          </p:txBody>
        </p:sp>
        <p:sp>
          <p:nvSpPr>
            <p:cNvPr id="8" name="TEXTE">
              <a:extLst>
                <a:ext uri="{FF2B5EF4-FFF2-40B4-BE49-F238E27FC236}">
                  <a16:creationId xmlns:a16="http://schemas.microsoft.com/office/drawing/2014/main" id="{B97B98F2-B9AF-468D-9751-C5CAC5DF18E6}"/>
                </a:ext>
              </a:extLst>
            </p:cNvPr>
            <p:cNvSpPr txBox="1"/>
            <p:nvPr/>
          </p:nvSpPr>
          <p:spPr>
            <a:xfrm>
              <a:off x="1620078" y="1587918"/>
              <a:ext cx="3975652" cy="57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Les rémunérations des apprentis et les gratifications des stagiaires sont exonérées de l’impôt sur le revenu dans la limite du salaire annuel du salaire minimum de croissance.</a:t>
              </a:r>
            </a:p>
          </p:txBody>
        </p:sp>
        <p:sp>
          <p:nvSpPr>
            <p:cNvPr id="9" name="TITRE">
              <a:extLst>
                <a:ext uri="{FF2B5EF4-FFF2-40B4-BE49-F238E27FC236}">
                  <a16:creationId xmlns:a16="http://schemas.microsoft.com/office/drawing/2014/main" id="{A5552CE0-E1C7-4EEE-B227-9B58118D1C45}"/>
                </a:ext>
              </a:extLst>
            </p:cNvPr>
            <p:cNvSpPr txBox="1"/>
            <p:nvPr/>
          </p:nvSpPr>
          <p:spPr>
            <a:xfrm>
              <a:off x="1620078" y="1355805"/>
              <a:ext cx="3388254" cy="18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L’article 81 bis du CGI</a:t>
              </a:r>
            </a:p>
          </p:txBody>
        </p:sp>
        <p:sp>
          <p:nvSpPr>
            <p:cNvPr id="10" name="NE PAS EDITER">
              <a:extLst>
                <a:ext uri="{FF2B5EF4-FFF2-40B4-BE49-F238E27FC236}">
                  <a16:creationId xmlns:a16="http://schemas.microsoft.com/office/drawing/2014/main" id="{C0E9836A-EEE1-4CBB-8158-E7F1DE04D87C}"/>
                </a:ext>
              </a:extLst>
            </p:cNvPr>
            <p:cNvSpPr txBox="1"/>
            <p:nvPr/>
          </p:nvSpPr>
          <p:spPr>
            <a:xfrm>
              <a:off x="1620078" y="936872"/>
              <a:ext cx="3975652" cy="222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DEFINITION + COMPLEMENT</a:t>
              </a:r>
            </a:p>
          </p:txBody>
        </p:sp>
      </p:grpSp>
      <p:grpSp>
        <p:nvGrpSpPr>
          <p:cNvPr id="11" name="A COPIER">
            <a:extLst>
              <a:ext uri="{FF2B5EF4-FFF2-40B4-BE49-F238E27FC236}">
                <a16:creationId xmlns:a16="http://schemas.microsoft.com/office/drawing/2014/main" id="{80B3D56C-A2EB-49BA-AD2C-A7BD624D21F0}"/>
              </a:ext>
            </a:extLst>
          </p:cNvPr>
          <p:cNvGrpSpPr/>
          <p:nvPr/>
        </p:nvGrpSpPr>
        <p:grpSpPr>
          <a:xfrm>
            <a:off x="778995" y="3429000"/>
            <a:ext cx="6379535" cy="1583923"/>
            <a:chOff x="1620078" y="936872"/>
            <a:chExt cx="3975652" cy="955002"/>
          </a:xfrm>
        </p:grpSpPr>
        <p:sp>
          <p:nvSpPr>
            <p:cNvPr id="15" name="LISTE 2">
              <a:extLst>
                <a:ext uri="{FF2B5EF4-FFF2-40B4-BE49-F238E27FC236}">
                  <a16:creationId xmlns:a16="http://schemas.microsoft.com/office/drawing/2014/main" id="{266606C0-32B0-4547-9EDE-D2227515A73B}"/>
                </a:ext>
              </a:extLst>
            </p:cNvPr>
            <p:cNvSpPr txBox="1"/>
            <p:nvPr/>
          </p:nvSpPr>
          <p:spPr>
            <a:xfrm>
              <a:off x="1620078" y="1576407"/>
              <a:ext cx="3975652" cy="31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 P.A.S. s’applique néanmoins sur les montants au-delà de l’exonération fiscale. </a:t>
              </a:r>
            </a:p>
          </p:txBody>
        </p:sp>
        <p:sp>
          <p:nvSpPr>
            <p:cNvPr id="16" name="LISTE 1">
              <a:extLst>
                <a:ext uri="{FF2B5EF4-FFF2-40B4-BE49-F238E27FC236}">
                  <a16:creationId xmlns:a16="http://schemas.microsoft.com/office/drawing/2014/main" id="{13288678-1275-4107-ADD4-938806252E22}"/>
                </a:ext>
              </a:extLst>
            </p:cNvPr>
            <p:cNvSpPr txBox="1"/>
            <p:nvPr/>
          </p:nvSpPr>
          <p:spPr>
            <a:xfrm>
              <a:off x="1620078" y="1236730"/>
              <a:ext cx="3634583" cy="18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Dans la limite de ce montant, l’employeur ne prélève pas l’impôt.</a:t>
              </a:r>
            </a:p>
          </p:txBody>
        </p:sp>
        <p:sp>
          <p:nvSpPr>
            <p:cNvPr id="17" name="REMPLACER LE X">
              <a:extLst>
                <a:ext uri="{FF2B5EF4-FFF2-40B4-BE49-F238E27FC236}">
                  <a16:creationId xmlns:a16="http://schemas.microsoft.com/office/drawing/2014/main" id="{95052514-BE6E-4107-94E1-2A82ED24825C}"/>
                </a:ext>
              </a:extLst>
            </p:cNvPr>
            <p:cNvSpPr txBox="1"/>
            <p:nvPr/>
          </p:nvSpPr>
          <p:spPr>
            <a:xfrm>
              <a:off x="1620078" y="936872"/>
              <a:ext cx="3975652" cy="18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F9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LISTE SIMPLE 2L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36"/>
          <p:cNvGrpSpPr/>
          <p:nvPr/>
        </p:nvGrpSpPr>
        <p:grpSpPr>
          <a:xfrm>
            <a:off x="523871" y="387005"/>
            <a:ext cx="9420865" cy="1157860"/>
            <a:chOff x="1620078" y="936872"/>
            <a:chExt cx="3995467" cy="812117"/>
          </a:xfrm>
        </p:grpSpPr>
        <p:sp>
          <p:nvSpPr>
            <p:cNvPr id="730" name="Google Shape;730;p36"/>
            <p:cNvSpPr txBox="1"/>
            <p:nvPr/>
          </p:nvSpPr>
          <p:spPr>
            <a:xfrm>
              <a:off x="1639893" y="1489970"/>
              <a:ext cx="3975652" cy="25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Le prélèvement à la source varie </a:t>
              </a: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selon les cas et le lieu de résidence du salarié. </a:t>
              </a:r>
            </a:p>
          </p:txBody>
        </p:sp>
        <p:sp>
          <p:nvSpPr>
            <p:cNvPr id="731" name="Google Shape;731;p36"/>
            <p:cNvSpPr txBox="1"/>
            <p:nvPr/>
          </p:nvSpPr>
          <p:spPr>
            <a:xfrm>
              <a:off x="1639893" y="1168817"/>
              <a:ext cx="3615634" cy="23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 mobilité internationale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6"/>
            <p:cNvSpPr txBox="1"/>
            <p:nvPr/>
          </p:nvSpPr>
          <p:spPr>
            <a:xfrm>
              <a:off x="1620078" y="936872"/>
              <a:ext cx="3975652" cy="222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BLOC TITRE + TEXTE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36"/>
          <p:cNvGrpSpPr/>
          <p:nvPr/>
        </p:nvGrpSpPr>
        <p:grpSpPr>
          <a:xfrm>
            <a:off x="809040" y="2339922"/>
            <a:ext cx="5632703" cy="1788023"/>
            <a:chOff x="1620078" y="936872"/>
            <a:chExt cx="3975652" cy="1078061"/>
          </a:xfrm>
        </p:grpSpPr>
        <p:sp>
          <p:nvSpPr>
            <p:cNvPr id="739" name="Google Shape;739;p36"/>
            <p:cNvSpPr txBox="1"/>
            <p:nvPr/>
          </p:nvSpPr>
          <p:spPr>
            <a:xfrm>
              <a:off x="1620078" y="1699490"/>
              <a:ext cx="3975652" cy="315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Effectuer une « Retenue à la source » et non un « Prélèvement à la source » par les salariés non résidents en France.</a:t>
              </a:r>
            </a:p>
          </p:txBody>
        </p:sp>
        <p:sp>
          <p:nvSpPr>
            <p:cNvPr id="740" name="Google Shape;740;p36"/>
            <p:cNvSpPr txBox="1"/>
            <p:nvPr/>
          </p:nvSpPr>
          <p:spPr>
            <a:xfrm>
              <a:off x="1620078" y="1234675"/>
              <a:ext cx="3520892" cy="18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L’employeur doit :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6"/>
            <p:cNvSpPr txBox="1"/>
            <p:nvPr/>
          </p:nvSpPr>
          <p:spPr>
            <a:xfrm>
              <a:off x="1620078" y="936872"/>
              <a:ext cx="3975652" cy="222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ATTENTION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7"/>
          <p:cNvGrpSpPr/>
          <p:nvPr/>
        </p:nvGrpSpPr>
        <p:grpSpPr>
          <a:xfrm>
            <a:off x="945913" y="760194"/>
            <a:ext cx="8121649" cy="1064113"/>
            <a:chOff x="1620078" y="936872"/>
            <a:chExt cx="7236821" cy="641591"/>
          </a:xfrm>
        </p:grpSpPr>
        <p:sp>
          <p:nvSpPr>
            <p:cNvPr id="759" name="Google Shape;759;p37"/>
            <p:cNvSpPr txBox="1"/>
            <p:nvPr/>
          </p:nvSpPr>
          <p:spPr>
            <a:xfrm>
              <a:off x="1620078" y="1355805"/>
              <a:ext cx="7236821" cy="222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Les cas particuliers et la  DSN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7"/>
            <p:cNvSpPr txBox="1"/>
            <p:nvPr/>
          </p:nvSpPr>
          <p:spPr>
            <a:xfrm>
              <a:off x="1620078" y="936872"/>
              <a:ext cx="3975652" cy="222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BLOC TEXTE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A COPIER">
            <a:extLst>
              <a:ext uri="{FF2B5EF4-FFF2-40B4-BE49-F238E27FC236}">
                <a16:creationId xmlns:a16="http://schemas.microsoft.com/office/drawing/2014/main" id="{D542AFB1-19E8-4F66-BC75-8CD1BBFEE30A}"/>
              </a:ext>
            </a:extLst>
          </p:cNvPr>
          <p:cNvGrpSpPr/>
          <p:nvPr/>
        </p:nvGrpSpPr>
        <p:grpSpPr>
          <a:xfrm>
            <a:off x="945913" y="2411850"/>
            <a:ext cx="6379535" cy="1583923"/>
            <a:chOff x="1620078" y="936872"/>
            <a:chExt cx="3975652" cy="955002"/>
          </a:xfrm>
        </p:grpSpPr>
        <p:sp>
          <p:nvSpPr>
            <p:cNvPr id="17" name="LISTE 2">
              <a:extLst>
                <a:ext uri="{FF2B5EF4-FFF2-40B4-BE49-F238E27FC236}">
                  <a16:creationId xmlns:a16="http://schemas.microsoft.com/office/drawing/2014/main" id="{893EE639-4C18-44EF-B99C-835A8088D4D2}"/>
                </a:ext>
              </a:extLst>
            </p:cNvPr>
            <p:cNvSpPr txBox="1"/>
            <p:nvPr/>
          </p:nvSpPr>
          <p:spPr>
            <a:xfrm>
              <a:off x="1620078" y="1576407"/>
              <a:ext cx="3975652" cy="31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La différence entre le montant soumis au P.A.S. et la rémunération nette fiscale</a:t>
              </a:r>
            </a:p>
          </p:txBody>
        </p:sp>
        <p:sp>
          <p:nvSpPr>
            <p:cNvPr id="18" name="LISTE 1">
              <a:extLst>
                <a:ext uri="{FF2B5EF4-FFF2-40B4-BE49-F238E27FC236}">
                  <a16:creationId xmlns:a16="http://schemas.microsoft.com/office/drawing/2014/main" id="{D84D842B-459F-46BD-9DAC-0006485EA151}"/>
                </a:ext>
              </a:extLst>
            </p:cNvPr>
            <p:cNvSpPr txBox="1"/>
            <p:nvPr/>
          </p:nvSpPr>
          <p:spPr>
            <a:xfrm>
              <a:off x="1620078" y="1236730"/>
              <a:ext cx="3634583" cy="18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La DSN et le traitement du prélèvement à la source dans la déclaration</a:t>
              </a:r>
            </a:p>
          </p:txBody>
        </p:sp>
        <p:sp>
          <p:nvSpPr>
            <p:cNvPr id="19" name="REMPLACER LE X">
              <a:extLst>
                <a:ext uri="{FF2B5EF4-FFF2-40B4-BE49-F238E27FC236}">
                  <a16:creationId xmlns:a16="http://schemas.microsoft.com/office/drawing/2014/main" id="{5ACCFA05-BCB5-4DD3-BF6D-9074ACFF509B}"/>
                </a:ext>
              </a:extLst>
            </p:cNvPr>
            <p:cNvSpPr txBox="1"/>
            <p:nvPr/>
          </p:nvSpPr>
          <p:spPr>
            <a:xfrm>
              <a:off x="1620078" y="936872"/>
              <a:ext cx="3975652" cy="18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F9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LISTE SIMPLE 2L</a:t>
              </a:r>
            </a:p>
          </p:txBody>
        </p:sp>
      </p:grpSp>
      <p:grpSp>
        <p:nvGrpSpPr>
          <p:cNvPr id="761" name="Google Shape;761;p37"/>
          <p:cNvGrpSpPr/>
          <p:nvPr/>
        </p:nvGrpSpPr>
        <p:grpSpPr>
          <a:xfrm>
            <a:off x="816542" y="4539312"/>
            <a:ext cx="10832914" cy="1064113"/>
            <a:chOff x="1620078" y="936872"/>
            <a:chExt cx="9652702" cy="641591"/>
          </a:xfrm>
        </p:grpSpPr>
        <p:sp>
          <p:nvSpPr>
            <p:cNvPr id="762" name="Google Shape;762;p37"/>
            <p:cNvSpPr txBox="1"/>
            <p:nvPr/>
          </p:nvSpPr>
          <p:spPr>
            <a:xfrm>
              <a:off x="1620078" y="1355805"/>
              <a:ext cx="9652702" cy="222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Prélèvement à la source : « Versement individu » S21.GOO.50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7"/>
            <p:cNvSpPr txBox="1"/>
            <p:nvPr/>
          </p:nvSpPr>
          <p:spPr>
            <a:xfrm>
              <a:off x="1620078" y="936872"/>
              <a:ext cx="3975652" cy="222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BLOC TEXTE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9258a8ea4_0_579"/>
          <p:cNvSpPr txBox="1">
            <a:spLocks noGrp="1"/>
          </p:cNvSpPr>
          <p:nvPr>
            <p:ph type="ctrTitle"/>
          </p:nvPr>
        </p:nvSpPr>
        <p:spPr>
          <a:xfrm>
            <a:off x="1524000" y="2905659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fr-FR" sz="6600" b="1">
                <a:solidFill>
                  <a:schemeClr val="lt1"/>
                </a:solidFill>
              </a:rPr>
              <a:t>NEW VIDEO</a:t>
            </a:r>
            <a:endParaRPr/>
          </a:p>
        </p:txBody>
      </p:sp>
      <p:sp>
        <p:nvSpPr>
          <p:cNvPr id="689" name="Google Shape;689;g119258a8ea4_0_57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70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63D82B-1DBE-4152-BFE8-5BBD8A012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Lien de la vidéo correspondante aux slides précédentes : </a:t>
            </a:r>
            <a:r>
              <a:rPr lang="fr-FR" dirty="0">
                <a:hlinkClick r:id="rId2"/>
              </a:rPr>
              <a:t>https://www.dropbox.com/s/emvzcp7nzulwo25/IFAG_Prelevement_source_SQ2_C_V3.mp4?dl=0</a:t>
            </a: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899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Sillag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Sillag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785</Words>
  <Application>Microsoft Office PowerPoint</Application>
  <PresentationFormat>Grand écran</PresentationFormat>
  <Paragraphs>68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1_Thème Office</vt:lpstr>
      <vt:lpstr>2_Thème Office</vt:lpstr>
      <vt:lpstr>NEW VIDEO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NEW VIDEO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VIDEO</dc:title>
  <dc:creator>Marine ROYER</dc:creator>
  <cp:lastModifiedBy>Marine ROYER</cp:lastModifiedBy>
  <cp:revision>1</cp:revision>
  <dcterms:created xsi:type="dcterms:W3CDTF">2022-04-07T14:31:42Z</dcterms:created>
  <dcterms:modified xsi:type="dcterms:W3CDTF">2022-04-07T14:35:54Z</dcterms:modified>
</cp:coreProperties>
</file>