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9" r:id="rId3"/>
    <p:sldId id="258" r:id="rId4"/>
    <p:sldId id="275" r:id="rId5"/>
    <p:sldId id="276" r:id="rId6"/>
    <p:sldId id="265" r:id="rId7"/>
    <p:sldId id="277" r:id="rId8"/>
    <p:sldId id="282" r:id="rId9"/>
    <p:sldId id="266" r:id="rId10"/>
    <p:sldId id="278" r:id="rId11"/>
    <p:sldId id="283" r:id="rId12"/>
    <p:sldId id="284" r:id="rId13"/>
    <p:sldId id="267" r:id="rId14"/>
    <p:sldId id="279" r:id="rId15"/>
    <p:sldId id="285" r:id="rId16"/>
    <p:sldId id="268" r:id="rId17"/>
    <p:sldId id="286" r:id="rId18"/>
    <p:sldId id="287" r:id="rId19"/>
    <p:sldId id="269" r:id="rId20"/>
    <p:sldId id="281" r:id="rId21"/>
    <p:sldId id="288" r:id="rId22"/>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130D"/>
    <a:srgbClr val="4F8E90"/>
    <a:srgbClr val="E7BD1A"/>
    <a:srgbClr val="A334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showGuides="1">
      <p:cViewPr varScale="1">
        <p:scale>
          <a:sx n="38" d="100"/>
          <a:sy n="38" d="100"/>
        </p:scale>
        <p:origin x="624" y="72"/>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C6E25A3-E7A1-4508-A7E7-981AC514670E}" type="datetimeFigureOut">
              <a:rPr lang="pt-BR" smtClean="0"/>
              <a:t>16/01/2025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83623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C6E25A3-E7A1-4508-A7E7-981AC514670E}" type="datetimeFigureOut">
              <a:rPr lang="pt-BR" smtClean="0"/>
              <a:t>16/01/2025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134872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C6E25A3-E7A1-4508-A7E7-981AC514670E}" type="datetimeFigureOut">
              <a:rPr lang="pt-BR" smtClean="0"/>
              <a:t>16/01/2025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176312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C6E25A3-E7A1-4508-A7E7-981AC514670E}" type="datetimeFigureOut">
              <a:rPr lang="pt-BR" smtClean="0"/>
              <a:t>16/01/2025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143958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C6E25A3-E7A1-4508-A7E7-981AC514670E}" type="datetimeFigureOut">
              <a:rPr lang="pt-BR" smtClean="0"/>
              <a:t>16/01/2025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108412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C6E25A3-E7A1-4508-A7E7-981AC514670E}" type="datetimeFigureOut">
              <a:rPr lang="pt-BR" smtClean="0"/>
              <a:t>16/01/2025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135502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Editar estilos de texto Mestre</a:t>
            </a:r>
          </a:p>
        </p:txBody>
      </p:sp>
      <p:sp>
        <p:nvSpPr>
          <p:cNvPr id="4" name="Content Placeholder 3"/>
          <p:cNvSpPr>
            <a:spLocks noGrp="1"/>
          </p:cNvSpPr>
          <p:nvPr>
            <p:ph sz="half" idx="2"/>
          </p:nvPr>
        </p:nvSpPr>
        <p:spPr>
          <a:xfrm>
            <a:off x="661334" y="4676140"/>
            <a:ext cx="4061757" cy="687789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Editar estilos de texto Mestre</a:t>
            </a:r>
          </a:p>
        </p:txBody>
      </p:sp>
      <p:sp>
        <p:nvSpPr>
          <p:cNvPr id="6" name="Content Placeholder 5"/>
          <p:cNvSpPr>
            <a:spLocks noGrp="1"/>
          </p:cNvSpPr>
          <p:nvPr>
            <p:ph sz="quarter" idx="4"/>
          </p:nvPr>
        </p:nvSpPr>
        <p:spPr>
          <a:xfrm>
            <a:off x="4860608" y="4676140"/>
            <a:ext cx="4081761" cy="687789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C6E25A3-E7A1-4508-A7E7-981AC514670E}" type="datetimeFigureOut">
              <a:rPr lang="pt-BR" smtClean="0"/>
              <a:t>16/01/2025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579692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C6E25A3-E7A1-4508-A7E7-981AC514670E}" type="datetimeFigureOut">
              <a:rPr lang="pt-BR" smtClean="0"/>
              <a:t>16/01/2025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2831553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6E25A3-E7A1-4508-A7E7-981AC514670E}" type="datetimeFigureOut">
              <a:rPr lang="pt-BR" smtClean="0"/>
              <a:t>16/01/2025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267860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Editar estilos de texto Mestre</a:t>
            </a:r>
          </a:p>
        </p:txBody>
      </p:sp>
      <p:sp>
        <p:nvSpPr>
          <p:cNvPr id="5" name="Date Placeholder 4"/>
          <p:cNvSpPr>
            <a:spLocks noGrp="1"/>
          </p:cNvSpPr>
          <p:nvPr>
            <p:ph type="dt" sz="half" idx="10"/>
          </p:nvPr>
        </p:nvSpPr>
        <p:spPr/>
        <p:txBody>
          <a:bodyPr/>
          <a:lstStyle/>
          <a:p>
            <a:fld id="{BC6E25A3-E7A1-4508-A7E7-981AC514670E}" type="datetimeFigureOut">
              <a:rPr lang="pt-BR" smtClean="0"/>
              <a:t>16/01/2025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4178845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Editar estilos de texto Mestre</a:t>
            </a:r>
          </a:p>
        </p:txBody>
      </p:sp>
      <p:sp>
        <p:nvSpPr>
          <p:cNvPr id="5" name="Date Placeholder 4"/>
          <p:cNvSpPr>
            <a:spLocks noGrp="1"/>
          </p:cNvSpPr>
          <p:nvPr>
            <p:ph type="dt" sz="half" idx="10"/>
          </p:nvPr>
        </p:nvSpPr>
        <p:spPr/>
        <p:txBody>
          <a:bodyPr/>
          <a:lstStyle/>
          <a:p>
            <a:fld id="{BC6E25A3-E7A1-4508-A7E7-981AC514670E}" type="datetimeFigureOut">
              <a:rPr lang="pt-BR" smtClean="0"/>
              <a:t>16/01/2025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7B41015-5EC6-4AC8-87FE-5E4A0615F98E}" type="slidenum">
              <a:rPr lang="pt-BR" smtClean="0"/>
              <a:t>‹nº›</a:t>
            </a:fld>
            <a:endParaRPr lang="pt-BR"/>
          </a:p>
        </p:txBody>
      </p:sp>
    </p:spTree>
    <p:extLst>
      <p:ext uri="{BB962C8B-B14F-4D97-AF65-F5344CB8AC3E}">
        <p14:creationId xmlns:p14="http://schemas.microsoft.com/office/powerpoint/2010/main" val="170047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BC6E25A3-E7A1-4508-A7E7-981AC514670E}" type="datetimeFigureOut">
              <a:rPr lang="pt-BR" smtClean="0"/>
              <a:t>16/01/2025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17B41015-5EC6-4AC8-87FE-5E4A0615F98E}" type="slidenum">
              <a:rPr lang="pt-BR" smtClean="0"/>
              <a:t>‹nº›</a:t>
            </a:fld>
            <a:endParaRPr lang="pt-BR"/>
          </a:p>
        </p:txBody>
      </p:sp>
    </p:spTree>
    <p:extLst>
      <p:ext uri="{BB962C8B-B14F-4D97-AF65-F5344CB8AC3E}">
        <p14:creationId xmlns:p14="http://schemas.microsoft.com/office/powerpoint/2010/main" val="9689317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16.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0F67EABE-3124-489F-AA3D-898A1C30414A}"/>
              </a:ext>
            </a:extLst>
          </p:cNvPr>
          <p:cNvSpPr/>
          <p:nvPr/>
        </p:nvSpPr>
        <p:spPr>
          <a:xfrm>
            <a:off x="0" y="1"/>
            <a:ext cx="9601200" cy="12801600"/>
          </a:xfrm>
          <a:prstGeom prst="rect">
            <a:avLst/>
          </a:prstGeom>
          <a:solidFill>
            <a:srgbClr val="1A13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E8345683-A309-4F59-A07F-E124D3C36B82}"/>
              </a:ext>
            </a:extLst>
          </p:cNvPr>
          <p:cNvPicPr>
            <a:picLocks noChangeAspect="1"/>
          </p:cNvPicPr>
          <p:nvPr/>
        </p:nvPicPr>
        <p:blipFill>
          <a:blip r:embed="rId3"/>
          <a:stretch>
            <a:fillRect/>
          </a:stretch>
        </p:blipFill>
        <p:spPr>
          <a:xfrm>
            <a:off x="3750522" y="9375154"/>
            <a:ext cx="1880258" cy="2063583"/>
          </a:xfrm>
          <a:prstGeom prst="rect">
            <a:avLst/>
          </a:prstGeom>
        </p:spPr>
      </p:pic>
      <p:sp>
        <p:nvSpPr>
          <p:cNvPr id="6" name="CaixaDeTexto 5">
            <a:extLst>
              <a:ext uri="{FF2B5EF4-FFF2-40B4-BE49-F238E27FC236}">
                <a16:creationId xmlns:a16="http://schemas.microsoft.com/office/drawing/2014/main" id="{A1D33F59-7310-4341-851A-25C4F88E0EC6}"/>
              </a:ext>
            </a:extLst>
          </p:cNvPr>
          <p:cNvSpPr txBox="1"/>
          <p:nvPr/>
        </p:nvSpPr>
        <p:spPr>
          <a:xfrm>
            <a:off x="1192909" y="351471"/>
            <a:ext cx="7205132" cy="1938992"/>
          </a:xfrm>
          <a:prstGeom prst="rect">
            <a:avLst/>
          </a:prstGeom>
          <a:noFill/>
        </p:spPr>
        <p:txBody>
          <a:bodyPr wrap="square" rtlCol="0">
            <a:spAutoFit/>
          </a:bodyPr>
          <a:lstStyle/>
          <a:p>
            <a:r>
              <a:rPr lang="pt-BR" sz="3000" dirty="0">
                <a:solidFill>
                  <a:schemeClr val="bg1"/>
                </a:solidFill>
                <a:latin typeface="Arial Black" panose="020B0A04020102020204" pitchFamily="34" charset="0"/>
              </a:rPr>
              <a:t>PROGRAMAÇÃO ORIENTAÇÃO A OBJETOS EM PYTHON COM EEVELUTIONS: ENTENDA O QUE É COM AJUDA DO EEVEE</a:t>
            </a:r>
          </a:p>
        </p:txBody>
      </p:sp>
      <p:sp>
        <p:nvSpPr>
          <p:cNvPr id="7" name="Retângulo 6">
            <a:extLst>
              <a:ext uri="{FF2B5EF4-FFF2-40B4-BE49-F238E27FC236}">
                <a16:creationId xmlns:a16="http://schemas.microsoft.com/office/drawing/2014/main" id="{2415C364-FC57-4ED7-8519-52AF9EEFC908}"/>
              </a:ext>
            </a:extLst>
          </p:cNvPr>
          <p:cNvSpPr/>
          <p:nvPr/>
        </p:nvSpPr>
        <p:spPr>
          <a:xfrm>
            <a:off x="457200" y="11261558"/>
            <a:ext cx="8422105" cy="8903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8" name="CaixaDeTexto 7">
            <a:extLst>
              <a:ext uri="{FF2B5EF4-FFF2-40B4-BE49-F238E27FC236}">
                <a16:creationId xmlns:a16="http://schemas.microsoft.com/office/drawing/2014/main" id="{F60BEA73-CFCE-436A-880D-0D719468A189}"/>
              </a:ext>
            </a:extLst>
          </p:cNvPr>
          <p:cNvSpPr txBox="1"/>
          <p:nvPr/>
        </p:nvSpPr>
        <p:spPr>
          <a:xfrm>
            <a:off x="1203159" y="11401291"/>
            <a:ext cx="6352673" cy="553998"/>
          </a:xfrm>
          <a:prstGeom prst="rect">
            <a:avLst/>
          </a:prstGeom>
          <a:noFill/>
        </p:spPr>
        <p:txBody>
          <a:bodyPr wrap="square" rtlCol="0">
            <a:spAutoFit/>
          </a:bodyPr>
          <a:lstStyle/>
          <a:p>
            <a:pPr algn="ctr"/>
            <a:r>
              <a:rPr lang="pt-BR" sz="3000" b="1" dirty="0">
                <a:solidFill>
                  <a:schemeClr val="bg1"/>
                </a:solidFill>
                <a:latin typeface="Arial Black" panose="020B0A04020102020204" pitchFamily="34" charset="0"/>
              </a:rPr>
              <a:t>      Luiz Café</a:t>
            </a:r>
          </a:p>
        </p:txBody>
      </p:sp>
      <p:pic>
        <p:nvPicPr>
          <p:cNvPr id="9" name="Imagem 8">
            <a:extLst>
              <a:ext uri="{FF2B5EF4-FFF2-40B4-BE49-F238E27FC236}">
                <a16:creationId xmlns:a16="http://schemas.microsoft.com/office/drawing/2014/main" id="{53C0AF9D-58D9-41AA-9466-82EF61D7B397}"/>
              </a:ext>
            </a:extLst>
          </p:cNvPr>
          <p:cNvPicPr>
            <a:picLocks noChangeAspect="1"/>
          </p:cNvPicPr>
          <p:nvPr/>
        </p:nvPicPr>
        <p:blipFill>
          <a:blip r:embed="rId4"/>
          <a:stretch>
            <a:fillRect/>
          </a:stretch>
        </p:blipFill>
        <p:spPr>
          <a:xfrm>
            <a:off x="731693" y="2430196"/>
            <a:ext cx="7917916" cy="6567213"/>
          </a:xfrm>
          <a:prstGeom prst="rect">
            <a:avLst/>
          </a:prstGeom>
        </p:spPr>
      </p:pic>
    </p:spTree>
    <p:extLst>
      <p:ext uri="{BB962C8B-B14F-4D97-AF65-F5344CB8AC3E}">
        <p14:creationId xmlns:p14="http://schemas.microsoft.com/office/powerpoint/2010/main" val="2699975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1130968" y="3898232"/>
            <a:ext cx="7339264" cy="3416320"/>
          </a:xfrm>
          <a:prstGeom prst="rect">
            <a:avLst/>
          </a:prstGeom>
          <a:noFill/>
        </p:spPr>
        <p:txBody>
          <a:bodyPr wrap="square" rtlCol="0">
            <a:spAutoFit/>
          </a:bodyPr>
          <a:lstStyle/>
          <a:p>
            <a:r>
              <a:rPr lang="pt-BR" sz="2400" dirty="0"/>
              <a:t>O </a:t>
            </a:r>
            <a:r>
              <a:rPr lang="pt-BR" sz="2400" b="1" dirty="0"/>
              <a:t>polimorfismo</a:t>
            </a:r>
            <a:r>
              <a:rPr lang="pt-BR" sz="2400" dirty="0"/>
              <a:t> é a capacidade de um objeto </a:t>
            </a:r>
            <a:r>
              <a:rPr lang="pt-BR" sz="2400" b="1" dirty="0"/>
              <a:t>tomar muitas formas. </a:t>
            </a:r>
            <a:r>
              <a:rPr lang="pt-BR" sz="2400" dirty="0"/>
              <a:t>Em POO, isso significa que uma referência de um tipo de classe (por exemplo, Eevee) pode apontar para objetos de diferentes subclasses (como </a:t>
            </a:r>
            <a:r>
              <a:rPr lang="pt-BR" sz="2400" dirty="0" err="1"/>
              <a:t>Vaporeon</a:t>
            </a:r>
            <a:r>
              <a:rPr lang="pt-BR" sz="2400" dirty="0"/>
              <a:t>, </a:t>
            </a:r>
            <a:r>
              <a:rPr lang="pt-BR" sz="2400" dirty="0" err="1"/>
              <a:t>Jolteon</a:t>
            </a:r>
            <a:r>
              <a:rPr lang="pt-BR" sz="2400" dirty="0"/>
              <a:t> ou </a:t>
            </a:r>
            <a:r>
              <a:rPr lang="pt-BR" sz="2400" dirty="0" err="1"/>
              <a:t>Flareon</a:t>
            </a:r>
            <a:r>
              <a:rPr lang="pt-BR" sz="2400" dirty="0"/>
              <a:t>), e cada um pode se comportar de maneira diferente.</a:t>
            </a:r>
          </a:p>
          <a:p>
            <a:r>
              <a:rPr lang="pt-BR" sz="2400" dirty="0"/>
              <a:t>Imagine que temos uma função que recebe um Pokémon e faz ele usar seu ataque:</a:t>
            </a:r>
          </a:p>
          <a:p>
            <a:endParaRPr lang="pt-BR" sz="2400" dirty="0"/>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b="1" dirty="0"/>
              <a:t>POLIMORFISMO – VAPOREON, JOLTEON E FLAREON EM AÇÃO</a:t>
            </a:r>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Entendendo Polimorfismo</a:t>
            </a:r>
          </a:p>
          <a:p>
            <a:endParaRPr lang="pt-BR" dirty="0"/>
          </a:p>
        </p:txBody>
      </p:sp>
      <p:pic>
        <p:nvPicPr>
          <p:cNvPr id="2050" name="Picture 2" descr="Vaporeon | Pokédex">
            <a:extLst>
              <a:ext uri="{FF2B5EF4-FFF2-40B4-BE49-F238E27FC236}">
                <a16:creationId xmlns:a16="http://schemas.microsoft.com/office/drawing/2014/main" id="{D89F45B8-BFA8-496F-A286-6AD77A55B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013" y="7350505"/>
            <a:ext cx="4524375" cy="4524375"/>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2965D1E7-6E8F-484B-98E0-EA72D34EAE5C}"/>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412497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939899" y="8811426"/>
            <a:ext cx="7339264" cy="830997"/>
          </a:xfrm>
          <a:prstGeom prst="rect">
            <a:avLst/>
          </a:prstGeom>
          <a:noFill/>
        </p:spPr>
        <p:txBody>
          <a:bodyPr wrap="square" rtlCol="0">
            <a:spAutoFit/>
          </a:bodyPr>
          <a:lstStyle/>
          <a:p>
            <a:r>
              <a:rPr lang="pt-BR" sz="2400" dirty="0"/>
              <a:t>Agora podemos passar qualquer tipo de Pokémon (</a:t>
            </a:r>
            <a:r>
              <a:rPr lang="pt-BR" sz="2400" dirty="0" err="1"/>
              <a:t>Vaporeon</a:t>
            </a:r>
            <a:r>
              <a:rPr lang="pt-BR" sz="2400" dirty="0"/>
              <a:t>, </a:t>
            </a:r>
            <a:r>
              <a:rPr lang="pt-BR" sz="2400" dirty="0" err="1"/>
              <a:t>Jolteon</a:t>
            </a:r>
            <a:r>
              <a:rPr lang="pt-BR" sz="2400" dirty="0"/>
              <a:t> ou </a:t>
            </a:r>
            <a:r>
              <a:rPr lang="pt-BR" sz="2400" dirty="0" err="1"/>
              <a:t>Flareon</a:t>
            </a:r>
            <a:r>
              <a:rPr lang="pt-BR" sz="2400" dirty="0"/>
              <a:t>) para essa função:</a:t>
            </a:r>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sz="4800" dirty="0"/>
              <a:t>POLIMORFISMO – VAPOREON, JOLTEON E FLAREON EM AÇÃO</a:t>
            </a:r>
            <a:endParaRPr lang="pt-BR" dirty="0"/>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Entendendo Polimorfismo</a:t>
            </a:r>
          </a:p>
          <a:p>
            <a:endParaRPr lang="pt-BR" dirty="0"/>
          </a:p>
        </p:txBody>
      </p:sp>
      <p:pic>
        <p:nvPicPr>
          <p:cNvPr id="3" name="Imagem 2">
            <a:extLst>
              <a:ext uri="{FF2B5EF4-FFF2-40B4-BE49-F238E27FC236}">
                <a16:creationId xmlns:a16="http://schemas.microsoft.com/office/drawing/2014/main" id="{1C4F0CE0-A496-4752-9DD0-DFB994604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664" y="3321811"/>
            <a:ext cx="6241869" cy="4619637"/>
          </a:xfrm>
          <a:prstGeom prst="rect">
            <a:avLst/>
          </a:prstGeom>
        </p:spPr>
      </p:pic>
      <p:sp>
        <p:nvSpPr>
          <p:cNvPr id="8" name="CaixaDeTexto 7">
            <a:extLst>
              <a:ext uri="{FF2B5EF4-FFF2-40B4-BE49-F238E27FC236}">
                <a16:creationId xmlns:a16="http://schemas.microsoft.com/office/drawing/2014/main" id="{62C66336-9A5B-4498-98A7-AEEC22B21BE7}"/>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648350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939899" y="8811426"/>
            <a:ext cx="7339264" cy="1200329"/>
          </a:xfrm>
          <a:prstGeom prst="rect">
            <a:avLst/>
          </a:prstGeom>
          <a:noFill/>
        </p:spPr>
        <p:txBody>
          <a:bodyPr wrap="square" rtlCol="0">
            <a:spAutoFit/>
          </a:bodyPr>
          <a:lstStyle/>
          <a:p>
            <a:r>
              <a:rPr lang="pt-BR" sz="2400" dirty="0"/>
              <a:t>Isso é o polimorfismo em ação! O mesmo método batalha pode chamar comportamentos diferentes, dependendo do tipo de objeto (</a:t>
            </a:r>
            <a:r>
              <a:rPr lang="pt-BR" sz="2400" dirty="0" err="1"/>
              <a:t>Vaporeon</a:t>
            </a:r>
            <a:r>
              <a:rPr lang="pt-BR" sz="2400" dirty="0"/>
              <a:t>, </a:t>
            </a:r>
            <a:r>
              <a:rPr lang="pt-BR" sz="2400" dirty="0" err="1"/>
              <a:t>Jolteon</a:t>
            </a:r>
            <a:r>
              <a:rPr lang="pt-BR" sz="2400" dirty="0"/>
              <a:t> ou </a:t>
            </a:r>
            <a:r>
              <a:rPr lang="pt-BR" sz="2400" dirty="0" err="1"/>
              <a:t>Flareon</a:t>
            </a:r>
            <a:r>
              <a:rPr lang="pt-BR" sz="2400" dirty="0"/>
              <a:t>).</a:t>
            </a:r>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sz="4800" dirty="0"/>
              <a:t>POLIMORFISMO – VAPOREON, JOLTEON E FLAREON EM AÇÃO</a:t>
            </a:r>
            <a:endParaRPr lang="pt-BR" dirty="0"/>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Entendendo Polimorfismo</a:t>
            </a:r>
          </a:p>
          <a:p>
            <a:endParaRPr lang="pt-BR" dirty="0"/>
          </a:p>
        </p:txBody>
      </p:sp>
      <p:pic>
        <p:nvPicPr>
          <p:cNvPr id="10" name="Imagem 9">
            <a:extLst>
              <a:ext uri="{FF2B5EF4-FFF2-40B4-BE49-F238E27FC236}">
                <a16:creationId xmlns:a16="http://schemas.microsoft.com/office/drawing/2014/main" id="{F5C5258F-A707-4582-8F5A-5E226E95E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899" y="3220280"/>
            <a:ext cx="7909673" cy="5218301"/>
          </a:xfrm>
          <a:prstGeom prst="rect">
            <a:avLst/>
          </a:prstGeom>
        </p:spPr>
      </p:pic>
      <p:sp>
        <p:nvSpPr>
          <p:cNvPr id="8" name="CaixaDeTexto 7">
            <a:extLst>
              <a:ext uri="{FF2B5EF4-FFF2-40B4-BE49-F238E27FC236}">
                <a16:creationId xmlns:a16="http://schemas.microsoft.com/office/drawing/2014/main" id="{53928B9C-9EAD-415B-AEB5-2EB7BFF2E903}"/>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248821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B8979DA-DF14-4BB5-9EB0-23313243B313}"/>
              </a:ext>
            </a:extLst>
          </p:cNvPr>
          <p:cNvSpPr/>
          <p:nvPr/>
        </p:nvSpPr>
        <p:spPr>
          <a:xfrm>
            <a:off x="0" y="1"/>
            <a:ext cx="9601200" cy="128016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Título 4">
            <a:extLst>
              <a:ext uri="{FF2B5EF4-FFF2-40B4-BE49-F238E27FC236}">
                <a16:creationId xmlns:a16="http://schemas.microsoft.com/office/drawing/2014/main" id="{8D1AB5A7-8325-42C8-A93C-22B9CEA74C22}"/>
              </a:ext>
            </a:extLst>
          </p:cNvPr>
          <p:cNvSpPr>
            <a:spLocks noGrp="1"/>
          </p:cNvSpPr>
          <p:nvPr>
            <p:ph type="title"/>
          </p:nvPr>
        </p:nvSpPr>
        <p:spPr>
          <a:xfrm>
            <a:off x="660082" y="5710770"/>
            <a:ext cx="8281035" cy="2474384"/>
          </a:xfrm>
        </p:spPr>
        <p:txBody>
          <a:bodyPr>
            <a:noAutofit/>
          </a:bodyPr>
          <a:lstStyle/>
          <a:p>
            <a:r>
              <a:rPr lang="pt-BR" sz="8000" b="1" dirty="0">
                <a:solidFill>
                  <a:schemeClr val="bg1"/>
                </a:solidFill>
              </a:rPr>
              <a:t>ENCAPSULAMENTO – PROTEGENDO AS CARACTERÍSTICAS DE EEVEE</a:t>
            </a:r>
          </a:p>
        </p:txBody>
      </p:sp>
      <p:sp>
        <p:nvSpPr>
          <p:cNvPr id="7" name="Título 4">
            <a:extLst>
              <a:ext uri="{FF2B5EF4-FFF2-40B4-BE49-F238E27FC236}">
                <a16:creationId xmlns:a16="http://schemas.microsoft.com/office/drawing/2014/main" id="{AD8C126E-0C45-4FA0-BEA8-B3D6E1C4A989}"/>
              </a:ext>
            </a:extLst>
          </p:cNvPr>
          <p:cNvSpPr txBox="1">
            <a:spLocks/>
          </p:cNvSpPr>
          <p:nvPr/>
        </p:nvSpPr>
        <p:spPr>
          <a:xfrm>
            <a:off x="1320165" y="-1957358"/>
            <a:ext cx="8281035" cy="9777883"/>
          </a:xfrm>
          <a:prstGeom prst="rect">
            <a:avLst/>
          </a:prstGeom>
          <a:noFill/>
        </p:spPr>
        <p:txBody>
          <a:bodyPr vert="horz" lIns="91440" tIns="45720" rIns="91440" bIns="45720" rtlCol="0" anchor="ctr">
            <a:no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r>
              <a:rPr lang="pt-BR" sz="49600" b="1" dirty="0">
                <a:ln>
                  <a:solidFill>
                    <a:srgbClr val="FFFF00"/>
                  </a:solidFill>
                </a:ln>
                <a:solidFill>
                  <a:schemeClr val="bg1"/>
                </a:solidFill>
              </a:rPr>
              <a:t>04</a:t>
            </a:r>
          </a:p>
        </p:txBody>
      </p:sp>
      <p:sp>
        <p:nvSpPr>
          <p:cNvPr id="8" name="Retângulo 7">
            <a:extLst>
              <a:ext uri="{FF2B5EF4-FFF2-40B4-BE49-F238E27FC236}">
                <a16:creationId xmlns:a16="http://schemas.microsoft.com/office/drawing/2014/main" id="{B59F6C12-1CBB-449B-8DA2-C064FFBDC0B5}"/>
              </a:ext>
            </a:extLst>
          </p:cNvPr>
          <p:cNvSpPr/>
          <p:nvPr/>
        </p:nvSpPr>
        <p:spPr>
          <a:xfrm>
            <a:off x="527735" y="9103234"/>
            <a:ext cx="8532043" cy="336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10F4476D-1713-48B2-9FFC-41F9B0B49E83}"/>
              </a:ext>
            </a:extLst>
          </p:cNvPr>
          <p:cNvSpPr txBox="1"/>
          <p:nvPr/>
        </p:nvSpPr>
        <p:spPr>
          <a:xfrm>
            <a:off x="534577" y="9573370"/>
            <a:ext cx="8532043" cy="1569660"/>
          </a:xfrm>
          <a:prstGeom prst="rect">
            <a:avLst/>
          </a:prstGeom>
          <a:noFill/>
        </p:spPr>
        <p:txBody>
          <a:bodyPr wrap="square" rtlCol="0">
            <a:spAutoFit/>
          </a:bodyPr>
          <a:lstStyle/>
          <a:p>
            <a:r>
              <a:rPr lang="pt-BR" sz="2400" dirty="0">
                <a:solidFill>
                  <a:schemeClr val="bg1"/>
                </a:solidFill>
              </a:rPr>
              <a:t>O encapsulamento é como um código secreto que fica dentro de um objeto, escondido de todo mundo. Quando você quer usar esse objeto, ele tem uma porta(ou interface) onde você pode fazer suas interações, mas não sabe o que acontece por trás dessa porta</a:t>
            </a:r>
          </a:p>
        </p:txBody>
      </p:sp>
      <p:sp>
        <p:nvSpPr>
          <p:cNvPr id="9" name="CaixaDeTexto 8">
            <a:extLst>
              <a:ext uri="{FF2B5EF4-FFF2-40B4-BE49-F238E27FC236}">
                <a16:creationId xmlns:a16="http://schemas.microsoft.com/office/drawing/2014/main" id="{A3DA25A9-2238-4158-BFD9-1F78C3D0F359}"/>
              </a:ext>
            </a:extLst>
          </p:cNvPr>
          <p:cNvSpPr txBox="1"/>
          <p:nvPr/>
        </p:nvSpPr>
        <p:spPr>
          <a:xfrm>
            <a:off x="1783486" y="11870040"/>
            <a:ext cx="6890249" cy="923330"/>
          </a:xfrm>
          <a:prstGeom prst="rect">
            <a:avLst/>
          </a:prstGeom>
          <a:noFill/>
        </p:spPr>
        <p:txBody>
          <a:bodyPr wrap="square" rtlCol="0">
            <a:spAutoFit/>
          </a:bodyPr>
          <a:lstStyle/>
          <a:p>
            <a:r>
              <a:rPr lang="pt-BR" dirty="0">
                <a:solidFill>
                  <a:schemeClr val="bg1"/>
                </a:solidFill>
              </a:rPr>
              <a:t>PROGRAMAÇÃO ORIENTAÇÃO A OBJETOS EM PYTHON COM EEVELUTIONS: ENTENDA O QUE É COM AJUDA DO EEVEE</a:t>
            </a:r>
          </a:p>
          <a:p>
            <a:r>
              <a:rPr lang="pt-BR" dirty="0">
                <a:solidFill>
                  <a:schemeClr val="bg1"/>
                </a:solidFill>
              </a:rPr>
              <a:t>  </a:t>
            </a:r>
            <a:r>
              <a:rPr lang="pt-BR" dirty="0"/>
              <a:t>EEVELUTIONS: ENTENDA O QUE É COM AJUDA DO EEVEE</a:t>
            </a:r>
          </a:p>
        </p:txBody>
      </p:sp>
    </p:spTree>
    <p:extLst>
      <p:ext uri="{BB962C8B-B14F-4D97-AF65-F5344CB8AC3E}">
        <p14:creationId xmlns:p14="http://schemas.microsoft.com/office/powerpoint/2010/main" val="313058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1130968" y="3898232"/>
            <a:ext cx="7339264" cy="3046988"/>
          </a:xfrm>
          <a:prstGeom prst="rect">
            <a:avLst/>
          </a:prstGeom>
          <a:noFill/>
        </p:spPr>
        <p:txBody>
          <a:bodyPr wrap="square" rtlCol="0">
            <a:spAutoFit/>
          </a:bodyPr>
          <a:lstStyle/>
          <a:p>
            <a:r>
              <a:rPr lang="pt-BR" sz="2400" dirty="0"/>
              <a:t>O </a:t>
            </a:r>
            <a:r>
              <a:rPr lang="pt-BR" sz="2400" b="1" dirty="0"/>
              <a:t>encapsulamento</a:t>
            </a:r>
            <a:r>
              <a:rPr lang="pt-BR" sz="2400" dirty="0"/>
              <a:t> em POO se refere ao ato de esconder a implementação interna de um objeto e fornecer uma interface pública para que os usuários do objeto possam interagir com ele de maneira segura e controlada.</a:t>
            </a:r>
          </a:p>
          <a:p>
            <a:r>
              <a:rPr lang="pt-BR" sz="2400" dirty="0"/>
              <a:t>Vamos imaginar que queremos impedir que o nível de Eevee seja modificado diretamente, sem passar por um controle adequado. Podemos fazer isso usando métodos especiais chamados </a:t>
            </a:r>
            <a:r>
              <a:rPr lang="pt-BR" sz="2400" dirty="0" err="1"/>
              <a:t>getter</a:t>
            </a:r>
            <a:r>
              <a:rPr lang="pt-BR" sz="2400" dirty="0"/>
              <a:t> e </a:t>
            </a:r>
            <a:r>
              <a:rPr lang="pt-BR" sz="2400" dirty="0" err="1"/>
              <a:t>setter</a:t>
            </a:r>
            <a:r>
              <a:rPr lang="pt-BR" sz="2400" dirty="0"/>
              <a:t>:</a:t>
            </a:r>
            <a:endParaRPr lang="pt-BR" dirty="0"/>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b="1" dirty="0"/>
              <a:t>ENCAPSULAMENTO – PROTEGENDO AS CARACTERÍSTICAS DE EEVEE</a:t>
            </a:r>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Saiba mais sobre Encapsulamento</a:t>
            </a:r>
          </a:p>
          <a:p>
            <a:endParaRPr lang="pt-BR" dirty="0"/>
          </a:p>
        </p:txBody>
      </p:sp>
      <p:pic>
        <p:nvPicPr>
          <p:cNvPr id="3" name="Imagem 2">
            <a:extLst>
              <a:ext uri="{FF2B5EF4-FFF2-40B4-BE49-F238E27FC236}">
                <a16:creationId xmlns:a16="http://schemas.microsoft.com/office/drawing/2014/main" id="{D7AC0B10-6A1C-4BD5-917A-8E7513AAD288}"/>
              </a:ext>
            </a:extLst>
          </p:cNvPr>
          <p:cNvPicPr>
            <a:picLocks noChangeAspect="1"/>
          </p:cNvPicPr>
          <p:nvPr/>
        </p:nvPicPr>
        <p:blipFill>
          <a:blip r:embed="rId3"/>
          <a:stretch>
            <a:fillRect/>
          </a:stretch>
        </p:blipFill>
        <p:spPr>
          <a:xfrm>
            <a:off x="2676524" y="7624587"/>
            <a:ext cx="4861571" cy="3367088"/>
          </a:xfrm>
          <a:prstGeom prst="rect">
            <a:avLst/>
          </a:prstGeom>
        </p:spPr>
      </p:pic>
      <p:sp>
        <p:nvSpPr>
          <p:cNvPr id="8" name="CaixaDeTexto 7">
            <a:extLst>
              <a:ext uri="{FF2B5EF4-FFF2-40B4-BE49-F238E27FC236}">
                <a16:creationId xmlns:a16="http://schemas.microsoft.com/office/drawing/2014/main" id="{6FBC76EE-6C18-4E6A-AC32-B5378D38A98B}"/>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245177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939899" y="9121071"/>
            <a:ext cx="7339264" cy="1569660"/>
          </a:xfrm>
          <a:prstGeom prst="rect">
            <a:avLst/>
          </a:prstGeom>
          <a:noFill/>
        </p:spPr>
        <p:txBody>
          <a:bodyPr wrap="square" rtlCol="0">
            <a:spAutoFit/>
          </a:bodyPr>
          <a:lstStyle/>
          <a:p>
            <a:r>
              <a:rPr lang="pt-BR" sz="2400" dirty="0"/>
              <a:t>Neste caso, o atributo __</a:t>
            </a:r>
            <a:r>
              <a:rPr lang="pt-BR" sz="2400" dirty="0" err="1"/>
              <a:t>nivel</a:t>
            </a:r>
            <a:r>
              <a:rPr lang="pt-BR" sz="2400" dirty="0"/>
              <a:t> está encapsulado (protegido) e só pode ser acessado ou modificado através dos métodos </a:t>
            </a:r>
            <a:r>
              <a:rPr lang="pt-BR" sz="2400" dirty="0" err="1"/>
              <a:t>get_nivel</a:t>
            </a:r>
            <a:r>
              <a:rPr lang="pt-BR" sz="2400" dirty="0"/>
              <a:t> e </a:t>
            </a:r>
            <a:r>
              <a:rPr lang="pt-BR" sz="2400" dirty="0" err="1"/>
              <a:t>set_nivel</a:t>
            </a:r>
            <a:r>
              <a:rPr lang="pt-BR" sz="2400" dirty="0"/>
              <a:t>. Isso garante que o nível de Eevee não seja alterado de maneira inadequada.</a:t>
            </a:r>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sz="4800" b="1" dirty="0"/>
              <a:t>ENCAPSULAMENTO – PROTEGENDO AS CARACTERÍSTICAS DE EEVEE</a:t>
            </a:r>
            <a:endParaRPr lang="pt-BR" dirty="0"/>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Saiba mais sobre Encapsulamento</a:t>
            </a:r>
          </a:p>
          <a:p>
            <a:endParaRPr lang="pt-BR" dirty="0"/>
          </a:p>
        </p:txBody>
      </p:sp>
      <p:pic>
        <p:nvPicPr>
          <p:cNvPr id="3" name="Imagem 2">
            <a:extLst>
              <a:ext uri="{FF2B5EF4-FFF2-40B4-BE49-F238E27FC236}">
                <a16:creationId xmlns:a16="http://schemas.microsoft.com/office/drawing/2014/main" id="{240A253D-150B-4F8F-AB2E-090CAE794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288" y="3348179"/>
            <a:ext cx="6488485" cy="5576912"/>
          </a:xfrm>
          <a:prstGeom prst="rect">
            <a:avLst/>
          </a:prstGeom>
        </p:spPr>
      </p:pic>
    </p:spTree>
    <p:extLst>
      <p:ext uri="{BB962C8B-B14F-4D97-AF65-F5344CB8AC3E}">
        <p14:creationId xmlns:p14="http://schemas.microsoft.com/office/powerpoint/2010/main" val="3250149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B8979DA-DF14-4BB5-9EB0-23313243B313}"/>
              </a:ext>
            </a:extLst>
          </p:cNvPr>
          <p:cNvSpPr/>
          <p:nvPr/>
        </p:nvSpPr>
        <p:spPr>
          <a:xfrm>
            <a:off x="0" y="1"/>
            <a:ext cx="9601200" cy="128016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Título 4">
            <a:extLst>
              <a:ext uri="{FF2B5EF4-FFF2-40B4-BE49-F238E27FC236}">
                <a16:creationId xmlns:a16="http://schemas.microsoft.com/office/drawing/2014/main" id="{8D1AB5A7-8325-42C8-A93C-22B9CEA74C22}"/>
              </a:ext>
            </a:extLst>
          </p:cNvPr>
          <p:cNvSpPr>
            <a:spLocks noGrp="1"/>
          </p:cNvSpPr>
          <p:nvPr>
            <p:ph type="title"/>
          </p:nvPr>
        </p:nvSpPr>
        <p:spPr>
          <a:xfrm>
            <a:off x="660082" y="5987935"/>
            <a:ext cx="8281035" cy="2474384"/>
          </a:xfrm>
        </p:spPr>
        <p:txBody>
          <a:bodyPr>
            <a:noAutofit/>
          </a:bodyPr>
          <a:lstStyle/>
          <a:p>
            <a:r>
              <a:rPr lang="pt-BR" sz="7000" b="1" dirty="0">
                <a:solidFill>
                  <a:schemeClr val="bg1"/>
                </a:solidFill>
              </a:rPr>
              <a:t>ABSTRAÇÃO -CONCEITOS DE EEVEE SEM DETALHES DESNECESSÁRIOS</a:t>
            </a:r>
          </a:p>
        </p:txBody>
      </p:sp>
      <p:sp>
        <p:nvSpPr>
          <p:cNvPr id="7" name="Título 4">
            <a:extLst>
              <a:ext uri="{FF2B5EF4-FFF2-40B4-BE49-F238E27FC236}">
                <a16:creationId xmlns:a16="http://schemas.microsoft.com/office/drawing/2014/main" id="{AD8C126E-0C45-4FA0-BEA8-B3D6E1C4A989}"/>
              </a:ext>
            </a:extLst>
          </p:cNvPr>
          <p:cNvSpPr txBox="1">
            <a:spLocks/>
          </p:cNvSpPr>
          <p:nvPr/>
        </p:nvSpPr>
        <p:spPr>
          <a:xfrm>
            <a:off x="1320165" y="-1957358"/>
            <a:ext cx="8281035" cy="9777883"/>
          </a:xfrm>
          <a:prstGeom prst="rect">
            <a:avLst/>
          </a:prstGeom>
          <a:noFill/>
        </p:spPr>
        <p:txBody>
          <a:bodyPr vert="horz" lIns="91440" tIns="45720" rIns="91440" bIns="45720" rtlCol="0" anchor="ctr">
            <a:no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r>
              <a:rPr lang="pt-BR" sz="49600" b="1" dirty="0">
                <a:ln>
                  <a:solidFill>
                    <a:srgbClr val="FFFF00"/>
                  </a:solidFill>
                </a:ln>
                <a:solidFill>
                  <a:schemeClr val="bg1"/>
                </a:solidFill>
              </a:rPr>
              <a:t>05</a:t>
            </a:r>
          </a:p>
        </p:txBody>
      </p:sp>
      <p:sp>
        <p:nvSpPr>
          <p:cNvPr id="8" name="Retângulo 7">
            <a:extLst>
              <a:ext uri="{FF2B5EF4-FFF2-40B4-BE49-F238E27FC236}">
                <a16:creationId xmlns:a16="http://schemas.microsoft.com/office/drawing/2014/main" id="{B59F6C12-1CBB-449B-8DA2-C064FFBDC0B5}"/>
              </a:ext>
            </a:extLst>
          </p:cNvPr>
          <p:cNvSpPr/>
          <p:nvPr/>
        </p:nvSpPr>
        <p:spPr>
          <a:xfrm>
            <a:off x="409074" y="9440998"/>
            <a:ext cx="8532043" cy="336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89A8F99B-8B00-478A-9FC2-4AD8DC1C6E17}"/>
              </a:ext>
            </a:extLst>
          </p:cNvPr>
          <p:cNvSpPr txBox="1"/>
          <p:nvPr/>
        </p:nvSpPr>
        <p:spPr>
          <a:xfrm>
            <a:off x="534576" y="9928009"/>
            <a:ext cx="8532043" cy="2308324"/>
          </a:xfrm>
          <a:prstGeom prst="rect">
            <a:avLst/>
          </a:prstGeom>
          <a:noFill/>
        </p:spPr>
        <p:txBody>
          <a:bodyPr wrap="square" rtlCol="0">
            <a:spAutoFit/>
          </a:bodyPr>
          <a:lstStyle/>
          <a:p>
            <a:r>
              <a:rPr lang="pt-BR" sz="2400" dirty="0">
                <a:solidFill>
                  <a:schemeClr val="bg1"/>
                </a:solidFill>
              </a:rPr>
              <a:t>A abstração é como quando você usa um controle de videogame: você aperta os botões e faz o jogo acontecer, mas não precisa saber como o controle funciona por dentro. Em POO, isso é criar classes e métodos que deixam as coisas simples para o usuário, sem mostrar todos os detalhes complicados de como tudo funciona por trás.</a:t>
            </a:r>
          </a:p>
        </p:txBody>
      </p:sp>
      <p:sp>
        <p:nvSpPr>
          <p:cNvPr id="9" name="CaixaDeTexto 8">
            <a:extLst>
              <a:ext uri="{FF2B5EF4-FFF2-40B4-BE49-F238E27FC236}">
                <a16:creationId xmlns:a16="http://schemas.microsoft.com/office/drawing/2014/main" id="{16C037A6-39F6-4577-8ED1-027D4E7F626D}"/>
              </a:ext>
            </a:extLst>
          </p:cNvPr>
          <p:cNvSpPr txBox="1"/>
          <p:nvPr/>
        </p:nvSpPr>
        <p:spPr>
          <a:xfrm>
            <a:off x="1320256" y="12219887"/>
            <a:ext cx="8013653" cy="800219"/>
          </a:xfrm>
          <a:prstGeom prst="rect">
            <a:avLst/>
          </a:prstGeom>
          <a:noFill/>
        </p:spPr>
        <p:txBody>
          <a:bodyPr wrap="square" rtlCol="0">
            <a:spAutoFit/>
          </a:bodyPr>
          <a:lstStyle/>
          <a:p>
            <a:r>
              <a:rPr lang="pt-BR" sz="1400" dirty="0">
                <a:solidFill>
                  <a:schemeClr val="bg1"/>
                </a:solidFill>
              </a:rPr>
              <a:t>PROGRAMAÇÃO ORIENTAÇÃO A OBJETOS EM PYTHON COM EEVELUTIONS: ENTENDA O QUE É COM AJUDA DO EEVEE</a:t>
            </a:r>
          </a:p>
          <a:p>
            <a:r>
              <a:rPr lang="pt-BR" dirty="0">
                <a:solidFill>
                  <a:schemeClr val="bg1"/>
                </a:solidFill>
              </a:rPr>
              <a:t>  </a:t>
            </a:r>
            <a:endParaRPr lang="pt-BR" dirty="0"/>
          </a:p>
        </p:txBody>
      </p:sp>
    </p:spTree>
    <p:extLst>
      <p:ext uri="{BB962C8B-B14F-4D97-AF65-F5344CB8AC3E}">
        <p14:creationId xmlns:p14="http://schemas.microsoft.com/office/powerpoint/2010/main" val="1821404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1130968" y="3898232"/>
            <a:ext cx="7339264" cy="3046988"/>
          </a:xfrm>
          <a:prstGeom prst="rect">
            <a:avLst/>
          </a:prstGeom>
          <a:noFill/>
        </p:spPr>
        <p:txBody>
          <a:bodyPr wrap="square" rtlCol="0">
            <a:spAutoFit/>
          </a:bodyPr>
          <a:lstStyle/>
          <a:p>
            <a:r>
              <a:rPr lang="pt-BR" sz="2400" dirty="0"/>
              <a:t>A </a:t>
            </a:r>
            <a:r>
              <a:rPr lang="pt-BR" sz="2400" b="1" dirty="0"/>
              <a:t>abstração</a:t>
            </a:r>
            <a:r>
              <a:rPr lang="pt-BR" sz="2400" dirty="0"/>
              <a:t> é o processo de esconder os detalhes de implementação complexos e expor apenas o necessário. Em POO, isso significa criar classes e métodos que forneçam uma interface simples, sem expor todos os detalhes internos.</a:t>
            </a:r>
          </a:p>
          <a:p>
            <a:r>
              <a:rPr lang="pt-BR" sz="2400" dirty="0"/>
              <a:t>Por exemplo, para a função evoluir, não precisamos saber exatamente como Eevee vai evoluir; apenas chamamos o método evoluir e ele cuida de todo o processo:</a:t>
            </a:r>
            <a:endParaRPr lang="pt-BR" dirty="0"/>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b="1" dirty="0"/>
              <a:t>ABSTRAÇÃO - CONCEITOS DE EEVEE SEM DETALHES DESNECESSÁRIOS</a:t>
            </a:r>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Detalhes podem fazer diferença</a:t>
            </a:r>
          </a:p>
          <a:p>
            <a:endParaRPr lang="pt-BR" dirty="0"/>
          </a:p>
        </p:txBody>
      </p:sp>
      <p:pic>
        <p:nvPicPr>
          <p:cNvPr id="6" name="Imagem 5">
            <a:extLst>
              <a:ext uri="{FF2B5EF4-FFF2-40B4-BE49-F238E27FC236}">
                <a16:creationId xmlns:a16="http://schemas.microsoft.com/office/drawing/2014/main" id="{262D55C6-EBB8-4BA1-A9BC-626391F0BCC7}"/>
              </a:ext>
            </a:extLst>
          </p:cNvPr>
          <p:cNvPicPr>
            <a:picLocks noChangeAspect="1"/>
          </p:cNvPicPr>
          <p:nvPr/>
        </p:nvPicPr>
        <p:blipFill>
          <a:blip r:embed="rId3"/>
          <a:stretch>
            <a:fillRect/>
          </a:stretch>
        </p:blipFill>
        <p:spPr>
          <a:xfrm>
            <a:off x="2324100" y="7211920"/>
            <a:ext cx="4267200" cy="4267200"/>
          </a:xfrm>
          <a:prstGeom prst="rect">
            <a:avLst/>
          </a:prstGeom>
        </p:spPr>
      </p:pic>
      <p:sp>
        <p:nvSpPr>
          <p:cNvPr id="8" name="CaixaDeTexto 7">
            <a:extLst>
              <a:ext uri="{FF2B5EF4-FFF2-40B4-BE49-F238E27FC236}">
                <a16:creationId xmlns:a16="http://schemas.microsoft.com/office/drawing/2014/main" id="{FFAD59EF-519D-4AAE-96AF-03A9269347CB}"/>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178457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939899" y="9121071"/>
            <a:ext cx="7339264" cy="1569660"/>
          </a:xfrm>
          <a:prstGeom prst="rect">
            <a:avLst/>
          </a:prstGeom>
          <a:noFill/>
        </p:spPr>
        <p:txBody>
          <a:bodyPr wrap="square" rtlCol="0">
            <a:spAutoFit/>
          </a:bodyPr>
          <a:lstStyle/>
          <a:p>
            <a:r>
              <a:rPr lang="pt-BR" sz="2400" dirty="0"/>
              <a:t>O usuário do código não precisa se preocupar com o que acontece internamente na evolução do Pokémon, apenas chama o método evoluir e o processo acontece de forma simplificada.</a:t>
            </a:r>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sz="4800" b="1" dirty="0"/>
              <a:t>ABSTRAÇÃO - CONCEITOS DE EEVEE SEM DETALHES DESNECESSÁRIOS</a:t>
            </a:r>
            <a:endParaRPr lang="pt-BR" dirty="0"/>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Detalhes podem fazer diferença.</a:t>
            </a:r>
          </a:p>
          <a:p>
            <a:endParaRPr lang="pt-BR" dirty="0"/>
          </a:p>
        </p:txBody>
      </p:sp>
      <p:pic>
        <p:nvPicPr>
          <p:cNvPr id="6" name="Imagem 5">
            <a:extLst>
              <a:ext uri="{FF2B5EF4-FFF2-40B4-BE49-F238E27FC236}">
                <a16:creationId xmlns:a16="http://schemas.microsoft.com/office/drawing/2014/main" id="{7C54F5BC-5870-44D2-958B-4C41E7D4C5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507" y="4234017"/>
            <a:ext cx="8564610" cy="3933684"/>
          </a:xfrm>
          <a:prstGeom prst="rect">
            <a:avLst/>
          </a:prstGeom>
        </p:spPr>
      </p:pic>
      <p:sp>
        <p:nvSpPr>
          <p:cNvPr id="8" name="CaixaDeTexto 7">
            <a:extLst>
              <a:ext uri="{FF2B5EF4-FFF2-40B4-BE49-F238E27FC236}">
                <a16:creationId xmlns:a16="http://schemas.microsoft.com/office/drawing/2014/main" id="{F2F711C5-7052-4D4B-A50D-E5E35A35E55F}"/>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2258030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B8979DA-DF14-4BB5-9EB0-23313243B313}"/>
              </a:ext>
            </a:extLst>
          </p:cNvPr>
          <p:cNvSpPr/>
          <p:nvPr/>
        </p:nvSpPr>
        <p:spPr>
          <a:xfrm>
            <a:off x="-1" y="0"/>
            <a:ext cx="9601200" cy="128016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Título 4">
            <a:extLst>
              <a:ext uri="{FF2B5EF4-FFF2-40B4-BE49-F238E27FC236}">
                <a16:creationId xmlns:a16="http://schemas.microsoft.com/office/drawing/2014/main" id="{8D1AB5A7-8325-42C8-A93C-22B9CEA74C22}"/>
              </a:ext>
            </a:extLst>
          </p:cNvPr>
          <p:cNvSpPr>
            <a:spLocks noGrp="1"/>
          </p:cNvSpPr>
          <p:nvPr>
            <p:ph type="title"/>
          </p:nvPr>
        </p:nvSpPr>
        <p:spPr>
          <a:xfrm>
            <a:off x="785586" y="4242917"/>
            <a:ext cx="8281035" cy="2474384"/>
          </a:xfrm>
        </p:spPr>
        <p:txBody>
          <a:bodyPr>
            <a:noAutofit/>
          </a:bodyPr>
          <a:lstStyle/>
          <a:p>
            <a:r>
              <a:rPr lang="pt-BR" sz="8000" b="1" dirty="0">
                <a:solidFill>
                  <a:schemeClr val="bg1"/>
                </a:solidFill>
              </a:rPr>
              <a:t>AGRADECIMENTOS</a:t>
            </a:r>
          </a:p>
        </p:txBody>
      </p:sp>
      <p:sp>
        <p:nvSpPr>
          <p:cNvPr id="8" name="Retângulo 7">
            <a:extLst>
              <a:ext uri="{FF2B5EF4-FFF2-40B4-BE49-F238E27FC236}">
                <a16:creationId xmlns:a16="http://schemas.microsoft.com/office/drawing/2014/main" id="{B59F6C12-1CBB-449B-8DA2-C064FFBDC0B5}"/>
              </a:ext>
            </a:extLst>
          </p:cNvPr>
          <p:cNvSpPr/>
          <p:nvPr/>
        </p:nvSpPr>
        <p:spPr>
          <a:xfrm>
            <a:off x="534578" y="8261024"/>
            <a:ext cx="8532043" cy="336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B94566EF-08C0-40BE-9A57-562B36B42A25}"/>
              </a:ext>
            </a:extLst>
          </p:cNvPr>
          <p:cNvSpPr txBox="1"/>
          <p:nvPr/>
        </p:nvSpPr>
        <p:spPr>
          <a:xfrm>
            <a:off x="1783486" y="11870040"/>
            <a:ext cx="6890249" cy="923330"/>
          </a:xfrm>
          <a:prstGeom prst="rect">
            <a:avLst/>
          </a:prstGeom>
          <a:noFill/>
        </p:spPr>
        <p:txBody>
          <a:bodyPr wrap="square" rtlCol="0">
            <a:spAutoFit/>
          </a:bodyPr>
          <a:lstStyle/>
          <a:p>
            <a:r>
              <a:rPr lang="pt-BR" dirty="0">
                <a:solidFill>
                  <a:schemeClr val="bg1"/>
                </a:solidFill>
              </a:rPr>
              <a:t>PROGRAMAÇÃO ORIENTAÇÃO A OBJETOS EM PYTHON COM EEVELUTIONS: ENTENDA O QUE É COM AJUDA DO EEVEE</a:t>
            </a:r>
          </a:p>
          <a:p>
            <a:r>
              <a:rPr lang="pt-BR" dirty="0"/>
              <a:t> DO EEVEE</a:t>
            </a:r>
          </a:p>
        </p:txBody>
      </p:sp>
    </p:spTree>
    <p:extLst>
      <p:ext uri="{BB962C8B-B14F-4D97-AF65-F5344CB8AC3E}">
        <p14:creationId xmlns:p14="http://schemas.microsoft.com/office/powerpoint/2010/main" val="66443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B8979DA-DF14-4BB5-9EB0-23313243B313}"/>
              </a:ext>
            </a:extLst>
          </p:cNvPr>
          <p:cNvSpPr/>
          <p:nvPr/>
        </p:nvSpPr>
        <p:spPr>
          <a:xfrm>
            <a:off x="0" y="1"/>
            <a:ext cx="9601200" cy="128016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Título 4">
            <a:extLst>
              <a:ext uri="{FF2B5EF4-FFF2-40B4-BE49-F238E27FC236}">
                <a16:creationId xmlns:a16="http://schemas.microsoft.com/office/drawing/2014/main" id="{8D1AB5A7-8325-42C8-A93C-22B9CEA74C22}"/>
              </a:ext>
            </a:extLst>
          </p:cNvPr>
          <p:cNvSpPr>
            <a:spLocks noGrp="1"/>
          </p:cNvSpPr>
          <p:nvPr>
            <p:ph type="title"/>
          </p:nvPr>
        </p:nvSpPr>
        <p:spPr>
          <a:xfrm>
            <a:off x="660082" y="5710770"/>
            <a:ext cx="8281035" cy="2474384"/>
          </a:xfrm>
        </p:spPr>
        <p:txBody>
          <a:bodyPr>
            <a:noAutofit/>
          </a:bodyPr>
          <a:lstStyle/>
          <a:p>
            <a:r>
              <a:rPr lang="pt-BR" sz="8000" b="1" dirty="0">
                <a:solidFill>
                  <a:schemeClr val="bg1"/>
                </a:solidFill>
              </a:rPr>
              <a:t>O BÁSICO – EEVEE COMO UMA CLASSE</a:t>
            </a:r>
          </a:p>
        </p:txBody>
      </p:sp>
      <p:sp>
        <p:nvSpPr>
          <p:cNvPr id="7" name="Título 4">
            <a:extLst>
              <a:ext uri="{FF2B5EF4-FFF2-40B4-BE49-F238E27FC236}">
                <a16:creationId xmlns:a16="http://schemas.microsoft.com/office/drawing/2014/main" id="{AD8C126E-0C45-4FA0-BEA8-B3D6E1C4A989}"/>
              </a:ext>
            </a:extLst>
          </p:cNvPr>
          <p:cNvSpPr txBox="1">
            <a:spLocks/>
          </p:cNvSpPr>
          <p:nvPr/>
        </p:nvSpPr>
        <p:spPr>
          <a:xfrm>
            <a:off x="1320165" y="-1957358"/>
            <a:ext cx="8281035" cy="9777883"/>
          </a:xfrm>
          <a:prstGeom prst="rect">
            <a:avLst/>
          </a:prstGeom>
          <a:noFill/>
        </p:spPr>
        <p:txBody>
          <a:bodyPr vert="horz" lIns="91440" tIns="45720" rIns="91440" bIns="45720" rtlCol="0" anchor="ctr">
            <a:no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r>
              <a:rPr lang="pt-BR" sz="49600" b="1" dirty="0">
                <a:ln>
                  <a:solidFill>
                    <a:srgbClr val="FFFF00"/>
                  </a:solidFill>
                </a:ln>
                <a:solidFill>
                  <a:schemeClr val="bg1"/>
                </a:solidFill>
              </a:rPr>
              <a:t>01</a:t>
            </a:r>
          </a:p>
        </p:txBody>
      </p:sp>
      <p:sp>
        <p:nvSpPr>
          <p:cNvPr id="8" name="Retângulo 7">
            <a:extLst>
              <a:ext uri="{FF2B5EF4-FFF2-40B4-BE49-F238E27FC236}">
                <a16:creationId xmlns:a16="http://schemas.microsoft.com/office/drawing/2014/main" id="{B59F6C12-1CBB-449B-8DA2-C064FFBDC0B5}"/>
              </a:ext>
            </a:extLst>
          </p:cNvPr>
          <p:cNvSpPr/>
          <p:nvPr/>
        </p:nvSpPr>
        <p:spPr>
          <a:xfrm>
            <a:off x="534578" y="8261024"/>
            <a:ext cx="8532043" cy="336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9688676F-31CB-4EFC-8A93-9560C507F507}"/>
              </a:ext>
            </a:extLst>
          </p:cNvPr>
          <p:cNvSpPr txBox="1"/>
          <p:nvPr/>
        </p:nvSpPr>
        <p:spPr>
          <a:xfrm>
            <a:off x="534577" y="9095874"/>
            <a:ext cx="8532043" cy="1569660"/>
          </a:xfrm>
          <a:prstGeom prst="rect">
            <a:avLst/>
          </a:prstGeom>
          <a:noFill/>
        </p:spPr>
        <p:txBody>
          <a:bodyPr wrap="square" rtlCol="0">
            <a:spAutoFit/>
          </a:bodyPr>
          <a:lstStyle/>
          <a:p>
            <a:r>
              <a:rPr lang="pt-BR" sz="2400" dirty="0">
                <a:solidFill>
                  <a:schemeClr val="bg1"/>
                </a:solidFill>
              </a:rPr>
              <a:t>Imagina que em programação, uma classe é como um desenho ou plano que explica como um objeto deve ser. Tipo uma receita de bolo! A classe diz o que o objeto pode fazer e como ele vai se comportar.</a:t>
            </a:r>
          </a:p>
        </p:txBody>
      </p:sp>
      <p:sp>
        <p:nvSpPr>
          <p:cNvPr id="2" name="CaixaDeTexto 1">
            <a:extLst>
              <a:ext uri="{FF2B5EF4-FFF2-40B4-BE49-F238E27FC236}">
                <a16:creationId xmlns:a16="http://schemas.microsoft.com/office/drawing/2014/main" id="{EF24B310-870F-47E1-8B8D-BF767573E950}"/>
              </a:ext>
            </a:extLst>
          </p:cNvPr>
          <p:cNvSpPr txBox="1"/>
          <p:nvPr/>
        </p:nvSpPr>
        <p:spPr>
          <a:xfrm>
            <a:off x="1783486" y="11870040"/>
            <a:ext cx="6890249" cy="923330"/>
          </a:xfrm>
          <a:prstGeom prst="rect">
            <a:avLst/>
          </a:prstGeom>
          <a:noFill/>
        </p:spPr>
        <p:txBody>
          <a:bodyPr wrap="square" rtlCol="0">
            <a:spAutoFit/>
          </a:bodyPr>
          <a:lstStyle/>
          <a:p>
            <a:r>
              <a:rPr lang="pt-BR" dirty="0">
                <a:solidFill>
                  <a:schemeClr val="bg1"/>
                </a:solidFill>
              </a:rPr>
              <a:t>PROGRAMAÇÃO ORIENTAÇÃO A OBJETOS EM PYTHON COM EEVELUTIONS: ENTENDA O QUE É COM AJUDA DO EEVEE</a:t>
            </a:r>
          </a:p>
          <a:p>
            <a:r>
              <a:rPr lang="pt-BR" dirty="0">
                <a:solidFill>
                  <a:schemeClr val="bg1"/>
                </a:solidFill>
              </a:rPr>
              <a:t>  </a:t>
            </a:r>
            <a:r>
              <a:rPr lang="pt-BR" dirty="0"/>
              <a:t>EEVELUTIONS: ENTENDA O QUE É COM AJUDA DO EEVEE</a:t>
            </a:r>
          </a:p>
        </p:txBody>
      </p:sp>
    </p:spTree>
    <p:extLst>
      <p:ext uri="{BB962C8B-B14F-4D97-AF65-F5344CB8AC3E}">
        <p14:creationId xmlns:p14="http://schemas.microsoft.com/office/powerpoint/2010/main" val="2590980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1130968" y="3422102"/>
            <a:ext cx="7339264" cy="2677656"/>
          </a:xfrm>
          <a:prstGeom prst="rect">
            <a:avLst/>
          </a:prstGeom>
          <a:noFill/>
        </p:spPr>
        <p:txBody>
          <a:bodyPr wrap="square" rtlCol="0">
            <a:spAutoFit/>
          </a:bodyPr>
          <a:lstStyle/>
          <a:p>
            <a:r>
              <a:rPr lang="pt-BR" sz="2400" dirty="0"/>
              <a:t>Esse Ebook foi gerado por IA, e diagramado por humano.</a:t>
            </a:r>
            <a:br>
              <a:rPr lang="pt-BR" sz="2400" dirty="0"/>
            </a:br>
            <a:r>
              <a:rPr lang="pt-BR" sz="2400" dirty="0"/>
              <a:t>O passo a passo se encontra no meu </a:t>
            </a:r>
            <a:r>
              <a:rPr lang="pt-BR" sz="2400" dirty="0" err="1"/>
              <a:t>Github</a:t>
            </a:r>
            <a:r>
              <a:rPr lang="pt-BR" sz="2400" dirty="0"/>
              <a:t>.</a:t>
            </a:r>
          </a:p>
          <a:p>
            <a:r>
              <a:rPr lang="pt-BR" sz="2400" dirty="0"/>
              <a:t>.</a:t>
            </a:r>
            <a:br>
              <a:rPr lang="pt-BR" sz="2400" dirty="0"/>
            </a:br>
            <a:r>
              <a:rPr lang="pt-BR" sz="2400" dirty="0"/>
              <a:t>Esse conteúdo foi gerado com fins didáticos de construção, não foi realizado uma validação cuidadosa humana no conteúdo e pode conter erros gerados por uma IA.</a:t>
            </a:r>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sz="4800" dirty="0">
                <a:latin typeface="Impact" panose="020B0806030902050204" pitchFamily="34" charset="0"/>
              </a:rPr>
              <a:t>OBRIGADO POR LER ATÉ AQUI!</a:t>
            </a:r>
            <a:br>
              <a:rPr lang="pt-BR" sz="4800" dirty="0">
                <a:latin typeface="Impact" panose="020B0806030902050204" pitchFamily="34" charset="0"/>
              </a:rPr>
            </a:br>
            <a:endParaRPr lang="pt-BR" b="1" dirty="0"/>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POO com </a:t>
            </a:r>
            <a:r>
              <a:rPr lang="pt-BR" sz="3200" dirty="0" err="1"/>
              <a:t>Eeveelutions</a:t>
            </a:r>
            <a:endParaRPr lang="pt-BR" sz="3200" dirty="0"/>
          </a:p>
          <a:p>
            <a:endParaRPr lang="pt-BR" dirty="0"/>
          </a:p>
        </p:txBody>
      </p:sp>
      <p:sp>
        <p:nvSpPr>
          <p:cNvPr id="8" name="CaixaDeTexto 7">
            <a:extLst>
              <a:ext uri="{FF2B5EF4-FFF2-40B4-BE49-F238E27FC236}">
                <a16:creationId xmlns:a16="http://schemas.microsoft.com/office/drawing/2014/main" id="{38E8F791-E93D-485D-88CE-A6C99981BFCA}"/>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pic>
        <p:nvPicPr>
          <p:cNvPr id="10" name="Picture 2" descr="GitHub Logos and Usage · GitHub">
            <a:extLst>
              <a:ext uri="{FF2B5EF4-FFF2-40B4-BE49-F238E27FC236}">
                <a16:creationId xmlns:a16="http://schemas.microsoft.com/office/drawing/2014/main" id="{536358AE-2AF5-4960-88AC-AE8D1A17C06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962315" y="6224618"/>
            <a:ext cx="1676570" cy="1676570"/>
          </a:xfrm>
          <a:prstGeom prst="rect">
            <a:avLst/>
          </a:prstGeom>
          <a:noFill/>
          <a:extLst>
            <a:ext uri="{909E8E84-426E-40DD-AFC4-6F175D3DCCD1}">
              <a14:hiddenFill xmlns:a14="http://schemas.microsoft.com/office/drawing/2010/main">
                <a:solidFill>
                  <a:srgbClr val="FFFFFF"/>
                </a:solidFill>
              </a14:hiddenFill>
            </a:ext>
          </a:extLst>
        </p:spPr>
      </p:pic>
      <p:sp>
        <p:nvSpPr>
          <p:cNvPr id="11" name="CaixaDeTexto 10">
            <a:extLst>
              <a:ext uri="{FF2B5EF4-FFF2-40B4-BE49-F238E27FC236}">
                <a16:creationId xmlns:a16="http://schemas.microsoft.com/office/drawing/2014/main" id="{7961850B-FA65-4E72-B7FE-B9C4AE2A4820}"/>
              </a:ext>
            </a:extLst>
          </p:cNvPr>
          <p:cNvSpPr txBox="1"/>
          <p:nvPr/>
        </p:nvSpPr>
        <p:spPr>
          <a:xfrm>
            <a:off x="1047123" y="7766853"/>
            <a:ext cx="7339264" cy="461665"/>
          </a:xfrm>
          <a:prstGeom prst="rect">
            <a:avLst/>
          </a:prstGeom>
          <a:noFill/>
        </p:spPr>
        <p:txBody>
          <a:bodyPr wrap="square" rtlCol="0">
            <a:spAutoFit/>
          </a:bodyPr>
          <a:lstStyle/>
          <a:p>
            <a:r>
              <a:rPr lang="pt-BR" sz="2400" dirty="0"/>
              <a:t>https://github.com/ikkyLuiz/</a:t>
            </a:r>
          </a:p>
        </p:txBody>
      </p:sp>
      <p:pic>
        <p:nvPicPr>
          <p:cNvPr id="2" name="Imagem 1">
            <a:extLst>
              <a:ext uri="{FF2B5EF4-FFF2-40B4-BE49-F238E27FC236}">
                <a16:creationId xmlns:a16="http://schemas.microsoft.com/office/drawing/2014/main" id="{254FAE03-26BD-408A-8666-6301FFB7F20B}"/>
              </a:ext>
            </a:extLst>
          </p:cNvPr>
          <p:cNvPicPr>
            <a:picLocks noChangeAspect="1"/>
          </p:cNvPicPr>
          <p:nvPr/>
        </p:nvPicPr>
        <p:blipFill rotWithShape="1">
          <a:blip r:embed="rId5"/>
          <a:srcRect t="14811" r="1747" b="22327"/>
          <a:stretch/>
        </p:blipFill>
        <p:spPr>
          <a:xfrm>
            <a:off x="553452" y="8255768"/>
            <a:ext cx="8386386" cy="3029970"/>
          </a:xfrm>
          <a:prstGeom prst="rect">
            <a:avLst/>
          </a:prstGeom>
        </p:spPr>
      </p:pic>
    </p:spTree>
    <p:extLst>
      <p:ext uri="{BB962C8B-B14F-4D97-AF65-F5344CB8AC3E}">
        <p14:creationId xmlns:p14="http://schemas.microsoft.com/office/powerpoint/2010/main" val="3938732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1047123" y="2703125"/>
            <a:ext cx="7339264" cy="7478970"/>
          </a:xfrm>
          <a:prstGeom prst="rect">
            <a:avLst/>
          </a:prstGeom>
          <a:noFill/>
        </p:spPr>
        <p:txBody>
          <a:bodyPr wrap="square" rtlCol="0">
            <a:spAutoFit/>
          </a:bodyPr>
          <a:lstStyle/>
          <a:p>
            <a:r>
              <a:rPr lang="pt-BR" sz="2400" dirty="0"/>
              <a:t>A </a:t>
            </a:r>
            <a:r>
              <a:rPr lang="pt-BR" sz="2400" b="1" dirty="0"/>
              <a:t>Programação Orientada a Objetos </a:t>
            </a:r>
            <a:r>
              <a:rPr lang="pt-BR" sz="2400" dirty="0"/>
              <a:t>é como o mundo das evoluções de Eevee: ela organiza o código de forma que possamos criar, herdar, modificar e proteger comportamentos e características de objetos (como Pokémon), enquanto mantemos o código organizado e flexível.</a:t>
            </a:r>
          </a:p>
          <a:p>
            <a:r>
              <a:rPr lang="pt-BR" sz="2400" dirty="0"/>
              <a:t>Cada conceito de POO que discutimos, como herança, polimorfismo, encapsulamento e abstração, pode ser relacionado com as diferentes evoluções de Eevee, onde cada nova forma (como </a:t>
            </a:r>
            <a:r>
              <a:rPr lang="pt-BR" sz="2400" dirty="0" err="1"/>
              <a:t>Vaporeon</a:t>
            </a:r>
            <a:r>
              <a:rPr lang="pt-BR" sz="2400" dirty="0"/>
              <a:t> ou </a:t>
            </a:r>
            <a:r>
              <a:rPr lang="pt-BR" sz="2400" dirty="0" err="1"/>
              <a:t>Jolteon</a:t>
            </a:r>
            <a:r>
              <a:rPr lang="pt-BR" sz="2400" dirty="0"/>
              <a:t>) herda de Eevee, mas pode se comportar de maneira única. </a:t>
            </a:r>
          </a:p>
          <a:p>
            <a:r>
              <a:rPr lang="pt-BR" sz="2400" dirty="0"/>
              <a:t>A POO permite que possamos criar sistemas mais eficientes e fáceis de manter, assim como os treinadores de Pokémon evoluem seus </a:t>
            </a:r>
            <a:r>
              <a:rPr lang="pt-BR" sz="2400" dirty="0" err="1"/>
              <a:t>Eevees</a:t>
            </a:r>
            <a:r>
              <a:rPr lang="pt-BR" sz="2400" dirty="0"/>
              <a:t> para enfrentarem diferentes desafios.</a:t>
            </a:r>
          </a:p>
          <a:p>
            <a:endParaRPr lang="pt-BR" sz="2400" dirty="0"/>
          </a:p>
          <a:p>
            <a:r>
              <a:rPr lang="pt-BR" sz="2400" dirty="0"/>
              <a:t>Agora, com a analogia do Eevee, você está pronto para dominar os conceitos de POO e aplicar esse conhecimento no desenvolvimento de sistemas e softwares poderosos!</a:t>
            </a:r>
            <a:endParaRPr lang="pt-BR" dirty="0"/>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b="1" dirty="0"/>
              <a:t>CONCLUSÃO</a:t>
            </a:r>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pic>
        <p:nvPicPr>
          <p:cNvPr id="3" name="Imagem 2">
            <a:extLst>
              <a:ext uri="{FF2B5EF4-FFF2-40B4-BE49-F238E27FC236}">
                <a16:creationId xmlns:a16="http://schemas.microsoft.com/office/drawing/2014/main" id="{77392711-01B0-434C-B94F-715ED4E33155}"/>
              </a:ext>
            </a:extLst>
          </p:cNvPr>
          <p:cNvPicPr>
            <a:picLocks noChangeAspect="1"/>
          </p:cNvPicPr>
          <p:nvPr/>
        </p:nvPicPr>
        <p:blipFill>
          <a:blip r:embed="rId3"/>
          <a:stretch>
            <a:fillRect/>
          </a:stretch>
        </p:blipFill>
        <p:spPr>
          <a:xfrm>
            <a:off x="660082" y="10064056"/>
            <a:ext cx="8562295" cy="2041063"/>
          </a:xfrm>
          <a:prstGeom prst="rect">
            <a:avLst/>
          </a:prstGeom>
        </p:spPr>
      </p:pic>
      <p:sp>
        <p:nvSpPr>
          <p:cNvPr id="8" name="CaixaDeTexto 7">
            <a:extLst>
              <a:ext uri="{FF2B5EF4-FFF2-40B4-BE49-F238E27FC236}">
                <a16:creationId xmlns:a16="http://schemas.microsoft.com/office/drawing/2014/main" id="{38E8F791-E93D-485D-88CE-A6C99981BFCA}"/>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303085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1130968" y="3898232"/>
            <a:ext cx="7339264" cy="4801314"/>
          </a:xfrm>
          <a:prstGeom prst="rect">
            <a:avLst/>
          </a:prstGeom>
          <a:noFill/>
        </p:spPr>
        <p:txBody>
          <a:bodyPr wrap="square" rtlCol="0">
            <a:spAutoFit/>
          </a:bodyPr>
          <a:lstStyle/>
          <a:p>
            <a:r>
              <a:rPr lang="pt-BR" sz="2400" b="1" dirty="0"/>
              <a:t>A Programação Orientada a Objetos (POO) </a:t>
            </a:r>
            <a:r>
              <a:rPr lang="pt-BR" sz="2400" dirty="0"/>
              <a:t>é um paradigma de programação que organiza o código em torno de "objetos", que são instâncias de "classes". Para explicar esse conceito de uma forma mais divertida e compreensível, vamos utilizar uma analogia com Eevee, o Pokémon que pode evoluir para diversas formas diferentes, como </a:t>
            </a:r>
            <a:r>
              <a:rPr lang="pt-BR" sz="2400" dirty="0" err="1"/>
              <a:t>Vaporeon</a:t>
            </a:r>
            <a:r>
              <a:rPr lang="pt-BR" sz="2400" dirty="0"/>
              <a:t>, </a:t>
            </a:r>
            <a:r>
              <a:rPr lang="pt-BR" sz="2400" dirty="0" err="1"/>
              <a:t>Jolteon</a:t>
            </a:r>
            <a:r>
              <a:rPr lang="pt-BR" sz="2400" dirty="0"/>
              <a:t>, </a:t>
            </a:r>
            <a:r>
              <a:rPr lang="pt-BR" sz="2400" dirty="0" err="1"/>
              <a:t>Flareon</a:t>
            </a:r>
            <a:r>
              <a:rPr lang="pt-BR" sz="2400" dirty="0"/>
              <a:t>, entre outros. </a:t>
            </a:r>
          </a:p>
          <a:p>
            <a:r>
              <a:rPr lang="pt-BR" sz="2400" dirty="0"/>
              <a:t>Neste </a:t>
            </a:r>
            <a:r>
              <a:rPr lang="pt-BR" sz="2400" dirty="0" err="1"/>
              <a:t>eBook</a:t>
            </a:r>
            <a:r>
              <a:rPr lang="pt-BR" sz="2400" dirty="0"/>
              <a:t>, vamos ver como cada evolução de Eevee pode ser relacionada a diferentes conceitos da Programação Orientada a Objetos, como classes, objetos, herança, polimorfismo, encapsulamento e abstração.</a:t>
            </a:r>
          </a:p>
          <a:p>
            <a:endParaRPr lang="pt-BR" dirty="0"/>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b="1" dirty="0"/>
              <a:t>O Básico – Eevee como uma Classe</a:t>
            </a:r>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Simplificando POO em Python</a:t>
            </a:r>
          </a:p>
          <a:p>
            <a:endParaRPr lang="pt-BR" dirty="0"/>
          </a:p>
        </p:txBody>
      </p:sp>
      <p:pic>
        <p:nvPicPr>
          <p:cNvPr id="10" name="Imagem 9">
            <a:extLst>
              <a:ext uri="{FF2B5EF4-FFF2-40B4-BE49-F238E27FC236}">
                <a16:creationId xmlns:a16="http://schemas.microsoft.com/office/drawing/2014/main" id="{E02E0D09-3A39-43D7-A78F-11136C4795B9}"/>
              </a:ext>
            </a:extLst>
          </p:cNvPr>
          <p:cNvPicPr>
            <a:picLocks noChangeAspect="1"/>
          </p:cNvPicPr>
          <p:nvPr/>
        </p:nvPicPr>
        <p:blipFill>
          <a:blip r:embed="rId3"/>
          <a:stretch>
            <a:fillRect/>
          </a:stretch>
        </p:blipFill>
        <p:spPr>
          <a:xfrm>
            <a:off x="3197070" y="9378913"/>
            <a:ext cx="2650278" cy="2655684"/>
          </a:xfrm>
          <a:prstGeom prst="rect">
            <a:avLst/>
          </a:prstGeom>
        </p:spPr>
      </p:pic>
      <p:sp>
        <p:nvSpPr>
          <p:cNvPr id="8" name="CaixaDeTexto 7">
            <a:extLst>
              <a:ext uri="{FF2B5EF4-FFF2-40B4-BE49-F238E27FC236}">
                <a16:creationId xmlns:a16="http://schemas.microsoft.com/office/drawing/2014/main" id="{F428CF97-06A6-4C8E-A8E5-EC3987CEE4C6}"/>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363496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1130968" y="3898232"/>
            <a:ext cx="7339264" cy="4893647"/>
          </a:xfrm>
          <a:prstGeom prst="rect">
            <a:avLst/>
          </a:prstGeom>
          <a:noFill/>
        </p:spPr>
        <p:txBody>
          <a:bodyPr wrap="square" rtlCol="0">
            <a:spAutoFit/>
          </a:bodyPr>
          <a:lstStyle/>
          <a:p>
            <a:r>
              <a:rPr lang="pt-BR" sz="2400" dirty="0"/>
              <a:t>Em POO, classe é como uma planta de um objeto, ou seja, ela define as características e comportamentos de um objeto. Podemos pensar em Eevee como uma </a:t>
            </a:r>
            <a:r>
              <a:rPr lang="pt-BR" sz="2400" dirty="0" err="1"/>
              <a:t>classe.Imagine</a:t>
            </a:r>
            <a:r>
              <a:rPr lang="pt-BR" sz="2400" dirty="0"/>
              <a:t> que Eevee tem algumas características básicas:</a:t>
            </a:r>
          </a:p>
          <a:p>
            <a:pPr marL="342900" indent="-342900">
              <a:buFont typeface="Arial" panose="020B0604020202020204" pitchFamily="34" charset="0"/>
              <a:buChar char="•"/>
            </a:pPr>
            <a:r>
              <a:rPr lang="pt-BR" sz="2400" dirty="0"/>
              <a:t>Atributos (ou propriedades):</a:t>
            </a:r>
          </a:p>
          <a:p>
            <a:pPr marL="342900" indent="-342900">
              <a:buFont typeface="Arial" panose="020B0604020202020204" pitchFamily="34" charset="0"/>
              <a:buChar char="•"/>
            </a:pPr>
            <a:r>
              <a:rPr lang="pt-BR" sz="2400" dirty="0"/>
              <a:t>Nome</a:t>
            </a:r>
          </a:p>
          <a:p>
            <a:pPr marL="342900" indent="-342900">
              <a:buFont typeface="Arial" panose="020B0604020202020204" pitchFamily="34" charset="0"/>
              <a:buChar char="•"/>
            </a:pPr>
            <a:r>
              <a:rPr lang="pt-BR" sz="2400" dirty="0"/>
              <a:t>Tipo</a:t>
            </a:r>
          </a:p>
          <a:p>
            <a:pPr marL="342900" indent="-342900">
              <a:buFont typeface="Arial" panose="020B0604020202020204" pitchFamily="34" charset="0"/>
              <a:buChar char="•"/>
            </a:pPr>
            <a:r>
              <a:rPr lang="pt-BR" sz="2400" dirty="0"/>
              <a:t>Nível de experiência</a:t>
            </a:r>
          </a:p>
          <a:p>
            <a:pPr marL="342900" indent="-342900">
              <a:buFont typeface="Arial" panose="020B0604020202020204" pitchFamily="34" charset="0"/>
              <a:buChar char="•"/>
            </a:pPr>
            <a:r>
              <a:rPr lang="pt-BR" sz="2400" dirty="0"/>
              <a:t>Métodos (ou comportamentos):</a:t>
            </a:r>
          </a:p>
          <a:p>
            <a:pPr marL="342900" indent="-342900">
              <a:buFont typeface="Arial" panose="020B0604020202020204" pitchFamily="34" charset="0"/>
              <a:buChar char="•"/>
            </a:pPr>
            <a:r>
              <a:rPr lang="pt-BR" sz="2400" dirty="0"/>
              <a:t>Evoluir</a:t>
            </a:r>
          </a:p>
          <a:p>
            <a:pPr marL="342900" indent="-342900">
              <a:buFont typeface="Arial" panose="020B0604020202020204" pitchFamily="34" charset="0"/>
              <a:buChar char="•"/>
            </a:pPr>
            <a:r>
              <a:rPr lang="pt-BR" sz="2400" dirty="0"/>
              <a:t>Usar Ataques</a:t>
            </a:r>
          </a:p>
          <a:p>
            <a:pPr marL="342900" indent="-342900">
              <a:buFont typeface="Arial" panose="020B0604020202020204" pitchFamily="34" charset="0"/>
              <a:buChar char="•"/>
            </a:pPr>
            <a:r>
              <a:rPr lang="pt-BR" sz="2400" dirty="0"/>
              <a:t>Então, a classe Eevee pode ser definida assim:</a:t>
            </a:r>
            <a:endParaRPr lang="pt-BR" dirty="0"/>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b="1" dirty="0"/>
              <a:t>O Básico – Eevee como uma Classe</a:t>
            </a:r>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Simplificando POO em Python</a:t>
            </a:r>
          </a:p>
          <a:p>
            <a:endParaRPr lang="pt-BR" dirty="0"/>
          </a:p>
        </p:txBody>
      </p:sp>
      <p:pic>
        <p:nvPicPr>
          <p:cNvPr id="10" name="Imagem 9">
            <a:extLst>
              <a:ext uri="{FF2B5EF4-FFF2-40B4-BE49-F238E27FC236}">
                <a16:creationId xmlns:a16="http://schemas.microsoft.com/office/drawing/2014/main" id="{E02E0D09-3A39-43D7-A78F-11136C4795B9}"/>
              </a:ext>
            </a:extLst>
          </p:cNvPr>
          <p:cNvPicPr>
            <a:picLocks noChangeAspect="1"/>
          </p:cNvPicPr>
          <p:nvPr/>
        </p:nvPicPr>
        <p:blipFill>
          <a:blip r:embed="rId3"/>
          <a:stretch>
            <a:fillRect/>
          </a:stretch>
        </p:blipFill>
        <p:spPr>
          <a:xfrm>
            <a:off x="3197070" y="9378913"/>
            <a:ext cx="2650278" cy="2655684"/>
          </a:xfrm>
          <a:prstGeom prst="rect">
            <a:avLst/>
          </a:prstGeom>
        </p:spPr>
      </p:pic>
      <p:sp>
        <p:nvSpPr>
          <p:cNvPr id="8" name="CaixaDeTexto 7">
            <a:extLst>
              <a:ext uri="{FF2B5EF4-FFF2-40B4-BE49-F238E27FC236}">
                <a16:creationId xmlns:a16="http://schemas.microsoft.com/office/drawing/2014/main" id="{AA7C933F-ECE9-4D0C-9FF4-A34E99C1C278}"/>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389784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939899" y="8811426"/>
            <a:ext cx="7339264" cy="1569660"/>
          </a:xfrm>
          <a:prstGeom prst="rect">
            <a:avLst/>
          </a:prstGeom>
          <a:noFill/>
        </p:spPr>
        <p:txBody>
          <a:bodyPr wrap="square" rtlCol="0">
            <a:spAutoFit/>
          </a:bodyPr>
          <a:lstStyle/>
          <a:p>
            <a:r>
              <a:rPr lang="pt-BR" sz="2400" dirty="0"/>
              <a:t>Eevee é a classe base. Assim como em POO, a classe define as características e comportamentos de todos os </a:t>
            </a:r>
            <a:r>
              <a:rPr lang="pt-BR" sz="2400" dirty="0" err="1"/>
              <a:t>Eevees</a:t>
            </a:r>
            <a:r>
              <a:rPr lang="pt-BR" sz="2400" dirty="0"/>
              <a:t>, mas ainda não é um Pokémon específico, como </a:t>
            </a:r>
            <a:r>
              <a:rPr lang="pt-BR" sz="2400" dirty="0" err="1"/>
              <a:t>Vaporeon</a:t>
            </a:r>
            <a:r>
              <a:rPr lang="pt-BR" sz="2400" dirty="0"/>
              <a:t> ou </a:t>
            </a:r>
            <a:r>
              <a:rPr lang="pt-BR" sz="2400" dirty="0" err="1"/>
              <a:t>Flareon</a:t>
            </a:r>
            <a:r>
              <a:rPr lang="pt-BR" sz="2400" dirty="0"/>
              <a:t>.</a:t>
            </a:r>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b="1" dirty="0"/>
              <a:t>O Básico – Eevee como uma Classe</a:t>
            </a:r>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Simplificando POO em Python</a:t>
            </a:r>
          </a:p>
          <a:p>
            <a:endParaRPr lang="pt-BR" dirty="0"/>
          </a:p>
        </p:txBody>
      </p:sp>
      <p:pic>
        <p:nvPicPr>
          <p:cNvPr id="3" name="Imagem 2">
            <a:extLst>
              <a:ext uri="{FF2B5EF4-FFF2-40B4-BE49-F238E27FC236}">
                <a16:creationId xmlns:a16="http://schemas.microsoft.com/office/drawing/2014/main" id="{C9F6E7CC-F65B-400F-9DCF-1AFAD0525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967" y="3448139"/>
            <a:ext cx="6511779" cy="5134013"/>
          </a:xfrm>
          <a:prstGeom prst="rect">
            <a:avLst/>
          </a:prstGeom>
        </p:spPr>
      </p:pic>
      <p:sp>
        <p:nvSpPr>
          <p:cNvPr id="8" name="CaixaDeTexto 7">
            <a:extLst>
              <a:ext uri="{FF2B5EF4-FFF2-40B4-BE49-F238E27FC236}">
                <a16:creationId xmlns:a16="http://schemas.microsoft.com/office/drawing/2014/main" id="{036A5FB4-4BAF-4E26-BBF2-07BB2C7A3C86}"/>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258605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B8979DA-DF14-4BB5-9EB0-23313243B313}"/>
              </a:ext>
            </a:extLst>
          </p:cNvPr>
          <p:cNvSpPr/>
          <p:nvPr/>
        </p:nvSpPr>
        <p:spPr>
          <a:xfrm>
            <a:off x="0" y="1"/>
            <a:ext cx="9601200" cy="128016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Título 4">
            <a:extLst>
              <a:ext uri="{FF2B5EF4-FFF2-40B4-BE49-F238E27FC236}">
                <a16:creationId xmlns:a16="http://schemas.microsoft.com/office/drawing/2014/main" id="{8D1AB5A7-8325-42C8-A93C-22B9CEA74C22}"/>
              </a:ext>
            </a:extLst>
          </p:cNvPr>
          <p:cNvSpPr>
            <a:spLocks noGrp="1"/>
          </p:cNvSpPr>
          <p:nvPr>
            <p:ph type="title"/>
          </p:nvPr>
        </p:nvSpPr>
        <p:spPr>
          <a:xfrm>
            <a:off x="660082" y="5710770"/>
            <a:ext cx="8281035" cy="2474384"/>
          </a:xfrm>
        </p:spPr>
        <p:txBody>
          <a:bodyPr>
            <a:noAutofit/>
          </a:bodyPr>
          <a:lstStyle/>
          <a:p>
            <a:pPr algn="ctr"/>
            <a:r>
              <a:rPr lang="pt-BR" sz="8000" b="1" dirty="0">
                <a:solidFill>
                  <a:schemeClr val="bg1"/>
                </a:solidFill>
              </a:rPr>
              <a:t>HERANÇA – AS EVOLUÇÕES DO EEVEE</a:t>
            </a:r>
          </a:p>
        </p:txBody>
      </p:sp>
      <p:sp>
        <p:nvSpPr>
          <p:cNvPr id="7" name="Título 4">
            <a:extLst>
              <a:ext uri="{FF2B5EF4-FFF2-40B4-BE49-F238E27FC236}">
                <a16:creationId xmlns:a16="http://schemas.microsoft.com/office/drawing/2014/main" id="{AD8C126E-0C45-4FA0-BEA8-B3D6E1C4A989}"/>
              </a:ext>
            </a:extLst>
          </p:cNvPr>
          <p:cNvSpPr txBox="1">
            <a:spLocks/>
          </p:cNvSpPr>
          <p:nvPr/>
        </p:nvSpPr>
        <p:spPr>
          <a:xfrm>
            <a:off x="1320165" y="-1957358"/>
            <a:ext cx="8281035" cy="9777883"/>
          </a:xfrm>
          <a:prstGeom prst="rect">
            <a:avLst/>
          </a:prstGeom>
          <a:noFill/>
        </p:spPr>
        <p:txBody>
          <a:bodyPr vert="horz" lIns="91440" tIns="45720" rIns="91440" bIns="45720" rtlCol="0" anchor="ctr">
            <a:no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r>
              <a:rPr lang="pt-BR" sz="49600" b="1" dirty="0">
                <a:ln>
                  <a:solidFill>
                    <a:srgbClr val="FFFF00"/>
                  </a:solidFill>
                </a:ln>
                <a:solidFill>
                  <a:schemeClr val="bg1"/>
                </a:solidFill>
              </a:rPr>
              <a:t>02</a:t>
            </a:r>
          </a:p>
        </p:txBody>
      </p:sp>
      <p:sp>
        <p:nvSpPr>
          <p:cNvPr id="8" name="Retângulo 7">
            <a:extLst>
              <a:ext uri="{FF2B5EF4-FFF2-40B4-BE49-F238E27FC236}">
                <a16:creationId xmlns:a16="http://schemas.microsoft.com/office/drawing/2014/main" id="{B59F6C12-1CBB-449B-8DA2-C064FFBDC0B5}"/>
              </a:ext>
            </a:extLst>
          </p:cNvPr>
          <p:cNvSpPr/>
          <p:nvPr/>
        </p:nvSpPr>
        <p:spPr>
          <a:xfrm>
            <a:off x="534578" y="8670098"/>
            <a:ext cx="8532043" cy="336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5E3FE52B-F6F7-486D-96E8-6260F8AE4891}"/>
              </a:ext>
            </a:extLst>
          </p:cNvPr>
          <p:cNvSpPr txBox="1"/>
          <p:nvPr/>
        </p:nvSpPr>
        <p:spPr>
          <a:xfrm>
            <a:off x="534577" y="9095874"/>
            <a:ext cx="8532043" cy="1200329"/>
          </a:xfrm>
          <a:prstGeom prst="rect">
            <a:avLst/>
          </a:prstGeom>
          <a:noFill/>
        </p:spPr>
        <p:txBody>
          <a:bodyPr wrap="square" rtlCol="0">
            <a:spAutoFit/>
          </a:bodyPr>
          <a:lstStyle/>
          <a:p>
            <a:r>
              <a:rPr lang="pt-BR" sz="2400" dirty="0">
                <a:solidFill>
                  <a:schemeClr val="bg1"/>
                </a:solidFill>
              </a:rPr>
              <a:t>Assim como Eevee pode evoluir para outras formas, em POO, uma nova classe pode ser criada com base em uma classe existente. Vamos ver como isso funciona com as evoluções de Eevee.</a:t>
            </a:r>
          </a:p>
        </p:txBody>
      </p:sp>
      <p:sp>
        <p:nvSpPr>
          <p:cNvPr id="10" name="CaixaDeTexto 9">
            <a:extLst>
              <a:ext uri="{FF2B5EF4-FFF2-40B4-BE49-F238E27FC236}">
                <a16:creationId xmlns:a16="http://schemas.microsoft.com/office/drawing/2014/main" id="{AE02DDEF-E88D-4D0B-9738-FB0CD1814189}"/>
              </a:ext>
            </a:extLst>
          </p:cNvPr>
          <p:cNvSpPr txBox="1"/>
          <p:nvPr/>
        </p:nvSpPr>
        <p:spPr>
          <a:xfrm>
            <a:off x="1783486" y="11870040"/>
            <a:ext cx="6890249" cy="923330"/>
          </a:xfrm>
          <a:prstGeom prst="rect">
            <a:avLst/>
          </a:prstGeom>
          <a:noFill/>
        </p:spPr>
        <p:txBody>
          <a:bodyPr wrap="square" rtlCol="0">
            <a:spAutoFit/>
          </a:bodyPr>
          <a:lstStyle/>
          <a:p>
            <a:r>
              <a:rPr lang="pt-BR" dirty="0">
                <a:solidFill>
                  <a:schemeClr val="bg1"/>
                </a:solidFill>
              </a:rPr>
              <a:t>PROGRAMAÇÃO ORIENTAÇÃO A OBJETOS EM PYTHON COM EEVELUTIONS: ENTENDA O QUE É COM AJUDA DO EEVEE</a:t>
            </a:r>
          </a:p>
          <a:p>
            <a:r>
              <a:rPr lang="pt-BR" dirty="0">
                <a:solidFill>
                  <a:schemeClr val="bg1"/>
                </a:solidFill>
              </a:rPr>
              <a:t>  </a:t>
            </a:r>
            <a:r>
              <a:rPr lang="pt-BR" dirty="0"/>
              <a:t>EEVELUTIONS: ENTENDA O QUE É COM AJUDA DO EEVEE</a:t>
            </a:r>
          </a:p>
        </p:txBody>
      </p:sp>
    </p:spTree>
    <p:extLst>
      <p:ext uri="{BB962C8B-B14F-4D97-AF65-F5344CB8AC3E}">
        <p14:creationId xmlns:p14="http://schemas.microsoft.com/office/powerpoint/2010/main" val="2436860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1130968" y="3898232"/>
            <a:ext cx="7339264" cy="4524315"/>
          </a:xfrm>
          <a:prstGeom prst="rect">
            <a:avLst/>
          </a:prstGeom>
          <a:noFill/>
        </p:spPr>
        <p:txBody>
          <a:bodyPr wrap="square" rtlCol="0">
            <a:spAutoFit/>
          </a:bodyPr>
          <a:lstStyle/>
          <a:p>
            <a:r>
              <a:rPr lang="pt-BR" sz="2400" dirty="0"/>
              <a:t>A </a:t>
            </a:r>
            <a:r>
              <a:rPr lang="pt-BR" sz="2400" b="1" dirty="0"/>
              <a:t>herança</a:t>
            </a:r>
            <a:r>
              <a:rPr lang="pt-BR" sz="2400" dirty="0"/>
              <a:t> em POO é um mecanismo que permite criar novas classes a partir de uma classe existente. Ou seja, a nova classe herda as características e comportamentos da classe original, mas pode adicionar ou modificar algo.</a:t>
            </a:r>
          </a:p>
          <a:p>
            <a:r>
              <a:rPr lang="pt-BR" sz="2400" dirty="0"/>
              <a:t>Assim como Eevee pode evoluir para outras formas, em POO, uma nova classe pode ser criada com base em uma classe existente. Vamos ver como isso funciona com as evoluções de Eevee.</a:t>
            </a:r>
          </a:p>
          <a:p>
            <a:r>
              <a:rPr lang="pt-BR" sz="2400" dirty="0"/>
              <a:t>Exemplo: </a:t>
            </a:r>
            <a:r>
              <a:rPr lang="pt-BR" sz="2400" dirty="0" err="1"/>
              <a:t>Vaporeon</a:t>
            </a:r>
            <a:r>
              <a:rPr lang="pt-BR" sz="2400" dirty="0"/>
              <a:t>, </a:t>
            </a:r>
            <a:r>
              <a:rPr lang="pt-BR" sz="2400" dirty="0" err="1"/>
              <a:t>Jolteon</a:t>
            </a:r>
            <a:r>
              <a:rPr lang="pt-BR" sz="2400" dirty="0"/>
              <a:t> e </a:t>
            </a:r>
            <a:r>
              <a:rPr lang="pt-BR" sz="2400" dirty="0" err="1"/>
              <a:t>FlareonEevee</a:t>
            </a:r>
            <a:r>
              <a:rPr lang="pt-BR" sz="2400" dirty="0"/>
              <a:t> pode evoluir para diferentes formas, como </a:t>
            </a:r>
            <a:r>
              <a:rPr lang="pt-BR" sz="2400" dirty="0" err="1"/>
              <a:t>Vaporeon</a:t>
            </a:r>
            <a:r>
              <a:rPr lang="pt-BR" sz="2400" dirty="0"/>
              <a:t>, </a:t>
            </a:r>
            <a:r>
              <a:rPr lang="pt-BR" sz="2400" dirty="0" err="1"/>
              <a:t>Jolteon</a:t>
            </a:r>
            <a:r>
              <a:rPr lang="pt-BR" sz="2400" dirty="0"/>
              <a:t> e </a:t>
            </a:r>
            <a:r>
              <a:rPr lang="pt-BR" sz="2400" dirty="0" err="1"/>
              <a:t>Flareon</a:t>
            </a:r>
            <a:r>
              <a:rPr lang="pt-BR" sz="2400" dirty="0"/>
              <a:t>. Cada uma dessas evoluções herda as características de Eevee, mas com algumas mudanças:</a:t>
            </a:r>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sz="4800" dirty="0"/>
              <a:t>HERANÇA – AS EVOLUÇÕES DO EEVEE</a:t>
            </a:r>
            <a:endParaRPr lang="pt-BR" dirty="0"/>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584775"/>
          </a:xfrm>
          <a:prstGeom prst="rect">
            <a:avLst/>
          </a:prstGeom>
          <a:noFill/>
        </p:spPr>
        <p:txBody>
          <a:bodyPr wrap="square" rtlCol="0">
            <a:spAutoFit/>
          </a:bodyPr>
          <a:lstStyle/>
          <a:p>
            <a:r>
              <a:rPr lang="pt-BR" sz="3200" dirty="0"/>
              <a:t>HERANÇA – AS EVOLUÇÕES DO EEVEE</a:t>
            </a:r>
            <a:endParaRPr lang="pt-BR" dirty="0"/>
          </a:p>
        </p:txBody>
      </p:sp>
      <p:pic>
        <p:nvPicPr>
          <p:cNvPr id="2" name="Imagem 1">
            <a:extLst>
              <a:ext uri="{FF2B5EF4-FFF2-40B4-BE49-F238E27FC236}">
                <a16:creationId xmlns:a16="http://schemas.microsoft.com/office/drawing/2014/main" id="{375F59A1-0A24-4C8E-A38E-69C54DA973D3}"/>
              </a:ext>
            </a:extLst>
          </p:cNvPr>
          <p:cNvPicPr>
            <a:picLocks noChangeAspect="1"/>
          </p:cNvPicPr>
          <p:nvPr/>
        </p:nvPicPr>
        <p:blipFill>
          <a:blip r:embed="rId3"/>
          <a:stretch>
            <a:fillRect/>
          </a:stretch>
        </p:blipFill>
        <p:spPr>
          <a:xfrm>
            <a:off x="3090933" y="8734842"/>
            <a:ext cx="3419333" cy="3419333"/>
          </a:xfrm>
          <a:prstGeom prst="rect">
            <a:avLst/>
          </a:prstGeom>
        </p:spPr>
      </p:pic>
      <p:sp>
        <p:nvSpPr>
          <p:cNvPr id="8" name="CaixaDeTexto 7">
            <a:extLst>
              <a:ext uri="{FF2B5EF4-FFF2-40B4-BE49-F238E27FC236}">
                <a16:creationId xmlns:a16="http://schemas.microsoft.com/office/drawing/2014/main" id="{0AC4EE88-D335-45F1-B368-5CE741EB51C5}"/>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1057637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A253A63-2DEF-4822-996E-6E5149E28BC4}"/>
              </a:ext>
            </a:extLst>
          </p:cNvPr>
          <p:cNvSpPr txBox="1"/>
          <p:nvPr/>
        </p:nvSpPr>
        <p:spPr>
          <a:xfrm>
            <a:off x="939899" y="8811426"/>
            <a:ext cx="7339264" cy="1846659"/>
          </a:xfrm>
          <a:prstGeom prst="rect">
            <a:avLst/>
          </a:prstGeom>
          <a:noFill/>
        </p:spPr>
        <p:txBody>
          <a:bodyPr wrap="square" rtlCol="0">
            <a:spAutoFit/>
          </a:bodyPr>
          <a:lstStyle/>
          <a:p>
            <a:endParaRPr lang="pt-BR" dirty="0"/>
          </a:p>
          <a:p>
            <a:r>
              <a:rPr lang="pt-BR" sz="2400" dirty="0"/>
              <a:t>Aqui, </a:t>
            </a:r>
            <a:r>
              <a:rPr lang="pt-BR" sz="2400" dirty="0" err="1"/>
              <a:t>Vaporeon</a:t>
            </a:r>
            <a:r>
              <a:rPr lang="pt-BR" sz="2400" dirty="0"/>
              <a:t>, </a:t>
            </a:r>
            <a:r>
              <a:rPr lang="pt-BR" sz="2400" dirty="0" err="1"/>
              <a:t>Jolteon</a:t>
            </a:r>
            <a:r>
              <a:rPr lang="pt-BR" sz="2400" dirty="0"/>
              <a:t> e </a:t>
            </a:r>
            <a:r>
              <a:rPr lang="pt-BR" sz="2400" dirty="0" err="1"/>
              <a:t>Flareon</a:t>
            </a:r>
            <a:r>
              <a:rPr lang="pt-BR" sz="2400" dirty="0"/>
              <a:t> são classes que herdam de Eevee, mas cada uma tem seu próprio comportamento (o método </a:t>
            </a:r>
            <a:r>
              <a:rPr lang="pt-BR" sz="2400" dirty="0" err="1"/>
              <a:t>usar_ataque</a:t>
            </a:r>
            <a:r>
              <a:rPr lang="pt-BR" sz="2400" dirty="0"/>
              <a:t> é diferente para cada uma).</a:t>
            </a:r>
          </a:p>
        </p:txBody>
      </p:sp>
      <p:sp>
        <p:nvSpPr>
          <p:cNvPr id="5" name="Título 4">
            <a:extLst>
              <a:ext uri="{FF2B5EF4-FFF2-40B4-BE49-F238E27FC236}">
                <a16:creationId xmlns:a16="http://schemas.microsoft.com/office/drawing/2014/main" id="{A5B0BBFA-DA12-4E12-9C79-B380F4E5DAEB}"/>
              </a:ext>
            </a:extLst>
          </p:cNvPr>
          <p:cNvSpPr>
            <a:spLocks noGrp="1"/>
          </p:cNvSpPr>
          <p:nvPr>
            <p:ph type="title"/>
          </p:nvPr>
        </p:nvSpPr>
        <p:spPr>
          <a:xfrm>
            <a:off x="660082" y="-22551"/>
            <a:ext cx="8281035" cy="2474384"/>
          </a:xfrm>
        </p:spPr>
        <p:txBody>
          <a:bodyPr/>
          <a:lstStyle/>
          <a:p>
            <a:r>
              <a:rPr lang="pt-BR" sz="4800" dirty="0"/>
              <a:t>HERANÇA – AS EVOLUÇÕES DO EEVEE</a:t>
            </a:r>
            <a:endParaRPr lang="pt-BR" dirty="0"/>
          </a:p>
        </p:txBody>
      </p:sp>
      <p:pic>
        <p:nvPicPr>
          <p:cNvPr id="7" name="Imagem 6">
            <a:extLst>
              <a:ext uri="{FF2B5EF4-FFF2-40B4-BE49-F238E27FC236}">
                <a16:creationId xmlns:a16="http://schemas.microsoft.com/office/drawing/2014/main" id="{1C2F9F83-FFCD-4BD5-A4F3-1C464EA909E3}"/>
              </a:ext>
            </a:extLst>
          </p:cNvPr>
          <p:cNvPicPr>
            <a:picLocks noChangeAspect="1"/>
          </p:cNvPicPr>
          <p:nvPr/>
        </p:nvPicPr>
        <p:blipFill>
          <a:blip r:embed="rId2"/>
          <a:stretch>
            <a:fillRect/>
          </a:stretch>
        </p:blipFill>
        <p:spPr>
          <a:xfrm flipH="1">
            <a:off x="347257" y="-22551"/>
            <a:ext cx="206195" cy="1876925"/>
          </a:xfrm>
          <a:prstGeom prst="rect">
            <a:avLst/>
          </a:prstGeom>
        </p:spPr>
      </p:pic>
      <p:sp>
        <p:nvSpPr>
          <p:cNvPr id="9" name="CaixaDeTexto 8">
            <a:extLst>
              <a:ext uri="{FF2B5EF4-FFF2-40B4-BE49-F238E27FC236}">
                <a16:creationId xmlns:a16="http://schemas.microsoft.com/office/drawing/2014/main" id="{885161A7-FFB0-4370-8D35-222DD0E05E11}"/>
              </a:ext>
            </a:extLst>
          </p:cNvPr>
          <p:cNvSpPr txBox="1"/>
          <p:nvPr/>
        </p:nvSpPr>
        <p:spPr>
          <a:xfrm>
            <a:off x="1130967" y="2357091"/>
            <a:ext cx="7339264" cy="861774"/>
          </a:xfrm>
          <a:prstGeom prst="rect">
            <a:avLst/>
          </a:prstGeom>
          <a:noFill/>
        </p:spPr>
        <p:txBody>
          <a:bodyPr wrap="square" rtlCol="0">
            <a:spAutoFit/>
          </a:bodyPr>
          <a:lstStyle/>
          <a:p>
            <a:r>
              <a:rPr lang="pt-BR" sz="3200" dirty="0"/>
              <a:t>Simplificando POO em Python</a:t>
            </a:r>
          </a:p>
          <a:p>
            <a:endParaRPr lang="pt-BR" dirty="0"/>
          </a:p>
        </p:txBody>
      </p:sp>
      <p:pic>
        <p:nvPicPr>
          <p:cNvPr id="10" name="Imagem 9">
            <a:extLst>
              <a:ext uri="{FF2B5EF4-FFF2-40B4-BE49-F238E27FC236}">
                <a16:creationId xmlns:a16="http://schemas.microsoft.com/office/drawing/2014/main" id="{61220C66-2CDB-4834-83E9-2552DC045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842" y="2933675"/>
            <a:ext cx="7129515" cy="5664416"/>
          </a:xfrm>
          <a:prstGeom prst="rect">
            <a:avLst/>
          </a:prstGeom>
        </p:spPr>
      </p:pic>
      <p:sp>
        <p:nvSpPr>
          <p:cNvPr id="8" name="CaixaDeTexto 7">
            <a:extLst>
              <a:ext uri="{FF2B5EF4-FFF2-40B4-BE49-F238E27FC236}">
                <a16:creationId xmlns:a16="http://schemas.microsoft.com/office/drawing/2014/main" id="{DE64E982-E268-4C65-BE3B-1B03C6519CC9}"/>
              </a:ext>
            </a:extLst>
          </p:cNvPr>
          <p:cNvSpPr txBox="1"/>
          <p:nvPr/>
        </p:nvSpPr>
        <p:spPr>
          <a:xfrm>
            <a:off x="0" y="12105119"/>
            <a:ext cx="9433510" cy="923330"/>
          </a:xfrm>
          <a:prstGeom prst="rect">
            <a:avLst/>
          </a:prstGeom>
          <a:noFill/>
        </p:spPr>
        <p:txBody>
          <a:bodyPr wrap="square" rtlCol="0">
            <a:spAutoFit/>
          </a:bodyPr>
          <a:lstStyle/>
          <a:p>
            <a:r>
              <a:rPr lang="pt-BR" dirty="0"/>
              <a:t>PROGRAMAÇÃO ORIENTAÇÃO A OBJETOS EM PYTHON COM EEVELUTIONS: ENTENDA O QUE É COM AJUDA DO EEVEE</a:t>
            </a:r>
          </a:p>
          <a:p>
            <a:r>
              <a:rPr lang="pt-BR" dirty="0"/>
              <a:t> </a:t>
            </a:r>
          </a:p>
        </p:txBody>
      </p:sp>
    </p:spTree>
    <p:extLst>
      <p:ext uri="{BB962C8B-B14F-4D97-AF65-F5344CB8AC3E}">
        <p14:creationId xmlns:p14="http://schemas.microsoft.com/office/powerpoint/2010/main" val="1776018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B8979DA-DF14-4BB5-9EB0-23313243B313}"/>
              </a:ext>
            </a:extLst>
          </p:cNvPr>
          <p:cNvSpPr/>
          <p:nvPr/>
        </p:nvSpPr>
        <p:spPr>
          <a:xfrm>
            <a:off x="0" y="1"/>
            <a:ext cx="9601200" cy="1280160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5" name="Título 4">
            <a:extLst>
              <a:ext uri="{FF2B5EF4-FFF2-40B4-BE49-F238E27FC236}">
                <a16:creationId xmlns:a16="http://schemas.microsoft.com/office/drawing/2014/main" id="{8D1AB5A7-8325-42C8-A93C-22B9CEA74C22}"/>
              </a:ext>
            </a:extLst>
          </p:cNvPr>
          <p:cNvSpPr>
            <a:spLocks noGrp="1"/>
          </p:cNvSpPr>
          <p:nvPr>
            <p:ph type="title"/>
          </p:nvPr>
        </p:nvSpPr>
        <p:spPr>
          <a:xfrm>
            <a:off x="660082" y="5987935"/>
            <a:ext cx="8281035" cy="2474384"/>
          </a:xfrm>
        </p:spPr>
        <p:txBody>
          <a:bodyPr>
            <a:noAutofit/>
          </a:bodyPr>
          <a:lstStyle/>
          <a:p>
            <a:r>
              <a:rPr lang="pt-BR" sz="8000" b="1" dirty="0">
                <a:solidFill>
                  <a:schemeClr val="bg1"/>
                </a:solidFill>
              </a:rPr>
              <a:t>POLIMORFISMO – VAPOREON, JOLTEON E FLAREON EM AÇÃO</a:t>
            </a:r>
          </a:p>
        </p:txBody>
      </p:sp>
      <p:sp>
        <p:nvSpPr>
          <p:cNvPr id="7" name="Título 4">
            <a:extLst>
              <a:ext uri="{FF2B5EF4-FFF2-40B4-BE49-F238E27FC236}">
                <a16:creationId xmlns:a16="http://schemas.microsoft.com/office/drawing/2014/main" id="{AD8C126E-0C45-4FA0-BEA8-B3D6E1C4A989}"/>
              </a:ext>
            </a:extLst>
          </p:cNvPr>
          <p:cNvSpPr txBox="1">
            <a:spLocks/>
          </p:cNvSpPr>
          <p:nvPr/>
        </p:nvSpPr>
        <p:spPr>
          <a:xfrm>
            <a:off x="1320165" y="-1957358"/>
            <a:ext cx="8281035" cy="9777883"/>
          </a:xfrm>
          <a:prstGeom prst="rect">
            <a:avLst/>
          </a:prstGeom>
          <a:noFill/>
        </p:spPr>
        <p:txBody>
          <a:bodyPr vert="horz" lIns="91440" tIns="45720" rIns="91440" bIns="45720" rtlCol="0" anchor="ctr">
            <a:noAutofit/>
          </a:bodyPr>
          <a:lstStyle>
            <a:lvl1pPr algn="l" defTabSz="960120" rtl="0" eaLnBrk="1" latinLnBrk="0" hangingPunct="1">
              <a:lnSpc>
                <a:spcPct val="90000"/>
              </a:lnSpc>
              <a:spcBef>
                <a:spcPct val="0"/>
              </a:spcBef>
              <a:buNone/>
              <a:defRPr sz="4620" kern="1200">
                <a:solidFill>
                  <a:schemeClr val="tx1"/>
                </a:solidFill>
                <a:latin typeface="+mj-lt"/>
                <a:ea typeface="+mj-ea"/>
                <a:cs typeface="+mj-cs"/>
              </a:defRPr>
            </a:lvl1pPr>
          </a:lstStyle>
          <a:p>
            <a:r>
              <a:rPr lang="pt-BR" sz="49600" b="1" dirty="0">
                <a:ln>
                  <a:solidFill>
                    <a:srgbClr val="FFFF00"/>
                  </a:solidFill>
                </a:ln>
                <a:solidFill>
                  <a:schemeClr val="bg1"/>
                </a:solidFill>
              </a:rPr>
              <a:t>03</a:t>
            </a:r>
          </a:p>
        </p:txBody>
      </p:sp>
      <p:sp>
        <p:nvSpPr>
          <p:cNvPr id="8" name="Retângulo 7">
            <a:extLst>
              <a:ext uri="{FF2B5EF4-FFF2-40B4-BE49-F238E27FC236}">
                <a16:creationId xmlns:a16="http://schemas.microsoft.com/office/drawing/2014/main" id="{B59F6C12-1CBB-449B-8DA2-C064FFBDC0B5}"/>
              </a:ext>
            </a:extLst>
          </p:cNvPr>
          <p:cNvSpPr/>
          <p:nvPr/>
        </p:nvSpPr>
        <p:spPr>
          <a:xfrm>
            <a:off x="534577" y="9440998"/>
            <a:ext cx="8532043" cy="336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15AA4F70-AE79-47B7-95B9-C43E29A5763D}"/>
              </a:ext>
            </a:extLst>
          </p:cNvPr>
          <p:cNvSpPr txBox="1"/>
          <p:nvPr/>
        </p:nvSpPr>
        <p:spPr>
          <a:xfrm>
            <a:off x="534576" y="9928009"/>
            <a:ext cx="8532043" cy="1938992"/>
          </a:xfrm>
          <a:prstGeom prst="rect">
            <a:avLst/>
          </a:prstGeom>
          <a:noFill/>
        </p:spPr>
        <p:txBody>
          <a:bodyPr wrap="square" rtlCol="0">
            <a:spAutoFit/>
          </a:bodyPr>
          <a:lstStyle/>
          <a:p>
            <a:r>
              <a:rPr lang="pt-BR" sz="2400" dirty="0">
                <a:solidFill>
                  <a:schemeClr val="bg1"/>
                </a:solidFill>
              </a:rPr>
              <a:t>O polimorfismo é como uma </a:t>
            </a:r>
            <a:r>
              <a:rPr lang="pt-BR" sz="2400" dirty="0" err="1">
                <a:solidFill>
                  <a:schemeClr val="bg1"/>
                </a:solidFill>
              </a:rPr>
              <a:t>Pokébola</a:t>
            </a:r>
            <a:r>
              <a:rPr lang="pt-BR" sz="2400" dirty="0">
                <a:solidFill>
                  <a:schemeClr val="bg1"/>
                </a:solidFill>
              </a:rPr>
              <a:t> que pode guardar diferentes Pokémon, como </a:t>
            </a:r>
            <a:r>
              <a:rPr lang="pt-BR" sz="2400" dirty="0" err="1">
                <a:solidFill>
                  <a:schemeClr val="bg1"/>
                </a:solidFill>
              </a:rPr>
              <a:t>Vaporeon</a:t>
            </a:r>
            <a:r>
              <a:rPr lang="pt-BR" sz="2400" dirty="0">
                <a:solidFill>
                  <a:schemeClr val="bg1"/>
                </a:solidFill>
              </a:rPr>
              <a:t>, </a:t>
            </a:r>
            <a:r>
              <a:rPr lang="pt-BR" sz="2400" dirty="0" err="1">
                <a:solidFill>
                  <a:schemeClr val="bg1"/>
                </a:solidFill>
              </a:rPr>
              <a:t>Jolteon</a:t>
            </a:r>
            <a:r>
              <a:rPr lang="pt-BR" sz="2400" dirty="0">
                <a:solidFill>
                  <a:schemeClr val="bg1"/>
                </a:solidFill>
              </a:rPr>
              <a:t> ou </a:t>
            </a:r>
            <a:r>
              <a:rPr lang="pt-BR" sz="2400" dirty="0" err="1">
                <a:solidFill>
                  <a:schemeClr val="bg1"/>
                </a:solidFill>
              </a:rPr>
              <a:t>Flareon</a:t>
            </a:r>
            <a:r>
              <a:rPr lang="pt-BR" sz="2400" dirty="0">
                <a:solidFill>
                  <a:schemeClr val="bg1"/>
                </a:solidFill>
              </a:rPr>
              <a:t>, e cada um se comporta de forma única. Em POO, isso significa que uma referência de Eevee pode apontar para esses diferentes Pokémon e cada um vai agir de um jeito próprio. </a:t>
            </a:r>
          </a:p>
        </p:txBody>
      </p:sp>
      <p:sp>
        <p:nvSpPr>
          <p:cNvPr id="9" name="CaixaDeTexto 8">
            <a:extLst>
              <a:ext uri="{FF2B5EF4-FFF2-40B4-BE49-F238E27FC236}">
                <a16:creationId xmlns:a16="http://schemas.microsoft.com/office/drawing/2014/main" id="{97CE77C8-A9E2-4CCA-8085-E6A9DF5BF9B8}"/>
              </a:ext>
            </a:extLst>
          </p:cNvPr>
          <p:cNvSpPr txBox="1"/>
          <p:nvPr/>
        </p:nvSpPr>
        <p:spPr>
          <a:xfrm>
            <a:off x="2015557" y="11953334"/>
            <a:ext cx="6890249" cy="923330"/>
          </a:xfrm>
          <a:prstGeom prst="rect">
            <a:avLst/>
          </a:prstGeom>
          <a:noFill/>
        </p:spPr>
        <p:txBody>
          <a:bodyPr wrap="square" rtlCol="0">
            <a:spAutoFit/>
          </a:bodyPr>
          <a:lstStyle/>
          <a:p>
            <a:r>
              <a:rPr lang="pt-BR" dirty="0">
                <a:solidFill>
                  <a:schemeClr val="bg1"/>
                </a:solidFill>
              </a:rPr>
              <a:t>PROGRAMAÇÃO ORIENTAÇÃO A OBJETOS EM PYTHON COM EEVELUTIONS: ENTENDA O QUE É COM AJUDA DO EEVEE</a:t>
            </a:r>
          </a:p>
          <a:p>
            <a:r>
              <a:rPr lang="pt-BR" dirty="0">
                <a:solidFill>
                  <a:schemeClr val="bg1"/>
                </a:solidFill>
              </a:rPr>
              <a:t>  </a:t>
            </a:r>
            <a:r>
              <a:rPr lang="pt-BR" dirty="0"/>
              <a:t>EEVELUTIONS: ENTENDA O QUE É COM AJUDA DO EEVEE</a:t>
            </a:r>
          </a:p>
        </p:txBody>
      </p:sp>
    </p:spTree>
    <p:extLst>
      <p:ext uri="{BB962C8B-B14F-4D97-AF65-F5344CB8AC3E}">
        <p14:creationId xmlns:p14="http://schemas.microsoft.com/office/powerpoint/2010/main" val="208985144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TotalTime>
  <Words>1697</Words>
  <Application>Microsoft Office PowerPoint</Application>
  <PresentationFormat>Papel A3 (297 x 420 mm)</PresentationFormat>
  <Paragraphs>118</Paragraphs>
  <Slides>21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21</vt:i4>
      </vt:variant>
    </vt:vector>
  </HeadingPairs>
  <TitlesOfParts>
    <vt:vector size="27" baseType="lpstr">
      <vt:lpstr>Arial</vt:lpstr>
      <vt:lpstr>Arial Black</vt:lpstr>
      <vt:lpstr>Calibri</vt:lpstr>
      <vt:lpstr>Calibri Light</vt:lpstr>
      <vt:lpstr>Impact</vt:lpstr>
      <vt:lpstr>Tema do Office</vt:lpstr>
      <vt:lpstr>Apresentação do PowerPoint</vt:lpstr>
      <vt:lpstr>O BÁSICO – EEVEE COMO UMA CLASSE</vt:lpstr>
      <vt:lpstr>O Básico – Eevee como uma Classe</vt:lpstr>
      <vt:lpstr>O Básico – Eevee como uma Classe</vt:lpstr>
      <vt:lpstr>O Básico – Eevee como uma Classe</vt:lpstr>
      <vt:lpstr>HERANÇA – AS EVOLUÇÕES DO EEVEE</vt:lpstr>
      <vt:lpstr>HERANÇA – AS EVOLUÇÕES DO EEVEE</vt:lpstr>
      <vt:lpstr>HERANÇA – AS EVOLUÇÕES DO EEVEE</vt:lpstr>
      <vt:lpstr>POLIMORFISMO – VAPOREON, JOLTEON E FLAREON EM AÇÃO</vt:lpstr>
      <vt:lpstr>POLIMORFISMO – VAPOREON, JOLTEON E FLAREON EM AÇÃO</vt:lpstr>
      <vt:lpstr>POLIMORFISMO – VAPOREON, JOLTEON E FLAREON EM AÇÃO</vt:lpstr>
      <vt:lpstr>POLIMORFISMO – VAPOREON, JOLTEON E FLAREON EM AÇÃO</vt:lpstr>
      <vt:lpstr>ENCAPSULAMENTO – PROTEGENDO AS CARACTERÍSTICAS DE EEVEE</vt:lpstr>
      <vt:lpstr>ENCAPSULAMENTO – PROTEGENDO AS CARACTERÍSTICAS DE EEVEE</vt:lpstr>
      <vt:lpstr>ENCAPSULAMENTO – PROTEGENDO AS CARACTERÍSTICAS DE EEVEE</vt:lpstr>
      <vt:lpstr>ABSTRAÇÃO -CONCEITOS DE EEVEE SEM DETALHES DESNECESSÁRIOS</vt:lpstr>
      <vt:lpstr>ABSTRAÇÃO - CONCEITOS DE EEVEE SEM DETALHES DESNECESSÁRIOS</vt:lpstr>
      <vt:lpstr>ABSTRAÇÃO - CONCEITOS DE EEVEE SEM DETALHES DESNECESSÁRIOS</vt:lpstr>
      <vt:lpstr>AGRADECIMENTOS</vt:lpstr>
      <vt:lpstr>OBRIGADO POR LER ATÉ AQUI! </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 Henrique</dc:creator>
  <cp:lastModifiedBy>Luiz Henrique</cp:lastModifiedBy>
  <cp:revision>47</cp:revision>
  <dcterms:created xsi:type="dcterms:W3CDTF">2025-01-15T19:23:53Z</dcterms:created>
  <dcterms:modified xsi:type="dcterms:W3CDTF">2025-01-16T17:40:10Z</dcterms:modified>
</cp:coreProperties>
</file>