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7819-BCC7-2266-6947-68E1EA2B5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500" spc="245" dirty="0">
                <a:solidFill>
                  <a:srgbClr val="2B9954"/>
                </a:solidFill>
              </a:rPr>
              <a:t>Data</a:t>
            </a:r>
            <a:r>
              <a:rPr lang="en-US" sz="7500" spc="-475" dirty="0">
                <a:solidFill>
                  <a:srgbClr val="2B9954"/>
                </a:solidFill>
              </a:rPr>
              <a:t> </a:t>
            </a:r>
            <a:r>
              <a:rPr lang="en-US" sz="7500" spc="375" dirty="0">
                <a:solidFill>
                  <a:srgbClr val="2B9954"/>
                </a:solidFill>
              </a:rPr>
              <a:t>Analytics</a:t>
            </a:r>
            <a:endParaRPr lang="en-US" sz="7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BF78-9344-4A66-DA67-9F8DB6EB2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075"/>
            <a:ext cx="9440034" cy="1077164"/>
          </a:xfrm>
        </p:spPr>
        <p:txBody>
          <a:bodyPr>
            <a:normAutofit fontScale="25000" lnSpcReduction="20000"/>
          </a:bodyPr>
          <a:lstStyle/>
          <a:p>
            <a:r>
              <a:rPr lang="en-US" sz="12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Introduction</a:t>
            </a:r>
            <a:r>
              <a:rPr lang="en-US" sz="12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2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lang="en-US" sz="12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2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Types</a:t>
            </a:r>
            <a:r>
              <a:rPr lang="en-US" sz="12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2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lang="en-US" sz="128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2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lang="en-US" sz="128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12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</a:t>
            </a:r>
          </a:p>
          <a:p>
            <a:r>
              <a:rPr lang="en-US" sz="12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Presented by </a:t>
            </a:r>
            <a:r>
              <a:rPr lang="en-US" sz="12800" spc="75" dirty="0" err="1">
                <a:solidFill>
                  <a:srgbClr val="FFFFFF"/>
                </a:solidFill>
                <a:latin typeface="Lucida Sans Unicode"/>
                <a:cs typeface="Lucida Sans Unicode"/>
              </a:rPr>
              <a:t>Indrajeet</a:t>
            </a:r>
            <a:r>
              <a:rPr lang="en-US" sz="12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Parmar</a:t>
            </a:r>
          </a:p>
          <a:p>
            <a:endParaRPr lang="en-US" sz="20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89DB-B714-0CB0-2A83-343FDFCB7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82993"/>
            <a:ext cx="10353762" cy="970450"/>
          </a:xfrm>
        </p:spPr>
        <p:txBody>
          <a:bodyPr/>
          <a:lstStyle/>
          <a:p>
            <a:r>
              <a:rPr lang="en-US" spc="409" dirty="0">
                <a:solidFill>
                  <a:srgbClr val="2B9954"/>
                </a:solidFill>
              </a:rPr>
              <a:t>WHAT</a:t>
            </a:r>
            <a:r>
              <a:rPr lang="en-US" spc="-330" dirty="0">
                <a:solidFill>
                  <a:srgbClr val="2B9954"/>
                </a:solidFill>
              </a:rPr>
              <a:t> </a:t>
            </a:r>
            <a:r>
              <a:rPr lang="en-US" spc="204" dirty="0"/>
              <a:t>is</a:t>
            </a:r>
            <a:r>
              <a:rPr lang="en-US" spc="-330" dirty="0"/>
              <a:t> </a:t>
            </a:r>
            <a:r>
              <a:rPr lang="en-US" spc="195" dirty="0"/>
              <a:t>Data </a:t>
            </a:r>
            <a:r>
              <a:rPr lang="en-US" spc="-1795" dirty="0"/>
              <a:t> </a:t>
            </a:r>
            <a:r>
              <a:rPr lang="en-US" spc="285" dirty="0"/>
              <a:t>Analytics?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6B6B-E7BA-C3ED-9BE2-9FE01DA9C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24" y="3118798"/>
            <a:ext cx="10353762" cy="970451"/>
          </a:xfrm>
        </p:spPr>
        <p:txBody>
          <a:bodyPr/>
          <a:lstStyle/>
          <a:p>
            <a:r>
              <a:rPr lang="en-US" sz="18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lang="en-US" sz="1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 </a:t>
            </a:r>
            <a:r>
              <a:rPr lang="en-US" sz="18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lang="en-US" sz="18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using </a:t>
            </a:r>
            <a:r>
              <a:rPr lang="en-US" sz="1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data/information  </a:t>
            </a:r>
            <a:r>
              <a:rPr lang="en-US" sz="2000" i="1" spc="75" dirty="0">
                <a:solidFill>
                  <a:srgbClr val="2B9954"/>
                </a:solidFill>
                <a:latin typeface="Verdana"/>
                <a:cs typeface="Verdana"/>
              </a:rPr>
              <a:t>to </a:t>
            </a:r>
            <a:r>
              <a:rPr lang="en-US" sz="2000" i="1" spc="35" dirty="0">
                <a:solidFill>
                  <a:srgbClr val="2B9954"/>
                </a:solidFill>
                <a:latin typeface="Verdana"/>
                <a:cs typeface="Verdana"/>
              </a:rPr>
              <a:t>answer </a:t>
            </a:r>
            <a:r>
              <a:rPr lang="en-US" sz="2000" i="1" spc="-850" dirty="0">
                <a:solidFill>
                  <a:srgbClr val="2B9954"/>
                </a:solidFill>
                <a:latin typeface="Verdana"/>
                <a:cs typeface="Verdana"/>
              </a:rPr>
              <a:t> </a:t>
            </a:r>
            <a:r>
              <a:rPr lang="en-US" sz="2000" i="1" spc="20" dirty="0">
                <a:solidFill>
                  <a:srgbClr val="2B9954"/>
                </a:solidFill>
                <a:latin typeface="Verdana"/>
                <a:cs typeface="Verdana"/>
              </a:rPr>
              <a:t>questions, </a:t>
            </a:r>
            <a:r>
              <a:rPr lang="en-US" sz="2000" i="1" spc="45" dirty="0">
                <a:solidFill>
                  <a:srgbClr val="2B9954"/>
                </a:solidFill>
                <a:latin typeface="Verdana"/>
                <a:cs typeface="Verdana"/>
              </a:rPr>
              <a:t>identify </a:t>
            </a:r>
            <a:r>
              <a:rPr lang="en-US" sz="2000" i="1" spc="10" dirty="0">
                <a:solidFill>
                  <a:srgbClr val="2B9954"/>
                </a:solidFill>
                <a:latin typeface="Verdana"/>
                <a:cs typeface="Verdana"/>
              </a:rPr>
              <a:t>trends, </a:t>
            </a:r>
            <a:r>
              <a:rPr lang="en-US" sz="2000" i="1" spc="15" dirty="0">
                <a:solidFill>
                  <a:srgbClr val="2B9954"/>
                </a:solidFill>
                <a:latin typeface="Verdana"/>
                <a:cs typeface="Verdana"/>
              </a:rPr>
              <a:t>and </a:t>
            </a:r>
            <a:r>
              <a:rPr lang="en-US" sz="2000" i="1" spc="40" dirty="0">
                <a:solidFill>
                  <a:srgbClr val="2B9954"/>
                </a:solidFill>
                <a:latin typeface="Verdana"/>
                <a:cs typeface="Verdana"/>
              </a:rPr>
              <a:t>extract </a:t>
            </a:r>
            <a:r>
              <a:rPr lang="en-US" sz="2000" i="1" spc="25" dirty="0">
                <a:solidFill>
                  <a:srgbClr val="2B9954"/>
                </a:solidFill>
                <a:latin typeface="Verdana"/>
                <a:cs typeface="Verdana"/>
              </a:rPr>
              <a:t>insights </a:t>
            </a:r>
            <a:r>
              <a:rPr lang="en-US" sz="2000" i="1" spc="30" dirty="0">
                <a:solidFill>
                  <a:srgbClr val="2B9954"/>
                </a:solidFill>
                <a:latin typeface="Verdana"/>
                <a:cs typeface="Verdana"/>
              </a:rPr>
              <a:t> </a:t>
            </a:r>
            <a:r>
              <a:rPr lang="en-US" sz="18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lang="en-US" sz="1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enable </a:t>
            </a:r>
            <a:r>
              <a:rPr lang="en-US" sz="1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organizations </a:t>
            </a:r>
            <a:r>
              <a:rPr lang="en-US" sz="2000" i="1" spc="75" dirty="0">
                <a:solidFill>
                  <a:srgbClr val="2B9954"/>
                </a:solidFill>
                <a:latin typeface="Verdana"/>
                <a:cs typeface="Verdana"/>
              </a:rPr>
              <a:t>to </a:t>
            </a:r>
            <a:r>
              <a:rPr lang="en-US" sz="2000" i="1" spc="5" dirty="0">
                <a:solidFill>
                  <a:srgbClr val="2B9954"/>
                </a:solidFill>
                <a:latin typeface="Verdana"/>
                <a:cs typeface="Verdana"/>
              </a:rPr>
              <a:t>make </a:t>
            </a:r>
            <a:r>
              <a:rPr lang="en-US" sz="2000" i="1" spc="30" dirty="0">
                <a:solidFill>
                  <a:srgbClr val="2B9954"/>
                </a:solidFill>
                <a:latin typeface="Verdana"/>
                <a:cs typeface="Verdana"/>
              </a:rPr>
              <a:t>better </a:t>
            </a:r>
            <a:r>
              <a:rPr lang="en-US" sz="2000" i="1" spc="35" dirty="0">
                <a:solidFill>
                  <a:srgbClr val="2B9954"/>
                </a:solidFill>
                <a:latin typeface="Verdana"/>
                <a:cs typeface="Verdana"/>
              </a:rPr>
              <a:t> </a:t>
            </a:r>
            <a:r>
              <a:rPr lang="en-US" sz="2000" i="1" spc="30" dirty="0">
                <a:solidFill>
                  <a:srgbClr val="2B9954"/>
                </a:solidFill>
                <a:latin typeface="Verdana"/>
                <a:cs typeface="Verdana"/>
              </a:rPr>
              <a:t>decisions.</a:t>
            </a:r>
            <a:endParaRPr lang="en-US" sz="20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2CC9-2A2D-EA08-28F8-98E8D406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25" dirty="0">
                <a:solidFill>
                  <a:srgbClr val="2B9954"/>
                </a:solidFill>
              </a:rPr>
              <a:t>FOUR</a:t>
            </a:r>
            <a:r>
              <a:rPr lang="en-US" spc="-320" dirty="0">
                <a:solidFill>
                  <a:srgbClr val="2B9954"/>
                </a:solidFill>
              </a:rPr>
              <a:t> </a:t>
            </a:r>
            <a:r>
              <a:rPr lang="en-US" spc="200" dirty="0">
                <a:solidFill>
                  <a:srgbClr val="2B9954"/>
                </a:solidFill>
              </a:rPr>
              <a:t>TYPES</a:t>
            </a:r>
            <a:r>
              <a:rPr lang="en-US" spc="-310" dirty="0">
                <a:solidFill>
                  <a:srgbClr val="2B9954"/>
                </a:solidFill>
              </a:rPr>
              <a:t> </a:t>
            </a:r>
            <a:r>
              <a:rPr lang="en-US" spc="325" dirty="0"/>
              <a:t>of</a:t>
            </a:r>
            <a:r>
              <a:rPr lang="en-US" spc="-315" dirty="0"/>
              <a:t> </a:t>
            </a:r>
            <a:r>
              <a:rPr lang="en-US" spc="195" dirty="0"/>
              <a:t>Data </a:t>
            </a:r>
            <a:r>
              <a:rPr lang="en-US" spc="-1800" dirty="0"/>
              <a:t> </a:t>
            </a:r>
            <a:r>
              <a:rPr lang="en-US" spc="295" dirty="0"/>
              <a:t>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462F-778B-8375-58D3-A61AE3A9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9523"/>
            <a:ext cx="10353762" cy="2207342"/>
          </a:xfrm>
        </p:spPr>
        <p:txBody>
          <a:bodyPr/>
          <a:lstStyle/>
          <a:p>
            <a:pPr marL="12700" marR="379730">
              <a:lnSpc>
                <a:spcPct val="123000"/>
              </a:lnSpc>
              <a:spcBef>
                <a:spcPts val="95"/>
              </a:spcBef>
              <a:buAutoNum type="arabicPeriod"/>
              <a:tabLst>
                <a:tab pos="334010" algn="l"/>
              </a:tabLst>
            </a:pPr>
            <a:r>
              <a:rPr lang="en-US" spc="12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Predictive</a:t>
            </a:r>
            <a:r>
              <a:rPr lang="en-US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Analytics:</a:t>
            </a:r>
            <a:r>
              <a:rPr lang="en-US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 fi</a:t>
            </a:r>
            <a:r>
              <a:rPr lang="en-US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out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175" dirty="0">
                <a:solidFill>
                  <a:srgbClr val="2B9954"/>
                </a:solidFill>
                <a:latin typeface="Lucida Sans Unicode"/>
                <a:cs typeface="Lucida Sans Unicode"/>
              </a:rPr>
              <a:t>what</a:t>
            </a:r>
            <a:r>
              <a:rPr lang="en-US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60" dirty="0">
                <a:solidFill>
                  <a:srgbClr val="2B9954"/>
                </a:solidFill>
                <a:latin typeface="Lucida Sans Unicode"/>
                <a:cs typeface="Lucida Sans Unicode"/>
              </a:rPr>
              <a:t>might </a:t>
            </a:r>
            <a:r>
              <a:rPr lang="en-US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happen</a:t>
            </a:r>
            <a:r>
              <a:rPr lang="en-US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45" dirty="0">
                <a:solidFill>
                  <a:srgbClr val="2B9954"/>
                </a:solidFill>
                <a:latin typeface="Lucida Sans Unicode"/>
                <a:cs typeface="Lucida Sans Unicode"/>
              </a:rPr>
              <a:t>in</a:t>
            </a:r>
            <a:r>
              <a:rPr lang="en-US" spc="-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135" dirty="0">
                <a:solidFill>
                  <a:srgbClr val="2B9954"/>
                </a:solidFill>
                <a:latin typeface="Lucida Sans Unicode"/>
                <a:cs typeface="Lucida Sans Unicode"/>
              </a:rPr>
              <a:t>the</a:t>
            </a:r>
            <a:r>
              <a:rPr lang="en-US" spc="-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85" dirty="0">
                <a:solidFill>
                  <a:srgbClr val="2B9954"/>
                </a:solidFill>
                <a:latin typeface="Lucida Sans Unicode"/>
                <a:cs typeface="Lucida Sans Unicode"/>
              </a:rPr>
              <a:t>future</a:t>
            </a:r>
            <a:r>
              <a:rPr lang="en-US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dirty="0">
              <a:latin typeface="Lucida Sans Unicode"/>
              <a:cs typeface="Lucida Sans Unicode"/>
            </a:endParaRPr>
          </a:p>
          <a:p>
            <a:pPr marL="12700" marR="561340">
              <a:lnSpc>
                <a:spcPct val="123000"/>
              </a:lnSpc>
              <a:buAutoNum type="arabicPeriod"/>
              <a:tabLst>
                <a:tab pos="395605" algn="l"/>
              </a:tabLst>
            </a:pP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Descriptive</a:t>
            </a:r>
            <a:r>
              <a:rPr lang="en-US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Analytics:</a:t>
            </a:r>
            <a:r>
              <a:rPr lang="en-US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pc="450" dirty="0">
                <a:solidFill>
                  <a:srgbClr val="FFFFFF"/>
                </a:solidFill>
                <a:latin typeface="Lucida Sans Unicode"/>
                <a:cs typeface="Lucida Sans Unicode"/>
              </a:rPr>
              <a:t> fi</a:t>
            </a:r>
            <a:r>
              <a:rPr lang="en-US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lang="en-US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exactly</a:t>
            </a:r>
            <a:r>
              <a:rPr lang="en-US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175" dirty="0">
                <a:solidFill>
                  <a:srgbClr val="2B9954"/>
                </a:solidFill>
                <a:latin typeface="Lucida Sans Unicode"/>
                <a:cs typeface="Lucida Sans Unicode"/>
              </a:rPr>
              <a:t>what </a:t>
            </a:r>
            <a:r>
              <a:rPr lang="en-US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happened</a:t>
            </a:r>
            <a:r>
              <a:rPr lang="en-US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23000"/>
              </a:lnSpc>
              <a:spcBef>
                <a:spcPts val="5"/>
              </a:spcBef>
              <a:buAutoNum type="arabicPeriod"/>
              <a:tabLst>
                <a:tab pos="395605" algn="l"/>
              </a:tabLst>
            </a:pPr>
            <a:r>
              <a:rPr lang="en-US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Prescriptive</a:t>
            </a:r>
            <a:r>
              <a:rPr lang="en-US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Analytics:</a:t>
            </a:r>
            <a:r>
              <a:rPr lang="en-US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lang="en-US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fi</a:t>
            </a:r>
            <a:r>
              <a:rPr lang="en-US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nd</a:t>
            </a:r>
            <a:r>
              <a:rPr lang="en-US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175" dirty="0">
                <a:solidFill>
                  <a:srgbClr val="2B9954"/>
                </a:solidFill>
                <a:latin typeface="Lucida Sans Unicode"/>
                <a:cs typeface="Lucida Sans Unicode"/>
              </a:rPr>
              <a:t>what</a:t>
            </a:r>
            <a:r>
              <a:rPr lang="en-US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should</a:t>
            </a:r>
            <a:r>
              <a:rPr lang="en-US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be </a:t>
            </a:r>
            <a:r>
              <a:rPr lang="en-US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done</a:t>
            </a:r>
            <a:r>
              <a:rPr lang="en-US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40" dirty="0">
                <a:solidFill>
                  <a:srgbClr val="2B9954"/>
                </a:solidFill>
                <a:latin typeface="Lucida Sans Unicode"/>
                <a:cs typeface="Lucida Sans Unicode"/>
              </a:rPr>
              <a:t>next</a:t>
            </a:r>
            <a:r>
              <a:rPr lang="en-US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dirty="0">
              <a:latin typeface="Lucida Sans Unicode"/>
              <a:cs typeface="Lucida Sans Unicode"/>
            </a:endParaRPr>
          </a:p>
          <a:p>
            <a:pPr marL="12700" marR="709295">
              <a:lnSpc>
                <a:spcPct val="123000"/>
              </a:lnSpc>
              <a:buAutoNum type="arabicPeriod"/>
              <a:tabLst>
                <a:tab pos="401320" algn="l"/>
              </a:tabLst>
            </a:pPr>
            <a:r>
              <a:rPr lang="en-US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Diagnostic</a:t>
            </a:r>
            <a:r>
              <a:rPr lang="en-US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Analytics:</a:t>
            </a:r>
            <a:r>
              <a:rPr lang="en-US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 fi</a:t>
            </a:r>
            <a:r>
              <a:rPr lang="en-US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nd </a:t>
            </a:r>
            <a:r>
              <a:rPr lang="en-US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out</a:t>
            </a:r>
            <a:r>
              <a:rPr lang="en-US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pc="170" dirty="0">
                <a:solidFill>
                  <a:srgbClr val="2B9954"/>
                </a:solidFill>
                <a:latin typeface="Lucida Sans Unicode"/>
                <a:cs typeface="Lucida Sans Unicode"/>
              </a:rPr>
              <a:t>why</a:t>
            </a:r>
            <a:r>
              <a:rPr lang="en-US" spc="-8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this </a:t>
            </a:r>
            <a:r>
              <a:rPr lang="en-US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pc="70" dirty="0">
                <a:solidFill>
                  <a:srgbClr val="2B9954"/>
                </a:solidFill>
                <a:latin typeface="Lucida Sans Unicode"/>
                <a:cs typeface="Lucida Sans Unicode"/>
              </a:rPr>
              <a:t>happened/happens</a:t>
            </a:r>
            <a:r>
              <a:rPr lang="en-US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0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2BED-0390-9F0D-7B32-F2BF1AF0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114" dirty="0">
                <a:solidFill>
                  <a:srgbClr val="2B9954"/>
                </a:solidFill>
              </a:rPr>
              <a:t>PREDICTIVE</a:t>
            </a:r>
            <a:r>
              <a:rPr lang="en-US" spc="-360" dirty="0">
                <a:solidFill>
                  <a:srgbClr val="2B9954"/>
                </a:solidFill>
              </a:rPr>
              <a:t> </a:t>
            </a:r>
            <a:r>
              <a:rPr lang="en-US" spc="295" dirty="0"/>
              <a:t>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DA31-A93B-8499-86ED-99C23E2DB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0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24485" indent="-3124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25120" algn="l"/>
              </a:tabLst>
            </a:pPr>
            <a:r>
              <a:rPr lang="en-US"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2B9954"/>
                </a:solidFill>
                <a:latin typeface="Lucida Sans Unicode"/>
                <a:cs typeface="Lucida Sans Unicode"/>
              </a:rPr>
              <a:t>ask</a:t>
            </a:r>
            <a:r>
              <a:rPr lang="en-US" sz="2000" spc="-7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forward-thinking</a:t>
            </a:r>
            <a:r>
              <a:rPr lang="en-US" sz="200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questions.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0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Collecting</a:t>
            </a:r>
            <a:r>
              <a:rPr lang="en-US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and </a:t>
            </a:r>
            <a:r>
              <a:rPr lang="en-US" sz="2000" spc="55" dirty="0">
                <a:solidFill>
                  <a:srgbClr val="2B9954"/>
                </a:solidFill>
                <a:latin typeface="Lucida Sans Unicode"/>
                <a:cs typeface="Lucida Sans Unicode"/>
              </a:rPr>
              <a:t>preparing</a:t>
            </a:r>
            <a:r>
              <a:rPr lang="en-US" sz="2000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6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85" dirty="0">
                <a:solidFill>
                  <a:srgbClr val="2B9954"/>
                </a:solidFill>
                <a:latin typeface="Lucida Sans Unicode"/>
                <a:cs typeface="Lucida Sans Unicode"/>
              </a:rPr>
              <a:t>Develop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predictive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analytics</a:t>
            </a:r>
            <a:r>
              <a:rPr lang="en-US"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models.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400685" indent="-388620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401320" algn="l"/>
              </a:tabLst>
            </a:pPr>
            <a:r>
              <a:rPr lang="en-US" sz="2000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Apply</a:t>
            </a:r>
            <a:r>
              <a:rPr lang="en-US" sz="2000" spc="-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models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prepared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45" dirty="0">
                <a:solidFill>
                  <a:srgbClr val="2B9954"/>
                </a:solidFill>
                <a:latin typeface="Lucida Sans Unicode"/>
                <a:cs typeface="Lucida Sans Unicode"/>
              </a:rPr>
              <a:t>Review</a:t>
            </a:r>
            <a:r>
              <a:rPr lang="en-US" sz="2000" spc="-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models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present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results</a:t>
            </a:r>
            <a:r>
              <a:rPr lang="en-US" sz="20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sz="2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en-US" sz="2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EXAMPLES: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23000"/>
              </a:lnSpc>
              <a:spcBef>
                <a:spcPts val="5"/>
              </a:spcBef>
            </a:pP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Summarizing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data </a:t>
            </a:r>
            <a:r>
              <a:rPr lang="en-US" sz="20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like identifying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future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sales </a:t>
            </a:r>
            <a:r>
              <a:rPr lang="en-US" sz="2000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2B9954"/>
                </a:solidFill>
                <a:latin typeface="Lucida Sans Unicode"/>
                <a:cs typeface="Lucida Sans Unicode"/>
              </a:rPr>
              <a:t>trends,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predicting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security</a:t>
            </a:r>
            <a:r>
              <a:rPr lang="en-US" sz="2000" spc="35" dirty="0">
                <a:solidFill>
                  <a:srgbClr val="2B9954"/>
                </a:solidFill>
                <a:latin typeface="Lucida Sans Unicode"/>
                <a:cs typeface="Lucida Sans Unicode"/>
              </a:rPr>
              <a:t> 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breaches</a:t>
            </a:r>
            <a:r>
              <a:rPr lang="en-US" sz="20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40" dirty="0">
                <a:solidFill>
                  <a:srgbClr val="2B9954"/>
                </a:solidFill>
                <a:latin typeface="Lucida Sans Unicode"/>
                <a:cs typeface="Lucida Sans Unicode"/>
              </a:rPr>
              <a:t>identifying </a:t>
            </a:r>
            <a:r>
              <a:rPr lang="en-US" sz="2000" spc="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customer</a:t>
            </a:r>
            <a:r>
              <a:rPr lang="en-US" sz="2000" spc="4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purchase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2B9954"/>
                </a:solidFill>
                <a:latin typeface="Lucida Sans Unicode"/>
                <a:cs typeface="Lucida Sans Unicode"/>
              </a:rPr>
              <a:t>trends</a:t>
            </a: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lang="en-US" sz="20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8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0042-E2D0-8CFA-4EFB-1F277BE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32" y="936037"/>
            <a:ext cx="10662873" cy="796412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4400" spc="80" dirty="0">
                <a:solidFill>
                  <a:srgbClr val="2B9954"/>
                </a:solidFill>
              </a:rPr>
              <a:t>DESCRIPTIVE</a:t>
            </a:r>
            <a:r>
              <a:rPr lang="en-US" spc="80" dirty="0">
                <a:solidFill>
                  <a:srgbClr val="2B9954"/>
                </a:solidFill>
              </a:rPr>
              <a:t> </a:t>
            </a:r>
            <a:r>
              <a:rPr lang="en-US" spc="295" dirty="0"/>
              <a:t>Analytics</a:t>
            </a:r>
            <a:br>
              <a:rPr lang="en-US" spc="80" dirty="0">
                <a:solidFill>
                  <a:srgbClr val="2B9954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4C37-EB2E-BA82-271E-18134CAA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0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24485" indent="-3124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25120" algn="l"/>
              </a:tabLst>
            </a:pPr>
            <a:r>
              <a:rPr lang="en-US"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2B9954"/>
                </a:solidFill>
                <a:latin typeface="Lucida Sans Unicode"/>
                <a:cs typeface="Lucida Sans Unicode"/>
              </a:rPr>
              <a:t>ask</a:t>
            </a:r>
            <a:r>
              <a:rPr lang="en-US" sz="2000" spc="-4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historical</a:t>
            </a:r>
            <a:r>
              <a:rPr lang="en-US" sz="2000" spc="-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questions.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0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70" dirty="0">
                <a:solidFill>
                  <a:srgbClr val="2B9954"/>
                </a:solidFill>
                <a:latin typeface="Lucida Sans Unicode"/>
                <a:cs typeface="Lucida Sans Unicode"/>
              </a:rPr>
              <a:t>Identifying</a:t>
            </a:r>
            <a:r>
              <a:rPr lang="en-US" sz="2000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required</a:t>
            </a:r>
            <a:r>
              <a:rPr lang="en-US" sz="2000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6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answer</a:t>
            </a:r>
            <a:r>
              <a:rPr lang="en-US" sz="2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questions.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Collecting</a:t>
            </a:r>
            <a:r>
              <a:rPr lang="en-US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and</a:t>
            </a:r>
            <a:r>
              <a:rPr lang="en-US" sz="1600" spc="290" dirty="0">
                <a:solidFill>
                  <a:srgbClr val="2B9954"/>
                </a:solidFill>
                <a:latin typeface="Ink Free"/>
                <a:cs typeface="Ink Free"/>
              </a:rPr>
              <a:t> </a:t>
            </a:r>
            <a:r>
              <a:rPr lang="en-US" sz="2000" spc="55" dirty="0">
                <a:solidFill>
                  <a:srgbClr val="2B9954"/>
                </a:solidFill>
                <a:latin typeface="Lucida Sans Unicode"/>
                <a:cs typeface="Lucida Sans Unicode"/>
              </a:rPr>
              <a:t>preparing</a:t>
            </a:r>
            <a:r>
              <a:rPr lang="en-US" sz="2000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6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400685" indent="-388620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401320" algn="l"/>
              </a:tabLst>
            </a:pPr>
            <a:r>
              <a:rPr lang="en-US" sz="2000" spc="55" dirty="0">
                <a:solidFill>
                  <a:srgbClr val="2B9954"/>
                </a:solidFill>
                <a:latin typeface="Lucida Sans Unicode"/>
                <a:cs typeface="Lucida Sans Unicode"/>
              </a:rPr>
              <a:t>Analyzing</a:t>
            </a:r>
            <a:r>
              <a:rPr lang="en-US" sz="2000" spc="3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Presenting</a:t>
            </a:r>
            <a:r>
              <a:rPr lang="en-US" sz="2000" spc="-2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35" dirty="0">
                <a:solidFill>
                  <a:srgbClr val="2B9954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results </a:t>
            </a: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lang="en-US" sz="20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analysis.</a:t>
            </a:r>
            <a:endParaRPr lang="en-US" sz="2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en-US" sz="2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EXAMPLES: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205740">
              <a:lnSpc>
                <a:spcPct val="123000"/>
              </a:lnSpc>
              <a:spcBef>
                <a:spcPts val="5"/>
              </a:spcBef>
            </a:pP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Summarizing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 like</a:t>
            </a:r>
            <a:r>
              <a:rPr lang="en-US"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sales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2B9954"/>
                </a:solidFill>
                <a:latin typeface="Lucida Sans Unicode"/>
                <a:cs typeface="Lucida Sans Unicode"/>
              </a:rPr>
              <a:t>data,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2B9954"/>
                </a:solidFill>
                <a:latin typeface="Lucida Sans Unicode"/>
                <a:cs typeface="Lucida Sans Unicode"/>
              </a:rPr>
              <a:t>inventory </a:t>
            </a:r>
            <a:r>
              <a:rPr lang="en-US" sz="2000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2B9954"/>
                </a:solidFill>
                <a:latin typeface="Lucida Sans Unicode"/>
                <a:cs typeface="Lucida Sans Unicode"/>
              </a:rPr>
              <a:t>data,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revenue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2B9954"/>
                </a:solidFill>
                <a:latin typeface="Lucida Sans Unicode"/>
                <a:cs typeface="Lucida Sans Unicode"/>
              </a:rPr>
              <a:t>trends</a:t>
            </a: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lang="en-US" sz="20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C249-14A6-18B6-EB36-054C0084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761999"/>
            <a:ext cx="10353762" cy="970450"/>
          </a:xfrm>
        </p:spPr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4400" spc="600" dirty="0">
                <a:solidFill>
                  <a:srgbClr val="2B9954"/>
                </a:solidFill>
              </a:rPr>
              <a:t>P</a:t>
            </a:r>
            <a:r>
              <a:rPr lang="en-US" sz="4400" spc="190" dirty="0">
                <a:solidFill>
                  <a:srgbClr val="2B9954"/>
                </a:solidFill>
              </a:rPr>
              <a:t>R</a:t>
            </a:r>
            <a:r>
              <a:rPr lang="en-US" sz="4400" spc="150" dirty="0">
                <a:solidFill>
                  <a:srgbClr val="2B9954"/>
                </a:solidFill>
              </a:rPr>
              <a:t>E</a:t>
            </a:r>
            <a:r>
              <a:rPr lang="en-US" sz="4400" spc="-195" dirty="0">
                <a:solidFill>
                  <a:srgbClr val="2B9954"/>
                </a:solidFill>
              </a:rPr>
              <a:t>S</a:t>
            </a:r>
            <a:r>
              <a:rPr lang="en-US" sz="4400" spc="170" dirty="0">
                <a:solidFill>
                  <a:srgbClr val="2B9954"/>
                </a:solidFill>
              </a:rPr>
              <a:t>C</a:t>
            </a:r>
            <a:r>
              <a:rPr lang="en-US" sz="4400" spc="190" dirty="0">
                <a:solidFill>
                  <a:srgbClr val="2B9954"/>
                </a:solidFill>
              </a:rPr>
              <a:t>R</a:t>
            </a:r>
            <a:r>
              <a:rPr lang="en-US" sz="4400" spc="-400" dirty="0">
                <a:solidFill>
                  <a:srgbClr val="2B9954"/>
                </a:solidFill>
              </a:rPr>
              <a:t>I</a:t>
            </a:r>
            <a:r>
              <a:rPr lang="en-US" sz="4400" spc="525" dirty="0">
                <a:solidFill>
                  <a:srgbClr val="2B9954"/>
                </a:solidFill>
              </a:rPr>
              <a:t>P</a:t>
            </a:r>
            <a:r>
              <a:rPr lang="en-US" sz="4400" spc="135" dirty="0">
                <a:solidFill>
                  <a:srgbClr val="2B9954"/>
                </a:solidFill>
              </a:rPr>
              <a:t>T</a:t>
            </a:r>
            <a:r>
              <a:rPr lang="en-US" sz="4400" spc="-400" dirty="0">
                <a:solidFill>
                  <a:srgbClr val="2B9954"/>
                </a:solidFill>
              </a:rPr>
              <a:t>I</a:t>
            </a:r>
            <a:r>
              <a:rPr lang="en-US" sz="4400" spc="375" dirty="0">
                <a:solidFill>
                  <a:srgbClr val="2B9954"/>
                </a:solidFill>
              </a:rPr>
              <a:t>V</a:t>
            </a:r>
            <a:r>
              <a:rPr lang="en-US" sz="4400" spc="150" dirty="0">
                <a:solidFill>
                  <a:srgbClr val="2B9954"/>
                </a:solidFill>
              </a:rPr>
              <a:t>E</a:t>
            </a:r>
            <a:r>
              <a:rPr lang="en-US" spc="150" dirty="0">
                <a:solidFill>
                  <a:srgbClr val="2B9954"/>
                </a:solidFill>
              </a:rPr>
              <a:t> </a:t>
            </a:r>
            <a:r>
              <a:rPr lang="en-US" spc="295" dirty="0"/>
              <a:t>Analytics</a:t>
            </a:r>
            <a:br>
              <a:rPr lang="en-US" spc="150" dirty="0">
                <a:solidFill>
                  <a:srgbClr val="2B9954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98B4-5772-A351-3E58-B41B47FC3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0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395605">
              <a:lnSpc>
                <a:spcPct val="123000"/>
              </a:lnSpc>
              <a:buAutoNum type="arabicPeriod"/>
              <a:tabLst>
                <a:tab pos="325120" algn="l"/>
              </a:tabLst>
            </a:pPr>
            <a:r>
              <a:rPr lang="en-US"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2B9954"/>
                </a:solidFill>
                <a:latin typeface="Lucida Sans Unicode"/>
                <a:cs typeface="Lucida Sans Unicode"/>
              </a:rPr>
              <a:t>frame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B9954"/>
                </a:solidFill>
                <a:latin typeface="Lucida Sans Unicode"/>
                <a:cs typeface="Lucida Sans Unicode"/>
              </a:rPr>
              <a:t>a</a:t>
            </a:r>
            <a:r>
              <a:rPr lang="en-US" sz="2000" spc="-6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forward-thinking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query</a:t>
            </a:r>
            <a:r>
              <a:rPr lang="en-US" sz="2000" spc="-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(Next </a:t>
            </a:r>
            <a:r>
              <a:rPr lang="en-US" sz="2000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B9954"/>
                </a:solidFill>
                <a:latin typeface="Lucida Sans Unicode"/>
                <a:cs typeface="Lucida Sans Unicode"/>
              </a:rPr>
              <a:t>Steps).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10" dirty="0">
                <a:solidFill>
                  <a:srgbClr val="2B9954"/>
                </a:solidFill>
                <a:latin typeface="Lucida Sans Unicode"/>
                <a:cs typeface="Lucida Sans Unicode"/>
              </a:rPr>
              <a:t>Gather</a:t>
            </a:r>
            <a:r>
              <a:rPr lang="en-US" sz="2000" spc="-4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prepare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analysis.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Construct</a:t>
            </a:r>
            <a:r>
              <a:rPr lang="en-US" sz="2000" spc="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models</a:t>
            </a:r>
            <a:r>
              <a:rPr lang="en-US" sz="2000" spc="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lang="en-US" sz="2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prescriptive</a:t>
            </a:r>
            <a:r>
              <a:rPr lang="en-US" sz="2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1112520">
              <a:lnSpc>
                <a:spcPct val="123000"/>
              </a:lnSpc>
              <a:buClr>
                <a:srgbClr val="FFFFFF"/>
              </a:buClr>
              <a:buAutoNum type="arabicPeriod"/>
              <a:tabLst>
                <a:tab pos="401320" algn="l"/>
              </a:tabLst>
            </a:pPr>
            <a:r>
              <a:rPr lang="en-US" sz="2000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Utilize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models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prepared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data</a:t>
            </a:r>
            <a:r>
              <a:rPr lang="en-US" sz="20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lang="en-US" sz="2000" spc="-7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recommendations.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357505">
              <a:lnSpc>
                <a:spcPct val="123000"/>
              </a:lnSpc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30" dirty="0">
                <a:solidFill>
                  <a:srgbClr val="2B9954"/>
                </a:solidFill>
                <a:latin typeface="Lucida Sans Unicode"/>
                <a:cs typeface="Lucida Sans Unicode"/>
              </a:rPr>
              <a:t>Evaluate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models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present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actionable </a:t>
            </a:r>
            <a:r>
              <a:rPr lang="en-US" sz="2000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0" dirty="0">
                <a:solidFill>
                  <a:srgbClr val="2B9954"/>
                </a:solidFill>
                <a:latin typeface="Lucida Sans Unicode"/>
                <a:cs typeface="Lucida Sans Unicode"/>
              </a:rPr>
              <a:t>results</a:t>
            </a:r>
            <a:r>
              <a:rPr lang="en-US" sz="20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sz="2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en-US" sz="2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EXAMPLES: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z="2000" spc="215" dirty="0">
                <a:solidFill>
                  <a:srgbClr val="2B9954"/>
                </a:solidFill>
                <a:latin typeface="Lucida Sans Unicode"/>
                <a:cs typeface="Lucida Sans Unicode"/>
              </a:rPr>
              <a:t>GPS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 Route 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Diversions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based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conditions.</a:t>
            </a:r>
            <a:endParaRPr lang="en-US" sz="20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325A-D8F3-57F0-FBD9-735DF0C3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0" dirty="0">
                <a:solidFill>
                  <a:srgbClr val="2B9954"/>
                </a:solidFill>
              </a:rPr>
              <a:t>DIAGNOSTIC</a:t>
            </a:r>
            <a:r>
              <a:rPr lang="en-US" spc="-340" dirty="0">
                <a:solidFill>
                  <a:srgbClr val="2B9954"/>
                </a:solidFill>
              </a:rPr>
              <a:t> </a:t>
            </a:r>
            <a:r>
              <a:rPr lang="en-US" spc="295" dirty="0"/>
              <a:t>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A2E6-FEBC-2C65-01C4-02BBF408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4" y="1732449"/>
            <a:ext cx="10810567" cy="4058751"/>
          </a:xfrm>
        </p:spPr>
        <p:txBody>
          <a:bodyPr>
            <a:normAutofit fontScale="85000" lnSpcReduction="10000"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lang="en-US" sz="20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PROCESS: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24485" indent="-3124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325120" algn="l"/>
              </a:tabLst>
            </a:pPr>
            <a:r>
              <a:rPr lang="en-US" sz="2000" spc="-114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Identify</a:t>
            </a:r>
            <a:r>
              <a:rPr lang="en-US" sz="2000" spc="-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inconsistencies</a:t>
            </a:r>
            <a:r>
              <a:rPr lang="en-US" sz="2000" spc="2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(anomalies)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lang="en-US"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data.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0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20" dirty="0">
                <a:solidFill>
                  <a:srgbClr val="2B9954"/>
                </a:solidFill>
                <a:latin typeface="Lucida Sans Unicode"/>
                <a:cs typeface="Lucida Sans Unicode"/>
              </a:rPr>
              <a:t>Collect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data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related</a:t>
            </a:r>
            <a:r>
              <a:rPr lang="en-US" sz="20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inconsistencies</a:t>
            </a:r>
            <a:r>
              <a:rPr lang="en-US" sz="20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14" dirty="0">
                <a:solidFill>
                  <a:srgbClr val="2B9954"/>
                </a:solidFill>
                <a:latin typeface="Lucida Sans Unicode"/>
                <a:cs typeface="Lucida Sans Unicode"/>
              </a:rPr>
              <a:t>Construct</a:t>
            </a:r>
            <a:r>
              <a:rPr lang="en-US" sz="2000" spc="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models</a:t>
            </a:r>
            <a:r>
              <a:rPr lang="en-US" sz="2000" spc="5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lang="en-US" sz="2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prescriptive</a:t>
            </a:r>
            <a:r>
              <a:rPr lang="en-US" sz="20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insights.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353695">
              <a:lnSpc>
                <a:spcPct val="123000"/>
              </a:lnSpc>
              <a:buClr>
                <a:srgbClr val="FFFFFF"/>
              </a:buClr>
              <a:buAutoNum type="arabicPeriod"/>
              <a:tabLst>
                <a:tab pos="401320" algn="l"/>
              </a:tabLst>
            </a:pPr>
            <a:r>
              <a:rPr lang="en-US" sz="2000" spc="75" dirty="0">
                <a:solidFill>
                  <a:srgbClr val="2B9954"/>
                </a:solidFill>
                <a:latin typeface="Lucida Sans Unicode"/>
                <a:cs typeface="Lucida Sans Unicode"/>
              </a:rPr>
              <a:t>Apply</a:t>
            </a:r>
            <a:r>
              <a:rPr lang="en-US" sz="2000" spc="-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B9954"/>
                </a:solidFill>
                <a:latin typeface="Lucida Sans Unicode"/>
                <a:cs typeface="Lucida Sans Unicode"/>
              </a:rPr>
              <a:t>statistical</a:t>
            </a:r>
            <a:r>
              <a:rPr lang="en-US" sz="2000" spc="-7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techniques</a:t>
            </a:r>
            <a:r>
              <a:rPr lang="en-US" sz="2000" spc="5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lang="en-US" sz="20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reveal</a:t>
            </a:r>
            <a:r>
              <a:rPr lang="en-US" sz="2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5" dirty="0">
                <a:solidFill>
                  <a:srgbClr val="2B9954"/>
                </a:solidFill>
                <a:latin typeface="Lucida Sans Unicode"/>
                <a:cs typeface="Lucida Sans Unicode"/>
              </a:rPr>
              <a:t>trends </a:t>
            </a:r>
            <a:r>
              <a:rPr lang="en-US" sz="2000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and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0" dirty="0">
                <a:solidFill>
                  <a:srgbClr val="2B9954"/>
                </a:solidFill>
                <a:latin typeface="Lucida Sans Unicode"/>
                <a:cs typeface="Lucida Sans Unicode"/>
              </a:rPr>
              <a:t>relationships</a:t>
            </a:r>
            <a:r>
              <a:rPr lang="en-US" sz="2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explaining </a:t>
            </a:r>
            <a:r>
              <a:rPr lang="en-US" sz="20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anomalies.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394970" indent="-382905">
              <a:lnSpc>
                <a:spcPct val="100000"/>
              </a:lnSpc>
              <a:spcBef>
                <a:spcPts val="665"/>
              </a:spcBef>
              <a:buClr>
                <a:srgbClr val="FFFFFF"/>
              </a:buClr>
              <a:buAutoNum type="arabicPeriod"/>
              <a:tabLst>
                <a:tab pos="395605" algn="l"/>
              </a:tabLst>
            </a:pPr>
            <a:r>
              <a:rPr lang="en-US" sz="2000" spc="140" dirty="0">
                <a:solidFill>
                  <a:srgbClr val="2B9954"/>
                </a:solidFill>
                <a:latin typeface="Lucida Sans Unicode"/>
                <a:cs typeface="Lucida Sans Unicode"/>
              </a:rPr>
              <a:t>Present</a:t>
            </a:r>
            <a:r>
              <a:rPr lang="en-US" sz="2000" spc="10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2B9954"/>
                </a:solidFill>
                <a:latin typeface="Lucida Sans Unicode"/>
                <a:cs typeface="Lucida Sans Unicode"/>
              </a:rPr>
              <a:t>possible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5" dirty="0">
                <a:solidFill>
                  <a:srgbClr val="2B9954"/>
                </a:solidFill>
                <a:latin typeface="Lucida Sans Unicode"/>
                <a:cs typeface="Lucida Sans Unicode"/>
              </a:rPr>
              <a:t>causes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lang="en-US" sz="20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inconsistencies.</a:t>
            </a:r>
            <a:endParaRPr lang="en-US" sz="20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24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lang="en-US" sz="2000" spc="160" dirty="0">
                <a:solidFill>
                  <a:srgbClr val="FFFFFF"/>
                </a:solidFill>
                <a:latin typeface="Lucida Sans Unicode"/>
                <a:cs typeface="Lucida Sans Unicode"/>
              </a:rPr>
              <a:t>EXAMPLES:</a:t>
            </a:r>
            <a:endParaRPr lang="en-US" sz="2000" dirty="0">
              <a:latin typeface="Lucida Sans Unicode"/>
              <a:cs typeface="Lucida Sans Unicode"/>
            </a:endParaRPr>
          </a:p>
          <a:p>
            <a:pPr marL="12700" marR="392430">
              <a:lnSpc>
                <a:spcPct val="123000"/>
              </a:lnSpc>
            </a:pP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Customer </a:t>
            </a:r>
            <a:r>
              <a:rPr lang="en-US" sz="2000" spc="35" dirty="0">
                <a:solidFill>
                  <a:srgbClr val="2B9954"/>
                </a:solidFill>
                <a:latin typeface="Lucida Sans Unicode"/>
                <a:cs typeface="Lucida Sans Unicode"/>
              </a:rPr>
              <a:t>Ratings, </a:t>
            </a:r>
            <a:r>
              <a:rPr lang="en-US" sz="2000" spc="140" dirty="0">
                <a:solidFill>
                  <a:srgbClr val="2B9954"/>
                </a:solidFill>
                <a:latin typeface="Lucida Sans Unicode"/>
                <a:cs typeface="Lucida Sans Unicode"/>
              </a:rPr>
              <a:t>Sales </a:t>
            </a:r>
            <a:r>
              <a:rPr lang="en-US" sz="2000" spc="90" dirty="0">
                <a:solidFill>
                  <a:srgbClr val="2B9954"/>
                </a:solidFill>
                <a:latin typeface="Lucida Sans Unicode"/>
                <a:cs typeface="Lucida Sans Unicode"/>
              </a:rPr>
              <a:t>trends </a:t>
            </a:r>
            <a:r>
              <a:rPr lang="en-US" sz="2000" spc="15" dirty="0">
                <a:solidFill>
                  <a:srgbClr val="2B9954"/>
                </a:solidFill>
                <a:latin typeface="Lucida Sans Unicode"/>
                <a:cs typeface="Lucida Sans Unicode"/>
              </a:rPr>
              <a:t>during </a:t>
            </a:r>
            <a:r>
              <a:rPr lang="en-US" sz="2000" spc="95" dirty="0">
                <a:solidFill>
                  <a:srgbClr val="2B9954"/>
                </a:solidFill>
                <a:latin typeface="Lucida Sans Unicode"/>
                <a:cs typeface="Lucida Sans Unicode"/>
              </a:rPr>
              <a:t>speci</a:t>
            </a:r>
            <a:r>
              <a:rPr lang="en-US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fi</a:t>
            </a:r>
            <a:r>
              <a:rPr lang="en-US" sz="2000" spc="185" dirty="0">
                <a:solidFill>
                  <a:srgbClr val="2B9954"/>
                </a:solidFill>
                <a:latin typeface="Lucida Sans Unicode"/>
                <a:cs typeface="Lucida Sans Unicode"/>
              </a:rPr>
              <a:t>c </a:t>
            </a:r>
            <a:r>
              <a:rPr lang="en-US" sz="2000" spc="-7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00" dirty="0">
                <a:solidFill>
                  <a:srgbClr val="2B9954"/>
                </a:solidFill>
                <a:latin typeface="Lucida Sans Unicode"/>
                <a:cs typeface="Lucida Sans Unicode"/>
              </a:rPr>
              <a:t>events</a:t>
            </a:r>
            <a:r>
              <a:rPr lang="en-US" sz="2000" spc="45" dirty="0">
                <a:solidFill>
                  <a:srgbClr val="2B9954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throughout</a:t>
            </a:r>
            <a:r>
              <a:rPr lang="en-US" sz="2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lang="en-US" sz="20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years,</a:t>
            </a:r>
            <a:r>
              <a:rPr lang="en-US" sz="20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0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etc.</a:t>
            </a:r>
            <a:endParaRPr lang="en-US" sz="20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2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E1F6-97FA-B989-BCFD-D9C6A521B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765322"/>
            <a:ext cx="10353762" cy="663678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9040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38</TotalTime>
  <Words>313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Calisto MT</vt:lpstr>
      <vt:lpstr>Ink Free</vt:lpstr>
      <vt:lpstr>Lucida Sans Unicode</vt:lpstr>
      <vt:lpstr>Verdana</vt:lpstr>
      <vt:lpstr>Wingdings 2</vt:lpstr>
      <vt:lpstr>Slate</vt:lpstr>
      <vt:lpstr>Data Analytics</vt:lpstr>
      <vt:lpstr>WHAT is Data  Analytics?</vt:lpstr>
      <vt:lpstr>FOUR TYPES of Data  Analytics</vt:lpstr>
      <vt:lpstr>PREDICTIVE Analytics</vt:lpstr>
      <vt:lpstr>DESCRIPTIVE Analytics </vt:lpstr>
      <vt:lpstr>PRESCRIPTIVE Analytics </vt:lpstr>
      <vt:lpstr>DIAGNOSTIC Analytics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</dc:title>
  <dc:creator>lenovo</dc:creator>
  <cp:lastModifiedBy>lenovo</cp:lastModifiedBy>
  <cp:revision>11</cp:revision>
  <dcterms:created xsi:type="dcterms:W3CDTF">2024-05-19T06:49:06Z</dcterms:created>
  <dcterms:modified xsi:type="dcterms:W3CDTF">2024-05-19T07:30:34Z</dcterms:modified>
</cp:coreProperties>
</file>