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8" r:id="rId3"/>
    <p:sldId id="257"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1"/>
  </p:normalViewPr>
  <p:slideViewPr>
    <p:cSldViewPr snapToGrid="0">
      <p:cViewPr varScale="1">
        <p:scale>
          <a:sx n="101" d="100"/>
          <a:sy n="101" d="100"/>
        </p:scale>
        <p:origin x="10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257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4757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574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5965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2183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0783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1908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4104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6379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4709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8/12/23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1084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8/12/23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86244139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20" y="23745"/>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521586" y="641687"/>
            <a:ext cx="10000343" cy="873071"/>
          </a:xfrm>
        </p:spPr>
        <p:txBody>
          <a:bodyPr>
            <a:normAutofit fontScale="90000"/>
          </a:bodyPr>
          <a:lstStyle/>
          <a:p>
            <a:r>
              <a:rPr lang="en-US" sz="4000" dirty="0"/>
              <a:t>Boston Housing Dataset Analysis</a:t>
            </a:r>
            <a:br>
              <a:rPr lang="en-US" sz="4000" dirty="0"/>
            </a:br>
            <a:br>
              <a:rPr lang="en-US" sz="1800" b="0" i="0" dirty="0">
                <a:solidFill>
                  <a:schemeClr val="bg1"/>
                </a:solidFill>
                <a:effectLst/>
                <a:latin typeface="Times New Roman" panose="02020603050405020304" pitchFamily="18" charset="0"/>
                <a:cs typeface="Times New Roman" panose="02020603050405020304" pitchFamily="18" charset="0"/>
              </a:rPr>
            </a:b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FF7D56-960E-92C3-6C03-A548F7BAB25A}"/>
              </a:ext>
            </a:extLst>
          </p:cNvPr>
          <p:cNvSpPr txBox="1"/>
          <p:nvPr/>
        </p:nvSpPr>
        <p:spPr>
          <a:xfrm>
            <a:off x="7172696" y="4714505"/>
            <a:ext cx="4935145" cy="1323439"/>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cs typeface="Times New Roman" panose="02020603050405020304" pitchFamily="18" charset="0"/>
              </a:rPr>
              <a:t>1. </a:t>
            </a:r>
            <a:r>
              <a:rPr lang="en-US" sz="2000" dirty="0" err="1">
                <a:solidFill>
                  <a:schemeClr val="bg1"/>
                </a:solidFill>
                <a:effectLst/>
                <a:latin typeface="Times New Roman" panose="02020603050405020304" pitchFamily="18" charset="0"/>
                <a:cs typeface="Times New Roman" panose="02020603050405020304" pitchFamily="18" charset="0"/>
              </a:rPr>
              <a:t>Shreeyash</a:t>
            </a:r>
            <a:r>
              <a:rPr lang="en-US" sz="2000" dirty="0">
                <a:solidFill>
                  <a:schemeClr val="bg1"/>
                </a:solidFill>
                <a:effectLst/>
                <a:latin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cs typeface="Times New Roman" panose="02020603050405020304" pitchFamily="18" charset="0"/>
              </a:rPr>
              <a:t>Lahane</a:t>
            </a:r>
            <a:r>
              <a:rPr lang="en-US" sz="2000" dirty="0">
                <a:solidFill>
                  <a:schemeClr val="bg1"/>
                </a:solidFill>
                <a:effectLst/>
                <a:latin typeface="Times New Roman" panose="02020603050405020304" pitchFamily="18" charset="0"/>
                <a:cs typeface="Times New Roman" panose="02020603050405020304" pitchFamily="18" charset="0"/>
              </a:rPr>
              <a:t> (NUID 002743020)</a:t>
            </a:r>
          </a:p>
          <a:p>
            <a:r>
              <a:rPr lang="en-US" sz="2000" dirty="0">
                <a:solidFill>
                  <a:schemeClr val="bg1"/>
                </a:solidFill>
                <a:effectLst/>
                <a:latin typeface="Times New Roman" panose="02020603050405020304" pitchFamily="18" charset="0"/>
                <a:cs typeface="Times New Roman" panose="02020603050405020304" pitchFamily="18" charset="0"/>
              </a:rPr>
              <a:t>2. Ram </a:t>
            </a:r>
            <a:r>
              <a:rPr lang="en-US" sz="2000" dirty="0" err="1">
                <a:solidFill>
                  <a:schemeClr val="bg1"/>
                </a:solidFill>
                <a:effectLst/>
                <a:latin typeface="Times New Roman" panose="02020603050405020304" pitchFamily="18" charset="0"/>
                <a:cs typeface="Times New Roman" panose="02020603050405020304" pitchFamily="18" charset="0"/>
              </a:rPr>
              <a:t>Vaghani</a:t>
            </a:r>
            <a:r>
              <a:rPr lang="en-US" sz="2000" dirty="0">
                <a:solidFill>
                  <a:schemeClr val="bg1"/>
                </a:solidFill>
                <a:effectLst/>
                <a:latin typeface="Times New Roman" panose="02020603050405020304" pitchFamily="18" charset="0"/>
                <a:cs typeface="Times New Roman" panose="02020603050405020304" pitchFamily="18" charset="0"/>
              </a:rPr>
              <a:t> (NUID 002704237)</a:t>
            </a:r>
          </a:p>
          <a:p>
            <a:r>
              <a:rPr lang="en-US" sz="2000" dirty="0">
                <a:solidFill>
                  <a:schemeClr val="bg1"/>
                </a:solidFill>
                <a:effectLst/>
                <a:latin typeface="Times New Roman" panose="02020603050405020304" pitchFamily="18" charset="0"/>
                <a:cs typeface="Times New Roman" panose="02020603050405020304" pitchFamily="18" charset="0"/>
              </a:rPr>
              <a:t>3. </a:t>
            </a:r>
            <a:r>
              <a:rPr lang="en-US" sz="2000" dirty="0" err="1">
                <a:solidFill>
                  <a:schemeClr val="bg1"/>
                </a:solidFill>
                <a:effectLst/>
                <a:latin typeface="Times New Roman" panose="02020603050405020304" pitchFamily="18" charset="0"/>
                <a:cs typeface="Times New Roman" panose="02020603050405020304" pitchFamily="18" charset="0"/>
              </a:rPr>
              <a:t>Tripti</a:t>
            </a:r>
            <a:r>
              <a:rPr lang="en-US" sz="2000" dirty="0">
                <a:solidFill>
                  <a:schemeClr val="bg1"/>
                </a:solidFill>
                <a:effectLst/>
                <a:latin typeface="Times New Roman" panose="02020603050405020304" pitchFamily="18" charset="0"/>
                <a:cs typeface="Times New Roman" panose="02020603050405020304" pitchFamily="18" charset="0"/>
              </a:rPr>
              <a:t> Gupta (NUID 002776822)</a:t>
            </a:r>
          </a:p>
          <a:p>
            <a:r>
              <a:rPr lang="en-US" sz="2000" dirty="0">
                <a:solidFill>
                  <a:schemeClr val="bg1"/>
                </a:solidFill>
                <a:effectLst/>
                <a:latin typeface="Times New Roman" panose="02020603050405020304" pitchFamily="18" charset="0"/>
                <a:cs typeface="Times New Roman" panose="02020603050405020304" pitchFamily="18" charset="0"/>
              </a:rPr>
              <a:t>4. </a:t>
            </a:r>
            <a:r>
              <a:rPr lang="en-US" sz="2000" dirty="0" err="1">
                <a:solidFill>
                  <a:schemeClr val="bg1"/>
                </a:solidFill>
                <a:effectLst/>
                <a:latin typeface="Times New Roman" panose="02020603050405020304" pitchFamily="18" charset="0"/>
                <a:cs typeface="Times New Roman" panose="02020603050405020304" pitchFamily="18" charset="0"/>
              </a:rPr>
              <a:t>Ikra</a:t>
            </a:r>
            <a:r>
              <a:rPr lang="en-US" sz="2000" dirty="0">
                <a:solidFill>
                  <a:schemeClr val="bg1"/>
                </a:solidFill>
                <a:effectLst/>
                <a:latin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cs typeface="Times New Roman" panose="02020603050405020304" pitchFamily="18" charset="0"/>
              </a:rPr>
              <a:t>Bhagwan</a:t>
            </a:r>
            <a:r>
              <a:rPr lang="en-US" sz="2000" dirty="0">
                <a:solidFill>
                  <a:schemeClr val="bg1"/>
                </a:solidFill>
                <a:effectLst/>
                <a:latin typeface="Times New Roman" panose="02020603050405020304" pitchFamily="18" charset="0"/>
                <a:cs typeface="Times New Roman" panose="02020603050405020304" pitchFamily="18" charset="0"/>
              </a:rPr>
              <a:t> (NUID 002794307)</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9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20" y="-5"/>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685800" y="469527"/>
            <a:ext cx="10000343" cy="873071"/>
          </a:xfrm>
        </p:spPr>
        <p:txBody>
          <a:bodyPr>
            <a:normAutofit/>
          </a:bodyPr>
          <a:lstStyle/>
          <a:p>
            <a:r>
              <a:rPr lang="en-US" sz="4000" dirty="0"/>
              <a:t>Data</a:t>
            </a:r>
          </a:p>
        </p:txBody>
      </p:sp>
      <p:sp>
        <p:nvSpPr>
          <p:cNvPr id="3" name="Subtitle 2">
            <a:extLst>
              <a:ext uri="{FF2B5EF4-FFF2-40B4-BE49-F238E27FC236}">
                <a16:creationId xmlns:a16="http://schemas.microsoft.com/office/drawing/2014/main" id="{B6C953EB-9087-E14A-B388-36344D45710E}"/>
              </a:ext>
            </a:extLst>
          </p:cNvPr>
          <p:cNvSpPr>
            <a:spLocks noGrp="1"/>
          </p:cNvSpPr>
          <p:nvPr>
            <p:ph type="subTitle" idx="1"/>
          </p:nvPr>
        </p:nvSpPr>
        <p:spPr>
          <a:xfrm>
            <a:off x="685800" y="1864760"/>
            <a:ext cx="10924674" cy="1179230"/>
          </a:xfrm>
        </p:spPr>
        <p:txBody>
          <a:bodyPr>
            <a:noAutofit/>
          </a:bodyPr>
          <a:lstStyle/>
          <a:p>
            <a:r>
              <a:rPr lang="en-US" b="0" i="0" dirty="0">
                <a:solidFill>
                  <a:schemeClr val="bg1"/>
                </a:solidFill>
                <a:effectLst/>
                <a:latin typeface="Times New Roman" panose="02020603050405020304" pitchFamily="18" charset="0"/>
                <a:cs typeface="Times New Roman" panose="02020603050405020304" pitchFamily="18" charset="0"/>
              </a:rPr>
              <a:t>The Boston Housing dataset is a commonly used dataset in machine learning for regression problems. It consists of 506 samples, with each sample representing a suburb of Boston. Each sample has 13 features which can be used to predict the median value (in thousands of dollars) of owner-occupied homes in the suburb.</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Graphical user interface, application, table&#10;&#10;Description automatically generated">
            <a:extLst>
              <a:ext uri="{FF2B5EF4-FFF2-40B4-BE49-F238E27FC236}">
                <a16:creationId xmlns:a16="http://schemas.microsoft.com/office/drawing/2014/main" id="{6E273FB0-1F71-F95E-7664-D3474A97975B}"/>
              </a:ext>
            </a:extLst>
          </p:cNvPr>
          <p:cNvPicPr>
            <a:picLocks noChangeAspect="1"/>
          </p:cNvPicPr>
          <p:nvPr/>
        </p:nvPicPr>
        <p:blipFill rotWithShape="1">
          <a:blip r:embed="rId4"/>
          <a:srcRect l="8700" t="40976" r="26961" b="24370"/>
          <a:stretch/>
        </p:blipFill>
        <p:spPr>
          <a:xfrm>
            <a:off x="685795" y="3693581"/>
            <a:ext cx="8486780" cy="2856955"/>
          </a:xfrm>
          <a:prstGeom prst="rect">
            <a:avLst/>
          </a:prstGeom>
        </p:spPr>
      </p:pic>
    </p:spTree>
    <p:extLst>
      <p:ext uri="{BB962C8B-B14F-4D97-AF65-F5344CB8AC3E}">
        <p14:creationId xmlns:p14="http://schemas.microsoft.com/office/powerpoint/2010/main" val="33507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20" y="-5"/>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685800" y="469527"/>
            <a:ext cx="10000343" cy="873071"/>
          </a:xfrm>
        </p:spPr>
        <p:txBody>
          <a:bodyPr>
            <a:normAutofit/>
          </a:bodyPr>
          <a:lstStyle/>
          <a:p>
            <a:r>
              <a:rPr lang="en-US" sz="4000" dirty="0"/>
              <a:t>Models</a:t>
            </a:r>
          </a:p>
        </p:txBody>
      </p:sp>
      <p:graphicFrame>
        <p:nvGraphicFramePr>
          <p:cNvPr id="5" name="Table 5">
            <a:extLst>
              <a:ext uri="{FF2B5EF4-FFF2-40B4-BE49-F238E27FC236}">
                <a16:creationId xmlns:a16="http://schemas.microsoft.com/office/drawing/2014/main" id="{07083A99-21A0-0026-1409-5C9BC588D47A}"/>
              </a:ext>
            </a:extLst>
          </p:cNvPr>
          <p:cNvGraphicFramePr>
            <a:graphicFrameLocks noGrp="1"/>
          </p:cNvGraphicFramePr>
          <p:nvPr>
            <p:extLst>
              <p:ext uri="{D42A27DB-BD31-4B8C-83A1-F6EECF244321}">
                <p14:modId xmlns:p14="http://schemas.microsoft.com/office/powerpoint/2010/main" val="4235383815"/>
              </p:ext>
            </p:extLst>
          </p:nvPr>
        </p:nvGraphicFramePr>
        <p:xfrm>
          <a:off x="685800" y="1730341"/>
          <a:ext cx="10857018" cy="4227615"/>
        </p:xfrm>
        <a:graphic>
          <a:graphicData uri="http://schemas.openxmlformats.org/drawingml/2006/table">
            <a:tbl>
              <a:tblPr firstRow="1" bandRow="1">
                <a:effectLst/>
                <a:tableStyleId>{D27102A9-8310-4765-A935-A1911B00CA55}</a:tableStyleId>
              </a:tblPr>
              <a:tblGrid>
                <a:gridCol w="3619006">
                  <a:extLst>
                    <a:ext uri="{9D8B030D-6E8A-4147-A177-3AD203B41FA5}">
                      <a16:colId xmlns:a16="http://schemas.microsoft.com/office/drawing/2014/main" val="1370960551"/>
                    </a:ext>
                  </a:extLst>
                </a:gridCol>
                <a:gridCol w="3619006">
                  <a:extLst>
                    <a:ext uri="{9D8B030D-6E8A-4147-A177-3AD203B41FA5}">
                      <a16:colId xmlns:a16="http://schemas.microsoft.com/office/drawing/2014/main" val="4290654899"/>
                    </a:ext>
                  </a:extLst>
                </a:gridCol>
                <a:gridCol w="3619006">
                  <a:extLst>
                    <a:ext uri="{9D8B030D-6E8A-4147-A177-3AD203B41FA5}">
                      <a16:colId xmlns:a16="http://schemas.microsoft.com/office/drawing/2014/main" val="4126921875"/>
                    </a:ext>
                  </a:extLst>
                </a:gridCol>
              </a:tblGrid>
              <a:tr h="366332">
                <a:tc>
                  <a:txBody>
                    <a:bodyPr/>
                    <a:lstStyle/>
                    <a:p>
                      <a:pPr>
                        <a:lnSpc>
                          <a:spcPct val="100000"/>
                        </a:lnSpc>
                      </a:pPr>
                      <a:r>
                        <a:rPr lang="en-US" sz="1600" b="1" i="0" kern="1200" dirty="0">
                          <a:solidFill>
                            <a:schemeClr val="bg1"/>
                          </a:solidFill>
                          <a:effectLst/>
                          <a:latin typeface="Times New Roman" panose="02020603050405020304" pitchFamily="18" charset="0"/>
                          <a:ea typeface="+mn-ea"/>
                          <a:cs typeface="Times New Roman" panose="02020603050405020304" pitchFamily="18" charset="0"/>
                        </a:rPr>
                        <a:t> Linear Regression</a:t>
                      </a:r>
                      <a:endParaRPr lang="en-US" sz="16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600" b="1" i="0" kern="1200" dirty="0">
                          <a:solidFill>
                            <a:schemeClr val="bg1"/>
                          </a:solidFill>
                          <a:effectLst/>
                          <a:latin typeface="Times New Roman" panose="02020603050405020304" pitchFamily="18" charset="0"/>
                          <a:ea typeface="+mn-ea"/>
                          <a:cs typeface="Times New Roman" panose="02020603050405020304" pitchFamily="18" charset="0"/>
                        </a:rPr>
                        <a:t>Decision Tree</a:t>
                      </a:r>
                      <a:endParaRPr lang="en-US" sz="16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r>
                        <a:rPr lang="en-US" sz="1600" b="1" i="0" kern="1200" dirty="0">
                          <a:solidFill>
                            <a:schemeClr val="bg1"/>
                          </a:solidFill>
                          <a:effectLst/>
                          <a:latin typeface="Times New Roman" panose="02020603050405020304" pitchFamily="18" charset="0"/>
                          <a:ea typeface="+mn-ea"/>
                          <a:cs typeface="Times New Roman" panose="02020603050405020304" pitchFamily="18" charset="0"/>
                        </a:rPr>
                        <a:t>Random Forest</a:t>
                      </a:r>
                      <a:endParaRPr lang="en-US" sz="16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3295087"/>
                  </a:ext>
                </a:extLst>
              </a:tr>
              <a:tr h="3861283">
                <a:tc>
                  <a:txBody>
                    <a:bodyPr/>
                    <a:lstStyle/>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Purpose: Predict numeric values based on linear relationships between variables.</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Strengths: Simple, interpretable, fast.</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Limitations: Assumes linear relationships, sensitive to outliers, might not capture complex patterns.</a:t>
                      </a:r>
                    </a:p>
                    <a:p>
                      <a:pPr marL="285750" indent="-285750">
                        <a:lnSpc>
                          <a:spcPct val="10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Applicability: Well-suited for tasks like predicting sales figures, stock prices, or temperature.</a:t>
                      </a:r>
                    </a:p>
                    <a:p>
                      <a:pPr marL="285750" indent="-285750">
                        <a:lnSpc>
                          <a:spcPct val="10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Quick Insights: Helps identify which features are most influential in the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Purpose: Make decisions by asking feature-based questions.</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Strengths: Handles both data types, captures nonlinear patterns, easy to understand.</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Limitations: Prone to overfitting, sensitive to data variations, can lack generalization.</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Flexibility: Can handle mixed data types (categorical and numerical).</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Visual Interpretation: Trees can be graphically visualized to understand the decision-making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Purpose: Improve predictions by combining multiple decision trees.</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Strengths: Reduces overfitting, works with high-dimensional data, provides feature importance.</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Limitations: Computationally intensive, less interpretable than a single tree, can struggle with imbalanced data.</a:t>
                      </a:r>
                    </a:p>
                    <a:p>
                      <a:pPr marL="285750" indent="-285750">
                        <a:lnSpc>
                          <a:spcPct val="100000"/>
                        </a:lnSpc>
                        <a:buFont typeface="Arial" panose="020B0604020202020204" pitchFamily="34" charset="0"/>
                        <a:buChar char="•"/>
                      </a:pPr>
                      <a:r>
                        <a:rPr lang="en-US" sz="1600" b="0" i="0" kern="1200" dirty="0">
                          <a:solidFill>
                            <a:schemeClr val="bg1"/>
                          </a:solidFill>
                          <a:effectLst/>
                          <a:latin typeface="Times New Roman" panose="02020603050405020304" pitchFamily="18" charset="0"/>
                          <a:ea typeface="+mn-ea"/>
                          <a:cs typeface="Times New Roman" panose="02020603050405020304" pitchFamily="18" charset="0"/>
                        </a:rPr>
                        <a:t>Diversity: Trees are trained on random subsets of data and features, reducing overfitting.</a:t>
                      </a:r>
                    </a:p>
                    <a:p>
                      <a:pPr marL="285750" indent="-285750">
                        <a:lnSpc>
                          <a:spcPct val="100000"/>
                        </a:lnSpc>
                        <a:buFont typeface="Arial" panose="020B0604020202020204" pitchFamily="34" charset="0"/>
                        <a:buChar char="•"/>
                      </a:pPr>
                      <a:endParaRPr lang="en-US" sz="1600" b="0" i="0" kern="1200" dirty="0">
                        <a:solidFill>
                          <a:schemeClr val="bg1"/>
                        </a:solidFill>
                        <a:effectLst/>
                        <a:latin typeface="Times New Roman" panose="02020603050405020304" pitchFamily="18" charset="0"/>
                        <a:ea typeface="+mn-ea"/>
                        <a:cs typeface="Times New Roman" panose="02020603050405020304" pitchFamily="18" charset="0"/>
                      </a:endParaRPr>
                    </a:p>
                    <a:p>
                      <a:pPr>
                        <a:lnSpc>
                          <a:spcPct val="100000"/>
                        </a:lnSpc>
                      </a:pPr>
                      <a:endParaRPr lang="en-US"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882554"/>
                  </a:ext>
                </a:extLst>
              </a:tr>
            </a:tbl>
          </a:graphicData>
        </a:graphic>
      </p:graphicFrame>
    </p:spTree>
    <p:extLst>
      <p:ext uri="{BB962C8B-B14F-4D97-AF65-F5344CB8AC3E}">
        <p14:creationId xmlns:p14="http://schemas.microsoft.com/office/powerpoint/2010/main" val="140652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20" y="-5"/>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685800" y="469527"/>
            <a:ext cx="10000343" cy="873071"/>
          </a:xfrm>
        </p:spPr>
        <p:txBody>
          <a:bodyPr>
            <a:normAutofit/>
          </a:bodyPr>
          <a:lstStyle/>
          <a:p>
            <a:r>
              <a:rPr lang="en-US" sz="4000" dirty="0"/>
              <a:t>Additional Approach</a:t>
            </a:r>
          </a:p>
        </p:txBody>
      </p:sp>
      <p:sp>
        <p:nvSpPr>
          <p:cNvPr id="8" name="TextBox 7">
            <a:extLst>
              <a:ext uri="{FF2B5EF4-FFF2-40B4-BE49-F238E27FC236}">
                <a16:creationId xmlns:a16="http://schemas.microsoft.com/office/drawing/2014/main" id="{BB5262A8-B89C-739D-D950-90B574A073C4}"/>
              </a:ext>
            </a:extLst>
          </p:cNvPr>
          <p:cNvSpPr txBox="1"/>
          <p:nvPr/>
        </p:nvSpPr>
        <p:spPr>
          <a:xfrm>
            <a:off x="685799" y="2030681"/>
            <a:ext cx="10203873" cy="2954655"/>
          </a:xfrm>
          <a:prstGeom prst="rect">
            <a:avLst/>
          </a:prstGeom>
          <a:noFill/>
        </p:spPr>
        <p:txBody>
          <a:bodyPr wrap="square" rtlCol="0">
            <a:spAutoFit/>
          </a:bodyPr>
          <a:lstStyle/>
          <a:p>
            <a:pPr rtl="0" fontAlgn="base">
              <a:spcBef>
                <a:spcPts val="1200"/>
              </a:spcBef>
              <a:spcAft>
                <a:spcPts val="0"/>
              </a:spcAft>
            </a:pPr>
            <a:r>
              <a:rPr lang="en-US" sz="1600" b="0" i="0" u="none" strike="noStrike" dirty="0">
                <a:solidFill>
                  <a:srgbClr val="000000"/>
                </a:solidFill>
                <a:effectLst/>
                <a:latin typeface="Times New Roman" panose="02020603050405020304" pitchFamily="18" charset="0"/>
              </a:rPr>
              <a:t>We experimented with advanced regression techniques </a:t>
            </a:r>
            <a:r>
              <a:rPr lang="en-US" sz="1600" b="1" i="0" u="none" strike="noStrike" dirty="0">
                <a:solidFill>
                  <a:srgbClr val="000000"/>
                </a:solidFill>
                <a:effectLst/>
                <a:latin typeface="Times New Roman" panose="02020603050405020304" pitchFamily="18" charset="0"/>
              </a:rPr>
              <a:t>neural networks</a:t>
            </a:r>
            <a:r>
              <a:rPr lang="en-US" sz="1600" b="0" i="0" u="none" strike="noStrike" dirty="0">
                <a:solidFill>
                  <a:srgbClr val="000000"/>
                </a:solidFill>
                <a:effectLst/>
                <a:latin typeface="Times New Roman" panose="02020603050405020304" pitchFamily="18" charset="0"/>
              </a:rPr>
              <a:t> to potentially improve the predictive performance. We found that neural networks outperformed linear regression and decision trees, but it was not able to outperform random forests. Few possible explanations for this finding are:</a:t>
            </a:r>
          </a:p>
          <a:p>
            <a:pPr marL="742950" lvl="1" indent="-285750" rtl="0" fontAlgn="base">
              <a:spcBef>
                <a:spcPts val="0"/>
              </a:spcBef>
              <a:spcAft>
                <a:spcPts val="0"/>
              </a:spcAft>
              <a:buFont typeface="+mj-lt"/>
              <a:buAutoNum type="arabicPeriod"/>
            </a:pPr>
            <a:r>
              <a:rPr lang="en-US" sz="1600" b="0" i="0" u="none" strike="noStrike" dirty="0">
                <a:solidFill>
                  <a:srgbClr val="000000"/>
                </a:solidFill>
                <a:effectLst/>
                <a:latin typeface="Times New Roman" panose="02020603050405020304" pitchFamily="18" charset="0"/>
              </a:rPr>
              <a:t>Neural networks are more complex models than decision trees and random forests. This means that they require more data to train, and they are more prone to overfitting.</a:t>
            </a:r>
          </a:p>
          <a:p>
            <a:pPr marL="742950" lvl="1" indent="-285750" rtl="0" fontAlgn="base">
              <a:spcBef>
                <a:spcPts val="0"/>
              </a:spcBef>
              <a:spcAft>
                <a:spcPts val="1200"/>
              </a:spcAft>
              <a:buFont typeface="+mj-lt"/>
              <a:buAutoNum type="arabicPeriod"/>
            </a:pPr>
            <a:r>
              <a:rPr lang="en-US" sz="1600" b="0" i="0" u="none" strike="noStrike" dirty="0">
                <a:solidFill>
                  <a:srgbClr val="000000"/>
                </a:solidFill>
                <a:effectLst/>
                <a:latin typeface="Times New Roman" panose="02020603050405020304" pitchFamily="18" charset="0"/>
              </a:rPr>
              <a:t>Neural networks are not as interpretable as decision trees and random forests. This can make it difficult to understand how the model is making its predictions, thus it will be difficult to have guidance on how to help it.</a:t>
            </a:r>
          </a:p>
          <a:p>
            <a:r>
              <a:rPr lang="en-US" sz="1600" b="1" i="0" u="none" strike="noStrike" dirty="0">
                <a:solidFill>
                  <a:srgbClr val="000000"/>
                </a:solidFill>
                <a:effectLst/>
                <a:latin typeface="Times New Roman" panose="02020603050405020304" pitchFamily="18" charset="0"/>
              </a:rPr>
              <a:t>Hyperparameter tuning on Random Forest</a:t>
            </a:r>
            <a:r>
              <a:rPr lang="en-US" sz="1600" b="0" i="0" u="none" strike="noStrike" dirty="0">
                <a:solidFill>
                  <a:srgbClr val="000000"/>
                </a:solidFill>
                <a:effectLst/>
                <a:latin typeface="Times New Roman" panose="02020603050405020304" pitchFamily="18" charset="0"/>
              </a:rPr>
              <a:t>: Performed an extensive hyperparameter tuning process for a Random Forest model on the Boston Housing Dataset. Implemented </a:t>
            </a:r>
            <a:r>
              <a:rPr lang="en-US" sz="1600" b="0" i="0" u="none" strike="noStrike" dirty="0" err="1">
                <a:solidFill>
                  <a:srgbClr val="000000"/>
                </a:solidFill>
                <a:effectLst/>
                <a:latin typeface="Times New Roman" panose="02020603050405020304" pitchFamily="18" charset="0"/>
              </a:rPr>
              <a:t>GridSearchCV</a:t>
            </a:r>
            <a:r>
              <a:rPr lang="en-US" sz="1600" b="0" i="0" u="none" strike="noStrike" dirty="0">
                <a:solidFill>
                  <a:srgbClr val="000000"/>
                </a:solidFill>
                <a:effectLst/>
                <a:latin typeface="Times New Roman" panose="02020603050405020304" pitchFamily="18" charset="0"/>
              </a:rPr>
              <a:t> to optimize parameters. This is in-depth analysis aimed to enhance model accuracy and generalization, demonstrating a comprehensive approach beyond the baseline requirements.</a:t>
            </a:r>
            <a:endParaRPr lang="en-US" sz="1600" dirty="0"/>
          </a:p>
        </p:txBody>
      </p:sp>
    </p:spTree>
    <p:extLst>
      <p:ext uri="{BB962C8B-B14F-4D97-AF65-F5344CB8AC3E}">
        <p14:creationId xmlns:p14="http://schemas.microsoft.com/office/powerpoint/2010/main" val="364625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0" y="0"/>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685800" y="469527"/>
            <a:ext cx="10000343" cy="873071"/>
          </a:xfrm>
        </p:spPr>
        <p:txBody>
          <a:bodyPr>
            <a:normAutofit/>
          </a:bodyPr>
          <a:lstStyle/>
          <a:p>
            <a:r>
              <a:rPr lang="en-US" sz="4000" dirty="0"/>
              <a:t>Results</a:t>
            </a:r>
          </a:p>
        </p:txBody>
      </p:sp>
      <p:pic>
        <p:nvPicPr>
          <p:cNvPr id="5" name="Picture 4" descr="A graph with numbers and text&#10;&#10;Description automatically generated with medium confidence">
            <a:extLst>
              <a:ext uri="{FF2B5EF4-FFF2-40B4-BE49-F238E27FC236}">
                <a16:creationId xmlns:a16="http://schemas.microsoft.com/office/drawing/2014/main" id="{074B687C-59F3-778F-3678-FBE32D7CD64F}"/>
              </a:ext>
            </a:extLst>
          </p:cNvPr>
          <p:cNvPicPr>
            <a:picLocks noChangeAspect="1"/>
          </p:cNvPicPr>
          <p:nvPr/>
        </p:nvPicPr>
        <p:blipFill rotWithShape="1">
          <a:blip r:embed="rId4"/>
          <a:srcRect t="6158"/>
          <a:stretch/>
        </p:blipFill>
        <p:spPr>
          <a:xfrm>
            <a:off x="6388924" y="1668304"/>
            <a:ext cx="4821383" cy="4095133"/>
          </a:xfrm>
          <a:prstGeom prst="rect">
            <a:avLst/>
          </a:prstGeom>
        </p:spPr>
      </p:pic>
      <p:graphicFrame>
        <p:nvGraphicFramePr>
          <p:cNvPr id="7" name="Table 7">
            <a:extLst>
              <a:ext uri="{FF2B5EF4-FFF2-40B4-BE49-F238E27FC236}">
                <a16:creationId xmlns:a16="http://schemas.microsoft.com/office/drawing/2014/main" id="{C45A8A23-D312-573A-364C-E730F2E6C04F}"/>
              </a:ext>
            </a:extLst>
          </p:cNvPr>
          <p:cNvGraphicFramePr>
            <a:graphicFrameLocks noGrp="1"/>
          </p:cNvGraphicFramePr>
          <p:nvPr>
            <p:extLst>
              <p:ext uri="{D42A27DB-BD31-4B8C-83A1-F6EECF244321}">
                <p14:modId xmlns:p14="http://schemas.microsoft.com/office/powerpoint/2010/main" val="3792968094"/>
              </p:ext>
            </p:extLst>
          </p:nvPr>
        </p:nvGraphicFramePr>
        <p:xfrm>
          <a:off x="535709" y="2116711"/>
          <a:ext cx="4024416" cy="3174108"/>
        </p:xfrm>
        <a:graphic>
          <a:graphicData uri="http://schemas.openxmlformats.org/drawingml/2006/table">
            <a:tbl>
              <a:tblPr firstRow="1" bandRow="1">
                <a:tableStyleId>{073A0DAA-6AF3-43AB-8588-CEC1D06C72B9}</a:tableStyleId>
              </a:tblPr>
              <a:tblGrid>
                <a:gridCol w="1341472">
                  <a:extLst>
                    <a:ext uri="{9D8B030D-6E8A-4147-A177-3AD203B41FA5}">
                      <a16:colId xmlns:a16="http://schemas.microsoft.com/office/drawing/2014/main" val="2997671669"/>
                    </a:ext>
                  </a:extLst>
                </a:gridCol>
                <a:gridCol w="1341472">
                  <a:extLst>
                    <a:ext uri="{9D8B030D-6E8A-4147-A177-3AD203B41FA5}">
                      <a16:colId xmlns:a16="http://schemas.microsoft.com/office/drawing/2014/main" val="1157262933"/>
                    </a:ext>
                  </a:extLst>
                </a:gridCol>
                <a:gridCol w="1341472">
                  <a:extLst>
                    <a:ext uri="{9D8B030D-6E8A-4147-A177-3AD203B41FA5}">
                      <a16:colId xmlns:a16="http://schemas.microsoft.com/office/drawing/2014/main" val="1445907174"/>
                    </a:ext>
                  </a:extLst>
                </a:gridCol>
              </a:tblGrid>
              <a:tr h="489774">
                <a:tc>
                  <a:txBody>
                    <a:bodyPr/>
                    <a:lstStyle/>
                    <a:p>
                      <a:r>
                        <a:rPr lang="en-US" dirty="0"/>
                        <a:t>Model</a:t>
                      </a:r>
                    </a:p>
                  </a:txBody>
                  <a:tcPr/>
                </a:tc>
                <a:tc>
                  <a:txBody>
                    <a:bodyPr/>
                    <a:lstStyle/>
                    <a:p>
                      <a:r>
                        <a:rPr lang="en-US" dirty="0" err="1"/>
                        <a:t>Mse</a:t>
                      </a:r>
                      <a:endParaRPr lang="en-US" dirty="0"/>
                    </a:p>
                  </a:txBody>
                  <a:tcPr/>
                </a:tc>
                <a:tc>
                  <a:txBody>
                    <a:bodyPr/>
                    <a:lstStyle/>
                    <a:p>
                      <a:r>
                        <a:rPr lang="en-US" dirty="0"/>
                        <a:t>Mae</a:t>
                      </a:r>
                    </a:p>
                  </a:txBody>
                  <a:tcPr/>
                </a:tc>
                <a:extLst>
                  <a:ext uri="{0D108BD9-81ED-4DB2-BD59-A6C34878D82A}">
                    <a16:rowId xmlns:a16="http://schemas.microsoft.com/office/drawing/2014/main" val="4151320112"/>
                  </a:ext>
                </a:extLst>
              </a:tr>
              <a:tr h="489774">
                <a:tc>
                  <a:txBody>
                    <a:bodyPr/>
                    <a:lstStyle/>
                    <a:p>
                      <a:r>
                        <a:rPr lang="en-US" dirty="0"/>
                        <a:t>ANN</a:t>
                      </a:r>
                    </a:p>
                  </a:txBody>
                  <a:tcPr/>
                </a:tc>
                <a:tc>
                  <a:txBody>
                    <a:bodyPr/>
                    <a:lstStyle/>
                    <a:p>
                      <a:r>
                        <a:rPr lang="en-US" dirty="0"/>
                        <a:t>12.01</a:t>
                      </a:r>
                    </a:p>
                  </a:txBody>
                  <a:tcPr/>
                </a:tc>
                <a:tc>
                  <a:txBody>
                    <a:bodyPr/>
                    <a:lstStyle/>
                    <a:p>
                      <a:r>
                        <a:rPr lang="en-US" dirty="0"/>
                        <a:t>2.31</a:t>
                      </a:r>
                    </a:p>
                  </a:txBody>
                  <a:tcPr/>
                </a:tc>
                <a:extLst>
                  <a:ext uri="{0D108BD9-81ED-4DB2-BD59-A6C34878D82A}">
                    <a16:rowId xmlns:a16="http://schemas.microsoft.com/office/drawing/2014/main" val="3452222090"/>
                  </a:ext>
                </a:extLst>
              </a:tr>
              <a:tr h="614625">
                <a:tc>
                  <a:txBody>
                    <a:bodyPr/>
                    <a:lstStyle/>
                    <a:p>
                      <a:r>
                        <a:rPr lang="en-US" dirty="0"/>
                        <a:t>Linear Regression</a:t>
                      </a:r>
                    </a:p>
                  </a:txBody>
                  <a:tcPr/>
                </a:tc>
                <a:tc>
                  <a:txBody>
                    <a:bodyPr/>
                    <a:lstStyle/>
                    <a:p>
                      <a:r>
                        <a:rPr lang="en-US" dirty="0"/>
                        <a:t>24.29</a:t>
                      </a:r>
                    </a:p>
                  </a:txBody>
                  <a:tcPr/>
                </a:tc>
                <a:tc>
                  <a:txBody>
                    <a:bodyPr/>
                    <a:lstStyle/>
                    <a:p>
                      <a:r>
                        <a:rPr lang="en-US" dirty="0"/>
                        <a:t>3.19</a:t>
                      </a:r>
                    </a:p>
                  </a:txBody>
                  <a:tcPr/>
                </a:tc>
                <a:extLst>
                  <a:ext uri="{0D108BD9-81ED-4DB2-BD59-A6C34878D82A}">
                    <a16:rowId xmlns:a16="http://schemas.microsoft.com/office/drawing/2014/main" val="110562048"/>
                  </a:ext>
                </a:extLst>
              </a:tr>
              <a:tr h="614625">
                <a:tc>
                  <a:txBody>
                    <a:bodyPr/>
                    <a:lstStyle/>
                    <a:p>
                      <a:r>
                        <a:rPr lang="en-US" dirty="0"/>
                        <a:t>Decision Tree</a:t>
                      </a:r>
                    </a:p>
                  </a:txBody>
                  <a:tcPr/>
                </a:tc>
                <a:tc>
                  <a:txBody>
                    <a:bodyPr/>
                    <a:lstStyle/>
                    <a:p>
                      <a:r>
                        <a:rPr lang="en-US" dirty="0"/>
                        <a:t>17.30</a:t>
                      </a:r>
                    </a:p>
                  </a:txBody>
                  <a:tcPr/>
                </a:tc>
                <a:tc>
                  <a:txBody>
                    <a:bodyPr/>
                    <a:lstStyle/>
                    <a:p>
                      <a:r>
                        <a:rPr lang="en-US" dirty="0"/>
                        <a:t>2.68</a:t>
                      </a:r>
                    </a:p>
                  </a:txBody>
                  <a:tcPr/>
                </a:tc>
                <a:extLst>
                  <a:ext uri="{0D108BD9-81ED-4DB2-BD59-A6C34878D82A}">
                    <a16:rowId xmlns:a16="http://schemas.microsoft.com/office/drawing/2014/main" val="3577623069"/>
                  </a:ext>
                </a:extLst>
              </a:tr>
              <a:tr h="614625">
                <a:tc>
                  <a:txBody>
                    <a:bodyPr/>
                    <a:lstStyle/>
                    <a:p>
                      <a:r>
                        <a:rPr lang="en-US" dirty="0"/>
                        <a:t>Random Forest</a:t>
                      </a:r>
                    </a:p>
                  </a:txBody>
                  <a:tcPr/>
                </a:tc>
                <a:tc>
                  <a:txBody>
                    <a:bodyPr/>
                    <a:lstStyle/>
                    <a:p>
                      <a:r>
                        <a:rPr lang="en-US" dirty="0"/>
                        <a:t>7.77</a:t>
                      </a:r>
                    </a:p>
                  </a:txBody>
                  <a:tcPr/>
                </a:tc>
                <a:tc>
                  <a:txBody>
                    <a:bodyPr/>
                    <a:lstStyle/>
                    <a:p>
                      <a:r>
                        <a:rPr lang="en-US" dirty="0"/>
                        <a:t>2.01</a:t>
                      </a:r>
                    </a:p>
                  </a:txBody>
                  <a:tcPr/>
                </a:tc>
                <a:extLst>
                  <a:ext uri="{0D108BD9-81ED-4DB2-BD59-A6C34878D82A}">
                    <a16:rowId xmlns:a16="http://schemas.microsoft.com/office/drawing/2014/main" val="3271381240"/>
                  </a:ext>
                </a:extLst>
              </a:tr>
            </a:tbl>
          </a:graphicData>
        </a:graphic>
      </p:graphicFrame>
    </p:spTree>
    <p:extLst>
      <p:ext uri="{BB962C8B-B14F-4D97-AF65-F5344CB8AC3E}">
        <p14:creationId xmlns:p14="http://schemas.microsoft.com/office/powerpoint/2010/main" val="345670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3C2F8E0C-DBC9-EF5D-BABC-81578D2E8D0F}"/>
              </a:ext>
            </a:extLst>
          </p:cNvPr>
          <p:cNvPicPr>
            <a:picLocks noChangeAspect="1"/>
          </p:cNvPicPr>
          <p:nvPr/>
        </p:nvPicPr>
        <p:blipFill rotWithShape="1">
          <a:blip r:embed="rId2">
            <a:alphaModFix/>
          </a:blip>
          <a:srcRect t="5538" b="10193"/>
          <a:stretch/>
        </p:blipFill>
        <p:spPr>
          <a:xfrm>
            <a:off x="20" y="-5"/>
            <a:ext cx="12191980" cy="6858000"/>
          </a:xfrm>
          <a:custGeom>
            <a:avLst/>
            <a:gdLst/>
            <a:ahLst/>
            <a:cxnLst/>
            <a:rect l="l" t="t" r="r" b="b"/>
            <a:pathLst>
              <a:path w="12192000" h="6858000">
                <a:moveTo>
                  <a:pt x="9407223" y="0"/>
                </a:moveTo>
                <a:lnTo>
                  <a:pt x="12192000" y="0"/>
                </a:lnTo>
                <a:lnTo>
                  <a:pt x="12192000" y="6858000"/>
                </a:lnTo>
                <a:lnTo>
                  <a:pt x="0" y="6858000"/>
                </a:lnTo>
                <a:lnTo>
                  <a:pt x="0" y="1644657"/>
                </a:lnTo>
                <a:cubicBezTo>
                  <a:pt x="355" y="1644565"/>
                  <a:pt x="86159" y="1700355"/>
                  <a:pt x="86513" y="1700264"/>
                </a:cubicBezTo>
                <a:cubicBezTo>
                  <a:pt x="161082" y="1670699"/>
                  <a:pt x="142250" y="1761584"/>
                  <a:pt x="363188" y="1718549"/>
                </a:cubicBezTo>
                <a:cubicBezTo>
                  <a:pt x="421311" y="1688016"/>
                  <a:pt x="409500" y="1752160"/>
                  <a:pt x="619737" y="1714179"/>
                </a:cubicBezTo>
                <a:cubicBezTo>
                  <a:pt x="666768" y="1708155"/>
                  <a:pt x="877611" y="1701225"/>
                  <a:pt x="952828" y="1679261"/>
                </a:cubicBezTo>
                <a:cubicBezTo>
                  <a:pt x="1012645" y="1676132"/>
                  <a:pt x="955273" y="1708575"/>
                  <a:pt x="1045737" y="1687476"/>
                </a:cubicBezTo>
                <a:lnTo>
                  <a:pt x="1159604" y="1699834"/>
                </a:lnTo>
                <a:cubicBezTo>
                  <a:pt x="1250039" y="1706770"/>
                  <a:pt x="1336366" y="1693157"/>
                  <a:pt x="1426802" y="1675434"/>
                </a:cubicBezTo>
                <a:lnTo>
                  <a:pt x="1672601" y="1626494"/>
                </a:lnTo>
                <a:lnTo>
                  <a:pt x="1726515" y="1620470"/>
                </a:lnTo>
                <a:cubicBezTo>
                  <a:pt x="1752352" y="1610133"/>
                  <a:pt x="1752400" y="1635211"/>
                  <a:pt x="1817196" y="1618888"/>
                </a:cubicBezTo>
                <a:cubicBezTo>
                  <a:pt x="1866119" y="1579261"/>
                  <a:pt x="1945241" y="1611232"/>
                  <a:pt x="2128677" y="1571603"/>
                </a:cubicBezTo>
                <a:cubicBezTo>
                  <a:pt x="2165963" y="1544881"/>
                  <a:pt x="2230898" y="1577365"/>
                  <a:pt x="2282480" y="1556706"/>
                </a:cubicBezTo>
                <a:lnTo>
                  <a:pt x="2657441" y="1522638"/>
                </a:lnTo>
                <a:cubicBezTo>
                  <a:pt x="2682799" y="1521040"/>
                  <a:pt x="2703275" y="1516516"/>
                  <a:pt x="2742061" y="1515036"/>
                </a:cubicBezTo>
                <a:cubicBezTo>
                  <a:pt x="2778834" y="1489821"/>
                  <a:pt x="2834023" y="1508470"/>
                  <a:pt x="2879519" y="1475354"/>
                </a:cubicBezTo>
                <a:cubicBezTo>
                  <a:pt x="2896464" y="1466144"/>
                  <a:pt x="2950249" y="1455825"/>
                  <a:pt x="2961221" y="1464946"/>
                </a:cubicBezTo>
                <a:cubicBezTo>
                  <a:pt x="2972601" y="1465075"/>
                  <a:pt x="2985381" y="1458422"/>
                  <a:pt x="2991417" y="1469363"/>
                </a:cubicBezTo>
                <a:cubicBezTo>
                  <a:pt x="3001009" y="1482050"/>
                  <a:pt x="3038505" y="1451716"/>
                  <a:pt x="3034154" y="1469902"/>
                </a:cubicBezTo>
                <a:cubicBezTo>
                  <a:pt x="3101520" y="1459869"/>
                  <a:pt x="3285629" y="1443218"/>
                  <a:pt x="3395606" y="1409166"/>
                </a:cubicBezTo>
                <a:lnTo>
                  <a:pt x="3488693" y="1378575"/>
                </a:lnTo>
                <a:cubicBezTo>
                  <a:pt x="3558057" y="1352566"/>
                  <a:pt x="3627420" y="1364218"/>
                  <a:pt x="3696783" y="1357041"/>
                </a:cubicBezTo>
                <a:cubicBezTo>
                  <a:pt x="3730859" y="1359524"/>
                  <a:pt x="3716933" y="1376811"/>
                  <a:pt x="3755304" y="1384129"/>
                </a:cubicBezTo>
                <a:cubicBezTo>
                  <a:pt x="3801815" y="1390879"/>
                  <a:pt x="3934239" y="1393438"/>
                  <a:pt x="3975854" y="1397538"/>
                </a:cubicBezTo>
                <a:cubicBezTo>
                  <a:pt x="3987038" y="1400241"/>
                  <a:pt x="4000495" y="1396575"/>
                  <a:pt x="4004993" y="1408727"/>
                </a:cubicBezTo>
                <a:cubicBezTo>
                  <a:pt x="4012756" y="1423402"/>
                  <a:pt x="4053666" y="1401988"/>
                  <a:pt x="4046985" y="1418926"/>
                </a:cubicBezTo>
                <a:cubicBezTo>
                  <a:pt x="4076004" y="1404281"/>
                  <a:pt x="4096460" y="1435124"/>
                  <a:pt x="4119600" y="1443180"/>
                </a:cubicBezTo>
                <a:lnTo>
                  <a:pt x="4243935" y="1457770"/>
                </a:lnTo>
                <a:cubicBezTo>
                  <a:pt x="4255440" y="1456954"/>
                  <a:pt x="4270838" y="1452628"/>
                  <a:pt x="4284141" y="1453044"/>
                </a:cubicBezTo>
                <a:cubicBezTo>
                  <a:pt x="4383379" y="1416239"/>
                  <a:pt x="4565782" y="1413189"/>
                  <a:pt x="4634032" y="1406427"/>
                </a:cubicBezTo>
                <a:lnTo>
                  <a:pt x="4709534" y="1410966"/>
                </a:lnTo>
                <a:lnTo>
                  <a:pt x="4853333" y="1386556"/>
                </a:lnTo>
                <a:cubicBezTo>
                  <a:pt x="4927053" y="1357674"/>
                  <a:pt x="4955577" y="1387664"/>
                  <a:pt x="5017526" y="1342769"/>
                </a:cubicBezTo>
                <a:cubicBezTo>
                  <a:pt x="5137559" y="1314404"/>
                  <a:pt x="5201983" y="1276623"/>
                  <a:pt x="5377628" y="1257674"/>
                </a:cubicBezTo>
                <a:cubicBezTo>
                  <a:pt x="5434069" y="1251585"/>
                  <a:pt x="5489066" y="1230096"/>
                  <a:pt x="5544786" y="1216307"/>
                </a:cubicBezTo>
                <a:lnTo>
                  <a:pt x="5683952" y="1172101"/>
                </a:lnTo>
                <a:cubicBezTo>
                  <a:pt x="5734912" y="1165017"/>
                  <a:pt x="5821231" y="1173859"/>
                  <a:pt x="5850543" y="1173804"/>
                </a:cubicBezTo>
                <a:lnTo>
                  <a:pt x="5859829" y="1171771"/>
                </a:lnTo>
                <a:lnTo>
                  <a:pt x="5903982" y="1166939"/>
                </a:lnTo>
                <a:cubicBezTo>
                  <a:pt x="5930620" y="1165457"/>
                  <a:pt x="5993266" y="1165013"/>
                  <a:pt x="6019658" y="1162880"/>
                </a:cubicBezTo>
                <a:cubicBezTo>
                  <a:pt x="6031241" y="1147936"/>
                  <a:pt x="6045939" y="1148648"/>
                  <a:pt x="6062332" y="1154140"/>
                </a:cubicBezTo>
                <a:cubicBezTo>
                  <a:pt x="6097952" y="1139761"/>
                  <a:pt x="6137513" y="1143378"/>
                  <a:pt x="6181213" y="1135884"/>
                </a:cubicBezTo>
                <a:cubicBezTo>
                  <a:pt x="6221103" y="1110366"/>
                  <a:pt x="6255382" y="1106463"/>
                  <a:pt x="6302036" y="1098344"/>
                </a:cubicBezTo>
                <a:cubicBezTo>
                  <a:pt x="6385687" y="1076615"/>
                  <a:pt x="6471562" y="1021176"/>
                  <a:pt x="6683117" y="1005514"/>
                </a:cubicBezTo>
                <a:cubicBezTo>
                  <a:pt x="6781911" y="979035"/>
                  <a:pt x="6790825" y="963546"/>
                  <a:pt x="6852738" y="943169"/>
                </a:cubicBezTo>
                <a:cubicBezTo>
                  <a:pt x="6837702" y="919509"/>
                  <a:pt x="6931877" y="892025"/>
                  <a:pt x="6974438" y="871545"/>
                </a:cubicBezTo>
                <a:cubicBezTo>
                  <a:pt x="6992703" y="888092"/>
                  <a:pt x="7064070" y="773210"/>
                  <a:pt x="7096121" y="780007"/>
                </a:cubicBezTo>
                <a:cubicBezTo>
                  <a:pt x="7105663" y="767748"/>
                  <a:pt x="7261698" y="756569"/>
                  <a:pt x="7324189" y="714263"/>
                </a:cubicBezTo>
                <a:cubicBezTo>
                  <a:pt x="7384393" y="694556"/>
                  <a:pt x="7402128" y="682136"/>
                  <a:pt x="7457351" y="661765"/>
                </a:cubicBezTo>
                <a:cubicBezTo>
                  <a:pt x="7496603" y="663858"/>
                  <a:pt x="7642629" y="575213"/>
                  <a:pt x="7685479" y="592038"/>
                </a:cubicBezTo>
                <a:cubicBezTo>
                  <a:pt x="7686931" y="569644"/>
                  <a:pt x="7874521" y="535649"/>
                  <a:pt x="7882339" y="508221"/>
                </a:cubicBezTo>
                <a:cubicBezTo>
                  <a:pt x="7943736" y="485588"/>
                  <a:pt x="7970601" y="491292"/>
                  <a:pt x="8053860" y="456239"/>
                </a:cubicBezTo>
                <a:cubicBezTo>
                  <a:pt x="8137119" y="421186"/>
                  <a:pt x="8331457" y="295844"/>
                  <a:pt x="8381890" y="297908"/>
                </a:cubicBezTo>
                <a:cubicBezTo>
                  <a:pt x="8456828" y="294978"/>
                  <a:pt x="8479249" y="251935"/>
                  <a:pt x="8536731" y="232375"/>
                </a:cubicBezTo>
                <a:cubicBezTo>
                  <a:pt x="8594212" y="212814"/>
                  <a:pt x="8565043" y="193112"/>
                  <a:pt x="8726778" y="180544"/>
                </a:cubicBezTo>
                <a:cubicBezTo>
                  <a:pt x="8768997" y="176132"/>
                  <a:pt x="8888892" y="178791"/>
                  <a:pt x="8939725" y="169551"/>
                </a:cubicBezTo>
                <a:lnTo>
                  <a:pt x="9031769" y="125098"/>
                </a:lnTo>
                <a:cubicBezTo>
                  <a:pt x="9091779" y="103744"/>
                  <a:pt x="9056470" y="144229"/>
                  <a:pt x="9215031" y="81573"/>
                </a:cubicBezTo>
                <a:cubicBezTo>
                  <a:pt x="9230259" y="79960"/>
                  <a:pt x="9332570" y="34397"/>
                  <a:pt x="9351147" y="26829"/>
                </a:cubicBezTo>
                <a:close/>
              </a:path>
            </a:pathLst>
          </a:custGeom>
        </p:spPr>
      </p:pic>
      <p:sp>
        <p:nvSpPr>
          <p:cNvPr id="11" name="Rectangle 10">
            <a:extLst>
              <a:ext uri="{FF2B5EF4-FFF2-40B4-BE49-F238E27FC236}">
                <a16:creationId xmlns:a16="http://schemas.microsoft.com/office/drawing/2014/main" id="{C793428C-8F10-4683-9136-B5C3CF15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224054"/>
          </a:xfrm>
          <a:prstGeom prst="rect">
            <a:avLst/>
          </a:prstGeom>
          <a:gradFill flip="none" rotWithShape="1">
            <a:gsLst>
              <a:gs pos="0">
                <a:srgbClr val="000000">
                  <a:alpha val="43000"/>
                </a:srgbClr>
              </a:gs>
              <a:gs pos="92000">
                <a:srgbClr val="000000">
                  <a:alpha val="0"/>
                </a:srgbClr>
              </a:gs>
              <a:gs pos="37000">
                <a:srgbClr val="00000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Freeform: Shape 12">
            <a:extLst>
              <a:ext uri="{FF2B5EF4-FFF2-40B4-BE49-F238E27FC236}">
                <a16:creationId xmlns:a16="http://schemas.microsoft.com/office/drawing/2014/main" id="{111A7E51-5BB7-4A22-BC7D-1B317734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07236" cy="173034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586048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0 w 9288370"/>
              <a:gd name="connsiteY62" fmla="*/ 1586048 h 1857909"/>
              <a:gd name="connsiteX0" fmla="*/ 0 w 9288370"/>
              <a:gd name="connsiteY0" fmla="*/ 1586048 h 1709819"/>
              <a:gd name="connsiteX1" fmla="*/ 93535 w 9288370"/>
              <a:gd name="connsiteY1" fmla="*/ 1629820 h 1709819"/>
              <a:gd name="connsiteX2" fmla="*/ 370426 w 9288370"/>
              <a:gd name="connsiteY2" fmla="*/ 1702965 h 1709819"/>
              <a:gd name="connsiteX3" fmla="*/ 766051 w 9288370"/>
              <a:gd name="connsiteY3" fmla="*/ 1569826 h 1709819"/>
              <a:gd name="connsiteX4" fmla="*/ 971617 w 9288370"/>
              <a:gd name="connsiteY4" fmla="*/ 1522494 h 1709819"/>
              <a:gd name="connsiteX5" fmla="*/ 1186668 w 9288370"/>
              <a:gd name="connsiteY5" fmla="*/ 1521861 h 1709819"/>
              <a:gd name="connsiteX6" fmla="*/ 1339078 w 9288370"/>
              <a:gd name="connsiteY6" fmla="*/ 1494730 h 1709819"/>
              <a:gd name="connsiteX7" fmla="*/ 1492452 w 9288370"/>
              <a:gd name="connsiteY7" fmla="*/ 1519061 h 1709819"/>
              <a:gd name="connsiteX8" fmla="*/ 1604999 w 9288370"/>
              <a:gd name="connsiteY8" fmla="*/ 1513599 h 1709819"/>
              <a:gd name="connsiteX9" fmla="*/ 1717911 w 9288370"/>
              <a:gd name="connsiteY9" fmla="*/ 1497764 h 1709819"/>
              <a:gd name="connsiteX10" fmla="*/ 1794234 w 9288370"/>
              <a:gd name="connsiteY10" fmla="*/ 1464331 h 1709819"/>
              <a:gd name="connsiteX11" fmla="*/ 2101780 w 9288370"/>
              <a:gd name="connsiteY11" fmla="*/ 1409907 h 1709819"/>
              <a:gd name="connsiteX12" fmla="*/ 2244830 w 9288370"/>
              <a:gd name="connsiteY12" fmla="*/ 1388540 h 1709819"/>
              <a:gd name="connsiteX13" fmla="*/ 2428648 w 9288370"/>
              <a:gd name="connsiteY13" fmla="*/ 1372736 h 1709819"/>
              <a:gd name="connsiteX14" fmla="*/ 2645882 w 9288370"/>
              <a:gd name="connsiteY14" fmla="*/ 1341971 h 1709819"/>
              <a:gd name="connsiteX15" fmla="*/ 2707413 w 9288370"/>
              <a:gd name="connsiteY15" fmla="*/ 1347156 h 1709819"/>
              <a:gd name="connsiteX16" fmla="*/ 2843134 w 9288370"/>
              <a:gd name="connsiteY16" fmla="*/ 1323561 h 1709819"/>
              <a:gd name="connsiteX17" fmla="*/ 2923804 w 9288370"/>
              <a:gd name="connsiteY17" fmla="*/ 1314224 h 1709819"/>
              <a:gd name="connsiteX18" fmla="*/ 2953618 w 9288370"/>
              <a:gd name="connsiteY18" fmla="*/ 1318186 h 1709819"/>
              <a:gd name="connsiteX19" fmla="*/ 2995816 w 9288370"/>
              <a:gd name="connsiteY19" fmla="*/ 1318670 h 1709819"/>
              <a:gd name="connsiteX20" fmla="*/ 3352700 w 9288370"/>
              <a:gd name="connsiteY20" fmla="*/ 1264183 h 1709819"/>
              <a:gd name="connsiteX21" fmla="*/ 3444611 w 9288370"/>
              <a:gd name="connsiteY21" fmla="*/ 1236739 h 1709819"/>
              <a:gd name="connsiteX22" fmla="*/ 3650072 w 9288370"/>
              <a:gd name="connsiteY22" fmla="*/ 1217421 h 1709819"/>
              <a:gd name="connsiteX23" fmla="*/ 3707853 w 9288370"/>
              <a:gd name="connsiteY23" fmla="*/ 1241722 h 1709819"/>
              <a:gd name="connsiteX24" fmla="*/ 3925616 w 9288370"/>
              <a:gd name="connsiteY24" fmla="*/ 1253751 h 1709819"/>
              <a:gd name="connsiteX25" fmla="*/ 3954387 w 9288370"/>
              <a:gd name="connsiteY25" fmla="*/ 1263789 h 1709819"/>
              <a:gd name="connsiteX26" fmla="*/ 3995849 w 9288370"/>
              <a:gd name="connsiteY26" fmla="*/ 1272939 h 1709819"/>
              <a:gd name="connsiteX27" fmla="*/ 4067546 w 9288370"/>
              <a:gd name="connsiteY27" fmla="*/ 1294697 h 1709819"/>
              <a:gd name="connsiteX28" fmla="*/ 4190310 w 9288370"/>
              <a:gd name="connsiteY28" fmla="*/ 1307786 h 1709819"/>
              <a:gd name="connsiteX29" fmla="*/ 4230008 w 9288370"/>
              <a:gd name="connsiteY29" fmla="*/ 1303546 h 1709819"/>
              <a:gd name="connsiteX30" fmla="*/ 4575478 w 9288370"/>
              <a:gd name="connsiteY30" fmla="*/ 1261726 h 1709819"/>
              <a:gd name="connsiteX31" fmla="*/ 4650026 w 9288370"/>
              <a:gd name="connsiteY31" fmla="*/ 1265798 h 1709819"/>
              <a:gd name="connsiteX32" fmla="*/ 4792008 w 9288370"/>
              <a:gd name="connsiteY32" fmla="*/ 1243899 h 1709819"/>
              <a:gd name="connsiteX33" fmla="*/ 4954126 w 9288370"/>
              <a:gd name="connsiteY33" fmla="*/ 1204617 h 1709819"/>
              <a:gd name="connsiteX34" fmla="*/ 5309678 w 9288370"/>
              <a:gd name="connsiteY34" fmla="*/ 1128278 h 1709819"/>
              <a:gd name="connsiteX35" fmla="*/ 5474724 w 9288370"/>
              <a:gd name="connsiteY35" fmla="*/ 1091167 h 1709819"/>
              <a:gd name="connsiteX36" fmla="*/ 5612132 w 9288370"/>
              <a:gd name="connsiteY36" fmla="*/ 1051509 h 1709819"/>
              <a:gd name="connsiteX37" fmla="*/ 5776618 w 9288370"/>
              <a:gd name="connsiteY37" fmla="*/ 1053037 h 1709819"/>
              <a:gd name="connsiteX38" fmla="*/ 5785786 w 9288370"/>
              <a:gd name="connsiteY38" fmla="*/ 1051213 h 1709819"/>
              <a:gd name="connsiteX39" fmla="*/ 5829381 w 9288370"/>
              <a:gd name="connsiteY39" fmla="*/ 1046878 h 1709819"/>
              <a:gd name="connsiteX40" fmla="*/ 5943596 w 9288370"/>
              <a:gd name="connsiteY40" fmla="*/ 1043237 h 1709819"/>
              <a:gd name="connsiteX41" fmla="*/ 5985730 w 9288370"/>
              <a:gd name="connsiteY41" fmla="*/ 1035396 h 1709819"/>
              <a:gd name="connsiteX42" fmla="*/ 6103109 w 9288370"/>
              <a:gd name="connsiteY42" fmla="*/ 1019019 h 1709819"/>
              <a:gd name="connsiteX43" fmla="*/ 6222406 w 9288370"/>
              <a:gd name="connsiteY43" fmla="*/ 985341 h 1709819"/>
              <a:gd name="connsiteX44" fmla="*/ 6598672 w 9288370"/>
              <a:gd name="connsiteY44" fmla="*/ 902062 h 1709819"/>
              <a:gd name="connsiteX45" fmla="*/ 6766149 w 9288370"/>
              <a:gd name="connsiteY45" fmla="*/ 846132 h 1709819"/>
              <a:gd name="connsiteX46" fmla="*/ 6886312 w 9288370"/>
              <a:gd name="connsiteY46" fmla="*/ 781877 h 1709819"/>
              <a:gd name="connsiteX47" fmla="*/ 7006457 w 9288370"/>
              <a:gd name="connsiteY47" fmla="*/ 699758 h 1709819"/>
              <a:gd name="connsiteX48" fmla="*/ 7231643 w 9288370"/>
              <a:gd name="connsiteY48" fmla="*/ 640778 h 1709819"/>
              <a:gd name="connsiteX49" fmla="*/ 7363123 w 9288370"/>
              <a:gd name="connsiteY49" fmla="*/ 593682 h 1709819"/>
              <a:gd name="connsiteX50" fmla="*/ 7588368 w 9288370"/>
              <a:gd name="connsiteY50" fmla="*/ 531129 h 1709819"/>
              <a:gd name="connsiteX51" fmla="*/ 7782741 w 9288370"/>
              <a:gd name="connsiteY51" fmla="*/ 455936 h 1709819"/>
              <a:gd name="connsiteX52" fmla="*/ 7952094 w 9288370"/>
              <a:gd name="connsiteY52" fmla="*/ 409302 h 1709819"/>
              <a:gd name="connsiteX53" fmla="*/ 8231938 w 9288370"/>
              <a:gd name="connsiteY53" fmla="*/ 259259 h 1709819"/>
              <a:gd name="connsiteX54" fmla="*/ 8428864 w 9288370"/>
              <a:gd name="connsiteY54" fmla="*/ 208471 h 1709819"/>
              <a:gd name="connsiteX55" fmla="*/ 8616510 w 9288370"/>
              <a:gd name="connsiteY55" fmla="*/ 161973 h 1709819"/>
              <a:gd name="connsiteX56" fmla="*/ 8826766 w 9288370"/>
              <a:gd name="connsiteY56" fmla="*/ 152111 h 1709819"/>
              <a:gd name="connsiteX57" fmla="*/ 8917647 w 9288370"/>
              <a:gd name="connsiteY57" fmla="*/ 112232 h 1709819"/>
              <a:gd name="connsiteX58" fmla="*/ 9182272 w 9288370"/>
              <a:gd name="connsiteY58" fmla="*/ 37171 h 1709819"/>
              <a:gd name="connsiteX59" fmla="*/ 9232990 w 9288370"/>
              <a:gd name="connsiteY59" fmla="*/ 24074 h 1709819"/>
              <a:gd name="connsiteX60" fmla="*/ 9288370 w 9288370"/>
              <a:gd name="connsiteY60" fmla="*/ 0 h 1709819"/>
              <a:gd name="connsiteX61" fmla="*/ 0 w 9288370"/>
              <a:gd name="connsiteY61" fmla="*/ 0 h 1709819"/>
              <a:gd name="connsiteX62" fmla="*/ 0 w 9288370"/>
              <a:gd name="connsiteY62" fmla="*/ 1586048 h 1709819"/>
              <a:gd name="connsiteX0" fmla="*/ 0 w 9288370"/>
              <a:gd name="connsiteY0" fmla="*/ 1586048 h 1629820"/>
              <a:gd name="connsiteX1" fmla="*/ 93535 w 9288370"/>
              <a:gd name="connsiteY1" fmla="*/ 1629820 h 1629820"/>
              <a:gd name="connsiteX2" fmla="*/ 374830 w 9288370"/>
              <a:gd name="connsiteY2" fmla="*/ 1574915 h 1629820"/>
              <a:gd name="connsiteX3" fmla="*/ 766051 w 9288370"/>
              <a:gd name="connsiteY3" fmla="*/ 1569826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71617 w 9288370"/>
              <a:gd name="connsiteY4" fmla="*/ 1522494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29820"/>
              <a:gd name="connsiteX1" fmla="*/ 93535 w 9288370"/>
              <a:gd name="connsiteY1" fmla="*/ 1629820 h 1629820"/>
              <a:gd name="connsiteX2" fmla="*/ 374830 w 9288370"/>
              <a:gd name="connsiteY2" fmla="*/ 1574915 h 1629820"/>
              <a:gd name="connsiteX3" fmla="*/ 607503 w 9288370"/>
              <a:gd name="connsiteY3" fmla="*/ 1553819 h 1629820"/>
              <a:gd name="connsiteX4" fmla="*/ 940788 w 9288370"/>
              <a:gd name="connsiteY4" fmla="*/ 1506488 h 1629820"/>
              <a:gd name="connsiteX5" fmla="*/ 1186668 w 9288370"/>
              <a:gd name="connsiteY5" fmla="*/ 1521861 h 1629820"/>
              <a:gd name="connsiteX6" fmla="*/ 1339078 w 9288370"/>
              <a:gd name="connsiteY6" fmla="*/ 1494730 h 1629820"/>
              <a:gd name="connsiteX7" fmla="*/ 1492452 w 9288370"/>
              <a:gd name="connsiteY7" fmla="*/ 1519061 h 1629820"/>
              <a:gd name="connsiteX8" fmla="*/ 1604999 w 9288370"/>
              <a:gd name="connsiteY8" fmla="*/ 1513599 h 1629820"/>
              <a:gd name="connsiteX9" fmla="*/ 1717911 w 9288370"/>
              <a:gd name="connsiteY9" fmla="*/ 1497764 h 1629820"/>
              <a:gd name="connsiteX10" fmla="*/ 1794234 w 9288370"/>
              <a:gd name="connsiteY10" fmla="*/ 1464331 h 1629820"/>
              <a:gd name="connsiteX11" fmla="*/ 2101780 w 9288370"/>
              <a:gd name="connsiteY11" fmla="*/ 1409907 h 1629820"/>
              <a:gd name="connsiteX12" fmla="*/ 2244830 w 9288370"/>
              <a:gd name="connsiteY12" fmla="*/ 1388540 h 1629820"/>
              <a:gd name="connsiteX13" fmla="*/ 2428648 w 9288370"/>
              <a:gd name="connsiteY13" fmla="*/ 1372736 h 1629820"/>
              <a:gd name="connsiteX14" fmla="*/ 2645882 w 9288370"/>
              <a:gd name="connsiteY14" fmla="*/ 1341971 h 1629820"/>
              <a:gd name="connsiteX15" fmla="*/ 2707413 w 9288370"/>
              <a:gd name="connsiteY15" fmla="*/ 1347156 h 1629820"/>
              <a:gd name="connsiteX16" fmla="*/ 2843134 w 9288370"/>
              <a:gd name="connsiteY16" fmla="*/ 1323561 h 1629820"/>
              <a:gd name="connsiteX17" fmla="*/ 2923804 w 9288370"/>
              <a:gd name="connsiteY17" fmla="*/ 1314224 h 1629820"/>
              <a:gd name="connsiteX18" fmla="*/ 2953618 w 9288370"/>
              <a:gd name="connsiteY18" fmla="*/ 1318186 h 1629820"/>
              <a:gd name="connsiteX19" fmla="*/ 2995816 w 9288370"/>
              <a:gd name="connsiteY19" fmla="*/ 1318670 h 1629820"/>
              <a:gd name="connsiteX20" fmla="*/ 3352700 w 9288370"/>
              <a:gd name="connsiteY20" fmla="*/ 1264183 h 1629820"/>
              <a:gd name="connsiteX21" fmla="*/ 3444611 w 9288370"/>
              <a:gd name="connsiteY21" fmla="*/ 1236739 h 1629820"/>
              <a:gd name="connsiteX22" fmla="*/ 3650072 w 9288370"/>
              <a:gd name="connsiteY22" fmla="*/ 1217421 h 1629820"/>
              <a:gd name="connsiteX23" fmla="*/ 3707853 w 9288370"/>
              <a:gd name="connsiteY23" fmla="*/ 1241722 h 1629820"/>
              <a:gd name="connsiteX24" fmla="*/ 3925616 w 9288370"/>
              <a:gd name="connsiteY24" fmla="*/ 1253751 h 1629820"/>
              <a:gd name="connsiteX25" fmla="*/ 3954387 w 9288370"/>
              <a:gd name="connsiteY25" fmla="*/ 1263789 h 1629820"/>
              <a:gd name="connsiteX26" fmla="*/ 3995849 w 9288370"/>
              <a:gd name="connsiteY26" fmla="*/ 1272939 h 1629820"/>
              <a:gd name="connsiteX27" fmla="*/ 4067546 w 9288370"/>
              <a:gd name="connsiteY27" fmla="*/ 1294697 h 1629820"/>
              <a:gd name="connsiteX28" fmla="*/ 4190310 w 9288370"/>
              <a:gd name="connsiteY28" fmla="*/ 1307786 h 1629820"/>
              <a:gd name="connsiteX29" fmla="*/ 4230008 w 9288370"/>
              <a:gd name="connsiteY29" fmla="*/ 1303546 h 1629820"/>
              <a:gd name="connsiteX30" fmla="*/ 4575478 w 9288370"/>
              <a:gd name="connsiteY30" fmla="*/ 1261726 h 1629820"/>
              <a:gd name="connsiteX31" fmla="*/ 4650026 w 9288370"/>
              <a:gd name="connsiteY31" fmla="*/ 1265798 h 1629820"/>
              <a:gd name="connsiteX32" fmla="*/ 4792008 w 9288370"/>
              <a:gd name="connsiteY32" fmla="*/ 1243899 h 1629820"/>
              <a:gd name="connsiteX33" fmla="*/ 4954126 w 9288370"/>
              <a:gd name="connsiteY33" fmla="*/ 1204617 h 1629820"/>
              <a:gd name="connsiteX34" fmla="*/ 5309678 w 9288370"/>
              <a:gd name="connsiteY34" fmla="*/ 1128278 h 1629820"/>
              <a:gd name="connsiteX35" fmla="*/ 5474724 w 9288370"/>
              <a:gd name="connsiteY35" fmla="*/ 1091167 h 1629820"/>
              <a:gd name="connsiteX36" fmla="*/ 5612132 w 9288370"/>
              <a:gd name="connsiteY36" fmla="*/ 1051509 h 1629820"/>
              <a:gd name="connsiteX37" fmla="*/ 5776618 w 9288370"/>
              <a:gd name="connsiteY37" fmla="*/ 1053037 h 1629820"/>
              <a:gd name="connsiteX38" fmla="*/ 5785786 w 9288370"/>
              <a:gd name="connsiteY38" fmla="*/ 1051213 h 1629820"/>
              <a:gd name="connsiteX39" fmla="*/ 5829381 w 9288370"/>
              <a:gd name="connsiteY39" fmla="*/ 1046878 h 1629820"/>
              <a:gd name="connsiteX40" fmla="*/ 5943596 w 9288370"/>
              <a:gd name="connsiteY40" fmla="*/ 1043237 h 1629820"/>
              <a:gd name="connsiteX41" fmla="*/ 5985730 w 9288370"/>
              <a:gd name="connsiteY41" fmla="*/ 1035396 h 1629820"/>
              <a:gd name="connsiteX42" fmla="*/ 6103109 w 9288370"/>
              <a:gd name="connsiteY42" fmla="*/ 1019019 h 1629820"/>
              <a:gd name="connsiteX43" fmla="*/ 6222406 w 9288370"/>
              <a:gd name="connsiteY43" fmla="*/ 985341 h 1629820"/>
              <a:gd name="connsiteX44" fmla="*/ 6598672 w 9288370"/>
              <a:gd name="connsiteY44" fmla="*/ 902062 h 1629820"/>
              <a:gd name="connsiteX45" fmla="*/ 6766149 w 9288370"/>
              <a:gd name="connsiteY45" fmla="*/ 846132 h 1629820"/>
              <a:gd name="connsiteX46" fmla="*/ 6886312 w 9288370"/>
              <a:gd name="connsiteY46" fmla="*/ 781877 h 1629820"/>
              <a:gd name="connsiteX47" fmla="*/ 7006457 w 9288370"/>
              <a:gd name="connsiteY47" fmla="*/ 699758 h 1629820"/>
              <a:gd name="connsiteX48" fmla="*/ 7231643 w 9288370"/>
              <a:gd name="connsiteY48" fmla="*/ 640778 h 1629820"/>
              <a:gd name="connsiteX49" fmla="*/ 7363123 w 9288370"/>
              <a:gd name="connsiteY49" fmla="*/ 593682 h 1629820"/>
              <a:gd name="connsiteX50" fmla="*/ 7588368 w 9288370"/>
              <a:gd name="connsiteY50" fmla="*/ 531129 h 1629820"/>
              <a:gd name="connsiteX51" fmla="*/ 7782741 w 9288370"/>
              <a:gd name="connsiteY51" fmla="*/ 455936 h 1629820"/>
              <a:gd name="connsiteX52" fmla="*/ 7952094 w 9288370"/>
              <a:gd name="connsiteY52" fmla="*/ 409302 h 1629820"/>
              <a:gd name="connsiteX53" fmla="*/ 8231938 w 9288370"/>
              <a:gd name="connsiteY53" fmla="*/ 259259 h 1629820"/>
              <a:gd name="connsiteX54" fmla="*/ 8428864 w 9288370"/>
              <a:gd name="connsiteY54" fmla="*/ 208471 h 1629820"/>
              <a:gd name="connsiteX55" fmla="*/ 8616510 w 9288370"/>
              <a:gd name="connsiteY55" fmla="*/ 161973 h 1629820"/>
              <a:gd name="connsiteX56" fmla="*/ 8826766 w 9288370"/>
              <a:gd name="connsiteY56" fmla="*/ 152111 h 1629820"/>
              <a:gd name="connsiteX57" fmla="*/ 8917647 w 9288370"/>
              <a:gd name="connsiteY57" fmla="*/ 112232 h 1629820"/>
              <a:gd name="connsiteX58" fmla="*/ 9182272 w 9288370"/>
              <a:gd name="connsiteY58" fmla="*/ 37171 h 1629820"/>
              <a:gd name="connsiteX59" fmla="*/ 9232990 w 9288370"/>
              <a:gd name="connsiteY59" fmla="*/ 24074 h 1629820"/>
              <a:gd name="connsiteX60" fmla="*/ 9288370 w 9288370"/>
              <a:gd name="connsiteY60" fmla="*/ 0 h 1629820"/>
              <a:gd name="connsiteX61" fmla="*/ 0 w 9288370"/>
              <a:gd name="connsiteY61" fmla="*/ 0 h 1629820"/>
              <a:gd name="connsiteX62" fmla="*/ 0 w 9288370"/>
              <a:gd name="connsiteY62" fmla="*/ 1586048 h 1629820"/>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604999 w 9288370"/>
              <a:gd name="connsiteY8" fmla="*/ 1513599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92452 w 9288370"/>
              <a:gd name="connsiteY7" fmla="*/ 1519061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534533 w 9288370"/>
              <a:gd name="connsiteY8" fmla="*/ 1493590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17911 w 9288370"/>
              <a:gd name="connsiteY9" fmla="*/ 1497764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64331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07503 w 9288370"/>
              <a:gd name="connsiteY3" fmla="*/ 1553819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182272 w 9288370"/>
              <a:gd name="connsiteY58" fmla="*/ 37171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31938 w 9288370"/>
              <a:gd name="connsiteY53" fmla="*/ 259259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428648 w 9288370"/>
              <a:gd name="connsiteY13" fmla="*/ 1372736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44830 w 9288370"/>
              <a:gd name="connsiteY12" fmla="*/ 1388540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47156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186668 w 9288370"/>
              <a:gd name="connsiteY5" fmla="*/ 1521861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339078 w 9288370"/>
              <a:gd name="connsiteY6" fmla="*/ 1494730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45882 w 9288370"/>
              <a:gd name="connsiteY14" fmla="*/ 1341971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36160 w 9288370"/>
              <a:gd name="connsiteY13" fmla="*/ 1408750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366989 w 9288370"/>
              <a:gd name="connsiteY13" fmla="*/ 1420754 h 1613814"/>
              <a:gd name="connsiteX14" fmla="*/ 2623862 w 9288370"/>
              <a:gd name="connsiteY14" fmla="*/ 1365980 h 1613814"/>
              <a:gd name="connsiteX15" fmla="*/ 2707413 w 9288370"/>
              <a:gd name="connsiteY15" fmla="*/ 1359160 h 1613814"/>
              <a:gd name="connsiteX16" fmla="*/ 2843134 w 9288370"/>
              <a:gd name="connsiteY16" fmla="*/ 1323561 h 1613814"/>
              <a:gd name="connsiteX17" fmla="*/ 2923804 w 9288370"/>
              <a:gd name="connsiteY17" fmla="*/ 1314224 h 1613814"/>
              <a:gd name="connsiteX18" fmla="*/ 2953618 w 9288370"/>
              <a:gd name="connsiteY18" fmla="*/ 1318186 h 1613814"/>
              <a:gd name="connsiteX19" fmla="*/ 2995816 w 9288370"/>
              <a:gd name="connsiteY19" fmla="*/ 1318670 h 1613814"/>
              <a:gd name="connsiteX20" fmla="*/ 3352700 w 9288370"/>
              <a:gd name="connsiteY20" fmla="*/ 1264183 h 1613814"/>
              <a:gd name="connsiteX21" fmla="*/ 3444611 w 9288370"/>
              <a:gd name="connsiteY21" fmla="*/ 1236739 h 1613814"/>
              <a:gd name="connsiteX22" fmla="*/ 3650072 w 9288370"/>
              <a:gd name="connsiteY22" fmla="*/ 1217421 h 1613814"/>
              <a:gd name="connsiteX23" fmla="*/ 3707853 w 9288370"/>
              <a:gd name="connsiteY23" fmla="*/ 1241722 h 1613814"/>
              <a:gd name="connsiteX24" fmla="*/ 3925616 w 9288370"/>
              <a:gd name="connsiteY24" fmla="*/ 1253751 h 1613814"/>
              <a:gd name="connsiteX25" fmla="*/ 3954387 w 9288370"/>
              <a:gd name="connsiteY25" fmla="*/ 1263789 h 1613814"/>
              <a:gd name="connsiteX26" fmla="*/ 3995849 w 9288370"/>
              <a:gd name="connsiteY26" fmla="*/ 1272939 h 1613814"/>
              <a:gd name="connsiteX27" fmla="*/ 4067546 w 9288370"/>
              <a:gd name="connsiteY27" fmla="*/ 1294697 h 1613814"/>
              <a:gd name="connsiteX28" fmla="*/ 4190310 w 9288370"/>
              <a:gd name="connsiteY28" fmla="*/ 1307786 h 1613814"/>
              <a:gd name="connsiteX29" fmla="*/ 4230008 w 9288370"/>
              <a:gd name="connsiteY29" fmla="*/ 1303546 h 1613814"/>
              <a:gd name="connsiteX30" fmla="*/ 4575478 w 9288370"/>
              <a:gd name="connsiteY30" fmla="*/ 1261726 h 1613814"/>
              <a:gd name="connsiteX31" fmla="*/ 4650026 w 9288370"/>
              <a:gd name="connsiteY31" fmla="*/ 1265798 h 1613814"/>
              <a:gd name="connsiteX32" fmla="*/ 4792008 w 9288370"/>
              <a:gd name="connsiteY32" fmla="*/ 1243899 h 1613814"/>
              <a:gd name="connsiteX33" fmla="*/ 4954126 w 9288370"/>
              <a:gd name="connsiteY33" fmla="*/ 1204617 h 1613814"/>
              <a:gd name="connsiteX34" fmla="*/ 5309678 w 9288370"/>
              <a:gd name="connsiteY34" fmla="*/ 1128278 h 1613814"/>
              <a:gd name="connsiteX35" fmla="*/ 5474724 w 9288370"/>
              <a:gd name="connsiteY35" fmla="*/ 1091167 h 1613814"/>
              <a:gd name="connsiteX36" fmla="*/ 5612132 w 9288370"/>
              <a:gd name="connsiteY36" fmla="*/ 1051509 h 1613814"/>
              <a:gd name="connsiteX37" fmla="*/ 5776618 w 9288370"/>
              <a:gd name="connsiteY37" fmla="*/ 1053037 h 1613814"/>
              <a:gd name="connsiteX38" fmla="*/ 5785786 w 9288370"/>
              <a:gd name="connsiteY38" fmla="*/ 1051213 h 1613814"/>
              <a:gd name="connsiteX39" fmla="*/ 5829381 w 9288370"/>
              <a:gd name="connsiteY39" fmla="*/ 1046878 h 1613814"/>
              <a:gd name="connsiteX40" fmla="*/ 5943596 w 9288370"/>
              <a:gd name="connsiteY40" fmla="*/ 1043237 h 1613814"/>
              <a:gd name="connsiteX41" fmla="*/ 5985730 w 9288370"/>
              <a:gd name="connsiteY41" fmla="*/ 1035396 h 1613814"/>
              <a:gd name="connsiteX42" fmla="*/ 6103109 w 9288370"/>
              <a:gd name="connsiteY42" fmla="*/ 1019019 h 1613814"/>
              <a:gd name="connsiteX43" fmla="*/ 6222406 w 9288370"/>
              <a:gd name="connsiteY43" fmla="*/ 985341 h 1613814"/>
              <a:gd name="connsiteX44" fmla="*/ 6598672 w 9288370"/>
              <a:gd name="connsiteY44" fmla="*/ 902062 h 1613814"/>
              <a:gd name="connsiteX45" fmla="*/ 6766149 w 9288370"/>
              <a:gd name="connsiteY45" fmla="*/ 846132 h 1613814"/>
              <a:gd name="connsiteX46" fmla="*/ 6886312 w 9288370"/>
              <a:gd name="connsiteY46" fmla="*/ 781877 h 1613814"/>
              <a:gd name="connsiteX47" fmla="*/ 7006457 w 9288370"/>
              <a:gd name="connsiteY47" fmla="*/ 699758 h 1613814"/>
              <a:gd name="connsiteX48" fmla="*/ 7231643 w 9288370"/>
              <a:gd name="connsiteY48" fmla="*/ 640778 h 1613814"/>
              <a:gd name="connsiteX49" fmla="*/ 7363123 w 9288370"/>
              <a:gd name="connsiteY49" fmla="*/ 593682 h 1613814"/>
              <a:gd name="connsiteX50" fmla="*/ 7588368 w 9288370"/>
              <a:gd name="connsiteY50" fmla="*/ 531129 h 1613814"/>
              <a:gd name="connsiteX51" fmla="*/ 7782741 w 9288370"/>
              <a:gd name="connsiteY51" fmla="*/ 455936 h 1613814"/>
              <a:gd name="connsiteX52" fmla="*/ 7952094 w 9288370"/>
              <a:gd name="connsiteY52" fmla="*/ 409302 h 1613814"/>
              <a:gd name="connsiteX53" fmla="*/ 8275980 w 9288370"/>
              <a:gd name="connsiteY53" fmla="*/ 267262 h 1613814"/>
              <a:gd name="connsiteX54" fmla="*/ 8428864 w 9288370"/>
              <a:gd name="connsiteY54" fmla="*/ 208471 h 1613814"/>
              <a:gd name="connsiteX55" fmla="*/ 8616510 w 9288370"/>
              <a:gd name="connsiteY55" fmla="*/ 161973 h 1613814"/>
              <a:gd name="connsiteX56" fmla="*/ 8826766 w 9288370"/>
              <a:gd name="connsiteY56" fmla="*/ 152111 h 1613814"/>
              <a:gd name="connsiteX57" fmla="*/ 8917647 w 9288370"/>
              <a:gd name="connsiteY57" fmla="*/ 112232 h 1613814"/>
              <a:gd name="connsiteX58" fmla="*/ 9098594 w 9288370"/>
              <a:gd name="connsiteY58" fmla="*/ 73185 h 1613814"/>
              <a:gd name="connsiteX59" fmla="*/ 9232990 w 9288370"/>
              <a:gd name="connsiteY59" fmla="*/ 24074 h 1613814"/>
              <a:gd name="connsiteX60" fmla="*/ 9288370 w 9288370"/>
              <a:gd name="connsiteY60" fmla="*/ 0 h 1613814"/>
              <a:gd name="connsiteX61" fmla="*/ 0 w 9288370"/>
              <a:gd name="connsiteY61" fmla="*/ 0 h 1613814"/>
              <a:gd name="connsiteX62" fmla="*/ 0 w 9288370"/>
              <a:gd name="connsiteY62"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0893 w 9288370"/>
              <a:gd name="connsiteY6" fmla="*/ 1550752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586048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586048 h 1613814"/>
              <a:gd name="connsiteX0" fmla="*/ 0 w 9288370"/>
              <a:gd name="connsiteY0" fmla="*/ 1475444 h 1613814"/>
              <a:gd name="connsiteX1" fmla="*/ 93535 w 9288370"/>
              <a:gd name="connsiteY1" fmla="*/ 1613814 h 1613814"/>
              <a:gd name="connsiteX2" fmla="*/ 374830 w 9288370"/>
              <a:gd name="connsiteY2" fmla="*/ 1574915 h 1613814"/>
              <a:gd name="connsiteX3" fmla="*/ 611906 w 9288370"/>
              <a:gd name="connsiteY3" fmla="*/ 1537813 h 1613814"/>
              <a:gd name="connsiteX4" fmla="*/ 940788 w 9288370"/>
              <a:gd name="connsiteY4" fmla="*/ 1506488 h 1613814"/>
              <a:gd name="connsiteX5" fmla="*/ 1032523 w 9288370"/>
              <a:gd name="connsiteY5" fmla="*/ 1513858 h 1613814"/>
              <a:gd name="connsiteX6" fmla="*/ 1144951 w 9288370"/>
              <a:gd name="connsiteY6" fmla="*/ 1528631 h 1613814"/>
              <a:gd name="connsiteX7" fmla="*/ 1408773 w 9288370"/>
              <a:gd name="connsiteY7" fmla="*/ 1503055 h 1613814"/>
              <a:gd name="connsiteX8" fmla="*/ 1679869 w 9288370"/>
              <a:gd name="connsiteY8" fmla="*/ 1477584 h 1613814"/>
              <a:gd name="connsiteX9" fmla="*/ 1704699 w 9288370"/>
              <a:gd name="connsiteY9" fmla="*/ 1453746 h 1613814"/>
              <a:gd name="connsiteX10" fmla="*/ 1794234 w 9288370"/>
              <a:gd name="connsiteY10" fmla="*/ 1452327 h 1613814"/>
              <a:gd name="connsiteX11" fmla="*/ 2101780 w 9288370"/>
              <a:gd name="connsiteY11" fmla="*/ 1409907 h 1613814"/>
              <a:gd name="connsiteX12" fmla="*/ 2253639 w 9288370"/>
              <a:gd name="connsiteY12" fmla="*/ 1396542 h 1613814"/>
              <a:gd name="connsiteX13" fmla="*/ 2623862 w 9288370"/>
              <a:gd name="connsiteY13" fmla="*/ 1365980 h 1613814"/>
              <a:gd name="connsiteX14" fmla="*/ 2707413 w 9288370"/>
              <a:gd name="connsiteY14" fmla="*/ 1359160 h 1613814"/>
              <a:gd name="connsiteX15" fmla="*/ 2843134 w 9288370"/>
              <a:gd name="connsiteY15" fmla="*/ 1323561 h 1613814"/>
              <a:gd name="connsiteX16" fmla="*/ 2923804 w 9288370"/>
              <a:gd name="connsiteY16" fmla="*/ 1314224 h 1613814"/>
              <a:gd name="connsiteX17" fmla="*/ 2953618 w 9288370"/>
              <a:gd name="connsiteY17" fmla="*/ 1318186 h 1613814"/>
              <a:gd name="connsiteX18" fmla="*/ 2995816 w 9288370"/>
              <a:gd name="connsiteY18" fmla="*/ 1318670 h 1613814"/>
              <a:gd name="connsiteX19" fmla="*/ 3352700 w 9288370"/>
              <a:gd name="connsiteY19" fmla="*/ 1264183 h 1613814"/>
              <a:gd name="connsiteX20" fmla="*/ 3444611 w 9288370"/>
              <a:gd name="connsiteY20" fmla="*/ 1236739 h 1613814"/>
              <a:gd name="connsiteX21" fmla="*/ 3650072 w 9288370"/>
              <a:gd name="connsiteY21" fmla="*/ 1217421 h 1613814"/>
              <a:gd name="connsiteX22" fmla="*/ 3707853 w 9288370"/>
              <a:gd name="connsiteY22" fmla="*/ 1241722 h 1613814"/>
              <a:gd name="connsiteX23" fmla="*/ 3925616 w 9288370"/>
              <a:gd name="connsiteY23" fmla="*/ 1253751 h 1613814"/>
              <a:gd name="connsiteX24" fmla="*/ 3954387 w 9288370"/>
              <a:gd name="connsiteY24" fmla="*/ 1263789 h 1613814"/>
              <a:gd name="connsiteX25" fmla="*/ 3995849 w 9288370"/>
              <a:gd name="connsiteY25" fmla="*/ 1272939 h 1613814"/>
              <a:gd name="connsiteX26" fmla="*/ 4067546 w 9288370"/>
              <a:gd name="connsiteY26" fmla="*/ 1294697 h 1613814"/>
              <a:gd name="connsiteX27" fmla="*/ 4190310 w 9288370"/>
              <a:gd name="connsiteY27" fmla="*/ 1307786 h 1613814"/>
              <a:gd name="connsiteX28" fmla="*/ 4230008 w 9288370"/>
              <a:gd name="connsiteY28" fmla="*/ 1303546 h 1613814"/>
              <a:gd name="connsiteX29" fmla="*/ 4575478 w 9288370"/>
              <a:gd name="connsiteY29" fmla="*/ 1261726 h 1613814"/>
              <a:gd name="connsiteX30" fmla="*/ 4650026 w 9288370"/>
              <a:gd name="connsiteY30" fmla="*/ 1265798 h 1613814"/>
              <a:gd name="connsiteX31" fmla="*/ 4792008 w 9288370"/>
              <a:gd name="connsiteY31" fmla="*/ 1243899 h 1613814"/>
              <a:gd name="connsiteX32" fmla="*/ 4954126 w 9288370"/>
              <a:gd name="connsiteY32" fmla="*/ 1204617 h 1613814"/>
              <a:gd name="connsiteX33" fmla="*/ 5309678 w 9288370"/>
              <a:gd name="connsiteY33" fmla="*/ 1128278 h 1613814"/>
              <a:gd name="connsiteX34" fmla="*/ 5474724 w 9288370"/>
              <a:gd name="connsiteY34" fmla="*/ 1091167 h 1613814"/>
              <a:gd name="connsiteX35" fmla="*/ 5612132 w 9288370"/>
              <a:gd name="connsiteY35" fmla="*/ 1051509 h 1613814"/>
              <a:gd name="connsiteX36" fmla="*/ 5776618 w 9288370"/>
              <a:gd name="connsiteY36" fmla="*/ 1053037 h 1613814"/>
              <a:gd name="connsiteX37" fmla="*/ 5785786 w 9288370"/>
              <a:gd name="connsiteY37" fmla="*/ 1051213 h 1613814"/>
              <a:gd name="connsiteX38" fmla="*/ 5829381 w 9288370"/>
              <a:gd name="connsiteY38" fmla="*/ 1046878 h 1613814"/>
              <a:gd name="connsiteX39" fmla="*/ 5943596 w 9288370"/>
              <a:gd name="connsiteY39" fmla="*/ 1043237 h 1613814"/>
              <a:gd name="connsiteX40" fmla="*/ 5985730 w 9288370"/>
              <a:gd name="connsiteY40" fmla="*/ 1035396 h 1613814"/>
              <a:gd name="connsiteX41" fmla="*/ 6103109 w 9288370"/>
              <a:gd name="connsiteY41" fmla="*/ 1019019 h 1613814"/>
              <a:gd name="connsiteX42" fmla="*/ 6222406 w 9288370"/>
              <a:gd name="connsiteY42" fmla="*/ 985341 h 1613814"/>
              <a:gd name="connsiteX43" fmla="*/ 6598672 w 9288370"/>
              <a:gd name="connsiteY43" fmla="*/ 902062 h 1613814"/>
              <a:gd name="connsiteX44" fmla="*/ 6766149 w 9288370"/>
              <a:gd name="connsiteY44" fmla="*/ 846132 h 1613814"/>
              <a:gd name="connsiteX45" fmla="*/ 6886312 w 9288370"/>
              <a:gd name="connsiteY45" fmla="*/ 781877 h 1613814"/>
              <a:gd name="connsiteX46" fmla="*/ 7006457 w 9288370"/>
              <a:gd name="connsiteY46" fmla="*/ 699758 h 1613814"/>
              <a:gd name="connsiteX47" fmla="*/ 7231643 w 9288370"/>
              <a:gd name="connsiteY47" fmla="*/ 640778 h 1613814"/>
              <a:gd name="connsiteX48" fmla="*/ 7363123 w 9288370"/>
              <a:gd name="connsiteY48" fmla="*/ 593682 h 1613814"/>
              <a:gd name="connsiteX49" fmla="*/ 7588368 w 9288370"/>
              <a:gd name="connsiteY49" fmla="*/ 531129 h 1613814"/>
              <a:gd name="connsiteX50" fmla="*/ 7782741 w 9288370"/>
              <a:gd name="connsiteY50" fmla="*/ 455936 h 1613814"/>
              <a:gd name="connsiteX51" fmla="*/ 7952094 w 9288370"/>
              <a:gd name="connsiteY51" fmla="*/ 409302 h 1613814"/>
              <a:gd name="connsiteX52" fmla="*/ 8275980 w 9288370"/>
              <a:gd name="connsiteY52" fmla="*/ 267262 h 1613814"/>
              <a:gd name="connsiteX53" fmla="*/ 8428864 w 9288370"/>
              <a:gd name="connsiteY53" fmla="*/ 208471 h 1613814"/>
              <a:gd name="connsiteX54" fmla="*/ 8616510 w 9288370"/>
              <a:gd name="connsiteY54" fmla="*/ 161973 h 1613814"/>
              <a:gd name="connsiteX55" fmla="*/ 8826766 w 9288370"/>
              <a:gd name="connsiteY55" fmla="*/ 152111 h 1613814"/>
              <a:gd name="connsiteX56" fmla="*/ 8917647 w 9288370"/>
              <a:gd name="connsiteY56" fmla="*/ 112232 h 1613814"/>
              <a:gd name="connsiteX57" fmla="*/ 9098594 w 9288370"/>
              <a:gd name="connsiteY57" fmla="*/ 73185 h 1613814"/>
              <a:gd name="connsiteX58" fmla="*/ 9232990 w 9288370"/>
              <a:gd name="connsiteY58" fmla="*/ 24074 h 1613814"/>
              <a:gd name="connsiteX59" fmla="*/ 9288370 w 9288370"/>
              <a:gd name="connsiteY59" fmla="*/ 0 h 1613814"/>
              <a:gd name="connsiteX60" fmla="*/ 0 w 9288370"/>
              <a:gd name="connsiteY60" fmla="*/ 0 h 1613814"/>
              <a:gd name="connsiteX61" fmla="*/ 0 w 9288370"/>
              <a:gd name="connsiteY61" fmla="*/ 1475444 h 1613814"/>
              <a:gd name="connsiteX0" fmla="*/ 0 w 9288370"/>
              <a:gd name="connsiteY0" fmla="*/ 1475444 h 1591693"/>
              <a:gd name="connsiteX1" fmla="*/ 134113 w 9288370"/>
              <a:gd name="connsiteY1" fmla="*/ 1591693 h 1591693"/>
              <a:gd name="connsiteX2" fmla="*/ 374830 w 9288370"/>
              <a:gd name="connsiteY2" fmla="*/ 1574915 h 1591693"/>
              <a:gd name="connsiteX3" fmla="*/ 611906 w 9288370"/>
              <a:gd name="connsiteY3" fmla="*/ 1537813 h 1591693"/>
              <a:gd name="connsiteX4" fmla="*/ 940788 w 9288370"/>
              <a:gd name="connsiteY4" fmla="*/ 1506488 h 1591693"/>
              <a:gd name="connsiteX5" fmla="*/ 1032523 w 9288370"/>
              <a:gd name="connsiteY5" fmla="*/ 1513858 h 1591693"/>
              <a:gd name="connsiteX6" fmla="*/ 1144951 w 9288370"/>
              <a:gd name="connsiteY6" fmla="*/ 1528631 h 1591693"/>
              <a:gd name="connsiteX7" fmla="*/ 1408773 w 9288370"/>
              <a:gd name="connsiteY7" fmla="*/ 1503055 h 1591693"/>
              <a:gd name="connsiteX8" fmla="*/ 1679869 w 9288370"/>
              <a:gd name="connsiteY8" fmla="*/ 1477584 h 1591693"/>
              <a:gd name="connsiteX9" fmla="*/ 1704699 w 9288370"/>
              <a:gd name="connsiteY9" fmla="*/ 1453746 h 1591693"/>
              <a:gd name="connsiteX10" fmla="*/ 1794234 w 9288370"/>
              <a:gd name="connsiteY10" fmla="*/ 1452327 h 1591693"/>
              <a:gd name="connsiteX11" fmla="*/ 2101780 w 9288370"/>
              <a:gd name="connsiteY11" fmla="*/ 1409907 h 1591693"/>
              <a:gd name="connsiteX12" fmla="*/ 2253639 w 9288370"/>
              <a:gd name="connsiteY12" fmla="*/ 1396542 h 1591693"/>
              <a:gd name="connsiteX13" fmla="*/ 2623862 w 9288370"/>
              <a:gd name="connsiteY13" fmla="*/ 1365980 h 1591693"/>
              <a:gd name="connsiteX14" fmla="*/ 2707413 w 9288370"/>
              <a:gd name="connsiteY14" fmla="*/ 1359160 h 1591693"/>
              <a:gd name="connsiteX15" fmla="*/ 2843134 w 9288370"/>
              <a:gd name="connsiteY15" fmla="*/ 1323561 h 1591693"/>
              <a:gd name="connsiteX16" fmla="*/ 2923804 w 9288370"/>
              <a:gd name="connsiteY16" fmla="*/ 1314224 h 1591693"/>
              <a:gd name="connsiteX17" fmla="*/ 2953618 w 9288370"/>
              <a:gd name="connsiteY17" fmla="*/ 1318186 h 1591693"/>
              <a:gd name="connsiteX18" fmla="*/ 2995816 w 9288370"/>
              <a:gd name="connsiteY18" fmla="*/ 1318670 h 1591693"/>
              <a:gd name="connsiteX19" fmla="*/ 3352700 w 9288370"/>
              <a:gd name="connsiteY19" fmla="*/ 1264183 h 1591693"/>
              <a:gd name="connsiteX20" fmla="*/ 3444611 w 9288370"/>
              <a:gd name="connsiteY20" fmla="*/ 1236739 h 1591693"/>
              <a:gd name="connsiteX21" fmla="*/ 3650072 w 9288370"/>
              <a:gd name="connsiteY21" fmla="*/ 1217421 h 1591693"/>
              <a:gd name="connsiteX22" fmla="*/ 3707853 w 9288370"/>
              <a:gd name="connsiteY22" fmla="*/ 1241722 h 1591693"/>
              <a:gd name="connsiteX23" fmla="*/ 3925616 w 9288370"/>
              <a:gd name="connsiteY23" fmla="*/ 1253751 h 1591693"/>
              <a:gd name="connsiteX24" fmla="*/ 3954387 w 9288370"/>
              <a:gd name="connsiteY24" fmla="*/ 1263789 h 1591693"/>
              <a:gd name="connsiteX25" fmla="*/ 3995849 w 9288370"/>
              <a:gd name="connsiteY25" fmla="*/ 1272939 h 1591693"/>
              <a:gd name="connsiteX26" fmla="*/ 4067546 w 9288370"/>
              <a:gd name="connsiteY26" fmla="*/ 1294697 h 1591693"/>
              <a:gd name="connsiteX27" fmla="*/ 4190310 w 9288370"/>
              <a:gd name="connsiteY27" fmla="*/ 1307786 h 1591693"/>
              <a:gd name="connsiteX28" fmla="*/ 4230008 w 9288370"/>
              <a:gd name="connsiteY28" fmla="*/ 1303546 h 1591693"/>
              <a:gd name="connsiteX29" fmla="*/ 4575478 w 9288370"/>
              <a:gd name="connsiteY29" fmla="*/ 1261726 h 1591693"/>
              <a:gd name="connsiteX30" fmla="*/ 4650026 w 9288370"/>
              <a:gd name="connsiteY30" fmla="*/ 1265798 h 1591693"/>
              <a:gd name="connsiteX31" fmla="*/ 4792008 w 9288370"/>
              <a:gd name="connsiteY31" fmla="*/ 1243899 h 1591693"/>
              <a:gd name="connsiteX32" fmla="*/ 4954126 w 9288370"/>
              <a:gd name="connsiteY32" fmla="*/ 1204617 h 1591693"/>
              <a:gd name="connsiteX33" fmla="*/ 5309678 w 9288370"/>
              <a:gd name="connsiteY33" fmla="*/ 1128278 h 1591693"/>
              <a:gd name="connsiteX34" fmla="*/ 5474724 w 9288370"/>
              <a:gd name="connsiteY34" fmla="*/ 1091167 h 1591693"/>
              <a:gd name="connsiteX35" fmla="*/ 5612132 w 9288370"/>
              <a:gd name="connsiteY35" fmla="*/ 1051509 h 1591693"/>
              <a:gd name="connsiteX36" fmla="*/ 5776618 w 9288370"/>
              <a:gd name="connsiteY36" fmla="*/ 1053037 h 1591693"/>
              <a:gd name="connsiteX37" fmla="*/ 5785786 w 9288370"/>
              <a:gd name="connsiteY37" fmla="*/ 1051213 h 1591693"/>
              <a:gd name="connsiteX38" fmla="*/ 5829381 w 9288370"/>
              <a:gd name="connsiteY38" fmla="*/ 1046878 h 1591693"/>
              <a:gd name="connsiteX39" fmla="*/ 5943596 w 9288370"/>
              <a:gd name="connsiteY39" fmla="*/ 1043237 h 1591693"/>
              <a:gd name="connsiteX40" fmla="*/ 5985730 w 9288370"/>
              <a:gd name="connsiteY40" fmla="*/ 1035396 h 1591693"/>
              <a:gd name="connsiteX41" fmla="*/ 6103109 w 9288370"/>
              <a:gd name="connsiteY41" fmla="*/ 1019019 h 1591693"/>
              <a:gd name="connsiteX42" fmla="*/ 6222406 w 9288370"/>
              <a:gd name="connsiteY42" fmla="*/ 985341 h 1591693"/>
              <a:gd name="connsiteX43" fmla="*/ 6598672 w 9288370"/>
              <a:gd name="connsiteY43" fmla="*/ 902062 h 1591693"/>
              <a:gd name="connsiteX44" fmla="*/ 6766149 w 9288370"/>
              <a:gd name="connsiteY44" fmla="*/ 846132 h 1591693"/>
              <a:gd name="connsiteX45" fmla="*/ 6886312 w 9288370"/>
              <a:gd name="connsiteY45" fmla="*/ 781877 h 1591693"/>
              <a:gd name="connsiteX46" fmla="*/ 7006457 w 9288370"/>
              <a:gd name="connsiteY46" fmla="*/ 699758 h 1591693"/>
              <a:gd name="connsiteX47" fmla="*/ 7231643 w 9288370"/>
              <a:gd name="connsiteY47" fmla="*/ 640778 h 1591693"/>
              <a:gd name="connsiteX48" fmla="*/ 7363123 w 9288370"/>
              <a:gd name="connsiteY48" fmla="*/ 593682 h 1591693"/>
              <a:gd name="connsiteX49" fmla="*/ 7588368 w 9288370"/>
              <a:gd name="connsiteY49" fmla="*/ 531129 h 1591693"/>
              <a:gd name="connsiteX50" fmla="*/ 7782741 w 9288370"/>
              <a:gd name="connsiteY50" fmla="*/ 455936 h 1591693"/>
              <a:gd name="connsiteX51" fmla="*/ 7952094 w 9288370"/>
              <a:gd name="connsiteY51" fmla="*/ 409302 h 1591693"/>
              <a:gd name="connsiteX52" fmla="*/ 8275980 w 9288370"/>
              <a:gd name="connsiteY52" fmla="*/ 267262 h 1591693"/>
              <a:gd name="connsiteX53" fmla="*/ 8428864 w 9288370"/>
              <a:gd name="connsiteY53" fmla="*/ 208471 h 1591693"/>
              <a:gd name="connsiteX54" fmla="*/ 8616510 w 9288370"/>
              <a:gd name="connsiteY54" fmla="*/ 161973 h 1591693"/>
              <a:gd name="connsiteX55" fmla="*/ 8826766 w 9288370"/>
              <a:gd name="connsiteY55" fmla="*/ 152111 h 1591693"/>
              <a:gd name="connsiteX56" fmla="*/ 8917647 w 9288370"/>
              <a:gd name="connsiteY56" fmla="*/ 112232 h 1591693"/>
              <a:gd name="connsiteX57" fmla="*/ 9098594 w 9288370"/>
              <a:gd name="connsiteY57" fmla="*/ 73185 h 1591693"/>
              <a:gd name="connsiteX58" fmla="*/ 9232990 w 9288370"/>
              <a:gd name="connsiteY58" fmla="*/ 24074 h 1591693"/>
              <a:gd name="connsiteX59" fmla="*/ 9288370 w 9288370"/>
              <a:gd name="connsiteY59" fmla="*/ 0 h 1591693"/>
              <a:gd name="connsiteX60" fmla="*/ 0 w 9288370"/>
              <a:gd name="connsiteY60" fmla="*/ 0 h 1591693"/>
              <a:gd name="connsiteX61" fmla="*/ 0 w 9288370"/>
              <a:gd name="connsiteY61" fmla="*/ 1475444 h 1591693"/>
              <a:gd name="connsiteX0" fmla="*/ 0 w 9288370"/>
              <a:gd name="connsiteY0" fmla="*/ 1475444 h 1582937"/>
              <a:gd name="connsiteX1" fmla="*/ 85420 w 9288370"/>
              <a:gd name="connsiteY1" fmla="*/ 1525330 h 1582937"/>
              <a:gd name="connsiteX2" fmla="*/ 374830 w 9288370"/>
              <a:gd name="connsiteY2" fmla="*/ 1574915 h 1582937"/>
              <a:gd name="connsiteX3" fmla="*/ 611906 w 9288370"/>
              <a:gd name="connsiteY3" fmla="*/ 1537813 h 1582937"/>
              <a:gd name="connsiteX4" fmla="*/ 940788 w 9288370"/>
              <a:gd name="connsiteY4" fmla="*/ 1506488 h 1582937"/>
              <a:gd name="connsiteX5" fmla="*/ 1032523 w 9288370"/>
              <a:gd name="connsiteY5" fmla="*/ 1513858 h 1582937"/>
              <a:gd name="connsiteX6" fmla="*/ 1144951 w 9288370"/>
              <a:gd name="connsiteY6" fmla="*/ 1528631 h 1582937"/>
              <a:gd name="connsiteX7" fmla="*/ 1408773 w 9288370"/>
              <a:gd name="connsiteY7" fmla="*/ 1503055 h 1582937"/>
              <a:gd name="connsiteX8" fmla="*/ 1679869 w 9288370"/>
              <a:gd name="connsiteY8" fmla="*/ 1477584 h 1582937"/>
              <a:gd name="connsiteX9" fmla="*/ 1704699 w 9288370"/>
              <a:gd name="connsiteY9" fmla="*/ 1453746 h 1582937"/>
              <a:gd name="connsiteX10" fmla="*/ 1794234 w 9288370"/>
              <a:gd name="connsiteY10" fmla="*/ 1452327 h 1582937"/>
              <a:gd name="connsiteX11" fmla="*/ 2101780 w 9288370"/>
              <a:gd name="connsiteY11" fmla="*/ 1409907 h 1582937"/>
              <a:gd name="connsiteX12" fmla="*/ 2253639 w 9288370"/>
              <a:gd name="connsiteY12" fmla="*/ 1396542 h 1582937"/>
              <a:gd name="connsiteX13" fmla="*/ 2623862 w 9288370"/>
              <a:gd name="connsiteY13" fmla="*/ 1365980 h 1582937"/>
              <a:gd name="connsiteX14" fmla="*/ 2707413 w 9288370"/>
              <a:gd name="connsiteY14" fmla="*/ 1359160 h 1582937"/>
              <a:gd name="connsiteX15" fmla="*/ 2843134 w 9288370"/>
              <a:gd name="connsiteY15" fmla="*/ 1323561 h 1582937"/>
              <a:gd name="connsiteX16" fmla="*/ 2923804 w 9288370"/>
              <a:gd name="connsiteY16" fmla="*/ 1314224 h 1582937"/>
              <a:gd name="connsiteX17" fmla="*/ 2953618 w 9288370"/>
              <a:gd name="connsiteY17" fmla="*/ 1318186 h 1582937"/>
              <a:gd name="connsiteX18" fmla="*/ 2995816 w 9288370"/>
              <a:gd name="connsiteY18" fmla="*/ 1318670 h 1582937"/>
              <a:gd name="connsiteX19" fmla="*/ 3352700 w 9288370"/>
              <a:gd name="connsiteY19" fmla="*/ 1264183 h 1582937"/>
              <a:gd name="connsiteX20" fmla="*/ 3444611 w 9288370"/>
              <a:gd name="connsiteY20" fmla="*/ 1236739 h 1582937"/>
              <a:gd name="connsiteX21" fmla="*/ 3650072 w 9288370"/>
              <a:gd name="connsiteY21" fmla="*/ 1217421 h 1582937"/>
              <a:gd name="connsiteX22" fmla="*/ 3707853 w 9288370"/>
              <a:gd name="connsiteY22" fmla="*/ 1241722 h 1582937"/>
              <a:gd name="connsiteX23" fmla="*/ 3925616 w 9288370"/>
              <a:gd name="connsiteY23" fmla="*/ 1253751 h 1582937"/>
              <a:gd name="connsiteX24" fmla="*/ 3954387 w 9288370"/>
              <a:gd name="connsiteY24" fmla="*/ 1263789 h 1582937"/>
              <a:gd name="connsiteX25" fmla="*/ 3995849 w 9288370"/>
              <a:gd name="connsiteY25" fmla="*/ 1272939 h 1582937"/>
              <a:gd name="connsiteX26" fmla="*/ 4067546 w 9288370"/>
              <a:gd name="connsiteY26" fmla="*/ 1294697 h 1582937"/>
              <a:gd name="connsiteX27" fmla="*/ 4190310 w 9288370"/>
              <a:gd name="connsiteY27" fmla="*/ 1307786 h 1582937"/>
              <a:gd name="connsiteX28" fmla="*/ 4230008 w 9288370"/>
              <a:gd name="connsiteY28" fmla="*/ 1303546 h 1582937"/>
              <a:gd name="connsiteX29" fmla="*/ 4575478 w 9288370"/>
              <a:gd name="connsiteY29" fmla="*/ 1261726 h 1582937"/>
              <a:gd name="connsiteX30" fmla="*/ 4650026 w 9288370"/>
              <a:gd name="connsiteY30" fmla="*/ 1265798 h 1582937"/>
              <a:gd name="connsiteX31" fmla="*/ 4792008 w 9288370"/>
              <a:gd name="connsiteY31" fmla="*/ 1243899 h 1582937"/>
              <a:gd name="connsiteX32" fmla="*/ 4954126 w 9288370"/>
              <a:gd name="connsiteY32" fmla="*/ 1204617 h 1582937"/>
              <a:gd name="connsiteX33" fmla="*/ 5309678 w 9288370"/>
              <a:gd name="connsiteY33" fmla="*/ 1128278 h 1582937"/>
              <a:gd name="connsiteX34" fmla="*/ 5474724 w 9288370"/>
              <a:gd name="connsiteY34" fmla="*/ 1091167 h 1582937"/>
              <a:gd name="connsiteX35" fmla="*/ 5612132 w 9288370"/>
              <a:gd name="connsiteY35" fmla="*/ 1051509 h 1582937"/>
              <a:gd name="connsiteX36" fmla="*/ 5776618 w 9288370"/>
              <a:gd name="connsiteY36" fmla="*/ 1053037 h 1582937"/>
              <a:gd name="connsiteX37" fmla="*/ 5785786 w 9288370"/>
              <a:gd name="connsiteY37" fmla="*/ 1051213 h 1582937"/>
              <a:gd name="connsiteX38" fmla="*/ 5829381 w 9288370"/>
              <a:gd name="connsiteY38" fmla="*/ 1046878 h 1582937"/>
              <a:gd name="connsiteX39" fmla="*/ 5943596 w 9288370"/>
              <a:gd name="connsiteY39" fmla="*/ 1043237 h 1582937"/>
              <a:gd name="connsiteX40" fmla="*/ 5985730 w 9288370"/>
              <a:gd name="connsiteY40" fmla="*/ 1035396 h 1582937"/>
              <a:gd name="connsiteX41" fmla="*/ 6103109 w 9288370"/>
              <a:gd name="connsiteY41" fmla="*/ 1019019 h 1582937"/>
              <a:gd name="connsiteX42" fmla="*/ 6222406 w 9288370"/>
              <a:gd name="connsiteY42" fmla="*/ 985341 h 1582937"/>
              <a:gd name="connsiteX43" fmla="*/ 6598672 w 9288370"/>
              <a:gd name="connsiteY43" fmla="*/ 902062 h 1582937"/>
              <a:gd name="connsiteX44" fmla="*/ 6766149 w 9288370"/>
              <a:gd name="connsiteY44" fmla="*/ 846132 h 1582937"/>
              <a:gd name="connsiteX45" fmla="*/ 6886312 w 9288370"/>
              <a:gd name="connsiteY45" fmla="*/ 781877 h 1582937"/>
              <a:gd name="connsiteX46" fmla="*/ 7006457 w 9288370"/>
              <a:gd name="connsiteY46" fmla="*/ 699758 h 1582937"/>
              <a:gd name="connsiteX47" fmla="*/ 7231643 w 9288370"/>
              <a:gd name="connsiteY47" fmla="*/ 640778 h 1582937"/>
              <a:gd name="connsiteX48" fmla="*/ 7363123 w 9288370"/>
              <a:gd name="connsiteY48" fmla="*/ 593682 h 1582937"/>
              <a:gd name="connsiteX49" fmla="*/ 7588368 w 9288370"/>
              <a:gd name="connsiteY49" fmla="*/ 531129 h 1582937"/>
              <a:gd name="connsiteX50" fmla="*/ 7782741 w 9288370"/>
              <a:gd name="connsiteY50" fmla="*/ 455936 h 1582937"/>
              <a:gd name="connsiteX51" fmla="*/ 7952094 w 9288370"/>
              <a:gd name="connsiteY51" fmla="*/ 409302 h 1582937"/>
              <a:gd name="connsiteX52" fmla="*/ 8275980 w 9288370"/>
              <a:gd name="connsiteY52" fmla="*/ 267262 h 1582937"/>
              <a:gd name="connsiteX53" fmla="*/ 8428864 w 9288370"/>
              <a:gd name="connsiteY53" fmla="*/ 208471 h 1582937"/>
              <a:gd name="connsiteX54" fmla="*/ 8616510 w 9288370"/>
              <a:gd name="connsiteY54" fmla="*/ 161973 h 1582937"/>
              <a:gd name="connsiteX55" fmla="*/ 8826766 w 9288370"/>
              <a:gd name="connsiteY55" fmla="*/ 152111 h 1582937"/>
              <a:gd name="connsiteX56" fmla="*/ 8917647 w 9288370"/>
              <a:gd name="connsiteY56" fmla="*/ 112232 h 1582937"/>
              <a:gd name="connsiteX57" fmla="*/ 9098594 w 9288370"/>
              <a:gd name="connsiteY57" fmla="*/ 73185 h 1582937"/>
              <a:gd name="connsiteX58" fmla="*/ 9232990 w 9288370"/>
              <a:gd name="connsiteY58" fmla="*/ 24074 h 1582937"/>
              <a:gd name="connsiteX59" fmla="*/ 9288370 w 9288370"/>
              <a:gd name="connsiteY59" fmla="*/ 0 h 1582937"/>
              <a:gd name="connsiteX60" fmla="*/ 0 w 9288370"/>
              <a:gd name="connsiteY60" fmla="*/ 0 h 1582937"/>
              <a:gd name="connsiteX61" fmla="*/ 0 w 9288370"/>
              <a:gd name="connsiteY61" fmla="*/ 1475444 h 158293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8631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79869 w 9288370"/>
              <a:gd name="connsiteY8" fmla="*/ 1477584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 name="connsiteX0" fmla="*/ 0 w 9288370"/>
              <a:gd name="connsiteY0" fmla="*/ 1475444 h 1552307"/>
              <a:gd name="connsiteX1" fmla="*/ 85420 w 9288370"/>
              <a:gd name="connsiteY1" fmla="*/ 1525330 h 1552307"/>
              <a:gd name="connsiteX2" fmla="*/ 358599 w 9288370"/>
              <a:gd name="connsiteY2" fmla="*/ 1541734 h 1552307"/>
              <a:gd name="connsiteX3" fmla="*/ 611906 w 9288370"/>
              <a:gd name="connsiteY3" fmla="*/ 1537813 h 1552307"/>
              <a:gd name="connsiteX4" fmla="*/ 940788 w 9288370"/>
              <a:gd name="connsiteY4" fmla="*/ 1506488 h 1552307"/>
              <a:gd name="connsiteX5" fmla="*/ 1032523 w 9288370"/>
              <a:gd name="connsiteY5" fmla="*/ 1513858 h 1552307"/>
              <a:gd name="connsiteX6" fmla="*/ 1144951 w 9288370"/>
              <a:gd name="connsiteY6" fmla="*/ 1524944 h 1552307"/>
              <a:gd name="connsiteX7" fmla="*/ 1408773 w 9288370"/>
              <a:gd name="connsiteY7" fmla="*/ 1503055 h 1552307"/>
              <a:gd name="connsiteX8" fmla="*/ 1651466 w 9288370"/>
              <a:gd name="connsiteY8" fmla="*/ 1459150 h 1552307"/>
              <a:gd name="connsiteX9" fmla="*/ 1704699 w 9288370"/>
              <a:gd name="connsiteY9" fmla="*/ 1453746 h 1552307"/>
              <a:gd name="connsiteX10" fmla="*/ 1794234 w 9288370"/>
              <a:gd name="connsiteY10" fmla="*/ 1452327 h 1552307"/>
              <a:gd name="connsiteX11" fmla="*/ 2101780 w 9288370"/>
              <a:gd name="connsiteY11" fmla="*/ 1409907 h 1552307"/>
              <a:gd name="connsiteX12" fmla="*/ 2253639 w 9288370"/>
              <a:gd name="connsiteY12" fmla="*/ 1396542 h 1552307"/>
              <a:gd name="connsiteX13" fmla="*/ 2623862 w 9288370"/>
              <a:gd name="connsiteY13" fmla="*/ 1365980 h 1552307"/>
              <a:gd name="connsiteX14" fmla="*/ 2707413 w 9288370"/>
              <a:gd name="connsiteY14" fmla="*/ 1359160 h 1552307"/>
              <a:gd name="connsiteX15" fmla="*/ 2843134 w 9288370"/>
              <a:gd name="connsiteY15" fmla="*/ 1323561 h 1552307"/>
              <a:gd name="connsiteX16" fmla="*/ 2923804 w 9288370"/>
              <a:gd name="connsiteY16" fmla="*/ 1314224 h 1552307"/>
              <a:gd name="connsiteX17" fmla="*/ 2953618 w 9288370"/>
              <a:gd name="connsiteY17" fmla="*/ 1318186 h 1552307"/>
              <a:gd name="connsiteX18" fmla="*/ 2995816 w 9288370"/>
              <a:gd name="connsiteY18" fmla="*/ 1318670 h 1552307"/>
              <a:gd name="connsiteX19" fmla="*/ 3352700 w 9288370"/>
              <a:gd name="connsiteY19" fmla="*/ 1264183 h 1552307"/>
              <a:gd name="connsiteX20" fmla="*/ 3444611 w 9288370"/>
              <a:gd name="connsiteY20" fmla="*/ 1236739 h 1552307"/>
              <a:gd name="connsiteX21" fmla="*/ 3650072 w 9288370"/>
              <a:gd name="connsiteY21" fmla="*/ 1217421 h 1552307"/>
              <a:gd name="connsiteX22" fmla="*/ 3707853 w 9288370"/>
              <a:gd name="connsiteY22" fmla="*/ 1241722 h 1552307"/>
              <a:gd name="connsiteX23" fmla="*/ 3925616 w 9288370"/>
              <a:gd name="connsiteY23" fmla="*/ 1253751 h 1552307"/>
              <a:gd name="connsiteX24" fmla="*/ 3954387 w 9288370"/>
              <a:gd name="connsiteY24" fmla="*/ 1263789 h 1552307"/>
              <a:gd name="connsiteX25" fmla="*/ 3995849 w 9288370"/>
              <a:gd name="connsiteY25" fmla="*/ 1272939 h 1552307"/>
              <a:gd name="connsiteX26" fmla="*/ 4067546 w 9288370"/>
              <a:gd name="connsiteY26" fmla="*/ 1294697 h 1552307"/>
              <a:gd name="connsiteX27" fmla="*/ 4190310 w 9288370"/>
              <a:gd name="connsiteY27" fmla="*/ 1307786 h 1552307"/>
              <a:gd name="connsiteX28" fmla="*/ 4230008 w 9288370"/>
              <a:gd name="connsiteY28" fmla="*/ 1303546 h 1552307"/>
              <a:gd name="connsiteX29" fmla="*/ 4575478 w 9288370"/>
              <a:gd name="connsiteY29" fmla="*/ 1261726 h 1552307"/>
              <a:gd name="connsiteX30" fmla="*/ 4650026 w 9288370"/>
              <a:gd name="connsiteY30" fmla="*/ 1265798 h 1552307"/>
              <a:gd name="connsiteX31" fmla="*/ 4792008 w 9288370"/>
              <a:gd name="connsiteY31" fmla="*/ 1243899 h 1552307"/>
              <a:gd name="connsiteX32" fmla="*/ 4954126 w 9288370"/>
              <a:gd name="connsiteY32" fmla="*/ 1204617 h 1552307"/>
              <a:gd name="connsiteX33" fmla="*/ 5309678 w 9288370"/>
              <a:gd name="connsiteY33" fmla="*/ 1128278 h 1552307"/>
              <a:gd name="connsiteX34" fmla="*/ 5474724 w 9288370"/>
              <a:gd name="connsiteY34" fmla="*/ 1091167 h 1552307"/>
              <a:gd name="connsiteX35" fmla="*/ 5612132 w 9288370"/>
              <a:gd name="connsiteY35" fmla="*/ 1051509 h 1552307"/>
              <a:gd name="connsiteX36" fmla="*/ 5776618 w 9288370"/>
              <a:gd name="connsiteY36" fmla="*/ 1053037 h 1552307"/>
              <a:gd name="connsiteX37" fmla="*/ 5785786 w 9288370"/>
              <a:gd name="connsiteY37" fmla="*/ 1051213 h 1552307"/>
              <a:gd name="connsiteX38" fmla="*/ 5829381 w 9288370"/>
              <a:gd name="connsiteY38" fmla="*/ 1046878 h 1552307"/>
              <a:gd name="connsiteX39" fmla="*/ 5943596 w 9288370"/>
              <a:gd name="connsiteY39" fmla="*/ 1043237 h 1552307"/>
              <a:gd name="connsiteX40" fmla="*/ 5985730 w 9288370"/>
              <a:gd name="connsiteY40" fmla="*/ 1035396 h 1552307"/>
              <a:gd name="connsiteX41" fmla="*/ 6103109 w 9288370"/>
              <a:gd name="connsiteY41" fmla="*/ 1019019 h 1552307"/>
              <a:gd name="connsiteX42" fmla="*/ 6222406 w 9288370"/>
              <a:gd name="connsiteY42" fmla="*/ 985341 h 1552307"/>
              <a:gd name="connsiteX43" fmla="*/ 6598672 w 9288370"/>
              <a:gd name="connsiteY43" fmla="*/ 902062 h 1552307"/>
              <a:gd name="connsiteX44" fmla="*/ 6766149 w 9288370"/>
              <a:gd name="connsiteY44" fmla="*/ 846132 h 1552307"/>
              <a:gd name="connsiteX45" fmla="*/ 6886312 w 9288370"/>
              <a:gd name="connsiteY45" fmla="*/ 781877 h 1552307"/>
              <a:gd name="connsiteX46" fmla="*/ 7006457 w 9288370"/>
              <a:gd name="connsiteY46" fmla="*/ 699758 h 1552307"/>
              <a:gd name="connsiteX47" fmla="*/ 7231643 w 9288370"/>
              <a:gd name="connsiteY47" fmla="*/ 640778 h 1552307"/>
              <a:gd name="connsiteX48" fmla="*/ 7363123 w 9288370"/>
              <a:gd name="connsiteY48" fmla="*/ 593682 h 1552307"/>
              <a:gd name="connsiteX49" fmla="*/ 7588368 w 9288370"/>
              <a:gd name="connsiteY49" fmla="*/ 531129 h 1552307"/>
              <a:gd name="connsiteX50" fmla="*/ 7782741 w 9288370"/>
              <a:gd name="connsiteY50" fmla="*/ 455936 h 1552307"/>
              <a:gd name="connsiteX51" fmla="*/ 7952094 w 9288370"/>
              <a:gd name="connsiteY51" fmla="*/ 409302 h 1552307"/>
              <a:gd name="connsiteX52" fmla="*/ 8275980 w 9288370"/>
              <a:gd name="connsiteY52" fmla="*/ 267262 h 1552307"/>
              <a:gd name="connsiteX53" fmla="*/ 8428864 w 9288370"/>
              <a:gd name="connsiteY53" fmla="*/ 208471 h 1552307"/>
              <a:gd name="connsiteX54" fmla="*/ 8616510 w 9288370"/>
              <a:gd name="connsiteY54" fmla="*/ 161973 h 1552307"/>
              <a:gd name="connsiteX55" fmla="*/ 8826766 w 9288370"/>
              <a:gd name="connsiteY55" fmla="*/ 152111 h 1552307"/>
              <a:gd name="connsiteX56" fmla="*/ 8917647 w 9288370"/>
              <a:gd name="connsiteY56" fmla="*/ 112232 h 1552307"/>
              <a:gd name="connsiteX57" fmla="*/ 9098594 w 9288370"/>
              <a:gd name="connsiteY57" fmla="*/ 73185 h 1552307"/>
              <a:gd name="connsiteX58" fmla="*/ 9232990 w 9288370"/>
              <a:gd name="connsiteY58" fmla="*/ 24074 h 1552307"/>
              <a:gd name="connsiteX59" fmla="*/ 9288370 w 9288370"/>
              <a:gd name="connsiteY59" fmla="*/ 0 h 1552307"/>
              <a:gd name="connsiteX60" fmla="*/ 0 w 9288370"/>
              <a:gd name="connsiteY60" fmla="*/ 0 h 1552307"/>
              <a:gd name="connsiteX61" fmla="*/ 0 w 9288370"/>
              <a:gd name="connsiteY61" fmla="*/ 1475444 h 155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552307">
                <a:moveTo>
                  <a:pt x="0" y="1475444"/>
                </a:moveTo>
                <a:cubicBezTo>
                  <a:pt x="350" y="1475362"/>
                  <a:pt x="85070" y="1525412"/>
                  <a:pt x="85420" y="1525330"/>
                </a:cubicBezTo>
                <a:cubicBezTo>
                  <a:pt x="159046" y="1498807"/>
                  <a:pt x="140452" y="1580341"/>
                  <a:pt x="358599" y="1541734"/>
                </a:cubicBezTo>
                <a:cubicBezTo>
                  <a:pt x="415987" y="1514342"/>
                  <a:pt x="404325" y="1571886"/>
                  <a:pt x="611906" y="1537813"/>
                </a:cubicBezTo>
                <a:cubicBezTo>
                  <a:pt x="658343" y="1532409"/>
                  <a:pt x="866522" y="1526192"/>
                  <a:pt x="940788" y="1506488"/>
                </a:cubicBezTo>
                <a:cubicBezTo>
                  <a:pt x="999849" y="1503681"/>
                  <a:pt x="943202" y="1532786"/>
                  <a:pt x="1032523" y="1513858"/>
                </a:cubicBezTo>
                <a:lnTo>
                  <a:pt x="1144951" y="1524944"/>
                </a:lnTo>
                <a:cubicBezTo>
                  <a:pt x="1234244" y="1531166"/>
                  <a:pt x="1319480" y="1518954"/>
                  <a:pt x="1408773" y="1503055"/>
                </a:cubicBezTo>
                <a:lnTo>
                  <a:pt x="1651466" y="1459150"/>
                </a:lnTo>
                <a:lnTo>
                  <a:pt x="1704699" y="1453746"/>
                </a:lnTo>
                <a:cubicBezTo>
                  <a:pt x="1730210" y="1444472"/>
                  <a:pt x="1730257" y="1466970"/>
                  <a:pt x="1794234" y="1452327"/>
                </a:cubicBezTo>
                <a:cubicBezTo>
                  <a:pt x="1842539" y="1416777"/>
                  <a:pt x="1920661" y="1445458"/>
                  <a:pt x="2101780" y="1409907"/>
                </a:cubicBezTo>
                <a:cubicBezTo>
                  <a:pt x="2138594" y="1385934"/>
                  <a:pt x="2202709" y="1415076"/>
                  <a:pt x="2253639" y="1396542"/>
                </a:cubicBezTo>
                <a:lnTo>
                  <a:pt x="2623862" y="1365980"/>
                </a:lnTo>
                <a:cubicBezTo>
                  <a:pt x="2648900" y="1364546"/>
                  <a:pt x="2669117" y="1360488"/>
                  <a:pt x="2707413" y="1359160"/>
                </a:cubicBezTo>
                <a:cubicBezTo>
                  <a:pt x="2743721" y="1336539"/>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69887" y="440748"/>
                  <a:pt x="7952094" y="409302"/>
                </a:cubicBezTo>
                <a:cubicBezTo>
                  <a:pt x="8034301" y="377856"/>
                  <a:pt x="8226184" y="265410"/>
                  <a:pt x="8275980" y="267262"/>
                </a:cubicBezTo>
                <a:cubicBezTo>
                  <a:pt x="8349971" y="264633"/>
                  <a:pt x="8372109" y="226019"/>
                  <a:pt x="8428864" y="208471"/>
                </a:cubicBezTo>
                <a:cubicBezTo>
                  <a:pt x="8485619" y="190923"/>
                  <a:pt x="8456819" y="173248"/>
                  <a:pt x="8616510" y="161973"/>
                </a:cubicBezTo>
                <a:cubicBezTo>
                  <a:pt x="8658196" y="158015"/>
                  <a:pt x="8776576" y="160401"/>
                  <a:pt x="8826766" y="152111"/>
                </a:cubicBezTo>
                <a:lnTo>
                  <a:pt x="8917647" y="112232"/>
                </a:lnTo>
                <a:cubicBezTo>
                  <a:pt x="8976899" y="93075"/>
                  <a:pt x="8942036" y="129395"/>
                  <a:pt x="9098594" y="73185"/>
                </a:cubicBezTo>
                <a:cubicBezTo>
                  <a:pt x="9113629" y="71738"/>
                  <a:pt x="9214647" y="30863"/>
                  <a:pt x="9232990" y="24074"/>
                </a:cubicBezTo>
                <a:lnTo>
                  <a:pt x="9288370" y="0"/>
                </a:lnTo>
                <a:lnTo>
                  <a:pt x="0" y="0"/>
                </a:lnTo>
                <a:lnTo>
                  <a:pt x="0" y="1475444"/>
                </a:lnTo>
                <a:close/>
              </a:path>
            </a:pathLst>
          </a:custGeom>
          <a:blipFill>
            <a:blip r:embed="rId3"/>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A0093-0FE2-BC64-4DB5-430EF4E9354F}"/>
              </a:ext>
            </a:extLst>
          </p:cNvPr>
          <p:cNvSpPr>
            <a:spLocks noGrp="1"/>
          </p:cNvSpPr>
          <p:nvPr>
            <p:ph type="ctrTitle"/>
          </p:nvPr>
        </p:nvSpPr>
        <p:spPr>
          <a:xfrm>
            <a:off x="685800" y="469527"/>
            <a:ext cx="10322626" cy="1074265"/>
          </a:xfrm>
        </p:spPr>
        <p:txBody>
          <a:bodyPr>
            <a:normAutofit fontScale="90000"/>
          </a:bodyPr>
          <a:lstStyle/>
          <a:p>
            <a:r>
              <a:rPr lang="en-US" sz="4000" dirty="0"/>
              <a:t>Future Research Opportunities:</a:t>
            </a:r>
            <a:br>
              <a:rPr lang="en-US" sz="4000" dirty="0"/>
            </a:br>
            <a:endParaRPr lang="en-US" sz="4000" dirty="0"/>
          </a:p>
        </p:txBody>
      </p:sp>
      <p:sp>
        <p:nvSpPr>
          <p:cNvPr id="3" name="Subtitle 2">
            <a:extLst>
              <a:ext uri="{FF2B5EF4-FFF2-40B4-BE49-F238E27FC236}">
                <a16:creationId xmlns:a16="http://schemas.microsoft.com/office/drawing/2014/main" id="{B6C953EB-9087-E14A-B388-36344D45710E}"/>
              </a:ext>
            </a:extLst>
          </p:cNvPr>
          <p:cNvSpPr>
            <a:spLocks noGrp="1"/>
          </p:cNvSpPr>
          <p:nvPr>
            <p:ph type="subTitle" idx="1"/>
          </p:nvPr>
        </p:nvSpPr>
        <p:spPr>
          <a:xfrm>
            <a:off x="372979" y="1812125"/>
            <a:ext cx="11044989" cy="4576347"/>
          </a:xfrm>
        </p:spPr>
        <p:txBody>
          <a:bodyPr>
            <a:normAutofit/>
          </a:bodyPr>
          <a:lstStyle/>
          <a:p>
            <a:pPr marL="342900" indent="-342900">
              <a:buAutoNum type="arabicParenR"/>
            </a:pPr>
            <a:r>
              <a:rPr lang="en-US" b="1" i="0" dirty="0">
                <a:solidFill>
                  <a:schemeClr val="bg1"/>
                </a:solidFill>
                <a:effectLst/>
                <a:latin typeface="Times New Roman" panose="02020603050405020304" pitchFamily="18" charset="0"/>
                <a:cs typeface="Times New Roman" panose="02020603050405020304" pitchFamily="18" charset="0"/>
              </a:rPr>
              <a:t>Feature Engineering Potential:</a:t>
            </a:r>
            <a:br>
              <a:rPr lang="en-US" b="1"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The potential of enhancing model accuracy lies in feature engineering. By introducing new features, you can uncover valuable insights. For instance, consider crafting features that encompass variables like proximity to significant urban landmarks, accessibility to public transportation, or measures of neighborhood walkability.</a:t>
            </a:r>
          </a:p>
          <a:p>
            <a:pPr marL="342900" indent="-342900">
              <a:buAutoNum type="arabicParenR"/>
            </a:pPr>
            <a:r>
              <a:rPr lang="en-US" b="1" i="0" dirty="0">
                <a:solidFill>
                  <a:schemeClr val="bg1"/>
                </a:solidFill>
                <a:effectLst/>
                <a:latin typeface="Times New Roman" panose="02020603050405020304" pitchFamily="18" charset="0"/>
                <a:cs typeface="Times New Roman" panose="02020603050405020304" pitchFamily="18" charset="0"/>
              </a:rPr>
              <a:t>Exploring Diverse Data Splits:</a:t>
            </a:r>
            <a:br>
              <a:rPr lang="en-US" b="1" i="0" dirty="0">
                <a:solidFill>
                  <a:schemeClr val="bg1"/>
                </a:solidFill>
                <a:effectLst/>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The exploration of diverse data splitting methodologies can shed light on your model's performance. Techniques such as cross-validation, temporal splits, or stratified sampling can offer varying perspectives on your model's generalizability and effectiveness.</a:t>
            </a:r>
          </a:p>
          <a:p>
            <a:pPr marL="342900" indent="-342900">
              <a:buAutoNum type="arabicParenR"/>
            </a:pPr>
            <a:r>
              <a:rPr lang="en-US" b="1" i="0" dirty="0">
                <a:solidFill>
                  <a:schemeClr val="bg1"/>
                </a:solidFill>
                <a:effectLst/>
                <a:latin typeface="Times New Roman" panose="02020603050405020304" pitchFamily="18" charset="0"/>
                <a:cs typeface="Times New Roman" panose="02020603050405020304" pitchFamily="18" charset="0"/>
              </a:rPr>
              <a:t>Bayesian Regression Exploration:</a:t>
            </a:r>
            <a:br>
              <a:rPr lang="en-US" b="1" dirty="0">
                <a:solidFill>
                  <a:schemeClr val="bg1"/>
                </a:solidFill>
                <a:latin typeface="Times New Roman" panose="02020603050405020304" pitchFamily="18" charset="0"/>
                <a:cs typeface="Times New Roman" panose="02020603050405020304" pitchFamily="18" charset="0"/>
              </a:rPr>
            </a:br>
            <a:r>
              <a:rPr lang="en-US" b="0" i="0" dirty="0">
                <a:solidFill>
                  <a:schemeClr val="bg1"/>
                </a:solidFill>
                <a:effectLst/>
                <a:latin typeface="Times New Roman" panose="02020603050405020304" pitchFamily="18" charset="0"/>
                <a:cs typeface="Times New Roman" panose="02020603050405020304" pitchFamily="18" charset="0"/>
              </a:rPr>
              <a:t>Delving into Bayesian regression techniques offers more than just point predictions. It equips you with the ability to quantify prediction uncertainty. This aspect becomes especially pertinent in domains like real estate forecasting, where grasping the level of prediction uncertainty holds significant value.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964891"/>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203</TotalTime>
  <Words>636</Words>
  <Application>Microsoft Macintosh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Consolas</vt:lpstr>
      <vt:lpstr>Franklin Gothic Heavy</vt:lpstr>
      <vt:lpstr>Times New Roman</vt:lpstr>
      <vt:lpstr>AfterhoursVTI</vt:lpstr>
      <vt:lpstr>Boston Housing Dataset Analysis  </vt:lpstr>
      <vt:lpstr>Data</vt:lpstr>
      <vt:lpstr>Models</vt:lpstr>
      <vt:lpstr>Additional Approach</vt:lpstr>
      <vt:lpstr>Results</vt:lpstr>
      <vt:lpstr>Future Research Opportunities: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Assignment </dc:title>
  <dc:creator>Ram Bhikhalal Vaghani</dc:creator>
  <cp:lastModifiedBy>Ram Bhikhalal Vaghani</cp:lastModifiedBy>
  <cp:revision>2</cp:revision>
  <dcterms:created xsi:type="dcterms:W3CDTF">2023-02-23T03:12:09Z</dcterms:created>
  <dcterms:modified xsi:type="dcterms:W3CDTF">2023-08-12T19:19:52Z</dcterms:modified>
</cp:coreProperties>
</file>