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76" r:id="rId7"/>
    <p:sldId id="279" r:id="rId8"/>
    <p:sldId id="268" r:id="rId9"/>
    <p:sldId id="272" r:id="rId10"/>
    <p:sldId id="277" r:id="rId11"/>
    <p:sldId id="27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89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AC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A white and gold rectangles&#10;&#10;Description automatically generated with low confidence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 descr="A picture containing text, logo, font,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3376" y="1"/>
            <a:ext cx="2688624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6235701"/>
            <a:ext cx="12192000" cy="6222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6812280"/>
            <a:ext cx="12192000" cy="457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7AC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2.04233" TargetMode="External"/><Relationship Id="rId2" Type="http://schemas.openxmlformats.org/officeDocument/2006/relationships/hyperlink" Target="https://wires.onlinelibrary.wiley.com/doi/10.1002/widm.15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07.12639" TargetMode="External"/><Relationship Id="rId5" Type="http://schemas.openxmlformats.org/officeDocument/2006/relationships/hyperlink" Target="https://arxiv.org/abs/2003.04981" TargetMode="External"/><Relationship Id="rId4" Type="http://schemas.openxmlformats.org/officeDocument/2006/relationships/hyperlink" Target="https://arxiv.org/abs/1903.0919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487288" TargetMode="External"/><Relationship Id="rId7" Type="http://schemas.openxmlformats.org/officeDocument/2006/relationships/hyperlink" Target="https://www.sciencedirect.com/science/article/pii/S187705092030155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031530" TargetMode="External"/><Relationship Id="rId5" Type="http://schemas.openxmlformats.org/officeDocument/2006/relationships/hyperlink" Target="https://www.researchgate.net/publication/318981549_Fake_News_Detection_on_Social_Media_A_Data_Mining_Perspective" TargetMode="External"/><Relationship Id="rId4" Type="http://schemas.openxmlformats.org/officeDocument/2006/relationships/hyperlink" Target="https://www.researchgate.net/publication/378017162_Numbers_Do_Not_Lie_A_Bibliometric_Examination_of_Machine_Learning_Techniques_in_Fake_News_Resear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207-022-00625-3" TargetMode="External"/><Relationship Id="rId2" Type="http://schemas.openxmlformats.org/officeDocument/2006/relationships/hyperlink" Target="https://aclanthology.org/C18-113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dpi.com/1999-5903/17/1/28" TargetMode="External"/><Relationship Id="rId5" Type="http://schemas.openxmlformats.org/officeDocument/2006/relationships/hyperlink" Target="https://par.nsf.gov/servlets/purl/10406319" TargetMode="External"/><Relationship Id="rId4" Type="http://schemas.openxmlformats.org/officeDocument/2006/relationships/hyperlink" Target="https://www.sciencedirect.com/science/article/pii/S095219762400429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 descr="A group of people walking in front of a building&#10;&#10;Description automatically generated"/>
          <p:cNvPicPr preferRelativeResize="0"/>
          <p:nvPr/>
        </p:nvPicPr>
        <p:blipFill rotWithShape="1">
          <a:blip r:embed="rId3">
            <a:alphaModFix amt="35000"/>
          </a:blip>
          <a:srcRect t="20312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 w="76200" cap="flat" cmpd="sng">
            <a:solidFill>
              <a:srgbClr val="23303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0" name="Google Shape;80;p13"/>
          <p:cNvSpPr txBox="1"/>
          <p:nvPr/>
        </p:nvSpPr>
        <p:spPr>
          <a:xfrm>
            <a:off x="2217330" y="2274838"/>
            <a:ext cx="8882400" cy="646500"/>
          </a:xfrm>
          <a:prstGeom prst="rect">
            <a:avLst/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dirty="0">
                <a:solidFill>
                  <a:srgbClr val="D7AC54"/>
                </a:solidFill>
                <a:latin typeface="Times New Roman" panose="02020603050405020304" pitchFamily="18" charset="0"/>
                <a:ea typeface="Cantarell"/>
                <a:cs typeface="Times New Roman" panose="02020603050405020304" pitchFamily="18" charset="0"/>
                <a:sym typeface="Cantarell"/>
              </a:rPr>
              <a:t>Detecting Fake News using NLP</a:t>
            </a:r>
            <a:endParaRPr sz="2400" b="1" i="0" u="none" strike="noStrike" cap="none" dirty="0">
              <a:solidFill>
                <a:srgbClr val="D7AC54"/>
              </a:solidFill>
              <a:latin typeface="Times New Roman" panose="02020603050405020304" pitchFamily="18" charset="0"/>
              <a:ea typeface="Cantarell"/>
              <a:cs typeface="Times New Roman" panose="02020603050405020304" pitchFamily="18" charset="0"/>
              <a:sym typeface="Cantarell"/>
            </a:endParaRPr>
          </a:p>
        </p:txBody>
      </p:sp>
      <p:pic>
        <p:nvPicPr>
          <p:cNvPr id="81" name="Google Shape;81;p13" descr="A picture containing text, logo, font, graphic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26562" y="0"/>
            <a:ext cx="2865437" cy="161069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0" y="6388100"/>
            <a:ext cx="12192000" cy="126900"/>
          </a:xfrm>
          <a:prstGeom prst="rect">
            <a:avLst/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 rot="10800000" flipH="1">
            <a:off x="0" y="6573637"/>
            <a:ext cx="12192000" cy="45600"/>
          </a:xfrm>
          <a:prstGeom prst="rect">
            <a:avLst/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7125575" y="3768900"/>
            <a:ext cx="4367400" cy="415458"/>
          </a:xfrm>
          <a:prstGeom prst="rect">
            <a:avLst/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2100" b="1" dirty="0">
                <a:solidFill>
                  <a:srgbClr val="D7AC54"/>
                </a:solidFill>
                <a:latin typeface="Times New Roman" panose="02020603050405020304" pitchFamily="18" charset="0"/>
                <a:ea typeface="Cantarell"/>
                <a:cs typeface="Times New Roman" panose="02020603050405020304" pitchFamily="18" charset="0"/>
                <a:sym typeface="Cantarell"/>
              </a:rPr>
              <a:t>Ikram - 1RVU22BSC054</a:t>
            </a:r>
            <a:endParaRPr sz="2100" b="1" dirty="0">
              <a:solidFill>
                <a:srgbClr val="D7AC54"/>
              </a:solidFill>
              <a:latin typeface="Times New Roman" panose="02020603050405020304" pitchFamily="18" charset="0"/>
              <a:ea typeface="Cantarell"/>
              <a:cs typeface="Times New Roman" panose="02020603050405020304" pitchFamily="18" charset="0"/>
              <a:sym typeface="Cantar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23">
            <a:extLst>
              <a:ext uri="{FF2B5EF4-FFF2-40B4-BE49-F238E27FC236}">
                <a16:creationId xmlns:a16="http://schemas.microsoft.com/office/drawing/2014/main" id="{4886106E-EE6B-450B-C2A9-71DF127E227F}"/>
              </a:ext>
            </a:extLst>
          </p:cNvPr>
          <p:cNvSpPr/>
          <p:nvPr/>
        </p:nvSpPr>
        <p:spPr>
          <a:xfrm>
            <a:off x="3105509" y="508360"/>
            <a:ext cx="5572800" cy="622200"/>
          </a:xfrm>
          <a:prstGeom prst="snip2DiagRect">
            <a:avLst>
              <a:gd name="adj1" fmla="val 0"/>
              <a:gd name="adj2" fmla="val 43005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dirty="0">
                <a:solidFill>
                  <a:srgbClr val="D7AC54"/>
                </a:solidFill>
                <a:latin typeface="Times New Roman" panose="02020603050405020304" pitchFamily="18" charset="0"/>
                <a:ea typeface="Cantarell"/>
                <a:cs typeface="Times New Roman" panose="02020603050405020304" pitchFamily="18" charset="0"/>
                <a:sym typeface="Cantarell"/>
              </a:rPr>
              <a:t>References</a:t>
            </a:r>
            <a:endParaRPr lang="en-IN" sz="1800" b="1" i="0" u="none" strike="noStrike" cap="none" dirty="0">
              <a:solidFill>
                <a:srgbClr val="D7AC54"/>
              </a:solidFill>
              <a:latin typeface="Times New Roman" panose="02020603050405020304" pitchFamily="18" charset="0"/>
              <a:ea typeface="Cantarell"/>
              <a:cs typeface="Times New Roman" panose="02020603050405020304" pitchFamily="18" charset="0"/>
              <a:sym typeface="Cantarell"/>
            </a:endParaRPr>
          </a:p>
        </p:txBody>
      </p:sp>
      <p:sp>
        <p:nvSpPr>
          <p:cNvPr id="3" name="Google Shape;145;p23">
            <a:extLst>
              <a:ext uri="{FF2B5EF4-FFF2-40B4-BE49-F238E27FC236}">
                <a16:creationId xmlns:a16="http://schemas.microsoft.com/office/drawing/2014/main" id="{4EBC01E3-AFFD-2CA5-749F-521D63056076}"/>
              </a:ext>
            </a:extLst>
          </p:cNvPr>
          <p:cNvSpPr txBox="1"/>
          <p:nvPr/>
        </p:nvSpPr>
        <p:spPr>
          <a:xfrm>
            <a:off x="461321" y="1130560"/>
            <a:ext cx="10335015" cy="603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Deepfake Detection Using Deep Learning Methods: A Systematic Review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https://wires.onlinelibrary.wiley.com/doi/10.1002/widm.1520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Fake News by Utilizing the Credibility of News, Publishers, and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https://arxiv.org/abs/2012.04233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Propagation Networks for Fake News Detection: Investigation and Exploitation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https://arxiv.org/abs/1903.09196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SAFE: Similarity-Aware Multi-Modal Fake News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https://arxiv.org/abs/2003.04981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Detection Through Graph-Based Neural Networks: A Survey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https://arxiv.org/abs/2307.12639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3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23">
            <a:extLst>
              <a:ext uri="{FF2B5EF4-FFF2-40B4-BE49-F238E27FC236}">
                <a16:creationId xmlns:a16="http://schemas.microsoft.com/office/drawing/2014/main" id="{79AAACD5-7BAD-C0D8-31D9-6F8D536882C1}"/>
              </a:ext>
            </a:extLst>
          </p:cNvPr>
          <p:cNvSpPr/>
          <p:nvPr/>
        </p:nvSpPr>
        <p:spPr>
          <a:xfrm>
            <a:off x="3105509" y="235644"/>
            <a:ext cx="5572800" cy="622200"/>
          </a:xfrm>
          <a:prstGeom prst="snip2DiagRect">
            <a:avLst>
              <a:gd name="adj1" fmla="val 0"/>
              <a:gd name="adj2" fmla="val 43005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dirty="0">
                <a:solidFill>
                  <a:srgbClr val="D7AC54"/>
                </a:solidFill>
                <a:latin typeface="Times New Roman" panose="02020603050405020304" pitchFamily="18" charset="0"/>
                <a:ea typeface="Cantarell"/>
                <a:cs typeface="Times New Roman" panose="02020603050405020304" pitchFamily="18" charset="0"/>
                <a:sym typeface="Cantarell"/>
              </a:rPr>
              <a:t>References</a:t>
            </a:r>
            <a:endParaRPr lang="en-IN" sz="1800" b="1" i="0" u="none" strike="noStrike" cap="none" dirty="0">
              <a:solidFill>
                <a:srgbClr val="D7AC54"/>
              </a:solidFill>
              <a:latin typeface="Times New Roman" panose="02020603050405020304" pitchFamily="18" charset="0"/>
              <a:ea typeface="Cantarell"/>
              <a:cs typeface="Times New Roman" panose="02020603050405020304" pitchFamily="18" charset="0"/>
              <a:sym typeface="Cantarell"/>
            </a:endParaRPr>
          </a:p>
        </p:txBody>
      </p:sp>
      <p:sp>
        <p:nvSpPr>
          <p:cNvPr id="3" name="Google Shape;145;p23">
            <a:extLst>
              <a:ext uri="{FF2B5EF4-FFF2-40B4-BE49-F238E27FC236}">
                <a16:creationId xmlns:a16="http://schemas.microsoft.com/office/drawing/2014/main" id="{5DEDE241-6B81-F5F1-3E8D-5D281E789395}"/>
              </a:ext>
            </a:extLst>
          </p:cNvPr>
          <p:cNvSpPr txBox="1"/>
          <p:nvPr/>
        </p:nvSpPr>
        <p:spPr>
          <a:xfrm>
            <a:off x="230660" y="857844"/>
            <a:ext cx="11730679" cy="695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Albanian Fake News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https://dl.acm.org/doi/10.1145/3487288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Do Not Lie: A Bibliometric Examination of Machine Learning Techniques in Fake News Research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https://www.researchgate.net/publication/378017162_Numbers_Do_Not_Lie_A_Bibliometric_Examination_of_Machine_Learning_Techniques_in_Fake_News_Research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Detection on Social Media: A Data Mining Perspective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https://www.researchgate.net/publication/318981549_Fake_News_Detection_on_Social_Media_A_Data_Mining_Perspective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Fake News with Deep Learning: A Survey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https://ieeexplore.ieee.org/document/9031530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Detection Using Machine Learning: A Systematic Literature Review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https://www.sciencedirect.com/science/article/pii/S1877050920301552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0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4">
            <a:extLst>
              <a:ext uri="{FF2B5EF4-FFF2-40B4-BE49-F238E27FC236}">
                <a16:creationId xmlns:a16="http://schemas.microsoft.com/office/drawing/2014/main" id="{50C98EA0-330A-84EB-848F-01593BD1F951}"/>
              </a:ext>
            </a:extLst>
          </p:cNvPr>
          <p:cNvSpPr/>
          <p:nvPr/>
        </p:nvSpPr>
        <p:spPr>
          <a:xfrm>
            <a:off x="3105509" y="508360"/>
            <a:ext cx="5572665" cy="622299"/>
          </a:xfrm>
          <a:prstGeom prst="snip2DiagRect">
            <a:avLst>
              <a:gd name="adj1" fmla="val 0"/>
              <a:gd name="adj2" fmla="val 43005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rgbClr val="D7AC54"/>
                </a:solidFill>
                <a:latin typeface="Times New Roman" panose="02020603050405020304" pitchFamily="18" charset="0"/>
                <a:ea typeface="Cantarell"/>
                <a:cs typeface="Times New Roman" panose="02020603050405020304" pitchFamily="18" charset="0"/>
                <a:sym typeface="Cantarell"/>
              </a:rPr>
              <a:t>           Objectives &amp; Problem statement </a:t>
            </a:r>
            <a:endParaRPr lang="en-IN" sz="1800" b="1" i="0" u="none" strike="noStrike" cap="none" dirty="0">
              <a:solidFill>
                <a:srgbClr val="D7AC54"/>
              </a:solidFill>
              <a:latin typeface="Times New Roman" panose="02020603050405020304" pitchFamily="18" charset="0"/>
              <a:ea typeface="Cantarell"/>
              <a:cs typeface="Times New Roman" panose="02020603050405020304" pitchFamily="18" charset="0"/>
              <a:sym typeface="Cantarell"/>
            </a:endParaRPr>
          </a:p>
        </p:txBody>
      </p:sp>
      <p:sp>
        <p:nvSpPr>
          <p:cNvPr id="3" name="Google Shape;90;p14">
            <a:extLst>
              <a:ext uri="{FF2B5EF4-FFF2-40B4-BE49-F238E27FC236}">
                <a16:creationId xmlns:a16="http://schemas.microsoft.com/office/drawing/2014/main" id="{F4812199-75B6-A9FE-0E17-A342F02FC3BD}"/>
              </a:ext>
            </a:extLst>
          </p:cNvPr>
          <p:cNvSpPr txBox="1"/>
          <p:nvPr/>
        </p:nvSpPr>
        <p:spPr>
          <a:xfrm>
            <a:off x="1145691" y="1363690"/>
            <a:ext cx="9492300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system to classify news articles as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Natural Language Processing techniques.</a:t>
            </a:r>
          </a:p>
          <a:p>
            <a:pPr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rise of fake news on digital platforms is misleading readers.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verification is inefficient — a machine learning approach is essential to automate the detection process.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News articles (title, author, text)</a:t>
            </a:r>
            <a:b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Label - Real (0) / Fake (1)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5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3105509" y="508360"/>
            <a:ext cx="5572665" cy="622299"/>
          </a:xfrm>
          <a:prstGeom prst="snip2DiagRect">
            <a:avLst>
              <a:gd name="adj1" fmla="val 0"/>
              <a:gd name="adj2" fmla="val 43005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rgbClr val="D7AC54"/>
                </a:solidFill>
                <a:latin typeface="Times New Roman" panose="02020603050405020304" pitchFamily="18" charset="0"/>
                <a:ea typeface="Cantarell"/>
                <a:cs typeface="Times New Roman" panose="02020603050405020304" pitchFamily="18" charset="0"/>
                <a:sym typeface="Cantarell"/>
              </a:rPr>
              <a:t>                     Dataset &amp; Preprocessing</a:t>
            </a:r>
            <a:endParaRPr sz="1800" b="1" i="0" u="none" strike="noStrike" cap="none" dirty="0">
              <a:solidFill>
                <a:srgbClr val="D7AC54"/>
              </a:solidFill>
              <a:latin typeface="Times New Roman" panose="02020603050405020304" pitchFamily="18" charset="0"/>
              <a:ea typeface="Cantarell"/>
              <a:cs typeface="Times New Roman" panose="02020603050405020304" pitchFamily="18" charset="0"/>
              <a:sym typeface="Cantarel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99382" y="1336134"/>
            <a:ext cx="9492300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 Kaggle Fake News Dataset (~20,800 articles)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title, author, text, label (1=Fake, 0=Real)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Combined title and author into a single text field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null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PorterStemmer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non-alphabetic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Transformed text into numerical features using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3105509" y="508360"/>
            <a:ext cx="5572800" cy="622200"/>
          </a:xfrm>
          <a:prstGeom prst="snip2DiagRect">
            <a:avLst>
              <a:gd name="adj1" fmla="val 0"/>
              <a:gd name="adj2" fmla="val 43005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dirty="0">
                <a:solidFill>
                  <a:srgbClr val="D7AC54"/>
                </a:solidFill>
                <a:latin typeface="Times New Roman" panose="02020603050405020304" pitchFamily="18" charset="0"/>
                <a:ea typeface="Cantarell"/>
                <a:cs typeface="Times New Roman" panose="02020603050405020304" pitchFamily="18" charset="0"/>
                <a:sym typeface="Cantarell"/>
              </a:rPr>
              <a:t>Methodology</a:t>
            </a:r>
            <a:endParaRPr lang="en-IN" sz="1800" b="1" i="0" u="none" strike="noStrike" cap="none" dirty="0">
              <a:solidFill>
                <a:srgbClr val="D7AC54"/>
              </a:solidFill>
              <a:latin typeface="Times New Roman" panose="02020603050405020304" pitchFamily="18" charset="0"/>
              <a:ea typeface="Cantarell"/>
              <a:cs typeface="Times New Roman" panose="02020603050405020304" pitchFamily="18" charset="0"/>
              <a:sym typeface="Cantarell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473150" y="3493350"/>
            <a:ext cx="9492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30943" y="1327355"/>
            <a:ext cx="9035844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Logistic Regression</a:t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 80-20 ratio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 to preserve label distribution</a:t>
            </a:r>
          </a:p>
          <a:p>
            <a:pPr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 &amp; feature extraction</a:t>
            </a:r>
          </a:p>
          <a:p>
            <a:pPr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vectorization</a:t>
            </a:r>
          </a:p>
          <a:p>
            <a:pPr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training</a:t>
            </a:r>
          </a:p>
          <a:p>
            <a:pPr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using accuracy, precision, recall, F1-score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515A67-94A0-6F27-A7AB-711AF18BE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3105509" y="508360"/>
            <a:ext cx="5572800" cy="622200"/>
          </a:xfrm>
          <a:prstGeom prst="snip2DiagRect">
            <a:avLst>
              <a:gd name="adj1" fmla="val 0"/>
              <a:gd name="adj2" fmla="val 43005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dirty="0">
                <a:solidFill>
                  <a:srgbClr val="D7AC54"/>
                </a:solidFill>
                <a:latin typeface="Times New Roman" panose="02020603050405020304" pitchFamily="18" charset="0"/>
                <a:ea typeface="Cantarell"/>
                <a:cs typeface="Times New Roman" panose="02020603050405020304" pitchFamily="18" charset="0"/>
                <a:sym typeface="Cantarell"/>
              </a:rPr>
              <a:t>Results &amp; Visualizations</a:t>
            </a:r>
          </a:p>
        </p:txBody>
      </p:sp>
      <p:sp>
        <p:nvSpPr>
          <p:cNvPr id="103" name="Google Shape;103;p16"/>
          <p:cNvSpPr txBox="1"/>
          <p:nvPr/>
        </p:nvSpPr>
        <p:spPr>
          <a:xfrm>
            <a:off x="710944" y="1336134"/>
            <a:ext cx="9924971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~98.6%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~97.9%</a:t>
            </a:r>
          </a:p>
          <a:p>
            <a:pPr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Label = 1 (Fake)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~0.99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~0.96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~0.98</a:t>
            </a:r>
          </a:p>
          <a:p>
            <a:pPr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Heatmap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of Precision, Recall, F1-Score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92C467-1931-3808-890B-55B10D40739C}"/>
              </a:ext>
            </a:extLst>
          </p:cNvPr>
          <p:cNvSpPr txBox="1"/>
          <p:nvPr/>
        </p:nvSpPr>
        <p:spPr>
          <a:xfrm>
            <a:off x="442451" y="386886"/>
            <a:ext cx="69120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nfusion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vs. predicted labels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6448EF4-8A98-96F0-79DA-7926F5098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783" y="990057"/>
            <a:ext cx="6429375" cy="487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4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0A86FEF-B983-9EC8-3EE7-73E4953E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89" y="395545"/>
            <a:ext cx="8101264" cy="565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44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6">
            <a:extLst>
              <a:ext uri="{FF2B5EF4-FFF2-40B4-BE49-F238E27FC236}">
                <a16:creationId xmlns:a16="http://schemas.microsoft.com/office/drawing/2014/main" id="{E4229133-1363-2A4B-F272-B96178ABFBC3}"/>
              </a:ext>
            </a:extLst>
          </p:cNvPr>
          <p:cNvSpPr/>
          <p:nvPr/>
        </p:nvSpPr>
        <p:spPr>
          <a:xfrm>
            <a:off x="3105509" y="508360"/>
            <a:ext cx="5572800" cy="622200"/>
          </a:xfrm>
          <a:prstGeom prst="snip2DiagRect">
            <a:avLst>
              <a:gd name="adj1" fmla="val 0"/>
              <a:gd name="adj2" fmla="val 43005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D7AC54"/>
                </a:solidFill>
                <a:latin typeface="Times New Roman" panose="02020603050405020304" pitchFamily="18" charset="0"/>
                <a:ea typeface="Cantarell"/>
                <a:cs typeface="Times New Roman" panose="02020603050405020304" pitchFamily="18" charset="0"/>
                <a:sym typeface="Cantarell"/>
              </a:rPr>
              <a:t>Challenges &amp; Insights</a:t>
            </a:r>
            <a:endParaRPr lang="en-IN" sz="1800" b="1" dirty="0">
              <a:solidFill>
                <a:srgbClr val="D7AC54"/>
              </a:solidFill>
              <a:latin typeface="Times New Roman" panose="02020603050405020304" pitchFamily="18" charset="0"/>
              <a:ea typeface="Cantarell"/>
              <a:cs typeface="Times New Roman" panose="02020603050405020304" pitchFamily="18" charset="0"/>
              <a:sym typeface="Cantarell"/>
            </a:endParaRPr>
          </a:p>
        </p:txBody>
      </p:sp>
      <p:sp>
        <p:nvSpPr>
          <p:cNvPr id="3" name="Google Shape;103;p16">
            <a:extLst>
              <a:ext uri="{FF2B5EF4-FFF2-40B4-BE49-F238E27FC236}">
                <a16:creationId xmlns:a16="http://schemas.microsoft.com/office/drawing/2014/main" id="{56742993-0CA4-4465-8EF6-B7E233287BF6}"/>
              </a:ext>
            </a:extLst>
          </p:cNvPr>
          <p:cNvSpPr txBox="1"/>
          <p:nvPr/>
        </p:nvSpPr>
        <p:spPr>
          <a:xfrm>
            <a:off x="710944" y="1363690"/>
            <a:ext cx="9924971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 (less real news than fake)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Sparse input space after TF-IDF vectorization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incomplete or noisy text fields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Combining title and author helped provide better signal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captured textual patterns effectively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text cleaning &amp; feature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solid baseline for binary classification in NLP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23">
            <a:extLst>
              <a:ext uri="{FF2B5EF4-FFF2-40B4-BE49-F238E27FC236}">
                <a16:creationId xmlns:a16="http://schemas.microsoft.com/office/drawing/2014/main" id="{C2E04392-D5E1-9580-EDBE-39BE9604D426}"/>
              </a:ext>
            </a:extLst>
          </p:cNvPr>
          <p:cNvSpPr/>
          <p:nvPr/>
        </p:nvSpPr>
        <p:spPr>
          <a:xfrm>
            <a:off x="3105509" y="508360"/>
            <a:ext cx="5572800" cy="622200"/>
          </a:xfrm>
          <a:prstGeom prst="snip2DiagRect">
            <a:avLst>
              <a:gd name="adj1" fmla="val 0"/>
              <a:gd name="adj2" fmla="val 43005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dirty="0">
                <a:solidFill>
                  <a:srgbClr val="D7AC54"/>
                </a:solidFill>
                <a:latin typeface="Times New Roman" panose="02020603050405020304" pitchFamily="18" charset="0"/>
                <a:ea typeface="Cantarell"/>
                <a:cs typeface="Times New Roman" panose="02020603050405020304" pitchFamily="18" charset="0"/>
                <a:sym typeface="Cantarell"/>
              </a:rPr>
              <a:t>References</a:t>
            </a:r>
            <a:endParaRPr lang="en-IN" sz="1800" b="1" i="0" u="none" strike="noStrike" cap="none" dirty="0">
              <a:solidFill>
                <a:srgbClr val="D7AC54"/>
              </a:solidFill>
              <a:latin typeface="Times New Roman" panose="02020603050405020304" pitchFamily="18" charset="0"/>
              <a:ea typeface="Cantarell"/>
              <a:cs typeface="Times New Roman" panose="02020603050405020304" pitchFamily="18" charset="0"/>
              <a:sym typeface="Cantarell"/>
            </a:endParaRPr>
          </a:p>
        </p:txBody>
      </p:sp>
      <p:sp>
        <p:nvSpPr>
          <p:cNvPr id="3" name="Google Shape;145;p23">
            <a:extLst>
              <a:ext uri="{FF2B5EF4-FFF2-40B4-BE49-F238E27FC236}">
                <a16:creationId xmlns:a16="http://schemas.microsoft.com/office/drawing/2014/main" id="{779AE765-92DF-CA79-D4FD-C08A610301B0}"/>
              </a:ext>
            </a:extLst>
          </p:cNvPr>
          <p:cNvSpPr txBox="1"/>
          <p:nvPr/>
        </p:nvSpPr>
        <p:spPr>
          <a:xfrm>
            <a:off x="621743" y="1274848"/>
            <a:ext cx="10335015" cy="603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Multi-Source Multi-Class Fake News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https://aclanthology.org/C18-1131.pdf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Review on Fake News Detection: 3T's - Typology, Time of Detection, and Taxonomies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https://link.springer.com/article/10.1007/s10207-022-00625-3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on Fake News Detection Based on Dual Evidence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https://www.sciencedirect.com/science/article/pii/S0952197624004299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Detection of Fake News on Social Media Using Co-Attention Mechanism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https://par.nsf.gov/servlets/purl/10406319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Detection and Classification: A Comparative Study of CNNs, LLMs, and NLP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https://www.mdpi.com/1999-5903/17/1/28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0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711</Words>
  <Application>Microsoft Office PowerPoint</Application>
  <PresentationFormat>Widescreen</PresentationFormat>
  <Paragraphs>105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Mohammed Ikram</cp:lastModifiedBy>
  <cp:revision>6</cp:revision>
  <dcterms:modified xsi:type="dcterms:W3CDTF">2025-06-15T10:31:13Z</dcterms:modified>
</cp:coreProperties>
</file>