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embeddedFontLst>
    <p:embeddedFont>
      <p:font typeface="Bookman Old Style" panose="02050604050505020204" pitchFamily="18"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
        <p:cNvGrpSpPr/>
        <p:nvPr/>
      </p:nvGrpSpPr>
      <p:grpSpPr>
        <a:xfrm>
          <a:off x="0" y="0"/>
          <a:ext cx="0" cy="0"/>
          <a:chOff x="0" y="0"/>
          <a:chExt cx="0" cy="0"/>
        </a:xfrm>
      </p:grpSpPr>
      <p:sp>
        <p:nvSpPr>
          <p:cNvPr id="7" name="Google Shape;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
        <p:nvSpPr>
          <p:cNvPr id="12" name="Google Shape;12;p2"/>
          <p:cNvSpPr/>
          <p:nvPr/>
        </p:nvSpPr>
        <p:spPr>
          <a:xfrm>
            <a:off x="0" y="0"/>
            <a:ext cx="12192000" cy="6858000"/>
          </a:xfrm>
          <a:prstGeom prst="rect">
            <a:avLst/>
          </a:prstGeom>
          <a:solidFill>
            <a:srgbClr val="D7AC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pic>
        <p:nvPicPr>
          <p:cNvPr id="14" name="Google Shape;14;p3" descr="A white and gold rectangles&#10;&#10;Description automatically generated with low confidence"/>
          <p:cNvPicPr preferRelativeResize="0"/>
          <p:nvPr/>
        </p:nvPicPr>
        <p:blipFill rotWithShape="1">
          <a:blip r:embed="rId2">
            <a:alphaModFix amt="20000"/>
          </a:blip>
          <a:srcRect/>
          <a:stretch/>
        </p:blipFill>
        <p:spPr>
          <a:xfrm>
            <a:off x="0" y="0"/>
            <a:ext cx="12192000" cy="6858000"/>
          </a:xfrm>
          <a:prstGeom prst="rect">
            <a:avLst/>
          </a:prstGeom>
          <a:noFill/>
          <a:ln>
            <a:noFill/>
          </a:ln>
        </p:spPr>
      </p:pic>
      <p:pic>
        <p:nvPicPr>
          <p:cNvPr id="15" name="Google Shape;15;p3" descr="A picture containing text, logo, font, graphics&#10;&#10;Description automatically generated"/>
          <p:cNvPicPr preferRelativeResize="0"/>
          <p:nvPr/>
        </p:nvPicPr>
        <p:blipFill rotWithShape="1">
          <a:blip r:embed="rId3">
            <a:alphaModFix/>
          </a:blip>
          <a:srcRect/>
          <a:stretch/>
        </p:blipFill>
        <p:spPr>
          <a:xfrm>
            <a:off x="9503376" y="1"/>
            <a:ext cx="2688624" cy="1511300"/>
          </a:xfrm>
          <a:prstGeom prst="rect">
            <a:avLst/>
          </a:prstGeom>
          <a:noFill/>
          <a:ln>
            <a:noFill/>
          </a:ln>
        </p:spPr>
      </p:pic>
      <p:sp>
        <p:nvSpPr>
          <p:cNvPr id="16" name="Google Shape;16;p3"/>
          <p:cNvSpPr/>
          <p:nvPr/>
        </p:nvSpPr>
        <p:spPr>
          <a:xfrm>
            <a:off x="0" y="6235701"/>
            <a:ext cx="12192000" cy="622299"/>
          </a:xfrm>
          <a:prstGeom prst="round2SameRect">
            <a:avLst>
              <a:gd name="adj1" fmla="val 50000"/>
              <a:gd name="adj2" fmla="val 0"/>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17;p3"/>
          <p:cNvSpPr/>
          <p:nvPr/>
        </p:nvSpPr>
        <p:spPr>
          <a:xfrm>
            <a:off x="0" y="6812280"/>
            <a:ext cx="12192000" cy="45719"/>
          </a:xfrm>
          <a:prstGeom prst="round2SameRect">
            <a:avLst>
              <a:gd name="adj1" fmla="val 0"/>
              <a:gd name="adj2" fmla="val 0"/>
            </a:avLst>
          </a:prstGeom>
          <a:solidFill>
            <a:srgbClr val="D7AC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1" name="Google Shape;2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4" name="Google Shape;34;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3" name="Google Shape;5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10"/>
          <p:cNvSpPr>
            <a:spLocks noGrp="1"/>
          </p:cNvSpPr>
          <p:nvPr>
            <p:ph type="pic" idx="2"/>
          </p:nvPr>
        </p:nvSpPr>
        <p:spPr>
          <a:xfrm>
            <a:off x="5183188" y="987425"/>
            <a:ext cx="6172200" cy="4873625"/>
          </a:xfrm>
          <a:prstGeom prst="rect">
            <a:avLst/>
          </a:prstGeom>
          <a:noFill/>
          <a:ln>
            <a:noFill/>
          </a:ln>
        </p:spPr>
      </p:sp>
      <p:sp>
        <p:nvSpPr>
          <p:cNvPr id="59" name="Google Shape;59;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3" descr="A group of people walking in front of a building&#10;&#10;Description automatically generated"/>
          <p:cNvPicPr preferRelativeResize="0"/>
          <p:nvPr/>
        </p:nvPicPr>
        <p:blipFill rotWithShape="1">
          <a:blip r:embed="rId3">
            <a:alphaModFix amt="35000"/>
          </a:blip>
          <a:srcRect t="20312"/>
          <a:stretch/>
        </p:blipFill>
        <p:spPr>
          <a:xfrm>
            <a:off x="0" y="0"/>
            <a:ext cx="12192000" cy="6858000"/>
          </a:xfrm>
          <a:prstGeom prst="rect">
            <a:avLst/>
          </a:prstGeom>
          <a:noFill/>
          <a:ln w="76200" cap="flat" cmpd="sng">
            <a:solidFill>
              <a:srgbClr val="233039"/>
            </a:solidFill>
            <a:prstDash val="solid"/>
            <a:round/>
            <a:headEnd type="none" w="sm" len="sm"/>
            <a:tailEnd type="none" w="sm" len="sm"/>
          </a:ln>
        </p:spPr>
      </p:pic>
      <p:sp>
        <p:nvSpPr>
          <p:cNvPr id="80" name="Google Shape;80;p13"/>
          <p:cNvSpPr txBox="1"/>
          <p:nvPr/>
        </p:nvSpPr>
        <p:spPr>
          <a:xfrm>
            <a:off x="1396044" y="1429329"/>
            <a:ext cx="8882470" cy="2308284"/>
          </a:xfrm>
          <a:prstGeom prst="rect">
            <a:avLst/>
          </a:prstGeom>
          <a:solidFill>
            <a:srgbClr val="23303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1" dirty="0">
              <a:solidFill>
                <a:srgbClr val="D7AC54"/>
              </a:solidFill>
              <a:latin typeface="Times New Roman" panose="02020603050405020304" pitchFamily="18" charset="0"/>
              <a:ea typeface="Cantarell"/>
              <a:cs typeface="Times New Roman" panose="02020603050405020304" pitchFamily="18" charset="0"/>
              <a:sym typeface="Cantarell"/>
            </a:endParaRPr>
          </a:p>
          <a:p>
            <a:pPr marL="0" marR="0" lvl="0" indent="0" algn="ctr" rtl="0">
              <a:spcBef>
                <a:spcPts val="0"/>
              </a:spcBef>
              <a:spcAft>
                <a:spcPts val="0"/>
              </a:spcAft>
              <a:buNone/>
            </a:pPr>
            <a:r>
              <a:rPr lang="en-IN" sz="3600" b="1" dirty="0">
                <a:solidFill>
                  <a:srgbClr val="D7AC54"/>
                </a:solidFill>
                <a:latin typeface="Times New Roman" panose="02020603050405020304" pitchFamily="18" charset="0"/>
                <a:cs typeface="Times New Roman" panose="02020603050405020304" pitchFamily="18" charset="0"/>
                <a:sym typeface="Cantarell"/>
              </a:rPr>
              <a:t>SMART  FOOD RECOGNITION AND PERSONALIZED DIET PLANNER</a:t>
            </a:r>
          </a:p>
          <a:p>
            <a:pPr marL="0" marR="0" lvl="0" indent="0" algn="ctr" rtl="0">
              <a:spcBef>
                <a:spcPts val="0"/>
              </a:spcBef>
              <a:spcAft>
                <a:spcPts val="0"/>
              </a:spcAft>
              <a:buNone/>
            </a:pPr>
            <a:r>
              <a:rPr lang="en-IN" sz="3600" b="1" dirty="0">
                <a:solidFill>
                  <a:srgbClr val="D7AC54"/>
                </a:solidFill>
                <a:latin typeface="Times New Roman" panose="02020603050405020304" pitchFamily="18" charset="0"/>
                <a:cs typeface="Times New Roman" panose="02020603050405020304" pitchFamily="18" charset="0"/>
                <a:sym typeface="Cantarell"/>
              </a:rPr>
              <a:t>NUTRITRACK</a:t>
            </a:r>
            <a:endParaRPr b="1" dirty="0">
              <a:latin typeface="Times New Roman" panose="02020603050405020304" pitchFamily="18" charset="0"/>
              <a:cs typeface="Times New Roman" panose="02020603050405020304" pitchFamily="18" charset="0"/>
            </a:endParaRPr>
          </a:p>
        </p:txBody>
      </p:sp>
      <p:pic>
        <p:nvPicPr>
          <p:cNvPr id="81" name="Google Shape;81;p13" descr="A picture containing text, logo, font, graphics&#10;&#10;Description automatically generated"/>
          <p:cNvPicPr preferRelativeResize="0"/>
          <p:nvPr/>
        </p:nvPicPr>
        <p:blipFill rotWithShape="1">
          <a:blip r:embed="rId4">
            <a:alphaModFix/>
          </a:blip>
          <a:srcRect/>
          <a:stretch/>
        </p:blipFill>
        <p:spPr>
          <a:xfrm>
            <a:off x="9326562" y="0"/>
            <a:ext cx="2865438" cy="1610689"/>
          </a:xfrm>
          <a:prstGeom prst="rect">
            <a:avLst/>
          </a:prstGeom>
          <a:noFill/>
          <a:ln>
            <a:noFill/>
          </a:ln>
        </p:spPr>
      </p:pic>
      <p:sp>
        <p:nvSpPr>
          <p:cNvPr id="82" name="Google Shape;82;p13"/>
          <p:cNvSpPr/>
          <p:nvPr/>
        </p:nvSpPr>
        <p:spPr>
          <a:xfrm>
            <a:off x="0" y="6388100"/>
            <a:ext cx="12192000" cy="127000"/>
          </a:xfrm>
          <a:prstGeom prst="rect">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13"/>
          <p:cNvSpPr/>
          <p:nvPr/>
        </p:nvSpPr>
        <p:spPr>
          <a:xfrm rot="10800000" flipH="1">
            <a:off x="0" y="6573518"/>
            <a:ext cx="12192000" cy="45719"/>
          </a:xfrm>
          <a:prstGeom prst="rect">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80;p13">
            <a:extLst>
              <a:ext uri="{FF2B5EF4-FFF2-40B4-BE49-F238E27FC236}">
                <a16:creationId xmlns:a16="http://schemas.microsoft.com/office/drawing/2014/main" id="{014F3677-09F9-DA6F-55D1-E23ECD82DF6F}"/>
              </a:ext>
            </a:extLst>
          </p:cNvPr>
          <p:cNvSpPr txBox="1"/>
          <p:nvPr/>
        </p:nvSpPr>
        <p:spPr>
          <a:xfrm>
            <a:off x="6693031" y="4012800"/>
            <a:ext cx="5406427" cy="769401"/>
          </a:xfrm>
          <a:prstGeom prst="rect">
            <a:avLst/>
          </a:prstGeom>
          <a:solidFill>
            <a:srgbClr val="233039"/>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200" b="1" dirty="0">
                <a:solidFill>
                  <a:srgbClr val="D7AC54"/>
                </a:solidFill>
                <a:latin typeface="Times New Roman" panose="02020603050405020304" pitchFamily="18" charset="0"/>
                <a:ea typeface="Cantarell"/>
                <a:cs typeface="Times New Roman" panose="02020603050405020304" pitchFamily="18" charset="0"/>
                <a:sym typeface="Cantarell"/>
              </a:rPr>
              <a:t>Name: Mohammed Ikram</a:t>
            </a:r>
          </a:p>
          <a:p>
            <a:pPr marL="0" marR="0" lvl="0" indent="0" algn="ctr" rtl="0">
              <a:spcBef>
                <a:spcPts val="0"/>
              </a:spcBef>
              <a:spcAft>
                <a:spcPts val="0"/>
              </a:spcAft>
              <a:buNone/>
            </a:pPr>
            <a:r>
              <a:rPr lang="en-IN" sz="2200" b="1" dirty="0">
                <a:solidFill>
                  <a:srgbClr val="D7AC54"/>
                </a:solidFill>
                <a:latin typeface="Times New Roman" panose="02020603050405020304" pitchFamily="18" charset="0"/>
                <a:ea typeface="Cantarell"/>
                <a:cs typeface="Times New Roman" panose="02020603050405020304" pitchFamily="18" charset="0"/>
                <a:sym typeface="Cantarell"/>
              </a:rPr>
              <a:t>USN: 1RVU22BSC054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algn="ctr" rtl="0">
              <a:buNone/>
            </a:pPr>
            <a:r>
              <a:rPr lang="en-IN" sz="1800" i="0" u="none" strike="noStrike" dirty="0">
                <a:solidFill>
                  <a:srgbClr val="D7AC54"/>
                </a:solidFill>
                <a:effectLst/>
                <a:latin typeface="Bookman Old Style" panose="02050604050505020204" pitchFamily="18" charset="0"/>
              </a:rPr>
              <a:t>PROBLEM STATEMENT</a:t>
            </a:r>
            <a:endParaRPr lang="en-IN" sz="2400" dirty="0">
              <a:effectLst/>
            </a:endParaRPr>
          </a:p>
        </p:txBody>
      </p:sp>
      <p:sp>
        <p:nvSpPr>
          <p:cNvPr id="89" name="Google Shape;89;p14"/>
          <p:cNvSpPr txBox="1"/>
          <p:nvPr/>
        </p:nvSpPr>
        <p:spPr>
          <a:xfrm>
            <a:off x="1836027" y="1769363"/>
            <a:ext cx="8067040" cy="338514"/>
          </a:xfrm>
          <a:prstGeom prst="rect">
            <a:avLst/>
          </a:prstGeom>
          <a:noFill/>
          <a:ln>
            <a:noFill/>
          </a:ln>
        </p:spPr>
        <p:txBody>
          <a:bodyPr spcFirstLastPara="1" wrap="square" lIns="91425" tIns="45700" rIns="91425" bIns="45700" anchor="t" anchorCtr="0">
            <a:spAutoFit/>
          </a:bodyPr>
          <a:lstStyle/>
          <a:p>
            <a:pPr algn="ct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97E07A-ED8B-D16F-DFA2-0E15116B9E37}"/>
              </a:ext>
            </a:extLst>
          </p:cNvPr>
          <p:cNvSpPr txBox="1"/>
          <p:nvPr/>
        </p:nvSpPr>
        <p:spPr>
          <a:xfrm>
            <a:off x="829559" y="2297265"/>
            <a:ext cx="11029359" cy="1446550"/>
          </a:xfrm>
          <a:prstGeom prst="rect">
            <a:avLst/>
          </a:prstGeom>
          <a:noFill/>
        </p:spPr>
        <p:txBody>
          <a:bodyPr wrap="square">
            <a:spAutoFit/>
          </a:bodyPr>
          <a:lstStyle/>
          <a:p>
            <a:pPr rtl="0" fontAlgn="base"/>
            <a:r>
              <a:rPr lang="en-US" sz="2200" dirty="0">
                <a:latin typeface="Times New Roman" panose="02020603050405020304" pitchFamily="18" charset="0"/>
                <a:cs typeface="Times New Roman" panose="02020603050405020304" pitchFamily="18" charset="0"/>
              </a:rPr>
              <a:t>Current diet trackers depend on manual input or barcode scanning, which doesn’t work for homemade or complex meals. Existing apps also lack personalized meal planning and struggle with accurate portion estimation. These limitations reduce accuracy, convenience, and user engagement. </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algn="ctr" rtl="0">
              <a:buNone/>
            </a:pPr>
            <a:r>
              <a:rPr lang="en-IN" sz="1800" dirty="0">
                <a:solidFill>
                  <a:srgbClr val="D7AC54"/>
                </a:solidFill>
                <a:latin typeface="Bookman Old Style" panose="02050604050505020204" pitchFamily="18" charset="0"/>
              </a:rPr>
              <a:t>PROPOSED SOLUTION</a:t>
            </a:r>
            <a:endParaRPr lang="en-IN" sz="2400" dirty="0">
              <a:effectLst/>
            </a:endParaRPr>
          </a:p>
        </p:txBody>
      </p:sp>
      <p:sp>
        <p:nvSpPr>
          <p:cNvPr id="95" name="Google Shape;95;p15"/>
          <p:cNvSpPr txBox="1"/>
          <p:nvPr/>
        </p:nvSpPr>
        <p:spPr>
          <a:xfrm>
            <a:off x="370788" y="1564226"/>
            <a:ext cx="11689237" cy="347783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rgbClr val="000000"/>
              </a:buClr>
              <a:buSzPts val="2800"/>
            </a:pPr>
            <a:r>
              <a:rPr lang="en-US" sz="2200" dirty="0" err="1">
                <a:effectLst/>
                <a:latin typeface="Times New Roman" panose="02020603050405020304" pitchFamily="18" charset="0"/>
                <a:ea typeface="Times New Roman" panose="02020603050405020304" pitchFamily="18" charset="0"/>
              </a:rPr>
              <a:t>NutriTrack</a:t>
            </a:r>
            <a:r>
              <a:rPr lang="en-US" sz="2200" dirty="0">
                <a:effectLst/>
                <a:latin typeface="Times New Roman" panose="02020603050405020304" pitchFamily="18" charset="0"/>
                <a:ea typeface="Times New Roman" panose="02020603050405020304" pitchFamily="18" charset="0"/>
              </a:rPr>
              <a:t> integrates YOLOv8 for real-time food detection, a nutrition database for calorie/nutrient estimation, and AI models for personalized meal suggestions. It automates the entire process from image capture to diet tracking, reducing user effort and improving accuracy</a:t>
            </a:r>
          </a:p>
          <a:p>
            <a:pPr marR="0" lvl="0" algn="l" rtl="0">
              <a:spcBef>
                <a:spcPts val="0"/>
              </a:spcBef>
              <a:spcAft>
                <a:spcPts val="0"/>
              </a:spcAft>
              <a:buClr>
                <a:srgbClr val="000000"/>
              </a:buClr>
              <a:buSzPts val="2800"/>
            </a:pPr>
            <a:endParaRPr lang="en-US" sz="2200" dirty="0">
              <a:solidFill>
                <a:schemeClr val="dk1"/>
              </a:solidFill>
              <a:latin typeface="Times New Roman" panose="02020603050405020304" pitchFamily="18" charset="0"/>
              <a:ea typeface="Bookman Old Style"/>
              <a:cs typeface="Bookman Old Style"/>
              <a:sym typeface="Bookman Old Style"/>
            </a:endParaRPr>
          </a:p>
          <a:p>
            <a:pPr marR="0" lvl="0" algn="l" rtl="0">
              <a:spcBef>
                <a:spcPts val="0"/>
              </a:spcBef>
              <a:spcAft>
                <a:spcPts val="0"/>
              </a:spcAft>
              <a:buClr>
                <a:srgbClr val="000000"/>
              </a:buClr>
              <a:buSzPts val="2800"/>
            </a:pPr>
            <a:r>
              <a:rPr lang="en-IN" sz="2200" b="1" dirty="0">
                <a:latin typeface="Times New Roman" panose="02020603050405020304" pitchFamily="18" charset="0"/>
                <a:cs typeface="Times New Roman" panose="02020603050405020304" pitchFamily="18" charset="0"/>
              </a:rPr>
              <a:t>Key Features</a:t>
            </a:r>
          </a:p>
          <a:p>
            <a:pPr marR="0" lvl="0" algn="l" rtl="0">
              <a:spcBef>
                <a:spcPts val="0"/>
              </a:spcBef>
              <a:spcAft>
                <a:spcPts val="0"/>
              </a:spcAft>
              <a:buClr>
                <a:srgbClr val="000000"/>
              </a:buClr>
              <a:buSzPts val="2800"/>
            </a:pPr>
            <a:endParaRPr lang="en-IN" sz="2200" b="1"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rgbClr val="000000"/>
              </a:buClr>
              <a:buSzPts val="280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Real-time Image-Based Food Recognition</a:t>
            </a:r>
          </a:p>
          <a:p>
            <a:pPr marL="285750" marR="0" lvl="0" indent="-285750" algn="l" rtl="0">
              <a:spcBef>
                <a:spcPts val="0"/>
              </a:spcBef>
              <a:spcAft>
                <a:spcPts val="0"/>
              </a:spcAft>
              <a:buClr>
                <a:srgbClr val="000000"/>
              </a:buClr>
              <a:buSzPts val="280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Calorie and Macro/Micronutrient Estimation</a:t>
            </a:r>
          </a:p>
          <a:p>
            <a:pPr marL="285750" marR="0" lvl="0" indent="-285750" algn="l" rtl="0">
              <a:spcBef>
                <a:spcPts val="0"/>
              </a:spcBef>
              <a:spcAft>
                <a:spcPts val="0"/>
              </a:spcAft>
              <a:buClr>
                <a:srgbClr val="000000"/>
              </a:buClr>
              <a:buSzPts val="280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Personalized Diet Recommendations</a:t>
            </a:r>
          </a:p>
          <a:p>
            <a:pPr marL="285750" marR="0" lvl="0" indent="-285750" algn="l" rtl="0">
              <a:spcBef>
                <a:spcPts val="0"/>
              </a:spcBef>
              <a:spcAft>
                <a:spcPts val="0"/>
              </a:spcAft>
              <a:buClr>
                <a:srgbClr val="000000"/>
              </a:buClr>
              <a:buSzPts val="280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Progress Tracking &amp; Goal Customization</a:t>
            </a:r>
            <a:endParaRPr lang="en-IN" sz="2200" dirty="0">
              <a:solidFill>
                <a:schemeClr val="dk1"/>
              </a:solidFill>
              <a:latin typeface="Times New Roman" panose="02020603050405020304" pitchFamily="18" charset="0"/>
              <a:ea typeface="Bookman Old Style"/>
              <a:cs typeface="Times New Roman" panose="02020603050405020304" pitchFamily="18" charset="0"/>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rgbClr val="D7AC54"/>
                </a:solidFill>
                <a:latin typeface="Bookman Old Style"/>
                <a:sym typeface="Bookman Old Style"/>
              </a:rPr>
              <a:t>ARCHITECTURE</a:t>
            </a:r>
            <a:endParaRPr lang="en-IN" dirty="0"/>
          </a:p>
        </p:txBody>
      </p:sp>
      <p:sp>
        <p:nvSpPr>
          <p:cNvPr id="2" name="Freeform 4">
            <a:extLst>
              <a:ext uri="{FF2B5EF4-FFF2-40B4-BE49-F238E27FC236}">
                <a16:creationId xmlns:a16="http://schemas.microsoft.com/office/drawing/2014/main" id="{5F026F4F-BBD5-E87E-4863-B86707664A62}"/>
              </a:ext>
            </a:extLst>
          </p:cNvPr>
          <p:cNvSpPr/>
          <p:nvPr/>
        </p:nvSpPr>
        <p:spPr>
          <a:xfrm>
            <a:off x="1970203" y="1671865"/>
            <a:ext cx="8305014" cy="4021925"/>
          </a:xfrm>
          <a:custGeom>
            <a:avLst/>
            <a:gdLst/>
            <a:ahLst/>
            <a:cxnLst/>
            <a:rect l="l" t="t" r="r" b="b"/>
            <a:pathLst>
              <a:path w="9943291" h="7569180">
                <a:moveTo>
                  <a:pt x="0" y="0"/>
                </a:moveTo>
                <a:lnTo>
                  <a:pt x="9943291" y="0"/>
                </a:lnTo>
                <a:lnTo>
                  <a:pt x="9943291" y="7569181"/>
                </a:lnTo>
                <a:lnTo>
                  <a:pt x="0" y="7569181"/>
                </a:lnTo>
                <a:lnTo>
                  <a:pt x="0" y="0"/>
                </a:lnTo>
                <a:close/>
              </a:path>
            </a:pathLst>
          </a:custGeom>
          <a:blipFill>
            <a:blip r:embed="rId3"/>
            <a:stretch>
              <a:fillRect t="-2518" b="-2518"/>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0;p16">
            <a:extLst>
              <a:ext uri="{FF2B5EF4-FFF2-40B4-BE49-F238E27FC236}">
                <a16:creationId xmlns:a16="http://schemas.microsoft.com/office/drawing/2014/main" id="{FA996BA6-1857-BD67-5D8C-EF8AD87A02CF}"/>
              </a:ext>
            </a:extLst>
          </p:cNvPr>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i="0" u="none" strike="noStrike" dirty="0">
                <a:solidFill>
                  <a:srgbClr val="D7AC54"/>
                </a:solidFill>
                <a:effectLst/>
                <a:latin typeface="Bookman Old Style" panose="02050604050505020204" pitchFamily="18" charset="0"/>
              </a:rPr>
              <a:t>METHODOLOGY / IMPLEMENTATION</a:t>
            </a:r>
            <a:endParaRPr lang="en-IN" dirty="0"/>
          </a:p>
        </p:txBody>
      </p:sp>
      <p:sp>
        <p:nvSpPr>
          <p:cNvPr id="6" name="TextBox 5">
            <a:extLst>
              <a:ext uri="{FF2B5EF4-FFF2-40B4-BE49-F238E27FC236}">
                <a16:creationId xmlns:a16="http://schemas.microsoft.com/office/drawing/2014/main" id="{AD9F0BF4-D17F-157E-D089-DA5E12B2A00E}"/>
              </a:ext>
            </a:extLst>
          </p:cNvPr>
          <p:cNvSpPr txBox="1"/>
          <p:nvPr/>
        </p:nvSpPr>
        <p:spPr>
          <a:xfrm>
            <a:off x="729112" y="1459329"/>
            <a:ext cx="9560293" cy="307777"/>
          </a:xfrm>
          <a:prstGeom prst="rect">
            <a:avLst/>
          </a:prstGeom>
          <a:noFill/>
        </p:spPr>
        <p:txBody>
          <a:bodyPr wrap="square">
            <a:spAutoFit/>
          </a:bodyPr>
          <a:lstStyle/>
          <a:p>
            <a:pPr marL="457200" algn="just" rtl="0">
              <a:spcBef>
                <a:spcPts val="1200"/>
              </a:spcBef>
              <a:spcAft>
                <a:spcPts val="1200"/>
              </a:spcAft>
              <a:buNone/>
            </a:pPr>
            <a:endParaRPr lang="en-IN" sz="1400" b="0" i="0" u="none" strike="noStrike" dirty="0">
              <a:solidFill>
                <a:srgbClr val="000000"/>
              </a:solidFill>
              <a:effectLst/>
              <a:latin typeface="Bookman Old Style" panose="02050604050505020204" pitchFamily="18" charset="0"/>
            </a:endParaRPr>
          </a:p>
        </p:txBody>
      </p:sp>
      <p:sp>
        <p:nvSpPr>
          <p:cNvPr id="10" name="TextBox 9">
            <a:extLst>
              <a:ext uri="{FF2B5EF4-FFF2-40B4-BE49-F238E27FC236}">
                <a16:creationId xmlns:a16="http://schemas.microsoft.com/office/drawing/2014/main" id="{EE83EDB6-8793-9C84-D25B-3C5CA3F7C23B}"/>
              </a:ext>
            </a:extLst>
          </p:cNvPr>
          <p:cNvSpPr txBox="1"/>
          <p:nvPr/>
        </p:nvSpPr>
        <p:spPr>
          <a:xfrm>
            <a:off x="134755" y="1459329"/>
            <a:ext cx="11944950" cy="430887"/>
          </a:xfrm>
          <a:prstGeom prst="rect">
            <a:avLst/>
          </a:prstGeom>
          <a:noFill/>
        </p:spPr>
        <p:txBody>
          <a:bodyPr wrap="square">
            <a:spAutoFit/>
          </a:bodyPr>
          <a:lstStyle/>
          <a:p>
            <a:pPr marR="0" lvl="0" algn="l" rtl="0">
              <a:spcBef>
                <a:spcPts val="0"/>
              </a:spcBef>
              <a:spcAft>
                <a:spcPts val="0"/>
              </a:spcAft>
              <a:buClr>
                <a:srgbClr val="000000"/>
              </a:buClr>
              <a:buSzPts val="2800"/>
            </a:pPr>
            <a:endParaRPr lang="en-US" sz="2200" dirty="0">
              <a:solidFill>
                <a:schemeClr val="dk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7" name="TextBox 16">
            <a:extLst>
              <a:ext uri="{FF2B5EF4-FFF2-40B4-BE49-F238E27FC236}">
                <a16:creationId xmlns:a16="http://schemas.microsoft.com/office/drawing/2014/main" id="{D7D5EB87-B9A2-6000-19E2-00F84164AA9B}"/>
              </a:ext>
            </a:extLst>
          </p:cNvPr>
          <p:cNvSpPr txBox="1"/>
          <p:nvPr/>
        </p:nvSpPr>
        <p:spPr>
          <a:xfrm>
            <a:off x="380198" y="1120499"/>
            <a:ext cx="11181345" cy="5016758"/>
          </a:xfrm>
          <a:prstGeom prst="rect">
            <a:avLst/>
          </a:prstGeom>
          <a:noFill/>
        </p:spPr>
        <p:txBody>
          <a:bodyPr wrap="square">
            <a:spAutoFit/>
          </a:bodyPr>
          <a:lstStyle/>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Image Acquisition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Users capture or upload meal images via camera or file upload.</a:t>
            </a:r>
          </a:p>
          <a:p>
            <a:endParaRPr lang="en-US" sz="2000" b="1"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Food Detection &amp; Recognition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YOLOv8 detects and recognizes multiple food items in real-time, trained on a diverse food dataset.</a:t>
            </a:r>
          </a:p>
          <a:p>
            <a:endParaRPr lang="en-US"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Calorie &amp; Nutrient Estimation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Retrieves calories and nutrients from a database.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YOLO bounding boxes help estimate portion sizes accurately.</a:t>
            </a:r>
          </a:p>
          <a:p>
            <a:endParaRPr lang="en-US"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Personalized Diet Recommendation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AI generates meal plans based on age, weight, health conditions, fitness goals, and dietary 	preferences.</a:t>
            </a:r>
          </a:p>
          <a:p>
            <a:endParaRPr lang="en-US" sz="20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Progress Tracking &amp; Goal Customization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Tracks intake over time, supports custom goals, and adapts recommendations based on progress.</a:t>
            </a:r>
          </a:p>
        </p:txBody>
      </p:sp>
    </p:spTree>
    <p:extLst>
      <p:ext uri="{BB962C8B-B14F-4D97-AF65-F5344CB8AC3E}">
        <p14:creationId xmlns:p14="http://schemas.microsoft.com/office/powerpoint/2010/main" val="112203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0;p16">
            <a:extLst>
              <a:ext uri="{FF2B5EF4-FFF2-40B4-BE49-F238E27FC236}">
                <a16:creationId xmlns:a16="http://schemas.microsoft.com/office/drawing/2014/main" id="{AA0AC440-3DAD-9B0E-A753-B1717331C646}"/>
              </a:ext>
            </a:extLst>
          </p:cNvPr>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rgbClr val="D7AC54"/>
                </a:solidFill>
                <a:latin typeface="Bookman Old Style" panose="02050604050505020204" pitchFamily="18" charset="0"/>
              </a:rPr>
              <a:t>WORKFLOW</a:t>
            </a:r>
            <a:endParaRPr lang="en-IN" dirty="0"/>
          </a:p>
        </p:txBody>
      </p:sp>
      <p:pic>
        <p:nvPicPr>
          <p:cNvPr id="3" name="image8.png">
            <a:extLst>
              <a:ext uri="{FF2B5EF4-FFF2-40B4-BE49-F238E27FC236}">
                <a16:creationId xmlns:a16="http://schemas.microsoft.com/office/drawing/2014/main" id="{57CCC6B6-B6C5-2AB0-5795-42D3343303B2}"/>
              </a:ext>
            </a:extLst>
          </p:cNvPr>
          <p:cNvPicPr/>
          <p:nvPr/>
        </p:nvPicPr>
        <p:blipFill>
          <a:blip r:embed="rId2"/>
          <a:srcRect/>
          <a:stretch>
            <a:fillRect/>
          </a:stretch>
        </p:blipFill>
        <p:spPr>
          <a:xfrm>
            <a:off x="7238197" y="1401227"/>
            <a:ext cx="4350620" cy="4604937"/>
          </a:xfrm>
          <a:prstGeom prst="rect">
            <a:avLst/>
          </a:prstGeom>
          <a:ln/>
        </p:spPr>
      </p:pic>
      <p:sp>
        <p:nvSpPr>
          <p:cNvPr id="4" name="Rectangle 1">
            <a:extLst>
              <a:ext uri="{FF2B5EF4-FFF2-40B4-BE49-F238E27FC236}">
                <a16:creationId xmlns:a16="http://schemas.microsoft.com/office/drawing/2014/main" id="{D5A41698-70DF-5752-42F3-74071B6B826D}"/>
              </a:ext>
            </a:extLst>
          </p:cNvPr>
          <p:cNvSpPr>
            <a:spLocks noChangeArrowheads="1"/>
          </p:cNvSpPr>
          <p:nvPr/>
        </p:nvSpPr>
        <p:spPr bwMode="auto">
          <a:xfrm rot="10800000" flipV="1">
            <a:off x="134754" y="1343810"/>
            <a:ext cx="8710863" cy="417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a:spcBef>
                <a:spcPts val="1400"/>
              </a:spcBef>
              <a:spcAft>
                <a:spcPts val="400"/>
              </a:spcAft>
            </a:pPr>
            <a:r>
              <a:rPr lang="en-US" sz="2000" b="1" dirty="0">
                <a:latin typeface="Times New Roman" panose="02020603050405020304" pitchFamily="18" charset="0"/>
                <a:cs typeface="Times New Roman" panose="02020603050405020304" pitchFamily="18" charset="0"/>
              </a:rPr>
              <a:t>Example Workflow</a:t>
            </a:r>
          </a:p>
          <a:p>
            <a:pPr marL="457200" indent="-457200" rtl="0">
              <a:spcBef>
                <a:spcPts val="1400"/>
              </a:spcBef>
              <a:spcAft>
                <a:spcPts val="400"/>
              </a:spcAft>
              <a:buFont typeface="+mj-lt"/>
              <a:buAutoNum type="arabicPeriod"/>
            </a:pPr>
            <a:r>
              <a:rPr lang="en-US" sz="2000" dirty="0">
                <a:latin typeface="Times New Roman" panose="02020603050405020304" pitchFamily="18" charset="0"/>
                <a:cs typeface="Times New Roman" panose="02020603050405020304" pitchFamily="18" charset="0"/>
              </a:rPr>
              <a:t>User captures or uploads a meal image</a:t>
            </a:r>
          </a:p>
          <a:p>
            <a:pPr marL="457200" indent="-457200" rtl="0">
              <a:spcBef>
                <a:spcPts val="1400"/>
              </a:spcBef>
              <a:spcAft>
                <a:spcPts val="400"/>
              </a:spcAft>
              <a:buFont typeface="+mj-lt"/>
              <a:buAutoNum type="arabicPeriod"/>
            </a:pPr>
            <a:r>
              <a:rPr lang="en-US" sz="2000" dirty="0">
                <a:latin typeface="Times New Roman" panose="02020603050405020304" pitchFamily="18" charset="0"/>
                <a:cs typeface="Times New Roman" panose="02020603050405020304" pitchFamily="18" charset="0"/>
              </a:rPr>
              <a:t>System detects food items using YOLOv8</a:t>
            </a:r>
          </a:p>
          <a:p>
            <a:pPr marL="457200" indent="-457200" rtl="0">
              <a:spcBef>
                <a:spcPts val="1400"/>
              </a:spcBef>
              <a:spcAft>
                <a:spcPts val="400"/>
              </a:spcAft>
              <a:buFont typeface="+mj-lt"/>
              <a:buAutoNum type="arabicPeriod"/>
            </a:pPr>
            <a:r>
              <a:rPr lang="en-US" sz="2000" dirty="0">
                <a:latin typeface="Times New Roman" panose="02020603050405020304" pitchFamily="18" charset="0"/>
                <a:cs typeface="Times New Roman" panose="02020603050405020304" pitchFamily="18" charset="0"/>
              </a:rPr>
              <a:t>Detected items are matched with nutrition database</a:t>
            </a:r>
          </a:p>
          <a:p>
            <a:pPr marL="457200" indent="-457200" rtl="0">
              <a:spcBef>
                <a:spcPts val="1400"/>
              </a:spcBef>
              <a:spcAft>
                <a:spcPts val="400"/>
              </a:spcAft>
              <a:buFont typeface="+mj-lt"/>
              <a:buAutoNum type="arabicPeriod"/>
            </a:pPr>
            <a:r>
              <a:rPr lang="en-US" sz="2000" dirty="0">
                <a:latin typeface="Times New Roman" panose="02020603050405020304" pitchFamily="18" charset="0"/>
                <a:cs typeface="Times New Roman" panose="02020603050405020304" pitchFamily="18" charset="0"/>
              </a:rPr>
              <a:t>Calories and nutrients are estimated with portion size analysis</a:t>
            </a:r>
          </a:p>
          <a:p>
            <a:pPr marL="457200" indent="-457200" rtl="0">
              <a:spcBef>
                <a:spcPts val="1400"/>
              </a:spcBef>
              <a:spcAft>
                <a:spcPts val="400"/>
              </a:spcAft>
              <a:buFont typeface="+mj-lt"/>
              <a:buAutoNum type="arabicPeriod"/>
            </a:pPr>
            <a:r>
              <a:rPr lang="en-US" sz="2000" dirty="0">
                <a:latin typeface="Times New Roman" panose="02020603050405020304" pitchFamily="18" charset="0"/>
                <a:cs typeface="Times New Roman" panose="02020603050405020304" pitchFamily="18" charset="0"/>
              </a:rPr>
              <a:t>User data is used to generate personalized meal recommendations</a:t>
            </a:r>
          </a:p>
          <a:p>
            <a:pPr marL="457200" indent="-457200" rtl="0">
              <a:spcBef>
                <a:spcPts val="1400"/>
              </a:spcBef>
              <a:spcAft>
                <a:spcPts val="400"/>
              </a:spcAft>
              <a:buFont typeface="+mj-lt"/>
              <a:buAutoNum type="arabicPeriod"/>
            </a:pPr>
            <a:r>
              <a:rPr lang="en-US" sz="2000" dirty="0">
                <a:latin typeface="Times New Roman" panose="02020603050405020304" pitchFamily="18" charset="0"/>
                <a:cs typeface="Times New Roman" panose="02020603050405020304" pitchFamily="18" charset="0"/>
              </a:rPr>
              <a:t>Dietary intake is logged and progress is tracked</a:t>
            </a:r>
          </a:p>
          <a:p>
            <a:pPr marL="457200" indent="-457200" rtl="0">
              <a:spcBef>
                <a:spcPts val="1400"/>
              </a:spcBef>
              <a:spcAft>
                <a:spcPts val="400"/>
              </a:spcAft>
              <a:buFont typeface="+mj-lt"/>
              <a:buAutoNum type="arabicPeriod"/>
            </a:pPr>
            <a:r>
              <a:rPr lang="en-US" sz="2000" dirty="0">
                <a:latin typeface="Times New Roman" panose="02020603050405020304" pitchFamily="18" charset="0"/>
                <a:cs typeface="Times New Roman" panose="02020603050405020304" pitchFamily="18" charset="0"/>
              </a:rPr>
              <a:t>Customized goals are updated and future suggestions are adjusted</a:t>
            </a:r>
          </a:p>
        </p:txBody>
      </p:sp>
    </p:spTree>
    <p:extLst>
      <p:ext uri="{BB962C8B-B14F-4D97-AF65-F5344CB8AC3E}">
        <p14:creationId xmlns:p14="http://schemas.microsoft.com/office/powerpoint/2010/main" val="388502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0;p16">
            <a:extLst>
              <a:ext uri="{FF2B5EF4-FFF2-40B4-BE49-F238E27FC236}">
                <a16:creationId xmlns:a16="http://schemas.microsoft.com/office/drawing/2014/main" id="{8AA08FA9-BF9E-FCD6-60A7-8F3C20068DFD}"/>
              </a:ext>
            </a:extLst>
          </p:cNvPr>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rgbClr val="D7AC54"/>
                </a:solidFill>
                <a:latin typeface="Bookman Old Style" panose="02050604050505020204" pitchFamily="18" charset="0"/>
              </a:rPr>
              <a:t>TARGET AUDIENCE</a:t>
            </a:r>
            <a:endParaRPr lang="en-IN" dirty="0"/>
          </a:p>
        </p:txBody>
      </p:sp>
      <p:sp>
        <p:nvSpPr>
          <p:cNvPr id="4" name="Rectangle 1">
            <a:extLst>
              <a:ext uri="{FF2B5EF4-FFF2-40B4-BE49-F238E27FC236}">
                <a16:creationId xmlns:a16="http://schemas.microsoft.com/office/drawing/2014/main" id="{AE9B64D8-D383-CC27-2C2A-68680FE09726}"/>
              </a:ext>
            </a:extLst>
          </p:cNvPr>
          <p:cNvSpPr>
            <a:spLocks noChangeArrowheads="1"/>
          </p:cNvSpPr>
          <p:nvPr/>
        </p:nvSpPr>
        <p:spPr bwMode="auto">
          <a:xfrm rot="10800000" flipV="1">
            <a:off x="259882" y="1751440"/>
            <a:ext cx="11858323"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dirty="0">
                <a:latin typeface="Times New Roman" panose="02020603050405020304" pitchFamily="18" charset="0"/>
                <a:cs typeface="Times New Roman" panose="02020603050405020304" pitchFamily="18" charset="0"/>
              </a:rPr>
              <a:t>Health-Conscious Individuals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dirty="0">
                <a:latin typeface="Times New Roman" panose="02020603050405020304" pitchFamily="18" charset="0"/>
                <a:cs typeface="Times New Roman" panose="02020603050405020304" pitchFamily="18" charset="0"/>
              </a:rPr>
              <a:t>Fitness Enthusiasts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dirty="0">
                <a:latin typeface="Times New Roman" panose="02020603050405020304" pitchFamily="18" charset="0"/>
                <a:cs typeface="Times New Roman" panose="02020603050405020304" pitchFamily="18" charset="0"/>
              </a:rPr>
              <a:t>People with Medical Conditions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dirty="0">
                <a:latin typeface="Times New Roman" panose="02020603050405020304" pitchFamily="18" charset="0"/>
                <a:cs typeface="Times New Roman" panose="02020603050405020304" pitchFamily="18" charset="0"/>
              </a:rPr>
              <a:t>Dietitians &amp; Nutritionists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dirty="0">
                <a:latin typeface="Times New Roman" panose="02020603050405020304" pitchFamily="18" charset="0"/>
                <a:cs typeface="Times New Roman" panose="02020603050405020304" pitchFamily="18" charset="0"/>
              </a:rPr>
              <a:t>Tech-Savvy Users &amp; App Users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dirty="0">
                <a:latin typeface="Times New Roman" panose="02020603050405020304" pitchFamily="18" charset="0"/>
                <a:cs typeface="Times New Roman" panose="02020603050405020304" pitchFamily="18" charset="0"/>
              </a:rPr>
              <a:t>Students &amp; Working Professionals</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83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0;p16">
            <a:extLst>
              <a:ext uri="{FF2B5EF4-FFF2-40B4-BE49-F238E27FC236}">
                <a16:creationId xmlns:a16="http://schemas.microsoft.com/office/drawing/2014/main" id="{02E11976-3518-AC3E-C47F-756F9054B63D}"/>
              </a:ext>
            </a:extLst>
          </p:cNvPr>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rgbClr val="D7AC54"/>
                </a:solidFill>
                <a:latin typeface="Bookman Old Style" panose="02050604050505020204" pitchFamily="18" charset="0"/>
              </a:rPr>
              <a:t>FUTURE GROWTH</a:t>
            </a:r>
            <a:endParaRPr lang="en-IN" dirty="0"/>
          </a:p>
        </p:txBody>
      </p:sp>
      <p:sp>
        <p:nvSpPr>
          <p:cNvPr id="5" name="Rectangle 1">
            <a:extLst>
              <a:ext uri="{FF2B5EF4-FFF2-40B4-BE49-F238E27FC236}">
                <a16:creationId xmlns:a16="http://schemas.microsoft.com/office/drawing/2014/main" id="{8A393CF2-B896-EB59-63A3-A75BFAED33FB}"/>
              </a:ext>
            </a:extLst>
          </p:cNvPr>
          <p:cNvSpPr>
            <a:spLocks noChangeArrowheads="1"/>
          </p:cNvSpPr>
          <p:nvPr/>
        </p:nvSpPr>
        <p:spPr bwMode="auto">
          <a:xfrm rot="10800000" flipV="1">
            <a:off x="256674" y="960777"/>
            <a:ext cx="11935326"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700" b="1" dirty="0">
                <a:latin typeface="Times New Roman" panose="02020603050405020304" pitchFamily="18" charset="0"/>
                <a:cs typeface="Times New Roman" panose="02020603050405020304" pitchFamily="18" charset="0"/>
              </a:rPr>
              <a:t>Mobile App Deployment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Launch on Android and iOS platforms for wider accessibility and on-the-go tracking.</a:t>
            </a:r>
          </a:p>
          <a:p>
            <a:pPr>
              <a:buNone/>
            </a:pPr>
            <a:r>
              <a:rPr lang="en-US" sz="1700" dirty="0">
                <a:latin typeface="Times New Roman" panose="02020603050405020304" pitchFamily="18" charset="0"/>
                <a:cs typeface="Times New Roman" panose="02020603050405020304" pitchFamily="18" charset="0"/>
              </a:rPr>
              <a:t> </a:t>
            </a:r>
          </a:p>
          <a:p>
            <a:pPr>
              <a:buNone/>
            </a:pPr>
            <a:r>
              <a:rPr lang="en-US" sz="1700" b="1" dirty="0">
                <a:latin typeface="Times New Roman" panose="02020603050405020304" pitchFamily="18" charset="0"/>
                <a:cs typeface="Times New Roman" panose="02020603050405020304" pitchFamily="18" charset="0"/>
              </a:rPr>
              <a:t>Integration with Wearables</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Sync with smartwatches and fitness trackers to offer real-time calorie burn and intake balance.</a:t>
            </a:r>
          </a:p>
          <a:p>
            <a:pPr>
              <a:buNone/>
            </a:pPr>
            <a:r>
              <a:rPr lang="en-US" sz="1700" dirty="0">
                <a:latin typeface="Times New Roman" panose="02020603050405020304" pitchFamily="18" charset="0"/>
                <a:cs typeface="Times New Roman" panose="02020603050405020304" pitchFamily="18" charset="0"/>
              </a:rPr>
              <a:t> </a:t>
            </a:r>
          </a:p>
          <a:p>
            <a:pPr>
              <a:buNone/>
            </a:pPr>
            <a:r>
              <a:rPr lang="en-US" sz="1700" b="1" dirty="0">
                <a:latin typeface="Times New Roman" panose="02020603050405020304" pitchFamily="18" charset="0"/>
                <a:cs typeface="Times New Roman" panose="02020603050405020304" pitchFamily="18" charset="0"/>
              </a:rPr>
              <a:t>AI-Driven Meal Planning</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Use advanced AI to suggest weekly or monthly meal plans based on evolving dietary patterns.</a:t>
            </a:r>
          </a:p>
          <a:p>
            <a:pPr>
              <a:buNone/>
            </a:pPr>
            <a:r>
              <a:rPr lang="en-US" sz="1700" dirty="0">
                <a:latin typeface="Times New Roman" panose="02020603050405020304" pitchFamily="18" charset="0"/>
                <a:cs typeface="Times New Roman" panose="02020603050405020304" pitchFamily="18" charset="0"/>
              </a:rPr>
              <a:t> </a:t>
            </a:r>
          </a:p>
          <a:p>
            <a:pPr>
              <a:buNone/>
            </a:pPr>
            <a:r>
              <a:rPr lang="en-US" sz="1700" b="1" dirty="0">
                <a:latin typeface="Times New Roman" panose="02020603050405020304" pitchFamily="18" charset="0"/>
                <a:cs typeface="Times New Roman" panose="02020603050405020304" pitchFamily="18" charset="0"/>
              </a:rPr>
              <a:t>Voice-Based Logging</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Enable hands-free diet tracking using voice commands for added convenience.</a:t>
            </a:r>
          </a:p>
          <a:p>
            <a:pPr>
              <a:buNone/>
            </a:pPr>
            <a:r>
              <a:rPr lang="en-US" sz="1700" dirty="0">
                <a:latin typeface="Times New Roman" panose="02020603050405020304" pitchFamily="18" charset="0"/>
                <a:cs typeface="Times New Roman" panose="02020603050405020304" pitchFamily="18" charset="0"/>
              </a:rPr>
              <a:t> </a:t>
            </a:r>
          </a:p>
          <a:p>
            <a:pPr>
              <a:buNone/>
            </a:pPr>
            <a:r>
              <a:rPr lang="en-US" sz="1700" b="1" dirty="0">
                <a:latin typeface="Times New Roman" panose="02020603050405020304" pitchFamily="18" charset="0"/>
                <a:cs typeface="Times New Roman" panose="02020603050405020304" pitchFamily="18" charset="0"/>
              </a:rPr>
              <a:t>Expanded Food Database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Inclusion of regional, cultural, and traditional dishes for better global usability.</a:t>
            </a:r>
          </a:p>
          <a:p>
            <a:pPr>
              <a:buNone/>
            </a:pPr>
            <a:r>
              <a:rPr lang="en-US" sz="1700" dirty="0">
                <a:latin typeface="Times New Roman" panose="02020603050405020304" pitchFamily="18" charset="0"/>
                <a:cs typeface="Times New Roman" panose="02020603050405020304" pitchFamily="18" charset="0"/>
              </a:rPr>
              <a:t> </a:t>
            </a:r>
          </a:p>
          <a:p>
            <a:pPr>
              <a:buNone/>
            </a:pPr>
            <a:r>
              <a:rPr lang="en-US" sz="1700" b="1" dirty="0">
                <a:latin typeface="Times New Roman" panose="02020603050405020304" pitchFamily="18" charset="0"/>
                <a:cs typeface="Times New Roman" panose="02020603050405020304" pitchFamily="18" charset="0"/>
              </a:rPr>
              <a:t>Gamification &amp; Rewards</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Introduce achievements and health-based rewards to encourage user retention.</a:t>
            </a:r>
          </a:p>
          <a:p>
            <a:pPr>
              <a:buNone/>
            </a:pPr>
            <a:r>
              <a:rPr lang="en-US" sz="1700" dirty="0">
                <a:latin typeface="Times New Roman" panose="02020603050405020304" pitchFamily="18" charset="0"/>
                <a:cs typeface="Times New Roman" panose="02020603050405020304" pitchFamily="18" charset="0"/>
              </a:rPr>
              <a:t> </a:t>
            </a:r>
          </a:p>
          <a:p>
            <a:r>
              <a:rPr lang="en-US" sz="1700" b="1" dirty="0">
                <a:latin typeface="Times New Roman" panose="02020603050405020304" pitchFamily="18" charset="0"/>
                <a:cs typeface="Times New Roman" panose="02020603050405020304" pitchFamily="18" charset="0"/>
              </a:rPr>
              <a:t>Healthcare Collaboration</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Partner with clinics and dieticians to offer professional insights and medical integration.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80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0;p16">
            <a:extLst>
              <a:ext uri="{FF2B5EF4-FFF2-40B4-BE49-F238E27FC236}">
                <a16:creationId xmlns:a16="http://schemas.microsoft.com/office/drawing/2014/main" id="{7DF6CA8E-5662-A795-6E16-B4A0CD7FE764}"/>
              </a:ext>
            </a:extLst>
          </p:cNvPr>
          <p:cNvSpPr/>
          <p:nvPr/>
        </p:nvSpPr>
        <p:spPr>
          <a:xfrm>
            <a:off x="2831189" y="49820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rgbClr val="D7AC54"/>
                </a:solidFill>
                <a:latin typeface="Bookman Old Style" panose="02050604050505020204" pitchFamily="18" charset="0"/>
              </a:rPr>
              <a:t>CONCLUSION</a:t>
            </a:r>
            <a:endParaRPr lang="en-IN" dirty="0"/>
          </a:p>
        </p:txBody>
      </p:sp>
      <p:sp>
        <p:nvSpPr>
          <p:cNvPr id="6" name="TextBox 5">
            <a:extLst>
              <a:ext uri="{FF2B5EF4-FFF2-40B4-BE49-F238E27FC236}">
                <a16:creationId xmlns:a16="http://schemas.microsoft.com/office/drawing/2014/main" id="{10137080-0DFA-CE35-AB7D-CEE4A688FD80}"/>
              </a:ext>
            </a:extLst>
          </p:cNvPr>
          <p:cNvSpPr txBox="1"/>
          <p:nvPr/>
        </p:nvSpPr>
        <p:spPr>
          <a:xfrm>
            <a:off x="474847" y="2242083"/>
            <a:ext cx="11242306" cy="1631216"/>
          </a:xfrm>
          <a:prstGeom prst="rect">
            <a:avLst/>
          </a:prstGeom>
          <a:noFill/>
        </p:spPr>
        <p:txBody>
          <a:bodyPr wrap="square">
            <a:spAutoFit/>
          </a:bodyPr>
          <a:lstStyle/>
          <a:p>
            <a:pPr marL="914400">
              <a:spcBef>
                <a:spcPts val="1200"/>
              </a:spcBef>
              <a:spcAft>
                <a:spcPts val="1200"/>
              </a:spcAft>
            </a:pPr>
            <a:r>
              <a:rPr lang="en-US" sz="2500" dirty="0">
                <a:effectLst/>
                <a:latin typeface="Times New Roman" panose="02020603050405020304" pitchFamily="18" charset="0"/>
                <a:ea typeface="Times New Roman" panose="02020603050405020304" pitchFamily="18" charset="0"/>
              </a:rPr>
              <a:t>NUTRITRACK bridges the gap between diet tracking and AI by automating food recognition and nutrition planning. The system empowers users to manage their health with convenience and precision, promoting better lifestyle decisions.</a:t>
            </a:r>
            <a:endParaRPr lang="en-IN"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6992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496</Words>
  <Application>Microsoft Office PowerPoint</Application>
  <PresentationFormat>Widescreen</PresentationFormat>
  <Paragraphs>59</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Times New Roman</vt:lpstr>
      <vt:lpstr>Bookman Old Style</vt:lpstr>
      <vt:lpstr>Wingdings</vt:lpstr>
      <vt:lpstr>Calibri</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Mohammed Ikram</dc:creator>
  <cp:lastModifiedBy>Mohammed Ikram</cp:lastModifiedBy>
  <cp:revision>1</cp:revision>
  <dcterms:modified xsi:type="dcterms:W3CDTF">2025-05-27T16:37:26Z</dcterms:modified>
</cp:coreProperties>
</file>