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Bash Shell and Scripting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Shell is interface </a:t>
            </a:r>
            <a:r>
              <a:rPr b="0" lang="en-US" sz="2000" spc="-1" strike="noStrike">
                <a:latin typeface="Times New Roman"/>
                <a:ea typeface="Noto Sans CJK SC"/>
              </a:rPr>
              <a:t>between user and </a:t>
            </a:r>
            <a:r>
              <a:rPr b="0" lang="en-US" sz="2000" spc="-1" strike="noStrike">
                <a:latin typeface="Times New Roman"/>
                <a:ea typeface="Noto Sans CJK SC"/>
              </a:rPr>
              <a:t>operating system. </a:t>
            </a:r>
            <a:r>
              <a:rPr b="0" lang="en-US" sz="2000" spc="-1" strike="noStrike">
                <a:latin typeface="Times New Roman"/>
                <a:ea typeface="Noto Sans CJK SC"/>
              </a:rPr>
              <a:t>It is the outermost </a:t>
            </a:r>
            <a:r>
              <a:rPr b="0" lang="en-US" sz="2000" spc="-1" strike="noStrike">
                <a:latin typeface="Times New Roman"/>
                <a:ea typeface="Noto Sans CJK SC"/>
              </a:rPr>
              <a:t>layer of operating </a:t>
            </a:r>
            <a:r>
              <a:rPr b="0" lang="en-US" sz="2000" spc="-1" strike="noStrike">
                <a:latin typeface="Times New Roman"/>
                <a:ea typeface="Noto Sans CJK SC"/>
              </a:rPr>
              <a:t>system. Shell is an </a:t>
            </a:r>
            <a:r>
              <a:rPr b="0" lang="en-US" sz="2000" spc="-1" strike="noStrike">
                <a:latin typeface="Times New Roman"/>
                <a:ea typeface="Noto Sans CJK SC"/>
              </a:rPr>
              <a:t>environment to run </a:t>
            </a:r>
            <a:r>
              <a:rPr b="0" lang="en-US" sz="2000" spc="-1" strike="noStrike">
                <a:latin typeface="Times New Roman"/>
                <a:ea typeface="Noto Sans CJK SC"/>
              </a:rPr>
              <a:t>user’s commands, </a:t>
            </a:r>
            <a:r>
              <a:rPr b="0" lang="en-US" sz="2000" spc="-1" strike="noStrike">
                <a:latin typeface="Times New Roman"/>
                <a:ea typeface="Noto Sans CJK SC"/>
              </a:rPr>
              <a:t>programs, and </a:t>
            </a:r>
            <a:r>
              <a:rPr b="0" lang="en-US" sz="2000" spc="-1" strike="noStrike">
                <a:latin typeface="Times New Roman"/>
                <a:ea typeface="Noto Sans CJK SC"/>
              </a:rPr>
              <a:t>shell scripts i.e., it </a:t>
            </a:r>
            <a:r>
              <a:rPr b="0" lang="en-US" sz="2000" spc="-1" strike="noStrike">
                <a:latin typeface="Times New Roman"/>
                <a:ea typeface="Noto Sans CJK SC"/>
              </a:rPr>
              <a:t>gathers input from </a:t>
            </a:r>
            <a:r>
              <a:rPr b="0" lang="en-US" sz="2000" spc="-1" strike="noStrike">
                <a:latin typeface="Times New Roman"/>
                <a:ea typeface="Noto Sans CJK SC"/>
              </a:rPr>
              <a:t>user and executes </a:t>
            </a:r>
            <a:r>
              <a:rPr b="0" lang="en-US" sz="2000" spc="-1" strike="noStrike">
                <a:latin typeface="Times New Roman"/>
                <a:ea typeface="Noto Sans CJK SC"/>
              </a:rPr>
              <a:t>programs based on </a:t>
            </a:r>
            <a:r>
              <a:rPr b="0" lang="en-US" sz="2000" spc="-1" strike="noStrike">
                <a:latin typeface="Times New Roman"/>
                <a:ea typeface="Noto Sans CJK SC"/>
              </a:rPr>
              <a:t>that input.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Various open-</a:t>
            </a:r>
            <a:r>
              <a:rPr b="0" lang="en-US" sz="2000" spc="-1" strike="noStrike">
                <a:latin typeface="Times New Roman"/>
                <a:ea typeface="Noto Sans CJK SC"/>
              </a:rPr>
              <a:t>source Unix shells: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  <a:ea typeface="Noto Sans CJK SC"/>
              </a:rPr>
              <a:t>Bourne shell (sh) </a:t>
            </a:r>
            <a:r>
              <a:rPr b="0" lang="en-US" sz="2000" spc="-1" strike="noStrike">
                <a:latin typeface="Times New Roman"/>
                <a:ea typeface="Noto Sans CJK SC"/>
              </a:rPr>
              <a:t>: original unix </a:t>
            </a:r>
            <a:r>
              <a:rPr b="0" lang="en-US" sz="2000" spc="-1" strike="noStrike">
                <a:latin typeface="Times New Roman"/>
                <a:ea typeface="Noto Sans CJK SC"/>
              </a:rPr>
              <a:t>shell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  <a:ea typeface="Noto Sans CJK SC"/>
              </a:rPr>
              <a:t>Korn shell </a:t>
            </a:r>
            <a:r>
              <a:rPr b="0" lang="en-US" sz="2000" spc="-1" strike="noStrike">
                <a:latin typeface="Times New Roman"/>
                <a:ea typeface="Noto Sans CJK SC"/>
              </a:rPr>
              <a:t>(ksh) : </a:t>
            </a:r>
            <a:r>
              <a:rPr b="0" lang="en-US" sz="2000" spc="-1" strike="noStrike">
                <a:latin typeface="Times New Roman"/>
                <a:ea typeface="Noto Sans CJK SC"/>
              </a:rPr>
              <a:t>considered as </a:t>
            </a:r>
            <a:r>
              <a:rPr b="0" lang="en-US" sz="2000" spc="-1" strike="noStrike">
                <a:latin typeface="Times New Roman"/>
                <a:ea typeface="Noto Sans CJK SC"/>
              </a:rPr>
              <a:t>family member </a:t>
            </a:r>
            <a:r>
              <a:rPr b="0" lang="en-US" sz="2000" spc="-1" strike="noStrike">
                <a:latin typeface="Times New Roman"/>
                <a:ea typeface="Noto Sans CJK SC"/>
              </a:rPr>
              <a:t>of bourne shell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  <a:ea typeface="Noto Sans CJK SC"/>
              </a:rPr>
              <a:t>C shell (csh) : </a:t>
            </a:r>
            <a:r>
              <a:rPr b="0" lang="en-US" sz="2000" spc="-1" strike="noStrike">
                <a:latin typeface="Times New Roman"/>
                <a:ea typeface="Noto Sans CJK SC"/>
              </a:rPr>
              <a:t>provides a C like </a:t>
            </a:r>
            <a:r>
              <a:rPr b="0" lang="en-US" sz="2000" spc="-1" strike="noStrike">
                <a:latin typeface="Times New Roman"/>
                <a:ea typeface="Noto Sans CJK SC"/>
              </a:rPr>
              <a:t>programming </a:t>
            </a:r>
            <a:r>
              <a:rPr b="0" lang="en-US" sz="2000" spc="-1" strike="noStrike">
                <a:latin typeface="Times New Roman"/>
                <a:ea typeface="Noto Sans CJK SC"/>
              </a:rPr>
              <a:t>interface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  <a:ea typeface="Noto Sans CJK SC"/>
              </a:rPr>
              <a:t>GNU Bourne </a:t>
            </a:r>
            <a:r>
              <a:rPr b="0" lang="en-US" sz="2000" spc="-1" strike="noStrike">
                <a:latin typeface="Times New Roman"/>
                <a:ea typeface="Noto Sans CJK SC"/>
              </a:rPr>
              <a:t>Again shell </a:t>
            </a:r>
            <a:r>
              <a:rPr b="0" lang="en-US" sz="2000" spc="-1" strike="noStrike">
                <a:latin typeface="Times New Roman"/>
                <a:ea typeface="Noto Sans CJK SC"/>
              </a:rPr>
              <a:t>(bash) : upgrade </a:t>
            </a:r>
            <a:r>
              <a:rPr b="0" lang="en-US" sz="2000" spc="-1" strike="noStrike">
                <a:latin typeface="Times New Roman"/>
                <a:ea typeface="Noto Sans CJK SC"/>
              </a:rPr>
              <a:t>version of </a:t>
            </a:r>
            <a:r>
              <a:rPr b="0" lang="en-US" sz="2000" spc="-1" strike="noStrike">
                <a:latin typeface="Times New Roman"/>
                <a:ea typeface="Noto Sans CJK SC"/>
              </a:rPr>
              <a:t>bourne shell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Most of the linux </a:t>
            </a:r>
            <a:r>
              <a:rPr b="0" lang="en-US" sz="2000" spc="-1" strike="noStrike">
                <a:latin typeface="Times New Roman"/>
                <a:ea typeface="Noto Sans CJK SC"/>
              </a:rPr>
              <a:t>distributions use </a:t>
            </a:r>
            <a:r>
              <a:rPr b="0" lang="en-US" sz="2000" spc="-1" strike="noStrike">
                <a:latin typeface="Times New Roman"/>
                <a:ea typeface="Noto Sans CJK SC"/>
              </a:rPr>
              <a:t>bash as command </a:t>
            </a:r>
            <a:r>
              <a:rPr b="0" lang="en-US" sz="2000" spc="-1" strike="noStrike">
                <a:latin typeface="Times New Roman"/>
                <a:ea typeface="Noto Sans CJK SC"/>
              </a:rPr>
              <a:t>line interface.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Tophat2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TopHat is a fast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splice junction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mapper for RNA-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Seq reads. It aligns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RNA-Seq reads to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mammalian-sized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genomes using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the ultra high-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throughput short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read aligner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Bowtie, and then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analyzes the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mapping results to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identify splice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junctions between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exons.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Available Genome :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Human and Mouse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Tophat2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72320" y="1470240"/>
            <a:ext cx="9071280" cy="338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Usage: tophat2 [options] index_prefix [input_reads_pair_1.[fasta|fastq] input_reads_pair_2.[fasta|fastq] | input_reads.[fasta|fastq]]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Here, index_prefix is the basename of the genome index to be searched.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TopHat2 uses single or comma-separated list of paired-end and single-end reads in fasta or fastq format. The single-end reads need to be provided after the paired-end reads.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Examples alignment with Tophat2: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tophat2 -p $SLURM_NTASKS_PER_NODE index_prefix input_reads_pair_1.fastq input_reads_pair_2.fastq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Bowtie2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Bowtie 2 is an ultrafast and memory-efficient tool for aligning sequencing reads to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long reference sequences. It is particularly good at aligning reads of about 50 up to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100s or 1,000s of characters, and particularly good at aligning to relatively long (e.g.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mammalian) genomes. Bowtie 2 indexes the genome with an FM Index to keep its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memory footprint small: for the human genome, its memory footprint is typically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around 3.2 GB. Bowtie 2 supports gapped, local, and paired-end alignment modes.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One of the fastest short read aligners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Uses Burrows-Wheeler Transform technique to efficient bowtie2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Bowtie2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72320" y="15174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Usage: bowtie2 [options]* -x &lt;bt2-idx&gt; {-1 &lt;m1&gt; -2 &lt;m2&gt; | -U &lt;r&gt; | --interleaved &lt;i&gt; | -b &lt;bam&gt;} [-S &lt;sam&gt;]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Examples alignment with Bowtie2: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# Aligning unpaired reads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bowtie2 -x example/index/lambda_virus -U example/reads/longreads.fq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# Aligning paired reads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bowtie2 -x example/index/lambda_virus -1 example/reads/reads_1.fq -2 example/reads/reads_2.fq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"/>
          <p:cNvGraphicFramePr/>
          <p:nvPr/>
        </p:nvGraphicFramePr>
        <p:xfrm>
          <a:off x="348120" y="479160"/>
          <a:ext cx="9323640" cy="4286880"/>
        </p:xfrm>
        <a:graphic>
          <a:graphicData uri="http://schemas.openxmlformats.org/drawingml/2006/table">
            <a:tbl>
              <a:tblPr/>
              <a:tblGrid>
                <a:gridCol w="2310480"/>
                <a:gridCol w="2231640"/>
                <a:gridCol w="2391480"/>
                <a:gridCol w="2390040"/>
              </a:tblGrid>
              <a:tr h="7261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Bowtie2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Tophat2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Hisat2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STAR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2124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Fast and sensitive read alignment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spliced read mapper for RNA-Seq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graph-based alignment of next generation sequencing reads to a population of genomes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ultrafast universal RNA-seq aligner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5433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Burrows-Wheeler Transform technique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bowtie implementations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Hierarchical Graph FM index (HGFM). HGFM is a large set of small GFM indexes that is based on extension of BWT.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HISAT2 is developed based on the HISAT and Bowtie2 implementations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Seed searching and then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Clustering, stitching, and scoring technique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2612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Not for spliced alignment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Used for spliced alignment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Used for spliced alignment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  <a:ea typeface="Noto Sans CJK SC"/>
                        </a:rPr>
                        <a:t>Used for spliced alignment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8280"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Align reads up to thousands of nucleotides of length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Human and Mouse genome are available for aligning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  <a:buNone/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Many genomes are available for aligning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align high-throughput long and short RNA-seq data to a reference genome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Code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#!/bin/bash : ‘#’ is used for commenting in bash script.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set -o pipefail : will return command error if any pipeline fails to execute.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echo “starting …” : echo command prints the message on command line directly.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Code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Hisat2 -p 12 –dta –no-</a:t>
            </a:r>
            <a:r>
              <a:rPr b="0" lang="en-US" sz="1800" spc="-1" strike="noStrike">
                <a:latin typeface="Arial"/>
                <a:ea typeface="Noto Sans CJK SC"/>
              </a:rPr>
              <a:t>unal –pen-noncansplice -</a:t>
            </a:r>
            <a:r>
              <a:rPr b="0" lang="en-US" sz="1800" spc="-1" strike="noStrike">
                <a:latin typeface="Arial"/>
                <a:ea typeface="Noto Sans CJK SC"/>
              </a:rPr>
              <a:t>x </a:t>
            </a:r>
            <a:r>
              <a:rPr b="0" i="1" lang="en-US" sz="1800" spc="-1" strike="noStrike">
                <a:latin typeface="Arial"/>
                <a:ea typeface="Noto Sans CJK SC"/>
              </a:rPr>
              <a:t>data</a:t>
            </a:r>
            <a:r>
              <a:rPr b="0" lang="en-US" sz="1800" spc="-1" strike="noStrike">
                <a:latin typeface="Arial"/>
                <a:ea typeface="Noto Sans CJK SC"/>
              </a:rPr>
              <a:t>/users/majeed/chlam</a:t>
            </a:r>
            <a:r>
              <a:rPr b="0" lang="en-US" sz="1800" spc="-1" strike="noStrike">
                <a:latin typeface="Arial"/>
                <a:ea typeface="Noto Sans CJK SC"/>
              </a:rPr>
              <a:t>y/ -U </a:t>
            </a:r>
            <a:r>
              <a:rPr b="0" lang="en-US" sz="1800" spc="-1" strike="noStrike">
                <a:latin typeface="Arial"/>
                <a:ea typeface="Noto Sans CJK SC"/>
              </a:rPr>
              <a:t>~/SRR7759821.fastq 2 &gt; </a:t>
            </a:r>
            <a:r>
              <a:rPr b="0" i="1" lang="en-US" sz="1800" spc="-1" strike="noStrike">
                <a:latin typeface="Arial"/>
                <a:ea typeface="Noto Sans CJK SC"/>
              </a:rPr>
              <a:t>data</a:t>
            </a:r>
            <a:r>
              <a:rPr b="0" lang="en-US" sz="1800" spc="-1" strike="noStrike">
                <a:latin typeface="Arial"/>
                <a:ea typeface="Noto Sans CJK SC"/>
              </a:rPr>
              <a:t>/users/majeed/hisat2</a:t>
            </a:r>
            <a:r>
              <a:rPr b="0" lang="en-US" sz="1800" spc="-1" strike="noStrike">
                <a:latin typeface="Arial"/>
                <a:ea typeface="Noto Sans CJK SC"/>
              </a:rPr>
              <a:t>.SRR7759821.err | </a:t>
            </a:r>
            <a:r>
              <a:rPr b="0" lang="en-US" sz="1800" spc="-1" strike="noStrike">
                <a:latin typeface="Arial"/>
                <a:ea typeface="Noto Sans CJK SC"/>
              </a:rPr>
              <a:t>samtools view -bS | </a:t>
            </a:r>
            <a:r>
              <a:rPr b="0" lang="en-US" sz="1800" spc="-1" strike="noStrike">
                <a:latin typeface="Arial"/>
                <a:ea typeface="Noto Sans CJK SC"/>
              </a:rPr>
              <a:t>samtools sort -m 100G -</a:t>
            </a:r>
            <a:r>
              <a:rPr b="0" lang="en-US" sz="1800" spc="-1" strike="noStrike">
                <a:latin typeface="Arial"/>
                <a:ea typeface="Noto Sans CJK SC"/>
              </a:rPr>
              <a:t>O BAM -o </a:t>
            </a:r>
            <a:r>
              <a:rPr b="0" lang="en-US" sz="1800" spc="-1" strike="noStrike">
                <a:latin typeface="Arial"/>
                <a:ea typeface="Noto Sans CJK SC"/>
              </a:rPr>
              <a:t>~/SRR7759821.sorted.ba</a:t>
            </a:r>
            <a:r>
              <a:rPr b="0" lang="en-US" sz="1800" spc="-1" strike="noStrike">
                <a:latin typeface="Arial"/>
                <a:ea typeface="Noto Sans CJK SC"/>
              </a:rPr>
              <a:t>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Here, we can split the </a:t>
            </a:r>
            <a:r>
              <a:rPr b="0" lang="en-US" sz="1800" spc="-1" strike="noStrike">
                <a:latin typeface="Arial"/>
                <a:ea typeface="Noto Sans CJK SC"/>
              </a:rPr>
              <a:t>above code by ‘|’ into </a:t>
            </a:r>
            <a:r>
              <a:rPr b="0" lang="en-US" sz="1800" spc="-1" strike="noStrike">
                <a:latin typeface="Arial"/>
                <a:ea typeface="Noto Sans CJK SC"/>
              </a:rPr>
              <a:t>three parts: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Arial"/>
                <a:ea typeface="Noto Sans CJK SC"/>
              </a:rPr>
              <a:t>Hisat2 -p 12 –dta –no-</a:t>
            </a:r>
            <a:r>
              <a:rPr b="0" lang="en-US" sz="1800" spc="-1" strike="noStrike">
                <a:latin typeface="Arial"/>
                <a:ea typeface="Noto Sans CJK SC"/>
              </a:rPr>
              <a:t>unal –pen-noncansplice -</a:t>
            </a:r>
            <a:r>
              <a:rPr b="0" lang="en-US" sz="1800" spc="-1" strike="noStrike">
                <a:latin typeface="Arial"/>
                <a:ea typeface="Noto Sans CJK SC"/>
              </a:rPr>
              <a:t>x </a:t>
            </a:r>
            <a:r>
              <a:rPr b="0" i="1" lang="en-US" sz="1800" spc="-1" strike="noStrike">
                <a:latin typeface="Arial"/>
                <a:ea typeface="Noto Sans CJK SC"/>
              </a:rPr>
              <a:t>data</a:t>
            </a:r>
            <a:r>
              <a:rPr b="0" lang="en-US" sz="1800" spc="-1" strike="noStrike">
                <a:latin typeface="Arial"/>
                <a:ea typeface="Noto Sans CJK SC"/>
              </a:rPr>
              <a:t>/users/majeed/chlam</a:t>
            </a:r>
            <a:r>
              <a:rPr b="0" lang="en-US" sz="1800" spc="-1" strike="noStrike">
                <a:latin typeface="Arial"/>
                <a:ea typeface="Noto Sans CJK SC"/>
              </a:rPr>
              <a:t>y/ -U </a:t>
            </a:r>
            <a:r>
              <a:rPr b="0" lang="en-US" sz="1800" spc="-1" strike="noStrike">
                <a:latin typeface="Arial"/>
                <a:ea typeface="Noto Sans CJK SC"/>
              </a:rPr>
              <a:t>~/SRR7759821.fastq 2 &gt; </a:t>
            </a:r>
            <a:r>
              <a:rPr b="0" i="1" lang="en-US" sz="1800" spc="-1" strike="noStrike">
                <a:latin typeface="Arial"/>
                <a:ea typeface="Noto Sans CJK SC"/>
              </a:rPr>
              <a:t>data</a:t>
            </a:r>
            <a:r>
              <a:rPr b="0" lang="en-US" sz="1800" spc="-1" strike="noStrike">
                <a:latin typeface="Arial"/>
                <a:ea typeface="Noto Sans CJK SC"/>
              </a:rPr>
              <a:t>/users/majeed/hisat2</a:t>
            </a:r>
            <a:r>
              <a:rPr b="0" lang="en-US" sz="1800" spc="-1" strike="noStrike">
                <a:latin typeface="Arial"/>
                <a:ea typeface="Noto Sans CJK SC"/>
              </a:rPr>
              <a:t>.SRR7759821.err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Arial"/>
                <a:ea typeface="Noto Sans CJK SC"/>
              </a:rPr>
              <a:t>samtools view -bS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 </a:t>
            </a:r>
            <a:r>
              <a:rPr b="0" lang="en-US" sz="1800" spc="-1" strike="noStrike">
                <a:latin typeface="Arial"/>
                <a:ea typeface="Noto Sans CJK SC"/>
              </a:rPr>
              <a:t>samtools sort -m 100G -</a:t>
            </a:r>
            <a:r>
              <a:rPr b="0" lang="en-US" sz="1800" spc="-1" strike="noStrike">
                <a:latin typeface="Arial"/>
                <a:ea typeface="Noto Sans CJK SC"/>
              </a:rPr>
              <a:t>O BAM -o </a:t>
            </a:r>
            <a:r>
              <a:rPr b="0" lang="en-US" sz="1800" spc="-1" strike="noStrike">
                <a:latin typeface="Arial"/>
                <a:ea typeface="Noto Sans CJK SC"/>
              </a:rPr>
              <a:t>~/SRR7759821.sorted.ba</a:t>
            </a:r>
            <a:r>
              <a:rPr b="0" lang="en-US" sz="1800" spc="-1" strike="noStrike">
                <a:latin typeface="Arial"/>
                <a:ea typeface="Noto Sans CJK SC"/>
              </a:rPr>
              <a:t>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| is used to connect </a:t>
            </a:r>
            <a:r>
              <a:rPr b="0" lang="en-US" sz="1800" spc="-1" strike="noStrike">
                <a:latin typeface="Arial"/>
                <a:ea typeface="Noto Sans CJK SC"/>
              </a:rPr>
              <a:t>multiple processes in </a:t>
            </a:r>
            <a:r>
              <a:rPr b="0" lang="en-US" sz="1800" spc="-1" strike="noStrike">
                <a:latin typeface="Arial"/>
                <a:ea typeface="Noto Sans CJK SC"/>
              </a:rPr>
              <a:t>bash script.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Code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Hisat2 -p 12 –dta –no-unal –pen-noncansplice -x </a:t>
            </a:r>
            <a:r>
              <a:rPr b="0" i="1" lang="en-US" sz="1600" spc="-1" strike="noStrike">
                <a:latin typeface="Arial"/>
                <a:ea typeface="Noto Sans CJK SC"/>
              </a:rPr>
              <a:t>data</a:t>
            </a:r>
            <a:r>
              <a:rPr b="0" lang="en-US" sz="1600" spc="-1" strike="noStrike">
                <a:latin typeface="Arial"/>
                <a:ea typeface="Noto Sans CJK SC"/>
              </a:rPr>
              <a:t>/users/majeed/chlamy/ -U ~/SRR7759821.fastq 2 &gt; </a:t>
            </a:r>
            <a:r>
              <a:rPr b="0" i="1" lang="en-US" sz="1600" spc="-1" strike="noStrike">
                <a:latin typeface="Arial"/>
                <a:ea typeface="Noto Sans CJK SC"/>
              </a:rPr>
              <a:t>data</a:t>
            </a:r>
            <a:r>
              <a:rPr b="0" lang="en-US" sz="1600" spc="-1" strike="noStrike">
                <a:latin typeface="Arial"/>
                <a:ea typeface="Noto Sans CJK SC"/>
              </a:rPr>
              <a:t>/users/majeed/hisat2.SRR7759821.err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-p : launch parallel search threads. Here, number of threads is 12.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--dta : alignment reports are tailored for transcript assemblers. It makes computation and memory usage efficient.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--no-unal : suppress SAM records that failed to align for reads.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--pen-noncansplice : sets penalty for each pair of non-canonical splice sites. Default is 12.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-x </a:t>
            </a:r>
            <a:r>
              <a:rPr b="0" i="1" lang="en-US" sz="1600" spc="-1" strike="noStrike">
                <a:latin typeface="Arial"/>
                <a:ea typeface="Noto Sans CJK SC"/>
              </a:rPr>
              <a:t>data</a:t>
            </a:r>
            <a:r>
              <a:rPr b="0" lang="en-US" sz="1600" spc="-1" strike="noStrike">
                <a:latin typeface="Arial"/>
                <a:ea typeface="Noto Sans CJK SC"/>
              </a:rPr>
              <a:t>/users/majeed/chlamy/ : -x followed by the basename of reference genome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-U ~/SRR7759821.fastq : -U followed by the file to be aligned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  <a:ea typeface="Noto Sans CJK SC"/>
              </a:rPr>
              <a:t>2 &gt; </a:t>
            </a:r>
            <a:r>
              <a:rPr b="0" i="1" lang="en-US" sz="1600" spc="-1" strike="noStrike">
                <a:latin typeface="Arial"/>
                <a:ea typeface="Noto Sans CJK SC"/>
              </a:rPr>
              <a:t>data</a:t>
            </a:r>
            <a:r>
              <a:rPr b="0" lang="en-US" sz="1600" spc="-1" strike="noStrike">
                <a:latin typeface="Arial"/>
                <a:ea typeface="Noto Sans CJK SC"/>
              </a:rPr>
              <a:t>/users/majeed/hisat2.SRR7759821.err : stderr filename to save error messages if hisat2 fails to align.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Code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Samtools view converts the SAM file into a BAM file. BAM is a the binary format corresponding to the SAM text format.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samtools view -bS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Samtools view -bS generate file SRR7759821.bam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i.e., samtools view -bS SRR7759821.sam &gt; SRR7759821.bam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Here,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-b : return output in bam format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-S : ignore compatibility with previous samtools versions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Code Explained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Samtools sort is used to sort alignments in BAM file.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samtools sort -m 100G -O BAM -o ~/SRR7759821.sorted.bam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Here,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-m : maximum required memory for each thread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-O : output format, here is bam.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  <a:ea typeface="Noto Sans CJK SC"/>
              </a:rPr>
              <a:t>-o : write the final output into file rather than in command line.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Bash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Written By: Brian Fox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Written in : C programming language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First Released : 1989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License : GNU General Public License published by Free Software Foundation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GNU Project's shell for Unix and Unix like operating system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sh-compatible and incorporates useful features of ksh and csh</a:t>
            </a:r>
            <a:endParaRPr b="0" lang="en-US" sz="2000" spc="-1" strike="noStrike"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en-US" sz="2000" spc="-1" strike="noStrike">
                <a:latin typeface="Times New Roman"/>
              </a:rPr>
              <a:t>Website : https://www.gnu.org/software/bash/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000000"/>
                </a:solidFill>
                <a:latin typeface="Noto Sans"/>
              </a:rPr>
              <a:t>More and </a:t>
            </a:r>
            <a:r>
              <a:rPr b="1" lang="en-US" sz="2700" spc="-1" strike="noStrike">
                <a:solidFill>
                  <a:srgbClr val="000000"/>
                </a:solidFill>
                <a:latin typeface="Noto Sans"/>
              </a:rPr>
              <a:t>Less </a:t>
            </a:r>
            <a:r>
              <a:rPr b="1" lang="en-US" sz="2700" spc="-1" strike="noStrike">
                <a:solidFill>
                  <a:srgbClr val="000000"/>
                </a:solidFill>
                <a:latin typeface="Noto Sans"/>
              </a:rPr>
              <a:t>command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more and less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both allow to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view and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navigate text file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one screen at a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time.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e.g., 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more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[options]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filenames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Wingdings" charset="2"/>
              <a:buChar char="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more -u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GCF_2595.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2_Chlamy.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gff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less [options]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filenames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Wingdings" charset="2"/>
              <a:buChar char="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more -u 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GCF_2595.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2_Chlamy.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gff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less doesn’t load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entire file at once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so less is faster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than more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command.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Emacs Command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Emacs is simply a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text editor.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emacs [-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option] [file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name]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e.g., ‘emacs -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file new.txt’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or simply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‘emacs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new.txt’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‘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emacs new.txt’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will create a file if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the file doesn’t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exist. Otherwise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it will open the </a:t>
            </a: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file for editing.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Nohup </a:t>
            </a:r>
            <a:r>
              <a:rPr b="0" lang="en-US" sz="4400" spc="-1" strike="noStrike">
                <a:latin typeface="Arial"/>
              </a:rPr>
              <a:t>comma</a:t>
            </a:r>
            <a:r>
              <a:rPr b="0" lang="en-US" sz="4400" spc="-1" strike="noStrike">
                <a:latin typeface="Arial"/>
              </a:rPr>
              <a:t>nd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nohup : no hang up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nohup runs a process even after logging out from the shell/terminal. nohup returns nohup.out as a stdout/stderr.</a:t>
            </a:r>
            <a:endParaRPr b="0" lang="en-US" sz="1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"/>
            </a:pPr>
            <a:r>
              <a:rPr b="1" lang="en-US" sz="1800" spc="-1" strike="noStrike">
                <a:solidFill>
                  <a:srgbClr val="2c3e50"/>
                </a:solidFill>
                <a:latin typeface="Noto Sans"/>
              </a:rPr>
              <a:t>nohup command [command-argument …]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Wingdings" charset="2"/>
              <a:buChar char="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nohup bash non_exist.sh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Wingdings" charset="2"/>
              <a:buChar char="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The above command will generate a nohup.out file which will contain the following message: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Wingdings" charset="2"/>
              <a:buChar char=""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‘</a:t>
            </a: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bash: non_exist.sh: No such file or directory’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Hisat2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85800" y="1764720"/>
            <a:ext cx="8686440" cy="1956240"/>
          </a:xfrm>
          <a:prstGeom prst="rect">
            <a:avLst/>
          </a:prstGeom>
          <a:noFill/>
          <a:ln w="108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HISAT2 is a fast and sensitive alignment program for mapping next-generation sequencing reads (whole-genome, transcriptome, and exome sequencing data) to a population of human genomes (as well as to a single reference genome).</a:t>
            </a: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c3e50"/>
                </a:solidFill>
                <a:latin typeface="Noto Sans"/>
              </a:rPr>
              <a:t>Available Genome: A lot of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Hisat2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Usage: hisat2 [options]* -x &lt;ht2-idx&gt; {-1 &lt;m1&gt; -2 &lt;m2&gt; | -U &lt;r&gt;} [-S &lt;sam&gt;]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Examples alignment with HISAT2: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# for single-end FASTA reads DNA alignment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hisat2 -f -x genome -U input.fa -S output.sam --no-spliced-alignment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# for paired-end FASTQ reads alignment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hisat2 -x genome -1 input.fq -2 read2_2.fq -S output.sam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algn="just"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STAR : Spliced  Transcripts  Alignment  to  a  Reference</a:t>
            </a:r>
            <a:endParaRPr b="0" lang="en-US" sz="3200" spc="-1" strike="noStrike">
              <a:latin typeface="Arial"/>
            </a:endParaRPr>
          </a:p>
          <a:p>
            <a:pPr algn="just"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STAR is based on a previously undescribed RNA-seq alignment algorithm that uses sequential maximum mappable seed  search in  uncompressed  suffix  arrays followed by seed clustering and stitching procedure.</a:t>
            </a:r>
            <a:endParaRPr b="0" lang="en-US" sz="3200" spc="-1" strike="noStrike">
              <a:latin typeface="Arial"/>
            </a:endParaRPr>
          </a:p>
          <a:p>
            <a:pPr algn="just"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STAR outperforms other aligners by a factor of &gt;50 in mapping  speed,  aligning  to  the  human genome  550  million 2 × 76 bp paired-end reads per hour on a modest 12-core server with improving alignment sensitivity and precision.</a:t>
            </a:r>
            <a:endParaRPr b="0" lang="en-US" sz="3200" spc="-1" strike="noStrike">
              <a:latin typeface="Arial"/>
            </a:endParaRPr>
          </a:p>
          <a:p>
            <a:pPr algn="just">
              <a:spcBef>
                <a:spcPts val="1417"/>
              </a:spcBef>
              <a:buNone/>
            </a:pPr>
            <a:r>
              <a:rPr b="0" lang="en-US" sz="3200" spc="-1" strike="noStrike">
                <a:latin typeface="Arial"/>
              </a:rPr>
              <a:t>STAR  can  discover  non-canonical splices and chimeric (fusion) transcripts, and is also capable of mapping full-length  RNA  sequences.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STAR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r>
              <a:rPr b="0" lang="en-US" sz="2000" spc="-1" strike="noStrike">
                <a:latin typeface="Times New Roman"/>
              </a:rPr>
              <a:t>Usage: STAR  </a:t>
            </a:r>
            <a:r>
              <a:rPr b="0" lang="en-US" sz="2000" spc="-1" strike="noStrike">
                <a:latin typeface="Times New Roman"/>
              </a:rPr>
              <a:t>[options]... --</a:t>
            </a:r>
            <a:r>
              <a:rPr b="0" lang="en-US" sz="2000" spc="-1" strike="noStrike">
                <a:latin typeface="Times New Roman"/>
              </a:rPr>
              <a:t>genomeDir </a:t>
            </a:r>
            <a:r>
              <a:rPr b="0" lang="en-US" sz="2000" spc="-1" strike="noStrike">
                <a:latin typeface="Times New Roman"/>
              </a:rPr>
              <a:t>/path/to/genome/in</a:t>
            </a:r>
            <a:r>
              <a:rPr b="0" lang="en-US" sz="2000" spc="-1" strike="noStrike">
                <a:latin typeface="Times New Roman"/>
              </a:rPr>
              <a:t>dex/   --readFilesIn </a:t>
            </a:r>
            <a:r>
              <a:rPr b="0" lang="en-US" sz="2000" spc="-1" strike="noStrike">
                <a:latin typeface="Times New Roman"/>
              </a:rPr>
              <a:t>R1.fq R2.fq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Times New Roman"/>
              </a:rPr>
              <a:t>Examples </a:t>
            </a:r>
            <a:r>
              <a:rPr b="0" lang="en-US" sz="2000" spc="-1" strike="noStrike">
                <a:latin typeface="Times New Roman"/>
              </a:rPr>
              <a:t>alignment with </a:t>
            </a:r>
            <a:r>
              <a:rPr b="0" lang="en-US" sz="2000" spc="-1" strike="noStrike">
                <a:latin typeface="Times New Roman"/>
              </a:rPr>
              <a:t>STAR: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</a:rPr>
              <a:t># for single-end </a:t>
            </a:r>
            <a:r>
              <a:rPr b="0" lang="en-US" sz="2000" spc="-1" strike="noStrike">
                <a:latin typeface="Times New Roman"/>
              </a:rPr>
              <a:t>FASTQ reads </a:t>
            </a:r>
            <a:r>
              <a:rPr b="0" lang="en-US" sz="2000" spc="-1" strike="noStrike">
                <a:latin typeface="Times New Roman"/>
              </a:rPr>
              <a:t>alignment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STAR --</a:t>
            </a:r>
            <a:r>
              <a:rPr b="0" lang="en-US" sz="2000" spc="-1" strike="noStrike">
                <a:latin typeface="Times New Roman"/>
                <a:ea typeface="Noto Sans CJK SC"/>
              </a:rPr>
              <a:t>runThreadN 6 --</a:t>
            </a:r>
            <a:r>
              <a:rPr b="0" lang="en-US" sz="2000" spc="-1" strike="noStrike">
                <a:latin typeface="Times New Roman"/>
                <a:ea typeface="Noto Sans CJK SC"/>
              </a:rPr>
              <a:t>genomeDir </a:t>
            </a:r>
            <a:r>
              <a:rPr b="0" lang="en-US" sz="2000" spc="-1" strike="noStrike">
                <a:latin typeface="Times New Roman"/>
                <a:ea typeface="Noto Sans CJK SC"/>
              </a:rPr>
              <a:t>chr1_hg38_index </a:t>
            </a:r>
            <a:r>
              <a:rPr b="0" lang="en-US" sz="2000" spc="-1" strike="noStrike">
                <a:latin typeface="Times New Roman"/>
                <a:ea typeface="Noto Sans CJK SC"/>
              </a:rPr>
              <a:t>--</a:t>
            </a:r>
            <a:r>
              <a:rPr b="0" lang="en-US" sz="2000" spc="-1" strike="noStrike">
                <a:latin typeface="Times New Roman"/>
              </a:rPr>
              <a:t>readFilesIn R1.fq </a:t>
            </a:r>
            <a:r>
              <a:rPr b="0" lang="en-US" sz="2000" spc="-1" strike="noStrike">
                <a:latin typeface="Times New Roman"/>
              </a:rPr>
              <a:t>--</a:t>
            </a:r>
            <a:r>
              <a:rPr b="0" lang="en-US" sz="2000" spc="-1" strike="noStrike">
                <a:latin typeface="Times New Roman"/>
              </a:rPr>
              <a:t>outFileNamePrefix </a:t>
            </a:r>
            <a:r>
              <a:rPr b="0" lang="en-US" sz="2000" spc="-1" strike="noStrike">
                <a:latin typeface="Times New Roman"/>
              </a:rPr>
              <a:t>STARsingle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# for paired-end </a:t>
            </a:r>
            <a:r>
              <a:rPr b="0" lang="en-US" sz="2000" spc="-1" strike="noStrike">
                <a:latin typeface="Times New Roman"/>
                <a:ea typeface="Noto Sans CJK SC"/>
              </a:rPr>
              <a:t>FASTQ reads </a:t>
            </a:r>
            <a:r>
              <a:rPr b="0" lang="en-US" sz="2000" spc="-1" strike="noStrike">
                <a:latin typeface="Times New Roman"/>
                <a:ea typeface="Noto Sans CJK SC"/>
              </a:rPr>
              <a:t>alignment</a:t>
            </a:r>
            <a:endParaRPr b="0" lang="en-US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>
                <a:latin typeface="Times New Roman"/>
                <a:ea typeface="Noto Sans CJK SC"/>
              </a:rPr>
              <a:t>STAR --</a:t>
            </a:r>
            <a:r>
              <a:rPr b="0" lang="en-US" sz="2000" spc="-1" strike="noStrike">
                <a:latin typeface="Times New Roman"/>
                <a:ea typeface="Noto Sans CJK SC"/>
              </a:rPr>
              <a:t>runThreadN 6 --</a:t>
            </a:r>
            <a:r>
              <a:rPr b="0" lang="en-US" sz="2000" spc="-1" strike="noStrike">
                <a:latin typeface="Times New Roman"/>
                <a:ea typeface="Noto Sans CJK SC"/>
              </a:rPr>
              <a:t>genomeDir </a:t>
            </a:r>
            <a:r>
              <a:rPr b="0" lang="en-US" sz="2000" spc="-1" strike="noStrike">
                <a:latin typeface="Times New Roman"/>
                <a:ea typeface="Noto Sans CJK SC"/>
              </a:rPr>
              <a:t>chr1_hg38_index </a:t>
            </a:r>
            <a:r>
              <a:rPr b="0" lang="en-US" sz="2000" spc="-1" strike="noStrike">
                <a:latin typeface="Times New Roman"/>
                <a:ea typeface="Noto Sans CJK SC"/>
              </a:rPr>
              <a:t>--</a:t>
            </a:r>
            <a:r>
              <a:rPr b="0" lang="en-US" sz="2000" spc="-1" strike="noStrike">
                <a:latin typeface="Times New Roman"/>
              </a:rPr>
              <a:t>readFilesIn R1.fq </a:t>
            </a:r>
            <a:r>
              <a:rPr b="0" lang="en-US" sz="2000" spc="-1" strike="noStrike">
                <a:latin typeface="Times New Roman"/>
              </a:rPr>
              <a:t>R2.fq --</a:t>
            </a:r>
            <a:r>
              <a:rPr b="0" lang="en-US" sz="2000" spc="-1" strike="noStrike">
                <a:latin typeface="Times New Roman"/>
              </a:rPr>
              <a:t>outFileNamePrefix </a:t>
            </a:r>
            <a:r>
              <a:rPr b="0" lang="en-US" sz="2000" spc="-1" strike="noStrike">
                <a:latin typeface="Times New Roman"/>
              </a:rPr>
              <a:t>STARpaired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2022-04-07T16:21:51Z</dcterms:created>
  <dc:creator/>
  <dc:description/>
  <dc:language>en-US</dc:language>
  <cp:lastModifiedBy/>
  <dcterms:modified xsi:type="dcterms:W3CDTF">2022-04-07T19:53:28Z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