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8" r:id="rId7"/>
    <p:sldId id="273" r:id="rId8"/>
    <p:sldId id="274" r:id="rId9"/>
    <p:sldId id="262" r:id="rId10"/>
    <p:sldId id="263" r:id="rId11"/>
    <p:sldId id="282" r:id="rId12"/>
    <p:sldId id="264" r:id="rId13"/>
    <p:sldId id="276" r:id="rId14"/>
    <p:sldId id="280" r:id="rId15"/>
    <p:sldId id="279" r:id="rId16"/>
    <p:sldId id="278" r:id="rId17"/>
    <p:sldId id="285" r:id="rId18"/>
    <p:sldId id="283" r:id="rId19"/>
    <p:sldId id="284" r:id="rId20"/>
    <p:sldId id="265" r:id="rId21"/>
    <p:sldId id="266" r:id="rId22"/>
    <p:sldId id="267" r:id="rId23"/>
    <p:sldId id="286" r:id="rId24"/>
    <p:sldId id="271" r:id="rId25"/>
    <p:sldId id="272" r:id="rId26"/>
    <p:sldId id="269" r:id="rId27"/>
    <p:sldId id="270" r:id="rId28"/>
    <p:sldId id="25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43" d="100"/>
          <a:sy n="43" d="100"/>
        </p:scale>
        <p:origin x="-87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B43097-3C76-4A29-8348-AE08A1AA276C}" type="datetimeFigureOut">
              <a:rPr lang="en-US" smtClean="0"/>
              <a:pPr/>
              <a:t>8/31/2019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DD012-FF77-41A3-8E32-7A6643AFEB97}" type="slidenum">
              <a:rPr lang="en-US" smtClean="0"/>
              <a:pPr/>
              <a:t>‹#›</a:t>
            </a:fld>
            <a:endParaRPr lang="en-US"/>
          </a:p>
        </p:txBody>
      </p:sp>
    </p:spTree>
    <p:extLst>
      <p:ext uri="{BB962C8B-B14F-4D97-AF65-F5344CB8AC3E}">
        <p14:creationId xmlns:p14="http://schemas.microsoft.com/office/powerpoint/2010/main" xmlns="" val="3343259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B43097-3C76-4A29-8348-AE08A1AA276C}" type="datetimeFigureOut">
              <a:rPr lang="en-US" smtClean="0"/>
              <a:pPr/>
              <a:t>8/31/2019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DD012-FF77-41A3-8E32-7A6643AFEB97}" type="slidenum">
              <a:rPr lang="en-US" smtClean="0"/>
              <a:pPr/>
              <a:t>‹#›</a:t>
            </a:fld>
            <a:endParaRPr lang="en-US"/>
          </a:p>
        </p:txBody>
      </p:sp>
    </p:spTree>
    <p:extLst>
      <p:ext uri="{BB962C8B-B14F-4D97-AF65-F5344CB8AC3E}">
        <p14:creationId xmlns:p14="http://schemas.microsoft.com/office/powerpoint/2010/main" xmlns="" val="1823737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B43097-3C76-4A29-8348-AE08A1AA276C}" type="datetimeFigureOut">
              <a:rPr lang="en-US" smtClean="0"/>
              <a:pPr/>
              <a:t>8/31/2019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DD012-FF77-41A3-8E32-7A6643AFEB97}" type="slidenum">
              <a:rPr lang="en-US" smtClean="0"/>
              <a:pPr/>
              <a:t>‹#›</a:t>
            </a:fld>
            <a:endParaRPr lang="en-US"/>
          </a:p>
        </p:txBody>
      </p:sp>
    </p:spTree>
    <p:extLst>
      <p:ext uri="{BB962C8B-B14F-4D97-AF65-F5344CB8AC3E}">
        <p14:creationId xmlns:p14="http://schemas.microsoft.com/office/powerpoint/2010/main" xmlns="" val="915662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B43097-3C76-4A29-8348-AE08A1AA276C}" type="datetimeFigureOut">
              <a:rPr lang="en-US" smtClean="0"/>
              <a:pPr/>
              <a:t>8/31/2019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DD012-FF77-41A3-8E32-7A6643AFEB97}" type="slidenum">
              <a:rPr lang="en-US" smtClean="0"/>
              <a:pPr/>
              <a:t>‹#›</a:t>
            </a:fld>
            <a:endParaRPr lang="en-US"/>
          </a:p>
        </p:txBody>
      </p:sp>
    </p:spTree>
    <p:extLst>
      <p:ext uri="{BB962C8B-B14F-4D97-AF65-F5344CB8AC3E}">
        <p14:creationId xmlns:p14="http://schemas.microsoft.com/office/powerpoint/2010/main" xmlns="" val="2060874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B43097-3C76-4A29-8348-AE08A1AA276C}" type="datetimeFigureOut">
              <a:rPr lang="en-US" smtClean="0"/>
              <a:pPr/>
              <a:t>8/31/2019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DD012-FF77-41A3-8E32-7A6643AFEB97}" type="slidenum">
              <a:rPr lang="en-US" smtClean="0"/>
              <a:pPr/>
              <a:t>‹#›</a:t>
            </a:fld>
            <a:endParaRPr lang="en-US"/>
          </a:p>
        </p:txBody>
      </p:sp>
    </p:spTree>
    <p:extLst>
      <p:ext uri="{BB962C8B-B14F-4D97-AF65-F5344CB8AC3E}">
        <p14:creationId xmlns:p14="http://schemas.microsoft.com/office/powerpoint/2010/main" xmlns="" val="292071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B43097-3C76-4A29-8348-AE08A1AA276C}" type="datetimeFigureOut">
              <a:rPr lang="en-US" smtClean="0"/>
              <a:pPr/>
              <a:t>8/31/2019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CDD012-FF77-41A3-8E32-7A6643AFEB97}" type="slidenum">
              <a:rPr lang="en-US" smtClean="0"/>
              <a:pPr/>
              <a:t>‹#›</a:t>
            </a:fld>
            <a:endParaRPr lang="en-US"/>
          </a:p>
        </p:txBody>
      </p:sp>
    </p:spTree>
    <p:extLst>
      <p:ext uri="{BB962C8B-B14F-4D97-AF65-F5344CB8AC3E}">
        <p14:creationId xmlns:p14="http://schemas.microsoft.com/office/powerpoint/2010/main" xmlns="" val="1929212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B43097-3C76-4A29-8348-AE08A1AA276C}" type="datetimeFigureOut">
              <a:rPr lang="en-US" smtClean="0"/>
              <a:pPr/>
              <a:t>8/31/2019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CDD012-FF77-41A3-8E32-7A6643AFEB97}" type="slidenum">
              <a:rPr lang="en-US" smtClean="0"/>
              <a:pPr/>
              <a:t>‹#›</a:t>
            </a:fld>
            <a:endParaRPr lang="en-US"/>
          </a:p>
        </p:txBody>
      </p:sp>
    </p:spTree>
    <p:extLst>
      <p:ext uri="{BB962C8B-B14F-4D97-AF65-F5344CB8AC3E}">
        <p14:creationId xmlns:p14="http://schemas.microsoft.com/office/powerpoint/2010/main" xmlns="" val="1797236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B43097-3C76-4A29-8348-AE08A1AA276C}" type="datetimeFigureOut">
              <a:rPr lang="en-US" smtClean="0"/>
              <a:pPr/>
              <a:t>8/31/2019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CDD012-FF77-41A3-8E32-7A6643AFEB97}" type="slidenum">
              <a:rPr lang="en-US" smtClean="0"/>
              <a:pPr/>
              <a:t>‹#›</a:t>
            </a:fld>
            <a:endParaRPr lang="en-US"/>
          </a:p>
        </p:txBody>
      </p:sp>
    </p:spTree>
    <p:extLst>
      <p:ext uri="{BB962C8B-B14F-4D97-AF65-F5344CB8AC3E}">
        <p14:creationId xmlns:p14="http://schemas.microsoft.com/office/powerpoint/2010/main" xmlns="" val="2853484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B43097-3C76-4A29-8348-AE08A1AA276C}" type="datetimeFigureOut">
              <a:rPr lang="en-US" smtClean="0"/>
              <a:pPr/>
              <a:t>8/31/2019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CDD012-FF77-41A3-8E32-7A6643AFEB97}" type="slidenum">
              <a:rPr lang="en-US" smtClean="0"/>
              <a:pPr/>
              <a:t>‹#›</a:t>
            </a:fld>
            <a:endParaRPr lang="en-US"/>
          </a:p>
        </p:txBody>
      </p:sp>
    </p:spTree>
    <p:extLst>
      <p:ext uri="{BB962C8B-B14F-4D97-AF65-F5344CB8AC3E}">
        <p14:creationId xmlns:p14="http://schemas.microsoft.com/office/powerpoint/2010/main" xmlns="" val="345087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B43097-3C76-4A29-8348-AE08A1AA276C}" type="datetimeFigureOut">
              <a:rPr lang="en-US" smtClean="0"/>
              <a:pPr/>
              <a:t>8/31/2019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CDD012-FF77-41A3-8E32-7A6643AFEB97}" type="slidenum">
              <a:rPr lang="en-US" smtClean="0"/>
              <a:pPr/>
              <a:t>‹#›</a:t>
            </a:fld>
            <a:endParaRPr lang="en-US"/>
          </a:p>
        </p:txBody>
      </p:sp>
    </p:spTree>
    <p:extLst>
      <p:ext uri="{BB962C8B-B14F-4D97-AF65-F5344CB8AC3E}">
        <p14:creationId xmlns:p14="http://schemas.microsoft.com/office/powerpoint/2010/main" xmlns="" val="2310138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B43097-3C76-4A29-8348-AE08A1AA276C}" type="datetimeFigureOut">
              <a:rPr lang="en-US" smtClean="0"/>
              <a:pPr/>
              <a:t>8/31/2019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CDD012-FF77-41A3-8E32-7A6643AFEB97}" type="slidenum">
              <a:rPr lang="en-US" smtClean="0"/>
              <a:pPr/>
              <a:t>‹#›</a:t>
            </a:fld>
            <a:endParaRPr lang="en-US"/>
          </a:p>
        </p:txBody>
      </p:sp>
    </p:spTree>
    <p:extLst>
      <p:ext uri="{BB962C8B-B14F-4D97-AF65-F5344CB8AC3E}">
        <p14:creationId xmlns:p14="http://schemas.microsoft.com/office/powerpoint/2010/main" xmlns="" val="4220465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B43097-3C76-4A29-8348-AE08A1AA276C}" type="datetimeFigureOut">
              <a:rPr lang="en-US" smtClean="0"/>
              <a:pPr/>
              <a:t>8/31/2019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CDD012-FF77-41A3-8E32-7A6643AFEB97}" type="slidenum">
              <a:rPr lang="en-US" smtClean="0"/>
              <a:pPr/>
              <a:t>‹#›</a:t>
            </a:fld>
            <a:endParaRPr lang="en-US"/>
          </a:p>
        </p:txBody>
      </p:sp>
    </p:spTree>
    <p:extLst>
      <p:ext uri="{BB962C8B-B14F-4D97-AF65-F5344CB8AC3E}">
        <p14:creationId xmlns:p14="http://schemas.microsoft.com/office/powerpoint/2010/main" xmlns="" val="2040519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Study and Implementation on Facial Key Points Detection</a:t>
            </a:r>
            <a:endParaRPr lang="en-US" dirty="0"/>
          </a:p>
        </p:txBody>
      </p:sp>
      <p:sp>
        <p:nvSpPr>
          <p:cNvPr id="3" name="Subtitle 2"/>
          <p:cNvSpPr>
            <a:spLocks noGrp="1"/>
          </p:cNvSpPr>
          <p:nvPr>
            <p:ph type="subTitle" idx="1"/>
          </p:nvPr>
        </p:nvSpPr>
        <p:spPr>
          <a:xfrm>
            <a:off x="1524000" y="3902483"/>
            <a:ext cx="9144000" cy="1655762"/>
          </a:xfrm>
        </p:spPr>
        <p:txBody>
          <a:bodyPr>
            <a:normAutofit lnSpcReduction="10000"/>
          </a:bodyPr>
          <a:lstStyle/>
          <a:p>
            <a:r>
              <a:rPr lang="en-US" dirty="0" smtClean="0"/>
              <a:t>Presented by</a:t>
            </a:r>
          </a:p>
          <a:p>
            <a:r>
              <a:rPr lang="en-US" dirty="0" smtClean="0"/>
              <a:t>Md. Ikramul Murad</a:t>
            </a:r>
          </a:p>
          <a:p>
            <a:r>
              <a:rPr lang="en-US" dirty="0" smtClean="0"/>
              <a:t>Registration no: 15602000014</a:t>
            </a:r>
          </a:p>
          <a:p>
            <a:r>
              <a:rPr lang="en-US" dirty="0" smtClean="0"/>
              <a:t>Session: 2015-16</a:t>
            </a:r>
            <a:endParaRPr lang="en-US" dirty="0"/>
          </a:p>
        </p:txBody>
      </p:sp>
    </p:spTree>
    <p:extLst>
      <p:ext uri="{BB962C8B-B14F-4D97-AF65-F5344CB8AC3E}">
        <p14:creationId xmlns:p14="http://schemas.microsoft.com/office/powerpoint/2010/main" xmlns="" val="2244782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Learning</a:t>
            </a:r>
            <a:endParaRPr lang="en-US" dirty="0"/>
          </a:p>
        </p:txBody>
      </p:sp>
      <p:sp>
        <p:nvSpPr>
          <p:cNvPr id="3" name="Content Placeholder 2"/>
          <p:cNvSpPr>
            <a:spLocks noGrp="1"/>
          </p:cNvSpPr>
          <p:nvPr>
            <p:ph idx="1"/>
          </p:nvPr>
        </p:nvSpPr>
        <p:spPr/>
        <p:txBody>
          <a:bodyPr/>
          <a:lstStyle/>
          <a:p>
            <a:r>
              <a:rPr lang="en-US" dirty="0"/>
              <a:t>Deep learning is a subset of machine learning in Artificial Intelligence (AI) that has networks capable of learning unsupervised from data that is unstructured or unlabeled. Also known as Deep Neural Learning or Deep Neural Network.</a:t>
            </a:r>
          </a:p>
        </p:txBody>
      </p:sp>
    </p:spTree>
    <p:extLst>
      <p:ext uri="{BB962C8B-B14F-4D97-AF65-F5344CB8AC3E}">
        <p14:creationId xmlns:p14="http://schemas.microsoft.com/office/powerpoint/2010/main" xmlns="" val="27968268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eepLearning.jpg"/>
          <p:cNvPicPr>
            <a:picLocks noGrp="1" noChangeAspect="1"/>
          </p:cNvPicPr>
          <p:nvPr>
            <p:ph idx="1"/>
          </p:nvPr>
        </p:nvPicPr>
        <p:blipFill>
          <a:blip r:embed="rId2"/>
          <a:stretch>
            <a:fillRect/>
          </a:stretch>
        </p:blipFill>
        <p:spPr>
          <a:xfrm>
            <a:off x="450940" y="0"/>
            <a:ext cx="11423176" cy="5486400"/>
          </a:xfrm>
        </p:spPr>
      </p:pic>
      <p:sp>
        <p:nvSpPr>
          <p:cNvPr id="5" name="TextBox 4"/>
          <p:cNvSpPr txBox="1"/>
          <p:nvPr/>
        </p:nvSpPr>
        <p:spPr>
          <a:xfrm>
            <a:off x="4014439" y="5820937"/>
            <a:ext cx="4448525" cy="369332"/>
          </a:xfrm>
          <a:prstGeom prst="rect">
            <a:avLst/>
          </a:prstGeom>
          <a:noFill/>
        </p:spPr>
        <p:txBody>
          <a:bodyPr wrap="none" rtlCol="0">
            <a:spAutoFit/>
          </a:bodyPr>
          <a:lstStyle/>
          <a:p>
            <a:r>
              <a:rPr lang="en-US" dirty="0" smtClean="0"/>
              <a:t>Fig: Neural network and deep neural network</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Convolutional </a:t>
            </a:r>
            <a:r>
              <a:rPr lang="en-US" smtClean="0"/>
              <a:t>Neural Network</a:t>
            </a:r>
            <a:endParaRPr lang="en-US" dirty="0"/>
          </a:p>
        </p:txBody>
      </p:sp>
      <p:sp>
        <p:nvSpPr>
          <p:cNvPr id="3" name="Content Placeholder 2"/>
          <p:cNvSpPr>
            <a:spLocks noGrp="1"/>
          </p:cNvSpPr>
          <p:nvPr>
            <p:ph idx="1"/>
          </p:nvPr>
        </p:nvSpPr>
        <p:spPr/>
        <p:txBody>
          <a:bodyPr/>
          <a:lstStyle/>
          <a:p>
            <a:r>
              <a:rPr lang="en-US" dirty="0"/>
              <a:t>A convolutional neural network (CNN) is a type of artificial neural network used in image recognition and processing that is specifically designed to process pixel data.</a:t>
            </a:r>
          </a:p>
          <a:p>
            <a:r>
              <a:rPr lang="en-US" dirty="0"/>
              <a:t>CNNs are powerful image processing, artificial intelligence (AI) that use deep learning to perform both generative and descriptive tasks, often using computer vision that includes image and video </a:t>
            </a:r>
            <a:r>
              <a:rPr lang="en-US" dirty="0" smtClean="0"/>
              <a:t>recognition.</a:t>
            </a:r>
            <a:endParaRPr lang="en-US" dirty="0"/>
          </a:p>
        </p:txBody>
      </p:sp>
    </p:spTree>
    <p:extLst>
      <p:ext uri="{BB962C8B-B14F-4D97-AF65-F5344CB8AC3E}">
        <p14:creationId xmlns:p14="http://schemas.microsoft.com/office/powerpoint/2010/main" xmlns="" val="23547000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1_C55kkMQHSE1x9p2LdMf-DQ.png"/>
          <p:cNvPicPr>
            <a:picLocks noGrp="1" noChangeAspect="1"/>
          </p:cNvPicPr>
          <p:nvPr>
            <p:ph idx="1"/>
          </p:nvPr>
        </p:nvPicPr>
        <p:blipFill>
          <a:blip r:embed="rId2"/>
          <a:stretch>
            <a:fillRect/>
          </a:stretch>
        </p:blipFill>
        <p:spPr>
          <a:xfrm>
            <a:off x="3166946" y="401444"/>
            <a:ext cx="4906537" cy="5709424"/>
          </a:xfrm>
        </p:spPr>
      </p:pic>
      <p:sp>
        <p:nvSpPr>
          <p:cNvPr id="5" name="TextBox 4"/>
          <p:cNvSpPr txBox="1"/>
          <p:nvPr/>
        </p:nvSpPr>
        <p:spPr>
          <a:xfrm>
            <a:off x="4572000" y="6200078"/>
            <a:ext cx="1983556" cy="369332"/>
          </a:xfrm>
          <a:prstGeom prst="rect">
            <a:avLst/>
          </a:prstGeom>
          <a:noFill/>
        </p:spPr>
        <p:txBody>
          <a:bodyPr wrap="none" rtlCol="0">
            <a:spAutoFit/>
          </a:bodyPr>
          <a:lstStyle/>
          <a:p>
            <a:r>
              <a:rPr lang="en-US" dirty="0" smtClean="0"/>
              <a:t>Fig: Example image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1_C55kkMQHSE1x9p2LdMf-DQ.png"/>
          <p:cNvPicPr>
            <a:picLocks noGrp="1" noChangeAspect="1"/>
          </p:cNvPicPr>
          <p:nvPr>
            <p:ph idx="1"/>
          </p:nvPr>
        </p:nvPicPr>
        <p:blipFill>
          <a:blip r:embed="rId2"/>
          <a:stretch>
            <a:fillRect/>
          </a:stretch>
        </p:blipFill>
        <p:spPr>
          <a:xfrm>
            <a:off x="3189248" y="379142"/>
            <a:ext cx="5887845" cy="5299060"/>
          </a:xfrm>
        </p:spPr>
      </p:pic>
      <p:sp>
        <p:nvSpPr>
          <p:cNvPr id="5" name="TextBox 4"/>
          <p:cNvSpPr txBox="1"/>
          <p:nvPr/>
        </p:nvSpPr>
        <p:spPr>
          <a:xfrm>
            <a:off x="4304371" y="6088566"/>
            <a:ext cx="2438873" cy="369332"/>
          </a:xfrm>
          <a:prstGeom prst="rect">
            <a:avLst/>
          </a:prstGeom>
          <a:noFill/>
        </p:spPr>
        <p:txBody>
          <a:bodyPr wrap="none" rtlCol="0">
            <a:spAutoFit/>
          </a:bodyPr>
          <a:lstStyle/>
          <a:p>
            <a:r>
              <a:rPr lang="en-US" dirty="0" smtClean="0"/>
              <a:t>Fig: Using filter in image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1_3sfzVenrdS5MWGsmSCbx3A.png"/>
          <p:cNvPicPr>
            <a:picLocks noGrp="1" noChangeAspect="1"/>
          </p:cNvPicPr>
          <p:nvPr>
            <p:ph idx="1"/>
          </p:nvPr>
        </p:nvPicPr>
        <p:blipFill>
          <a:blip r:embed="rId2"/>
          <a:stretch>
            <a:fillRect/>
          </a:stretch>
        </p:blipFill>
        <p:spPr>
          <a:xfrm>
            <a:off x="1185397" y="345203"/>
            <a:ext cx="9999149" cy="4672845"/>
          </a:xfrm>
        </p:spPr>
      </p:pic>
      <p:sp>
        <p:nvSpPr>
          <p:cNvPr id="5" name="TextBox 4"/>
          <p:cNvSpPr txBox="1"/>
          <p:nvPr/>
        </p:nvSpPr>
        <p:spPr>
          <a:xfrm>
            <a:off x="4661210" y="5731727"/>
            <a:ext cx="2940292" cy="369332"/>
          </a:xfrm>
          <a:prstGeom prst="rect">
            <a:avLst/>
          </a:prstGeom>
          <a:noFill/>
        </p:spPr>
        <p:txBody>
          <a:bodyPr wrap="none" rtlCol="0">
            <a:spAutoFit/>
          </a:bodyPr>
          <a:lstStyle/>
          <a:p>
            <a:r>
              <a:rPr lang="en-US" dirty="0" smtClean="0"/>
              <a:t>Fig: Traverse filter over image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1_mcBbGiV8ne9NhF3SlpjAsA.png"/>
          <p:cNvPicPr>
            <a:picLocks noGrp="1" noChangeAspect="1"/>
          </p:cNvPicPr>
          <p:nvPr>
            <p:ph idx="1"/>
          </p:nvPr>
        </p:nvPicPr>
        <p:blipFill>
          <a:blip r:embed="rId2"/>
          <a:stretch>
            <a:fillRect/>
          </a:stretch>
        </p:blipFill>
        <p:spPr>
          <a:xfrm>
            <a:off x="1052396" y="347991"/>
            <a:ext cx="9762506" cy="4536243"/>
          </a:xfrm>
        </p:spPr>
      </p:pic>
      <p:sp>
        <p:nvSpPr>
          <p:cNvPr id="5" name="TextBox 4"/>
          <p:cNvSpPr txBox="1"/>
          <p:nvPr/>
        </p:nvSpPr>
        <p:spPr>
          <a:xfrm>
            <a:off x="4103649" y="5754029"/>
            <a:ext cx="2828403" cy="369332"/>
          </a:xfrm>
          <a:prstGeom prst="rect">
            <a:avLst/>
          </a:prstGeom>
          <a:noFill/>
        </p:spPr>
        <p:txBody>
          <a:bodyPr wrap="none" rtlCol="0">
            <a:spAutoFit/>
          </a:bodyPr>
          <a:lstStyle/>
          <a:p>
            <a:r>
              <a:rPr lang="en-US" dirty="0" smtClean="0"/>
              <a:t>Fig: New filtered input entry</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C:\Users\IST_LAB1\Downloads\1_jU_Mp73fXzh9_ffvtnbrDQ.png"/>
          <p:cNvPicPr>
            <a:picLocks noChangeAspect="1" noChangeArrowheads="1"/>
          </p:cNvPicPr>
          <p:nvPr/>
        </p:nvPicPr>
        <p:blipFill>
          <a:blip r:embed="rId2"/>
          <a:srcRect/>
          <a:stretch>
            <a:fillRect/>
          </a:stretch>
        </p:blipFill>
        <p:spPr bwMode="auto">
          <a:xfrm>
            <a:off x="1313442" y="400282"/>
            <a:ext cx="9637055" cy="5229865"/>
          </a:xfrm>
          <a:prstGeom prst="rect">
            <a:avLst/>
          </a:prstGeom>
          <a:noFill/>
        </p:spPr>
      </p:pic>
      <p:sp>
        <p:nvSpPr>
          <p:cNvPr id="5" name="TextBox 4"/>
          <p:cNvSpPr txBox="1"/>
          <p:nvPr/>
        </p:nvSpPr>
        <p:spPr>
          <a:xfrm>
            <a:off x="5218771" y="6043961"/>
            <a:ext cx="1720023" cy="369332"/>
          </a:xfrm>
          <a:prstGeom prst="rect">
            <a:avLst/>
          </a:prstGeom>
          <a:noFill/>
        </p:spPr>
        <p:txBody>
          <a:bodyPr wrap="none" rtlCol="0">
            <a:spAutoFit/>
          </a:bodyPr>
          <a:lstStyle/>
          <a:p>
            <a:r>
              <a:rPr lang="en-US" dirty="0" smtClean="0"/>
              <a:t>Fig: Max Pooling</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nn.png"/>
          <p:cNvPicPr>
            <a:picLocks noGrp="1" noChangeAspect="1"/>
          </p:cNvPicPr>
          <p:nvPr>
            <p:ph idx="1"/>
          </p:nvPr>
        </p:nvPicPr>
        <p:blipFill>
          <a:blip r:embed="rId2"/>
          <a:stretch>
            <a:fillRect/>
          </a:stretch>
        </p:blipFill>
        <p:spPr>
          <a:xfrm>
            <a:off x="683739" y="364625"/>
            <a:ext cx="10534388" cy="5057795"/>
          </a:xfrm>
        </p:spPr>
      </p:pic>
      <p:sp>
        <p:nvSpPr>
          <p:cNvPr id="5" name="TextBox 4"/>
          <p:cNvSpPr txBox="1"/>
          <p:nvPr/>
        </p:nvSpPr>
        <p:spPr>
          <a:xfrm>
            <a:off x="4728117" y="5932449"/>
            <a:ext cx="2284600" cy="369332"/>
          </a:xfrm>
          <a:prstGeom prst="rect">
            <a:avLst/>
          </a:prstGeom>
          <a:noFill/>
        </p:spPr>
        <p:txBody>
          <a:bodyPr wrap="none" rtlCol="0">
            <a:spAutoFit/>
          </a:bodyPr>
          <a:lstStyle/>
          <a:p>
            <a:r>
              <a:rPr lang="en-US" dirty="0" smtClean="0"/>
              <a:t>Fig: Feature extraction</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0_UkPWrIULNLgcXv6q.jpg"/>
          <p:cNvPicPr>
            <a:picLocks noGrp="1" noChangeAspect="1"/>
          </p:cNvPicPr>
          <p:nvPr>
            <p:ph idx="1"/>
          </p:nvPr>
        </p:nvPicPr>
        <p:blipFill>
          <a:blip r:embed="rId2"/>
          <a:stretch>
            <a:fillRect/>
          </a:stretch>
        </p:blipFill>
        <p:spPr>
          <a:xfrm>
            <a:off x="503664" y="691375"/>
            <a:ext cx="11225560" cy="3367668"/>
          </a:xfrm>
        </p:spPr>
      </p:pic>
      <p:sp>
        <p:nvSpPr>
          <p:cNvPr id="5" name="TextBox 4"/>
          <p:cNvSpPr txBox="1"/>
          <p:nvPr/>
        </p:nvSpPr>
        <p:spPr>
          <a:xfrm>
            <a:off x="4906537" y="5018049"/>
            <a:ext cx="2509661" cy="369332"/>
          </a:xfrm>
          <a:prstGeom prst="rect">
            <a:avLst/>
          </a:prstGeom>
          <a:noFill/>
        </p:spPr>
        <p:txBody>
          <a:bodyPr wrap="none" rtlCol="0">
            <a:spAutoFit/>
          </a:bodyPr>
          <a:lstStyle/>
          <a:p>
            <a:r>
              <a:rPr lang="en-US" dirty="0" smtClean="0"/>
              <a:t>Fig: Layer representation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Facial Key Points Detection</a:t>
            </a:r>
            <a:endParaRPr lang="en-US" dirty="0"/>
          </a:p>
        </p:txBody>
      </p:sp>
      <p:sp>
        <p:nvSpPr>
          <p:cNvPr id="3" name="Content Placeholder 2"/>
          <p:cNvSpPr>
            <a:spLocks noGrp="1"/>
          </p:cNvSpPr>
          <p:nvPr>
            <p:ph idx="1"/>
          </p:nvPr>
        </p:nvSpPr>
        <p:spPr/>
        <p:txBody>
          <a:bodyPr/>
          <a:lstStyle/>
          <a:p>
            <a:r>
              <a:rPr lang="en-US" dirty="0"/>
              <a:t>Facial key points detection </a:t>
            </a:r>
            <a:r>
              <a:rPr lang="en-US" dirty="0" smtClean="0"/>
              <a:t>is </a:t>
            </a:r>
            <a:r>
              <a:rPr lang="en-US" dirty="0"/>
              <a:t>a computer technology that is being applied for many different applications that require the identification of human faces in digital images or video.</a:t>
            </a:r>
            <a:endParaRPr lang="en-US" dirty="0" smtClean="0"/>
          </a:p>
          <a:p>
            <a:r>
              <a:rPr lang="en-US" dirty="0"/>
              <a:t>Detecting facial key points is a very challenging </a:t>
            </a:r>
            <a:r>
              <a:rPr lang="en-US" dirty="0" smtClean="0"/>
              <a:t>problem.</a:t>
            </a:r>
          </a:p>
          <a:p>
            <a:r>
              <a:rPr lang="en-US" dirty="0" smtClean="0"/>
              <a:t>Due </a:t>
            </a:r>
            <a:r>
              <a:rPr lang="en-US" dirty="0"/>
              <a:t>to 3D pose, size, position, viewing angle, and illumination conditions.</a:t>
            </a:r>
          </a:p>
        </p:txBody>
      </p:sp>
    </p:spTree>
    <p:extLst>
      <p:ext uri="{BB962C8B-B14F-4D97-AF65-F5344CB8AC3E}">
        <p14:creationId xmlns:p14="http://schemas.microsoft.com/office/powerpoint/2010/main" xmlns="" val="9546287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ML based </a:t>
            </a:r>
            <a:r>
              <a:rPr lang="en-US" dirty="0" smtClean="0"/>
              <a:t>Facial Key Points Detection </a:t>
            </a:r>
            <a:r>
              <a:rPr lang="en-US" dirty="0"/>
              <a:t>S</a:t>
            </a:r>
            <a:r>
              <a:rPr lang="en-US" dirty="0" smtClean="0"/>
              <a:t>ystem</a:t>
            </a:r>
            <a:endParaRPr lang="en-US" dirty="0"/>
          </a:p>
        </p:txBody>
      </p:sp>
      <p:sp>
        <p:nvSpPr>
          <p:cNvPr id="3" name="Content Placeholder 2"/>
          <p:cNvSpPr>
            <a:spLocks noGrp="1"/>
          </p:cNvSpPr>
          <p:nvPr>
            <p:ph idx="1"/>
          </p:nvPr>
        </p:nvSpPr>
        <p:spPr/>
        <p:txBody>
          <a:bodyPr/>
          <a:lstStyle/>
          <a:p>
            <a:r>
              <a:rPr lang="en-US" dirty="0"/>
              <a:t>In this proposed system, the combined knowledge of computer vision techniques and deep learning architectures will be applied to build a facial key points detection system</a:t>
            </a:r>
            <a:r>
              <a:rPr lang="en-US" dirty="0" smtClean="0"/>
              <a:t>.</a:t>
            </a:r>
          </a:p>
          <a:p>
            <a:r>
              <a:rPr lang="en-US" dirty="0" smtClean="0"/>
              <a:t>Facial </a:t>
            </a:r>
            <a:r>
              <a:rPr lang="en-US" dirty="0"/>
              <a:t>key points include points around the eyes, nose, and mouth on a face and are used in many applications. </a:t>
            </a:r>
            <a:endParaRPr lang="en-US" dirty="0" smtClean="0"/>
          </a:p>
          <a:p>
            <a:r>
              <a:rPr lang="en-US" dirty="0" smtClean="0"/>
              <a:t>The </a:t>
            </a:r>
            <a:r>
              <a:rPr lang="en-US" dirty="0"/>
              <a:t>final system should be able to look at any image, detect faces, and predict the locations of facial key points on each face.</a:t>
            </a:r>
          </a:p>
          <a:p>
            <a:r>
              <a:rPr lang="en-US" dirty="0"/>
              <a:t>This system has several applications including facial tracking, facial pose recognition, facial filters, and emotion recognition.</a:t>
            </a:r>
          </a:p>
        </p:txBody>
      </p:sp>
    </p:spTree>
    <p:extLst>
      <p:ext uri="{BB962C8B-B14F-4D97-AF65-F5344CB8AC3E}">
        <p14:creationId xmlns:p14="http://schemas.microsoft.com/office/powerpoint/2010/main" xmlns="" val="7293123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Diagram of the Proposed System</a:t>
            </a:r>
            <a:endParaRPr lang="en-US"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xmlns="" val="0"/>
              </a:ext>
            </a:extLst>
          </a:blip>
          <a:srcRect l="5103" t="10937" r="7158" b="10051"/>
          <a:stretch/>
        </p:blipFill>
        <p:spPr>
          <a:xfrm>
            <a:off x="2123090" y="1944413"/>
            <a:ext cx="7493875" cy="3573517"/>
          </a:xfrm>
          <a:prstGeom prst="rect">
            <a:avLst/>
          </a:prstGeom>
        </p:spPr>
      </p:pic>
      <p:sp>
        <p:nvSpPr>
          <p:cNvPr id="3" name="TextBox 2"/>
          <p:cNvSpPr txBox="1"/>
          <p:nvPr/>
        </p:nvSpPr>
        <p:spPr>
          <a:xfrm>
            <a:off x="4046483" y="5854262"/>
            <a:ext cx="4502515" cy="369332"/>
          </a:xfrm>
          <a:prstGeom prst="rect">
            <a:avLst/>
          </a:prstGeom>
          <a:noFill/>
        </p:spPr>
        <p:txBody>
          <a:bodyPr wrap="none" rtlCol="0">
            <a:spAutoFit/>
          </a:bodyPr>
          <a:lstStyle/>
          <a:p>
            <a:r>
              <a:rPr lang="en-US" dirty="0" smtClean="0"/>
              <a:t>Fig: Proposed Machine Learning based system</a:t>
            </a:r>
            <a:endParaRPr lang="en-US" dirty="0"/>
          </a:p>
        </p:txBody>
      </p:sp>
    </p:spTree>
    <p:extLst>
      <p:ext uri="{BB962C8B-B14F-4D97-AF65-F5344CB8AC3E}">
        <p14:creationId xmlns:p14="http://schemas.microsoft.com/office/powerpoint/2010/main" xmlns="" val="35687617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Perspective Workflow</a:t>
            </a:r>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xmlns="" val="0"/>
              </a:ext>
            </a:extLst>
          </a:blip>
          <a:srcRect l="12869" t="3524" r="13242" b="6006"/>
          <a:stretch/>
        </p:blipFill>
        <p:spPr>
          <a:xfrm>
            <a:off x="4109545" y="1439918"/>
            <a:ext cx="2585545" cy="4561490"/>
          </a:xfrm>
          <a:prstGeom prst="rect">
            <a:avLst/>
          </a:prstGeom>
        </p:spPr>
      </p:pic>
      <p:sp>
        <p:nvSpPr>
          <p:cNvPr id="3" name="TextBox 2"/>
          <p:cNvSpPr txBox="1"/>
          <p:nvPr/>
        </p:nvSpPr>
        <p:spPr>
          <a:xfrm>
            <a:off x="3867089" y="6138042"/>
            <a:ext cx="3070456" cy="369332"/>
          </a:xfrm>
          <a:prstGeom prst="rect">
            <a:avLst/>
          </a:prstGeom>
          <a:noFill/>
        </p:spPr>
        <p:txBody>
          <a:bodyPr wrap="none" rtlCol="0">
            <a:spAutoFit/>
          </a:bodyPr>
          <a:lstStyle/>
          <a:p>
            <a:r>
              <a:rPr lang="en-US" dirty="0" smtClean="0"/>
              <a:t>Fig: User perspective workflow</a:t>
            </a:r>
            <a:endParaRPr lang="en-US" dirty="0"/>
          </a:p>
        </p:txBody>
      </p:sp>
    </p:spTree>
    <p:extLst>
      <p:ext uri="{BB962C8B-B14F-4D97-AF65-F5344CB8AC3E}">
        <p14:creationId xmlns:p14="http://schemas.microsoft.com/office/powerpoint/2010/main" xmlns="" val="24180362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ownload.png"/>
          <p:cNvPicPr>
            <a:picLocks noGrp="1" noChangeAspect="1"/>
          </p:cNvPicPr>
          <p:nvPr>
            <p:ph idx="1"/>
          </p:nvPr>
        </p:nvPicPr>
        <p:blipFill>
          <a:blip r:embed="rId2"/>
          <a:stretch>
            <a:fillRect/>
          </a:stretch>
        </p:blipFill>
        <p:spPr>
          <a:xfrm>
            <a:off x="3482996" y="331360"/>
            <a:ext cx="3921414" cy="5375677"/>
          </a:xfrm>
        </p:spPr>
      </p:pic>
      <p:sp>
        <p:nvSpPr>
          <p:cNvPr id="5" name="TextBox 4"/>
          <p:cNvSpPr txBox="1"/>
          <p:nvPr/>
        </p:nvSpPr>
        <p:spPr>
          <a:xfrm>
            <a:off x="4661210" y="6200078"/>
            <a:ext cx="1768882" cy="369332"/>
          </a:xfrm>
          <a:prstGeom prst="rect">
            <a:avLst/>
          </a:prstGeom>
          <a:noFill/>
        </p:spPr>
        <p:txBody>
          <a:bodyPr wrap="none" rtlCol="0">
            <a:spAutoFit/>
          </a:bodyPr>
          <a:lstStyle/>
          <a:p>
            <a:r>
              <a:rPr lang="en-US" dirty="0" smtClean="0"/>
              <a:t>Fig: Result image</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dirty="0" smtClean="0"/>
              <a:t>Can be used in online learning system</a:t>
            </a:r>
          </a:p>
          <a:p>
            <a:r>
              <a:rPr lang="en-US" dirty="0" smtClean="0"/>
              <a:t>Easy to integrate</a:t>
            </a:r>
          </a:p>
          <a:p>
            <a:r>
              <a:rPr lang="en-US" dirty="0" smtClean="0"/>
              <a:t>It is possible to automate the learning system</a:t>
            </a:r>
            <a:endParaRPr lang="en-US" dirty="0"/>
          </a:p>
        </p:txBody>
      </p:sp>
    </p:spTree>
    <p:extLst>
      <p:ext uri="{BB962C8B-B14F-4D97-AF65-F5344CB8AC3E}">
        <p14:creationId xmlns:p14="http://schemas.microsoft.com/office/powerpoint/2010/main" xmlns="" val="32226818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Merits of the System</a:t>
            </a:r>
            <a:endParaRPr lang="en-US" dirty="0"/>
          </a:p>
        </p:txBody>
      </p:sp>
      <p:sp>
        <p:nvSpPr>
          <p:cNvPr id="3" name="Content Placeholder 2"/>
          <p:cNvSpPr>
            <a:spLocks noGrp="1"/>
          </p:cNvSpPr>
          <p:nvPr>
            <p:ph idx="1"/>
          </p:nvPr>
        </p:nvSpPr>
        <p:spPr/>
        <p:txBody>
          <a:bodyPr/>
          <a:lstStyle/>
          <a:p>
            <a:r>
              <a:rPr lang="en-US" dirty="0" smtClean="0"/>
              <a:t>Detect facial key points with high accuracy</a:t>
            </a:r>
          </a:p>
          <a:p>
            <a:r>
              <a:rPr lang="en-US" dirty="0" smtClean="0"/>
              <a:t>Easy to use in time series problem</a:t>
            </a:r>
          </a:p>
          <a:p>
            <a:r>
              <a:rPr lang="en-US" dirty="0" smtClean="0"/>
              <a:t>Low false positive rate</a:t>
            </a:r>
            <a:endParaRPr lang="en-US" dirty="0"/>
          </a:p>
        </p:txBody>
      </p:sp>
    </p:spTree>
    <p:extLst>
      <p:ext uri="{BB962C8B-B14F-4D97-AF65-F5344CB8AC3E}">
        <p14:creationId xmlns:p14="http://schemas.microsoft.com/office/powerpoint/2010/main" xmlns="" val="30971130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a:t>
            </a:r>
            <a:r>
              <a:rPr lang="en-US" dirty="0"/>
              <a:t>Hardware </a:t>
            </a:r>
            <a:r>
              <a:rPr lang="en-US" dirty="0" smtClean="0"/>
              <a:t>Tools</a:t>
            </a:r>
            <a:endParaRPr lang="en-US" dirty="0"/>
          </a:p>
        </p:txBody>
      </p:sp>
      <p:sp>
        <p:nvSpPr>
          <p:cNvPr id="3" name="Content Placeholder 2"/>
          <p:cNvSpPr>
            <a:spLocks noGrp="1"/>
          </p:cNvSpPr>
          <p:nvPr>
            <p:ph idx="1"/>
          </p:nvPr>
        </p:nvSpPr>
        <p:spPr/>
        <p:txBody>
          <a:bodyPr/>
          <a:lstStyle/>
          <a:p>
            <a:pPr lvl="0"/>
            <a:r>
              <a:rPr lang="en-US" dirty="0" smtClean="0"/>
              <a:t>CPU: Core i7 at least 3.0 GHz and quad core</a:t>
            </a:r>
            <a:endParaRPr lang="en-US" dirty="0"/>
          </a:p>
          <a:p>
            <a:pPr lvl="0"/>
            <a:r>
              <a:rPr lang="en-US" dirty="0" smtClean="0"/>
              <a:t>RAM: 16 GB</a:t>
            </a:r>
            <a:endParaRPr lang="en-US" dirty="0"/>
          </a:p>
          <a:p>
            <a:pPr lvl="0"/>
            <a:r>
              <a:rPr lang="en-US" dirty="0" smtClean="0"/>
              <a:t>GPU: </a:t>
            </a:r>
            <a:r>
              <a:rPr lang="en-US" dirty="0" err="1" smtClean="0"/>
              <a:t>Nvidia</a:t>
            </a:r>
            <a:r>
              <a:rPr lang="en-US" dirty="0" smtClean="0"/>
              <a:t> graphics at least 3 GB</a:t>
            </a:r>
            <a:endParaRPr lang="en-US" dirty="0"/>
          </a:p>
          <a:p>
            <a:pPr lvl="0"/>
            <a:r>
              <a:rPr lang="en-US" dirty="0" smtClean="0"/>
              <a:t>Auxiliary Storage: 512 GB SSD with 1 TB HDD</a:t>
            </a:r>
            <a:endParaRPr lang="en-US" dirty="0"/>
          </a:p>
        </p:txBody>
      </p:sp>
    </p:spTree>
    <p:extLst>
      <p:ext uri="{BB962C8B-B14F-4D97-AF65-F5344CB8AC3E}">
        <p14:creationId xmlns:p14="http://schemas.microsoft.com/office/powerpoint/2010/main" xmlns="" val="18410827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a:t>
            </a:r>
            <a:r>
              <a:rPr lang="en-US" dirty="0"/>
              <a:t>Software </a:t>
            </a:r>
            <a:r>
              <a:rPr lang="en-US" dirty="0" smtClean="0"/>
              <a:t>Tools</a:t>
            </a:r>
            <a:endParaRPr lang="en-US" dirty="0"/>
          </a:p>
        </p:txBody>
      </p:sp>
      <p:sp>
        <p:nvSpPr>
          <p:cNvPr id="3" name="Content Placeholder 2"/>
          <p:cNvSpPr>
            <a:spLocks noGrp="1"/>
          </p:cNvSpPr>
          <p:nvPr>
            <p:ph idx="1"/>
          </p:nvPr>
        </p:nvSpPr>
        <p:spPr/>
        <p:txBody>
          <a:bodyPr/>
          <a:lstStyle/>
          <a:p>
            <a:pPr lvl="0"/>
            <a:r>
              <a:rPr lang="en-US" dirty="0"/>
              <a:t>Python 3.5</a:t>
            </a:r>
          </a:p>
          <a:p>
            <a:pPr lvl="0"/>
            <a:r>
              <a:rPr lang="en-US" dirty="0"/>
              <a:t>IDE</a:t>
            </a:r>
          </a:p>
          <a:p>
            <a:pPr lvl="0"/>
            <a:r>
              <a:rPr lang="en-US" dirty="0" err="1"/>
              <a:t>Numpy</a:t>
            </a:r>
            <a:endParaRPr lang="en-US" dirty="0"/>
          </a:p>
          <a:p>
            <a:pPr lvl="0"/>
            <a:r>
              <a:rPr lang="en-US" dirty="0" err="1"/>
              <a:t>Matplotlib</a:t>
            </a:r>
            <a:endParaRPr lang="en-US" dirty="0"/>
          </a:p>
          <a:p>
            <a:pPr lvl="0"/>
            <a:r>
              <a:rPr lang="en-US" dirty="0"/>
              <a:t>Pandas</a:t>
            </a:r>
          </a:p>
          <a:p>
            <a:pPr lvl="0"/>
            <a:r>
              <a:rPr lang="en-US" dirty="0" err="1"/>
              <a:t>Seaborn</a:t>
            </a:r>
            <a:endParaRPr lang="en-US" dirty="0"/>
          </a:p>
          <a:p>
            <a:pPr lvl="0"/>
            <a:r>
              <a:rPr lang="en-US" dirty="0" err="1"/>
              <a:t>Tensorflow</a:t>
            </a:r>
            <a:endParaRPr lang="en-US" dirty="0"/>
          </a:p>
          <a:p>
            <a:pPr lvl="0"/>
            <a:r>
              <a:rPr lang="en-US" dirty="0" err="1"/>
              <a:t>Keras</a:t>
            </a:r>
            <a:endParaRPr lang="en-US" dirty="0"/>
          </a:p>
        </p:txBody>
      </p:sp>
    </p:spTree>
    <p:extLst>
      <p:ext uri="{BB962C8B-B14F-4D97-AF65-F5344CB8AC3E}">
        <p14:creationId xmlns:p14="http://schemas.microsoft.com/office/powerpoint/2010/main" xmlns="" val="24977035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9600" dirty="0" smtClean="0"/>
          </a:p>
          <a:p>
            <a:pPr marL="0" indent="0" algn="ctr">
              <a:buNone/>
            </a:pPr>
            <a:r>
              <a:rPr lang="en-US" sz="9600" dirty="0" smtClean="0"/>
              <a:t>Thank you</a:t>
            </a:r>
            <a:endParaRPr lang="en-US" sz="9600" dirty="0"/>
          </a:p>
        </p:txBody>
      </p:sp>
    </p:spTree>
    <p:extLst>
      <p:ext uri="{BB962C8B-B14F-4D97-AF65-F5344CB8AC3E}">
        <p14:creationId xmlns:p14="http://schemas.microsoft.com/office/powerpoint/2010/main" xmlns="" val="2407555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pPr lvl="0"/>
            <a:r>
              <a:rPr lang="en-US" dirty="0"/>
              <a:t>Tracking faces in images and video</a:t>
            </a:r>
          </a:p>
          <a:p>
            <a:pPr lvl="0"/>
            <a:r>
              <a:rPr lang="en-US" dirty="0"/>
              <a:t>Analyzing facial expressions</a:t>
            </a:r>
          </a:p>
          <a:p>
            <a:pPr lvl="0"/>
            <a:r>
              <a:rPr lang="en-US" dirty="0"/>
              <a:t>Detecting dysmorphic facial signs for medical diagnosis</a:t>
            </a:r>
          </a:p>
          <a:p>
            <a:pPr lvl="0"/>
            <a:r>
              <a:rPr lang="en-US" dirty="0"/>
              <a:t>Biometrics / face recognition</a:t>
            </a:r>
          </a:p>
        </p:txBody>
      </p:sp>
    </p:spTree>
    <p:extLst>
      <p:ext uri="{BB962C8B-B14F-4D97-AF65-F5344CB8AC3E}">
        <p14:creationId xmlns:p14="http://schemas.microsoft.com/office/powerpoint/2010/main" xmlns="" val="2144886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dirty="0" smtClean="0"/>
              <a:t>Existing Key Points Detection Algorithms</a:t>
            </a:r>
            <a:endParaRPr lang="en-US" dirty="0"/>
          </a:p>
        </p:txBody>
      </p:sp>
      <p:sp>
        <p:nvSpPr>
          <p:cNvPr id="3" name="Content Placeholder 2"/>
          <p:cNvSpPr>
            <a:spLocks noGrp="1"/>
          </p:cNvSpPr>
          <p:nvPr>
            <p:ph idx="1"/>
          </p:nvPr>
        </p:nvSpPr>
        <p:spPr/>
        <p:txBody>
          <a:bodyPr/>
          <a:lstStyle/>
          <a:p>
            <a:r>
              <a:rPr lang="en-US" dirty="0" smtClean="0"/>
              <a:t>Algorithms </a:t>
            </a:r>
            <a:r>
              <a:rPr lang="en-US" dirty="0"/>
              <a:t>that decides whether an image is a positive image also called face image or negative image also called non-face </a:t>
            </a:r>
            <a:r>
              <a:rPr lang="en-US" dirty="0" smtClean="0"/>
              <a:t>image, also known as classifier.</a:t>
            </a:r>
          </a:p>
          <a:p>
            <a:r>
              <a:rPr lang="en-US" dirty="0" smtClean="0"/>
              <a:t>To </a:t>
            </a:r>
            <a:r>
              <a:rPr lang="en-US" dirty="0"/>
              <a:t>classify a new image correctly, it is trained on hundreds of thousands of face and non-face images. </a:t>
            </a:r>
            <a:endParaRPr lang="en-US" dirty="0" smtClean="0"/>
          </a:p>
          <a:p>
            <a:r>
              <a:rPr lang="en-US" dirty="0" smtClean="0"/>
              <a:t>This </a:t>
            </a:r>
            <a:r>
              <a:rPr lang="en-US" dirty="0"/>
              <a:t>feature answers the </a:t>
            </a:r>
            <a:r>
              <a:rPr lang="en-US" dirty="0" smtClean="0"/>
              <a:t>explicit question </a:t>
            </a:r>
            <a:r>
              <a:rPr lang="en-US" dirty="0"/>
              <a:t>“Where are the faces in this picture?”. </a:t>
            </a:r>
          </a:p>
        </p:txBody>
      </p:sp>
    </p:spTree>
    <p:extLst>
      <p:ext uri="{BB962C8B-B14F-4D97-AF65-F5344CB8AC3E}">
        <p14:creationId xmlns:p14="http://schemas.microsoft.com/office/powerpoint/2010/main" xmlns="" val="3651862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OpneCV</a:t>
            </a:r>
            <a:endParaRPr lang="en-US" dirty="0"/>
          </a:p>
        </p:txBody>
      </p:sp>
      <p:sp>
        <p:nvSpPr>
          <p:cNvPr id="3" name="Content Placeholder 2"/>
          <p:cNvSpPr>
            <a:spLocks noGrp="1"/>
          </p:cNvSpPr>
          <p:nvPr>
            <p:ph idx="1"/>
          </p:nvPr>
        </p:nvSpPr>
        <p:spPr/>
        <p:txBody>
          <a:bodyPr/>
          <a:lstStyle/>
          <a:p>
            <a:r>
              <a:rPr lang="en-US" dirty="0"/>
              <a:t>OpenCV is a popular computer vision </a:t>
            </a:r>
            <a:r>
              <a:rPr lang="en-US" dirty="0" smtClean="0"/>
              <a:t>library started </a:t>
            </a:r>
            <a:r>
              <a:rPr lang="en-US" dirty="0"/>
              <a:t>in 1999</a:t>
            </a:r>
            <a:r>
              <a:rPr lang="en-US" dirty="0" smtClean="0"/>
              <a:t>.</a:t>
            </a:r>
          </a:p>
          <a:p>
            <a:r>
              <a:rPr lang="en-US" dirty="0" smtClean="0"/>
              <a:t>It comes </a:t>
            </a:r>
            <a:r>
              <a:rPr lang="en-US" dirty="0"/>
              <a:t>with a programming interface to C, C++, Python and Android</a:t>
            </a:r>
            <a:r>
              <a:rPr lang="en-US" dirty="0" smtClean="0"/>
              <a:t>.</a:t>
            </a:r>
          </a:p>
          <a:p>
            <a:r>
              <a:rPr lang="en-US" dirty="0" smtClean="0"/>
              <a:t>It explicitly defines facial key-points configuration using following algorithms:</a:t>
            </a:r>
          </a:p>
          <a:p>
            <a:pPr lvl="1"/>
            <a:r>
              <a:rPr lang="en-US" dirty="0" err="1"/>
              <a:t>Eigenfaces</a:t>
            </a:r>
            <a:endParaRPr lang="en-US" sz="2000" dirty="0"/>
          </a:p>
          <a:p>
            <a:pPr lvl="1"/>
            <a:r>
              <a:rPr lang="en-US" dirty="0" err="1"/>
              <a:t>Fisherfaces</a:t>
            </a:r>
            <a:endParaRPr lang="en-US" sz="2000" dirty="0"/>
          </a:p>
          <a:p>
            <a:pPr lvl="1"/>
            <a:r>
              <a:rPr lang="en-US" dirty="0"/>
              <a:t>Local Binary Patterns Histograms</a:t>
            </a:r>
            <a:endParaRPr lang="en-US" sz="2000" dirty="0"/>
          </a:p>
          <a:p>
            <a:pPr lvl="1"/>
            <a:endParaRPr lang="en-US" dirty="0"/>
          </a:p>
        </p:txBody>
      </p:sp>
    </p:spTree>
    <p:extLst>
      <p:ext uri="{BB962C8B-B14F-4D97-AF65-F5344CB8AC3E}">
        <p14:creationId xmlns:p14="http://schemas.microsoft.com/office/powerpoint/2010/main" xmlns="" val="10289703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OpenCV Workflow</a:t>
            </a:r>
            <a:endParaRPr lang="en-US"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xmlns="" val="0"/>
              </a:ext>
            </a:extLst>
          </a:blip>
          <a:srcRect l="4835" t="9605" r="5550" b="12458"/>
          <a:stretch/>
        </p:blipFill>
        <p:spPr bwMode="auto">
          <a:xfrm>
            <a:off x="1460938" y="1849820"/>
            <a:ext cx="8050924" cy="3888827"/>
          </a:xfrm>
          <a:prstGeom prst="rect">
            <a:avLst/>
          </a:prstGeom>
          <a:ln>
            <a:noFill/>
          </a:ln>
          <a:extLst>
            <a:ext uri="{53640926-AAD7-44D8-BBD7-CCE9431645EC}">
              <a14:shadowObscured xmlns:a14="http://schemas.microsoft.com/office/drawing/2010/main" xmlns=""/>
            </a:ext>
          </a:extLst>
        </p:spPr>
      </p:pic>
      <p:sp>
        <p:nvSpPr>
          <p:cNvPr id="3" name="TextBox 2"/>
          <p:cNvSpPr txBox="1"/>
          <p:nvPr/>
        </p:nvSpPr>
        <p:spPr>
          <a:xfrm>
            <a:off x="4435366" y="6064469"/>
            <a:ext cx="2343806" cy="369332"/>
          </a:xfrm>
          <a:prstGeom prst="rect">
            <a:avLst/>
          </a:prstGeom>
          <a:noFill/>
        </p:spPr>
        <p:txBody>
          <a:bodyPr wrap="square" rtlCol="0">
            <a:spAutoFit/>
          </a:bodyPr>
          <a:lstStyle/>
          <a:p>
            <a:r>
              <a:rPr lang="en-US" dirty="0" smtClean="0"/>
              <a:t>Fig: OpenCV workflow</a:t>
            </a:r>
            <a:endParaRPr lang="en-US" dirty="0"/>
          </a:p>
        </p:txBody>
      </p:sp>
    </p:spTree>
    <p:extLst>
      <p:ext uri="{BB962C8B-B14F-4D97-AF65-F5344CB8AC3E}">
        <p14:creationId xmlns:p14="http://schemas.microsoft.com/office/powerpoint/2010/main" xmlns="" val="21664220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smtClean="0"/>
              <a:t>Computationally simple and fast</a:t>
            </a:r>
          </a:p>
          <a:p>
            <a:r>
              <a:rPr lang="en-US" dirty="0" smtClean="0"/>
              <a:t>Shorter training time</a:t>
            </a:r>
          </a:p>
          <a:p>
            <a:r>
              <a:rPr lang="en-US" dirty="0" smtClean="0"/>
              <a:t>Better performance in offline learning system</a:t>
            </a:r>
            <a:endParaRPr lang="en-US" dirty="0"/>
          </a:p>
        </p:txBody>
      </p:sp>
    </p:spTree>
    <p:extLst>
      <p:ext uri="{BB962C8B-B14F-4D97-AF65-F5344CB8AC3E}">
        <p14:creationId xmlns:p14="http://schemas.microsoft.com/office/powerpoint/2010/main" xmlns="" val="8244103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dirty="0" smtClean="0"/>
              <a:t>Not a knowledge based system</a:t>
            </a:r>
          </a:p>
          <a:p>
            <a:r>
              <a:rPr lang="en-US" dirty="0" smtClean="0"/>
              <a:t>Cannot be used in online learning system</a:t>
            </a:r>
          </a:p>
          <a:p>
            <a:r>
              <a:rPr lang="en-US" dirty="0" smtClean="0"/>
              <a:t>Difficult </a:t>
            </a:r>
            <a:r>
              <a:rPr lang="en-US" smtClean="0"/>
              <a:t>to evolve</a:t>
            </a:r>
            <a:endParaRPr lang="en-US" dirty="0"/>
          </a:p>
        </p:txBody>
      </p:sp>
    </p:spTree>
    <p:extLst>
      <p:ext uri="{BB962C8B-B14F-4D97-AF65-F5344CB8AC3E}">
        <p14:creationId xmlns:p14="http://schemas.microsoft.com/office/powerpoint/2010/main" xmlns="" val="2289728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a:t>
            </a:r>
            <a:r>
              <a:rPr lang="en-US" dirty="0" smtClean="0"/>
              <a:t>Learning</a:t>
            </a:r>
            <a:endParaRPr lang="en-US" dirty="0"/>
          </a:p>
        </p:txBody>
      </p:sp>
      <p:sp>
        <p:nvSpPr>
          <p:cNvPr id="3" name="Content Placeholder 2"/>
          <p:cNvSpPr>
            <a:spLocks noGrp="1"/>
          </p:cNvSpPr>
          <p:nvPr>
            <p:ph idx="1"/>
          </p:nvPr>
        </p:nvSpPr>
        <p:spPr/>
        <p:txBody>
          <a:bodyPr/>
          <a:lstStyle/>
          <a:p>
            <a:r>
              <a:rPr lang="en-US" dirty="0"/>
              <a:t>Machine learning is an application of artificial intelligence (AI) that provides systems the ability to automatically learn and improve from experience without being explicitly programmed. Machine learning focuses on the development of computer programs that can access data and use it learn for themselves.</a:t>
            </a:r>
          </a:p>
        </p:txBody>
      </p:sp>
    </p:spTree>
    <p:extLst>
      <p:ext uri="{BB962C8B-B14F-4D97-AF65-F5344CB8AC3E}">
        <p14:creationId xmlns:p14="http://schemas.microsoft.com/office/powerpoint/2010/main" xmlns="" val="31679710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516</Words>
  <Application>Microsoft Office PowerPoint</Application>
  <PresentationFormat>Custom</PresentationFormat>
  <Paragraphs>85</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Study and Implementation on Facial Key Points Detection</vt:lpstr>
      <vt:lpstr>Facial Key Points Detection</vt:lpstr>
      <vt:lpstr>Objective</vt:lpstr>
      <vt:lpstr> Existing Key Points Detection Algorithms</vt:lpstr>
      <vt:lpstr>OpneCV</vt:lpstr>
      <vt:lpstr>OpenCV Workflow</vt:lpstr>
      <vt:lpstr>Advantages</vt:lpstr>
      <vt:lpstr>Disadvantages</vt:lpstr>
      <vt:lpstr>Machine Learning</vt:lpstr>
      <vt:lpstr>Deep Learning</vt:lpstr>
      <vt:lpstr>Slide 11</vt:lpstr>
      <vt:lpstr>Convolutional Neural Network</vt:lpstr>
      <vt:lpstr>Slide 13</vt:lpstr>
      <vt:lpstr>Slide 14</vt:lpstr>
      <vt:lpstr>Slide 15</vt:lpstr>
      <vt:lpstr>Slide 16</vt:lpstr>
      <vt:lpstr>Slide 17</vt:lpstr>
      <vt:lpstr>Slide 18</vt:lpstr>
      <vt:lpstr>Slide 19</vt:lpstr>
      <vt:lpstr>Proposed ML based Facial Key Points Detection System</vt:lpstr>
      <vt:lpstr>Workflow Diagram of the Proposed System</vt:lpstr>
      <vt:lpstr>User Perspective Workflow</vt:lpstr>
      <vt:lpstr>Slide 23</vt:lpstr>
      <vt:lpstr>Features</vt:lpstr>
      <vt:lpstr>Merits of the System</vt:lpstr>
      <vt:lpstr>Required Hardware Tools</vt:lpstr>
      <vt:lpstr>Required Software Tools</vt:lpstr>
      <vt:lpstr>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Key-points Detection</dc:title>
  <dc:creator>Maung Tan</dc:creator>
  <cp:lastModifiedBy>Windows User</cp:lastModifiedBy>
  <cp:revision>57</cp:revision>
  <dcterms:created xsi:type="dcterms:W3CDTF">2019-04-20T09:44:24Z</dcterms:created>
  <dcterms:modified xsi:type="dcterms:W3CDTF">2019-08-31T06:08:12Z</dcterms:modified>
</cp:coreProperties>
</file>