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DDC8B8-4CCC-CBD1-2834-6441473131E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AF9C4DF-8F3D-737A-27DA-8BA32078E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28563C2-D18A-1B62-8ABB-3390D99132CF}"/>
              </a:ext>
            </a:extLst>
          </p:cNvPr>
          <p:cNvSpPr>
            <a:spLocks noGrp="1"/>
          </p:cNvSpPr>
          <p:nvPr>
            <p:ph type="dt" sz="half" idx="10"/>
          </p:nvPr>
        </p:nvSpPr>
        <p:spPr/>
        <p:txBody>
          <a:bodyPr/>
          <a:lstStyle/>
          <a:p>
            <a:fld id="{00AE434B-FD92-4FEB-91FA-A6615E6546E3}" type="datetimeFigureOut">
              <a:rPr lang="ru-RU" smtClean="0"/>
              <a:t>29.10.2024</a:t>
            </a:fld>
            <a:endParaRPr lang="ru-RU"/>
          </a:p>
        </p:txBody>
      </p:sp>
      <p:sp>
        <p:nvSpPr>
          <p:cNvPr id="5" name="Нижний колонтитул 4">
            <a:extLst>
              <a:ext uri="{FF2B5EF4-FFF2-40B4-BE49-F238E27FC236}">
                <a16:creationId xmlns:a16="http://schemas.microsoft.com/office/drawing/2014/main" id="{A4407172-059A-52BD-5516-82B7E787F07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514973C-3E1C-BCD5-8FDA-52D274039776}"/>
              </a:ext>
            </a:extLst>
          </p:cNvPr>
          <p:cNvSpPr>
            <a:spLocks noGrp="1"/>
          </p:cNvSpPr>
          <p:nvPr>
            <p:ph type="sldNum" sz="quarter" idx="12"/>
          </p:nvPr>
        </p:nvSpPr>
        <p:spPr/>
        <p:txBody>
          <a:bodyPr/>
          <a:lstStyle/>
          <a:p>
            <a:fld id="{FC7D9049-817E-4E3C-AB49-6DD24EB8E783}" type="slidenum">
              <a:rPr lang="ru-RU" smtClean="0"/>
              <a:t>‹#›</a:t>
            </a:fld>
            <a:endParaRPr lang="ru-RU"/>
          </a:p>
        </p:txBody>
      </p:sp>
    </p:spTree>
    <p:extLst>
      <p:ext uri="{BB962C8B-B14F-4D97-AF65-F5344CB8AC3E}">
        <p14:creationId xmlns:p14="http://schemas.microsoft.com/office/powerpoint/2010/main" val="313951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9E751-8A77-7A8A-91B6-C709B62D6E3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686E4C8-3413-CC7C-D45F-47E221A5F37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7BA2BF9-BA76-6E35-3871-DB568C13C86C}"/>
              </a:ext>
            </a:extLst>
          </p:cNvPr>
          <p:cNvSpPr>
            <a:spLocks noGrp="1"/>
          </p:cNvSpPr>
          <p:nvPr>
            <p:ph type="dt" sz="half" idx="10"/>
          </p:nvPr>
        </p:nvSpPr>
        <p:spPr/>
        <p:txBody>
          <a:bodyPr/>
          <a:lstStyle/>
          <a:p>
            <a:fld id="{00AE434B-FD92-4FEB-91FA-A6615E6546E3}" type="datetimeFigureOut">
              <a:rPr lang="ru-RU" smtClean="0"/>
              <a:t>29.10.2024</a:t>
            </a:fld>
            <a:endParaRPr lang="ru-RU"/>
          </a:p>
        </p:txBody>
      </p:sp>
      <p:sp>
        <p:nvSpPr>
          <p:cNvPr id="5" name="Нижний колонтитул 4">
            <a:extLst>
              <a:ext uri="{FF2B5EF4-FFF2-40B4-BE49-F238E27FC236}">
                <a16:creationId xmlns:a16="http://schemas.microsoft.com/office/drawing/2014/main" id="{CA4E1532-E03C-F2F7-04DB-55D36FDF275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2C1AA55-22B8-B874-DB9E-5CE1B17380E3}"/>
              </a:ext>
            </a:extLst>
          </p:cNvPr>
          <p:cNvSpPr>
            <a:spLocks noGrp="1"/>
          </p:cNvSpPr>
          <p:nvPr>
            <p:ph type="sldNum" sz="quarter" idx="12"/>
          </p:nvPr>
        </p:nvSpPr>
        <p:spPr/>
        <p:txBody>
          <a:bodyPr/>
          <a:lstStyle/>
          <a:p>
            <a:fld id="{FC7D9049-817E-4E3C-AB49-6DD24EB8E783}" type="slidenum">
              <a:rPr lang="ru-RU" smtClean="0"/>
              <a:t>‹#›</a:t>
            </a:fld>
            <a:endParaRPr lang="ru-RU"/>
          </a:p>
        </p:txBody>
      </p:sp>
    </p:spTree>
    <p:extLst>
      <p:ext uri="{BB962C8B-B14F-4D97-AF65-F5344CB8AC3E}">
        <p14:creationId xmlns:p14="http://schemas.microsoft.com/office/powerpoint/2010/main" val="84410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3A2E35E-600D-18E3-0498-0E5C3EA87E6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1B3981A-5072-7BAC-0178-1055EA94916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4C958D0-096D-8E87-6DBB-C7E972338270}"/>
              </a:ext>
            </a:extLst>
          </p:cNvPr>
          <p:cNvSpPr>
            <a:spLocks noGrp="1"/>
          </p:cNvSpPr>
          <p:nvPr>
            <p:ph type="dt" sz="half" idx="10"/>
          </p:nvPr>
        </p:nvSpPr>
        <p:spPr/>
        <p:txBody>
          <a:bodyPr/>
          <a:lstStyle/>
          <a:p>
            <a:fld id="{00AE434B-FD92-4FEB-91FA-A6615E6546E3}" type="datetimeFigureOut">
              <a:rPr lang="ru-RU" smtClean="0"/>
              <a:t>29.10.2024</a:t>
            </a:fld>
            <a:endParaRPr lang="ru-RU"/>
          </a:p>
        </p:txBody>
      </p:sp>
      <p:sp>
        <p:nvSpPr>
          <p:cNvPr id="5" name="Нижний колонтитул 4">
            <a:extLst>
              <a:ext uri="{FF2B5EF4-FFF2-40B4-BE49-F238E27FC236}">
                <a16:creationId xmlns:a16="http://schemas.microsoft.com/office/drawing/2014/main" id="{9DBD2FE3-A5EA-1F23-B8A1-05815D66948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01ECAF6-6ECD-6DF7-2053-CA5C09774742}"/>
              </a:ext>
            </a:extLst>
          </p:cNvPr>
          <p:cNvSpPr>
            <a:spLocks noGrp="1"/>
          </p:cNvSpPr>
          <p:nvPr>
            <p:ph type="sldNum" sz="quarter" idx="12"/>
          </p:nvPr>
        </p:nvSpPr>
        <p:spPr/>
        <p:txBody>
          <a:bodyPr/>
          <a:lstStyle/>
          <a:p>
            <a:fld id="{FC7D9049-817E-4E3C-AB49-6DD24EB8E783}" type="slidenum">
              <a:rPr lang="ru-RU" smtClean="0"/>
              <a:t>‹#›</a:t>
            </a:fld>
            <a:endParaRPr lang="ru-RU"/>
          </a:p>
        </p:txBody>
      </p:sp>
    </p:spTree>
    <p:extLst>
      <p:ext uri="{BB962C8B-B14F-4D97-AF65-F5344CB8AC3E}">
        <p14:creationId xmlns:p14="http://schemas.microsoft.com/office/powerpoint/2010/main" val="317590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B0ED14-F399-217F-9265-A616942ECE8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1D24D22-4BA3-BEA6-AA7C-107B8D1EA83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25538E4-CFEF-F7D1-56DF-35EDBD46B378}"/>
              </a:ext>
            </a:extLst>
          </p:cNvPr>
          <p:cNvSpPr>
            <a:spLocks noGrp="1"/>
          </p:cNvSpPr>
          <p:nvPr>
            <p:ph type="dt" sz="half" idx="10"/>
          </p:nvPr>
        </p:nvSpPr>
        <p:spPr/>
        <p:txBody>
          <a:bodyPr/>
          <a:lstStyle/>
          <a:p>
            <a:fld id="{00AE434B-FD92-4FEB-91FA-A6615E6546E3}" type="datetimeFigureOut">
              <a:rPr lang="ru-RU" smtClean="0"/>
              <a:t>29.10.2024</a:t>
            </a:fld>
            <a:endParaRPr lang="ru-RU"/>
          </a:p>
        </p:txBody>
      </p:sp>
      <p:sp>
        <p:nvSpPr>
          <p:cNvPr id="5" name="Нижний колонтитул 4">
            <a:extLst>
              <a:ext uri="{FF2B5EF4-FFF2-40B4-BE49-F238E27FC236}">
                <a16:creationId xmlns:a16="http://schemas.microsoft.com/office/drawing/2014/main" id="{FB566053-95BC-74D5-E5DB-3C269F21175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65C8F99-4336-D2DC-5BB5-5FB3AD22530C}"/>
              </a:ext>
            </a:extLst>
          </p:cNvPr>
          <p:cNvSpPr>
            <a:spLocks noGrp="1"/>
          </p:cNvSpPr>
          <p:nvPr>
            <p:ph type="sldNum" sz="quarter" idx="12"/>
          </p:nvPr>
        </p:nvSpPr>
        <p:spPr/>
        <p:txBody>
          <a:bodyPr/>
          <a:lstStyle/>
          <a:p>
            <a:fld id="{FC7D9049-817E-4E3C-AB49-6DD24EB8E783}" type="slidenum">
              <a:rPr lang="ru-RU" smtClean="0"/>
              <a:t>‹#›</a:t>
            </a:fld>
            <a:endParaRPr lang="ru-RU"/>
          </a:p>
        </p:txBody>
      </p:sp>
    </p:spTree>
    <p:extLst>
      <p:ext uri="{BB962C8B-B14F-4D97-AF65-F5344CB8AC3E}">
        <p14:creationId xmlns:p14="http://schemas.microsoft.com/office/powerpoint/2010/main" val="426488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6B897E-74E1-C757-2528-C36FFE13DE9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A8335C8-4139-2AEE-8A13-5F9F4F9469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0A27513-CE37-1FCB-6F76-B80F67B9444F}"/>
              </a:ext>
            </a:extLst>
          </p:cNvPr>
          <p:cNvSpPr>
            <a:spLocks noGrp="1"/>
          </p:cNvSpPr>
          <p:nvPr>
            <p:ph type="dt" sz="half" idx="10"/>
          </p:nvPr>
        </p:nvSpPr>
        <p:spPr/>
        <p:txBody>
          <a:bodyPr/>
          <a:lstStyle/>
          <a:p>
            <a:fld id="{00AE434B-FD92-4FEB-91FA-A6615E6546E3}" type="datetimeFigureOut">
              <a:rPr lang="ru-RU" smtClean="0"/>
              <a:t>29.10.2024</a:t>
            </a:fld>
            <a:endParaRPr lang="ru-RU"/>
          </a:p>
        </p:txBody>
      </p:sp>
      <p:sp>
        <p:nvSpPr>
          <p:cNvPr id="5" name="Нижний колонтитул 4">
            <a:extLst>
              <a:ext uri="{FF2B5EF4-FFF2-40B4-BE49-F238E27FC236}">
                <a16:creationId xmlns:a16="http://schemas.microsoft.com/office/drawing/2014/main" id="{CD4CA978-A2F7-EF38-E1A2-27AAC529177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E8E6A4F-0B33-EE17-F748-5AB6C18E772B}"/>
              </a:ext>
            </a:extLst>
          </p:cNvPr>
          <p:cNvSpPr>
            <a:spLocks noGrp="1"/>
          </p:cNvSpPr>
          <p:nvPr>
            <p:ph type="sldNum" sz="quarter" idx="12"/>
          </p:nvPr>
        </p:nvSpPr>
        <p:spPr/>
        <p:txBody>
          <a:bodyPr/>
          <a:lstStyle/>
          <a:p>
            <a:fld id="{FC7D9049-817E-4E3C-AB49-6DD24EB8E783}" type="slidenum">
              <a:rPr lang="ru-RU" smtClean="0"/>
              <a:t>‹#›</a:t>
            </a:fld>
            <a:endParaRPr lang="ru-RU"/>
          </a:p>
        </p:txBody>
      </p:sp>
    </p:spTree>
    <p:extLst>
      <p:ext uri="{BB962C8B-B14F-4D97-AF65-F5344CB8AC3E}">
        <p14:creationId xmlns:p14="http://schemas.microsoft.com/office/powerpoint/2010/main" val="220440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FC2AB3-2B95-9B98-B662-95BC5AA7630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24B2C89-89DB-73E0-D7A5-AC0E23E8C66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EF7BC26-42BB-B0DE-3061-41827E91718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036A653-C15C-B2A7-5F04-F9EF50EADC76}"/>
              </a:ext>
            </a:extLst>
          </p:cNvPr>
          <p:cNvSpPr>
            <a:spLocks noGrp="1"/>
          </p:cNvSpPr>
          <p:nvPr>
            <p:ph type="dt" sz="half" idx="10"/>
          </p:nvPr>
        </p:nvSpPr>
        <p:spPr/>
        <p:txBody>
          <a:bodyPr/>
          <a:lstStyle/>
          <a:p>
            <a:fld id="{00AE434B-FD92-4FEB-91FA-A6615E6546E3}" type="datetimeFigureOut">
              <a:rPr lang="ru-RU" smtClean="0"/>
              <a:t>29.10.2024</a:t>
            </a:fld>
            <a:endParaRPr lang="ru-RU"/>
          </a:p>
        </p:txBody>
      </p:sp>
      <p:sp>
        <p:nvSpPr>
          <p:cNvPr id="6" name="Нижний колонтитул 5">
            <a:extLst>
              <a:ext uri="{FF2B5EF4-FFF2-40B4-BE49-F238E27FC236}">
                <a16:creationId xmlns:a16="http://schemas.microsoft.com/office/drawing/2014/main" id="{90D7359E-E27E-9D42-F9AD-E1FD2DB50DB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2C56C9D-FEA4-35EA-E730-3102628E2340}"/>
              </a:ext>
            </a:extLst>
          </p:cNvPr>
          <p:cNvSpPr>
            <a:spLocks noGrp="1"/>
          </p:cNvSpPr>
          <p:nvPr>
            <p:ph type="sldNum" sz="quarter" idx="12"/>
          </p:nvPr>
        </p:nvSpPr>
        <p:spPr/>
        <p:txBody>
          <a:bodyPr/>
          <a:lstStyle/>
          <a:p>
            <a:fld id="{FC7D9049-817E-4E3C-AB49-6DD24EB8E783}" type="slidenum">
              <a:rPr lang="ru-RU" smtClean="0"/>
              <a:t>‹#›</a:t>
            </a:fld>
            <a:endParaRPr lang="ru-RU"/>
          </a:p>
        </p:txBody>
      </p:sp>
    </p:spTree>
    <p:extLst>
      <p:ext uri="{BB962C8B-B14F-4D97-AF65-F5344CB8AC3E}">
        <p14:creationId xmlns:p14="http://schemas.microsoft.com/office/powerpoint/2010/main" val="412584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D4AA60-F9FE-A77B-6218-6CABD3CF021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14EF60B-AFF7-ACF0-E9EB-138E89BD2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3F55237-4472-1AC5-457B-D6E54CDFBC3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186FBC8-9E78-14AD-A0EE-58550FCCF0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0E659DF-238E-49D4-3997-33443ED15BB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DAE1991-BA93-1414-2093-5F41067FF684}"/>
              </a:ext>
            </a:extLst>
          </p:cNvPr>
          <p:cNvSpPr>
            <a:spLocks noGrp="1"/>
          </p:cNvSpPr>
          <p:nvPr>
            <p:ph type="dt" sz="half" idx="10"/>
          </p:nvPr>
        </p:nvSpPr>
        <p:spPr/>
        <p:txBody>
          <a:bodyPr/>
          <a:lstStyle/>
          <a:p>
            <a:fld id="{00AE434B-FD92-4FEB-91FA-A6615E6546E3}" type="datetimeFigureOut">
              <a:rPr lang="ru-RU" smtClean="0"/>
              <a:t>29.10.2024</a:t>
            </a:fld>
            <a:endParaRPr lang="ru-RU"/>
          </a:p>
        </p:txBody>
      </p:sp>
      <p:sp>
        <p:nvSpPr>
          <p:cNvPr id="8" name="Нижний колонтитул 7">
            <a:extLst>
              <a:ext uri="{FF2B5EF4-FFF2-40B4-BE49-F238E27FC236}">
                <a16:creationId xmlns:a16="http://schemas.microsoft.com/office/drawing/2014/main" id="{A3F881E6-58C2-3816-FB44-3759D108DA7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D29226FF-EB99-F7A1-6E9B-9510CDD8CDCF}"/>
              </a:ext>
            </a:extLst>
          </p:cNvPr>
          <p:cNvSpPr>
            <a:spLocks noGrp="1"/>
          </p:cNvSpPr>
          <p:nvPr>
            <p:ph type="sldNum" sz="quarter" idx="12"/>
          </p:nvPr>
        </p:nvSpPr>
        <p:spPr/>
        <p:txBody>
          <a:bodyPr/>
          <a:lstStyle/>
          <a:p>
            <a:fld id="{FC7D9049-817E-4E3C-AB49-6DD24EB8E783}" type="slidenum">
              <a:rPr lang="ru-RU" smtClean="0"/>
              <a:t>‹#›</a:t>
            </a:fld>
            <a:endParaRPr lang="ru-RU"/>
          </a:p>
        </p:txBody>
      </p:sp>
    </p:spTree>
    <p:extLst>
      <p:ext uri="{BB962C8B-B14F-4D97-AF65-F5344CB8AC3E}">
        <p14:creationId xmlns:p14="http://schemas.microsoft.com/office/powerpoint/2010/main" val="234650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5C9114-BD47-2915-AEA4-EEB58A34242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D5DF4B8-E83D-561A-6896-61A153CE9542}"/>
              </a:ext>
            </a:extLst>
          </p:cNvPr>
          <p:cNvSpPr>
            <a:spLocks noGrp="1"/>
          </p:cNvSpPr>
          <p:nvPr>
            <p:ph type="dt" sz="half" idx="10"/>
          </p:nvPr>
        </p:nvSpPr>
        <p:spPr/>
        <p:txBody>
          <a:bodyPr/>
          <a:lstStyle/>
          <a:p>
            <a:fld id="{00AE434B-FD92-4FEB-91FA-A6615E6546E3}" type="datetimeFigureOut">
              <a:rPr lang="ru-RU" smtClean="0"/>
              <a:t>29.10.2024</a:t>
            </a:fld>
            <a:endParaRPr lang="ru-RU"/>
          </a:p>
        </p:txBody>
      </p:sp>
      <p:sp>
        <p:nvSpPr>
          <p:cNvPr id="4" name="Нижний колонтитул 3">
            <a:extLst>
              <a:ext uri="{FF2B5EF4-FFF2-40B4-BE49-F238E27FC236}">
                <a16:creationId xmlns:a16="http://schemas.microsoft.com/office/drawing/2014/main" id="{C7578AEC-13D6-0E03-6E4A-096138E8540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73032E5-9E29-793B-7E25-3A55BCC25CB5}"/>
              </a:ext>
            </a:extLst>
          </p:cNvPr>
          <p:cNvSpPr>
            <a:spLocks noGrp="1"/>
          </p:cNvSpPr>
          <p:nvPr>
            <p:ph type="sldNum" sz="quarter" idx="12"/>
          </p:nvPr>
        </p:nvSpPr>
        <p:spPr/>
        <p:txBody>
          <a:bodyPr/>
          <a:lstStyle/>
          <a:p>
            <a:fld id="{FC7D9049-817E-4E3C-AB49-6DD24EB8E783}" type="slidenum">
              <a:rPr lang="ru-RU" smtClean="0"/>
              <a:t>‹#›</a:t>
            </a:fld>
            <a:endParaRPr lang="ru-RU"/>
          </a:p>
        </p:txBody>
      </p:sp>
    </p:spTree>
    <p:extLst>
      <p:ext uri="{BB962C8B-B14F-4D97-AF65-F5344CB8AC3E}">
        <p14:creationId xmlns:p14="http://schemas.microsoft.com/office/powerpoint/2010/main" val="133527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8C18DE4-0C71-EDE9-64FB-9C50B9E09E10}"/>
              </a:ext>
            </a:extLst>
          </p:cNvPr>
          <p:cNvSpPr>
            <a:spLocks noGrp="1"/>
          </p:cNvSpPr>
          <p:nvPr>
            <p:ph type="dt" sz="half" idx="10"/>
          </p:nvPr>
        </p:nvSpPr>
        <p:spPr/>
        <p:txBody>
          <a:bodyPr/>
          <a:lstStyle/>
          <a:p>
            <a:fld id="{00AE434B-FD92-4FEB-91FA-A6615E6546E3}" type="datetimeFigureOut">
              <a:rPr lang="ru-RU" smtClean="0"/>
              <a:t>29.10.2024</a:t>
            </a:fld>
            <a:endParaRPr lang="ru-RU"/>
          </a:p>
        </p:txBody>
      </p:sp>
      <p:sp>
        <p:nvSpPr>
          <p:cNvPr id="3" name="Нижний колонтитул 2">
            <a:extLst>
              <a:ext uri="{FF2B5EF4-FFF2-40B4-BE49-F238E27FC236}">
                <a16:creationId xmlns:a16="http://schemas.microsoft.com/office/drawing/2014/main" id="{BE5D37DB-2CDB-5667-7B76-BAA395C5E5A1}"/>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95F6523-745F-AE6B-1D7B-3449D80B90A6}"/>
              </a:ext>
            </a:extLst>
          </p:cNvPr>
          <p:cNvSpPr>
            <a:spLocks noGrp="1"/>
          </p:cNvSpPr>
          <p:nvPr>
            <p:ph type="sldNum" sz="quarter" idx="12"/>
          </p:nvPr>
        </p:nvSpPr>
        <p:spPr/>
        <p:txBody>
          <a:bodyPr/>
          <a:lstStyle/>
          <a:p>
            <a:fld id="{FC7D9049-817E-4E3C-AB49-6DD24EB8E783}" type="slidenum">
              <a:rPr lang="ru-RU" smtClean="0"/>
              <a:t>‹#›</a:t>
            </a:fld>
            <a:endParaRPr lang="ru-RU"/>
          </a:p>
        </p:txBody>
      </p:sp>
    </p:spTree>
    <p:extLst>
      <p:ext uri="{BB962C8B-B14F-4D97-AF65-F5344CB8AC3E}">
        <p14:creationId xmlns:p14="http://schemas.microsoft.com/office/powerpoint/2010/main" val="125091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30CBDC-C2AF-26AB-624C-782FFD8EC5E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2360413-0E4F-6C32-47D6-480FA6F82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E2557EB-3B5B-B7FA-2065-6C7C08821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483F714-0077-BEC4-F849-FD96CBE01512}"/>
              </a:ext>
            </a:extLst>
          </p:cNvPr>
          <p:cNvSpPr>
            <a:spLocks noGrp="1"/>
          </p:cNvSpPr>
          <p:nvPr>
            <p:ph type="dt" sz="half" idx="10"/>
          </p:nvPr>
        </p:nvSpPr>
        <p:spPr/>
        <p:txBody>
          <a:bodyPr/>
          <a:lstStyle/>
          <a:p>
            <a:fld id="{00AE434B-FD92-4FEB-91FA-A6615E6546E3}" type="datetimeFigureOut">
              <a:rPr lang="ru-RU" smtClean="0"/>
              <a:t>29.10.2024</a:t>
            </a:fld>
            <a:endParaRPr lang="ru-RU"/>
          </a:p>
        </p:txBody>
      </p:sp>
      <p:sp>
        <p:nvSpPr>
          <p:cNvPr id="6" name="Нижний колонтитул 5">
            <a:extLst>
              <a:ext uri="{FF2B5EF4-FFF2-40B4-BE49-F238E27FC236}">
                <a16:creationId xmlns:a16="http://schemas.microsoft.com/office/drawing/2014/main" id="{25F642A6-D334-F438-18C6-09BA1801F63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EE9762D-9FBF-90E0-6887-336AB775F81F}"/>
              </a:ext>
            </a:extLst>
          </p:cNvPr>
          <p:cNvSpPr>
            <a:spLocks noGrp="1"/>
          </p:cNvSpPr>
          <p:nvPr>
            <p:ph type="sldNum" sz="quarter" idx="12"/>
          </p:nvPr>
        </p:nvSpPr>
        <p:spPr/>
        <p:txBody>
          <a:bodyPr/>
          <a:lstStyle/>
          <a:p>
            <a:fld id="{FC7D9049-817E-4E3C-AB49-6DD24EB8E783}" type="slidenum">
              <a:rPr lang="ru-RU" smtClean="0"/>
              <a:t>‹#›</a:t>
            </a:fld>
            <a:endParaRPr lang="ru-RU"/>
          </a:p>
        </p:txBody>
      </p:sp>
    </p:spTree>
    <p:extLst>
      <p:ext uri="{BB962C8B-B14F-4D97-AF65-F5344CB8AC3E}">
        <p14:creationId xmlns:p14="http://schemas.microsoft.com/office/powerpoint/2010/main" val="151776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EC041C-49CD-75FB-6BEA-9A81A23055B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FC44CBF-9804-AB28-1985-46EA434F1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EB9A3C0-232E-1288-BC11-962629FDC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7E31AC9-AEC6-2B0A-F600-AB4FAD0BA339}"/>
              </a:ext>
            </a:extLst>
          </p:cNvPr>
          <p:cNvSpPr>
            <a:spLocks noGrp="1"/>
          </p:cNvSpPr>
          <p:nvPr>
            <p:ph type="dt" sz="half" idx="10"/>
          </p:nvPr>
        </p:nvSpPr>
        <p:spPr/>
        <p:txBody>
          <a:bodyPr/>
          <a:lstStyle/>
          <a:p>
            <a:fld id="{00AE434B-FD92-4FEB-91FA-A6615E6546E3}" type="datetimeFigureOut">
              <a:rPr lang="ru-RU" smtClean="0"/>
              <a:t>29.10.2024</a:t>
            </a:fld>
            <a:endParaRPr lang="ru-RU"/>
          </a:p>
        </p:txBody>
      </p:sp>
      <p:sp>
        <p:nvSpPr>
          <p:cNvPr id="6" name="Нижний колонтитул 5">
            <a:extLst>
              <a:ext uri="{FF2B5EF4-FFF2-40B4-BE49-F238E27FC236}">
                <a16:creationId xmlns:a16="http://schemas.microsoft.com/office/drawing/2014/main" id="{03A3C4C0-99C8-67E9-4019-D6E53897B1D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D35DDC4-7687-5C8D-206F-F24D8A47171C}"/>
              </a:ext>
            </a:extLst>
          </p:cNvPr>
          <p:cNvSpPr>
            <a:spLocks noGrp="1"/>
          </p:cNvSpPr>
          <p:nvPr>
            <p:ph type="sldNum" sz="quarter" idx="12"/>
          </p:nvPr>
        </p:nvSpPr>
        <p:spPr/>
        <p:txBody>
          <a:bodyPr/>
          <a:lstStyle/>
          <a:p>
            <a:fld id="{FC7D9049-817E-4E3C-AB49-6DD24EB8E783}" type="slidenum">
              <a:rPr lang="ru-RU" smtClean="0"/>
              <a:t>‹#›</a:t>
            </a:fld>
            <a:endParaRPr lang="ru-RU"/>
          </a:p>
        </p:txBody>
      </p:sp>
    </p:spTree>
    <p:extLst>
      <p:ext uri="{BB962C8B-B14F-4D97-AF65-F5344CB8AC3E}">
        <p14:creationId xmlns:p14="http://schemas.microsoft.com/office/powerpoint/2010/main" val="280966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D76998-17C1-B80A-539F-2AAF09ADB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66CC705C-4025-0E52-46CC-439D23593A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28E6965-E59C-BE84-DA3D-9BBA6FE97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0AE434B-FD92-4FEB-91FA-A6615E6546E3}" type="datetimeFigureOut">
              <a:rPr lang="ru-RU" smtClean="0"/>
              <a:t>29.10.2024</a:t>
            </a:fld>
            <a:endParaRPr lang="ru-RU"/>
          </a:p>
        </p:txBody>
      </p:sp>
      <p:sp>
        <p:nvSpPr>
          <p:cNvPr id="5" name="Нижний колонтитул 4">
            <a:extLst>
              <a:ext uri="{FF2B5EF4-FFF2-40B4-BE49-F238E27FC236}">
                <a16:creationId xmlns:a16="http://schemas.microsoft.com/office/drawing/2014/main" id="{056948D0-547F-DFEF-F5F3-6B382883B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7FBD1D24-7E3F-AEB7-31AD-EFB30DCC2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7D9049-817E-4E3C-AB49-6DD24EB8E783}" type="slidenum">
              <a:rPr lang="ru-RU" smtClean="0"/>
              <a:t>‹#›</a:t>
            </a:fld>
            <a:endParaRPr lang="ru-RU"/>
          </a:p>
        </p:txBody>
      </p:sp>
    </p:spTree>
    <p:extLst>
      <p:ext uri="{BB962C8B-B14F-4D97-AF65-F5344CB8AC3E}">
        <p14:creationId xmlns:p14="http://schemas.microsoft.com/office/powerpoint/2010/main" val="1010624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wildfly.org/downloa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F8F073-A456-CDED-B13D-1734D04CC4B3}"/>
              </a:ext>
            </a:extLst>
          </p:cNvPr>
          <p:cNvSpPr>
            <a:spLocks noGrp="1"/>
          </p:cNvSpPr>
          <p:nvPr>
            <p:ph type="ctrTitle"/>
          </p:nvPr>
        </p:nvSpPr>
        <p:spPr/>
        <p:txBody>
          <a:bodyPr>
            <a:normAutofit fontScale="90000"/>
          </a:bodyPr>
          <a:lstStyle/>
          <a:p>
            <a:r>
              <a:rPr lang="en-US" b="0" i="0" dirty="0">
                <a:solidFill>
                  <a:srgbClr val="1D2125"/>
                </a:solidFill>
                <a:effectLst/>
                <a:latin typeface="-apple-system"/>
              </a:rPr>
              <a:t>Java Web Containers (Tomcat, JBoss (</a:t>
            </a:r>
            <a:r>
              <a:rPr lang="en-US" b="0" i="0" dirty="0" err="1">
                <a:solidFill>
                  <a:srgbClr val="1D2125"/>
                </a:solidFill>
                <a:effectLst/>
                <a:latin typeface="-apple-system"/>
              </a:rPr>
              <a:t>WildFly</a:t>
            </a:r>
            <a:r>
              <a:rPr lang="en-US" b="0" i="0" dirty="0">
                <a:solidFill>
                  <a:srgbClr val="1D2125"/>
                </a:solidFill>
                <a:effectLst/>
                <a:latin typeface="-apple-system"/>
              </a:rPr>
              <a:t>), Glassfish, Jetty)</a:t>
            </a:r>
            <a:endParaRPr lang="ru-RU" dirty="0"/>
          </a:p>
        </p:txBody>
      </p:sp>
      <p:sp>
        <p:nvSpPr>
          <p:cNvPr id="3" name="Подзаголовок 2">
            <a:extLst>
              <a:ext uri="{FF2B5EF4-FFF2-40B4-BE49-F238E27FC236}">
                <a16:creationId xmlns:a16="http://schemas.microsoft.com/office/drawing/2014/main" id="{87F9003C-C288-565C-90A2-A247871B173A}"/>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50450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A9A4ED58-9059-6268-028A-63D3B016D770}"/>
              </a:ext>
            </a:extLst>
          </p:cNvPr>
          <p:cNvSpPr>
            <a:spLocks noGrp="1"/>
          </p:cNvSpPr>
          <p:nvPr>
            <p:ph type="title"/>
          </p:nvPr>
        </p:nvSpPr>
        <p:spPr>
          <a:xfrm>
            <a:off x="793662" y="386930"/>
            <a:ext cx="10066122" cy="1298448"/>
          </a:xfrm>
        </p:spPr>
        <p:txBody>
          <a:bodyPr anchor="b">
            <a:normAutofit/>
          </a:bodyPr>
          <a:lstStyle/>
          <a:p>
            <a:r>
              <a:rPr lang="en-US" sz="4800" b="1"/>
              <a:t>„WildFly“ įdiegimas</a:t>
            </a:r>
            <a:endParaRPr lang="ru-RU"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A05A4A53-8CE4-B038-C637-C0AD5F6BF5BD}"/>
              </a:ext>
            </a:extLst>
          </p:cNvPr>
          <p:cNvSpPr>
            <a:spLocks noGrp="1"/>
          </p:cNvSpPr>
          <p:nvPr>
            <p:ph idx="1"/>
          </p:nvPr>
        </p:nvSpPr>
        <p:spPr>
          <a:xfrm>
            <a:off x="793661" y="2599509"/>
            <a:ext cx="4530898" cy="3639450"/>
          </a:xfrm>
        </p:spPr>
        <p:txBody>
          <a:bodyPr anchor="ctr">
            <a:normAutofit/>
          </a:bodyPr>
          <a:lstStyle/>
          <a:p>
            <a:pPr marL="0" indent="0">
              <a:buNone/>
            </a:pPr>
            <a:r>
              <a:rPr lang="lt-LT" sz="1700"/>
              <a:t>Pirmiausia pradėkite atsisiųsti WildFly čia </a:t>
            </a:r>
            <a:r>
              <a:rPr lang="lt-LT" sz="1700">
                <a:hlinkClick r:id="rId2"/>
              </a:rPr>
              <a:t>http://wildfly.org/downloads/</a:t>
            </a:r>
            <a:r>
              <a:rPr lang="lt-LT" sz="1700"/>
              <a:t>. Taip pat turėtumėte turėti įdiegtą JDK 1.7.</a:t>
            </a:r>
            <a:br>
              <a:rPr lang="lt-LT" sz="1700"/>
            </a:br>
            <a:endParaRPr lang="lt-LT" sz="1700"/>
          </a:p>
          <a:p>
            <a:pPr marL="0" indent="0">
              <a:buNone/>
            </a:pPr>
            <a:r>
              <a:rPr lang="lt-LT" sz="1700"/>
              <a:t>Atsisiuntę archyvą, išpakuokite jį į jums patogią vietą. Po to eikite į ../wildfly-8.0.0.0.0.0.</a:t>
            </a:r>
            <a:r>
              <a:rPr lang="lt-LT" sz="1700" b="1"/>
              <a:t>Final/bin </a:t>
            </a:r>
            <a:r>
              <a:rPr lang="lt-LT" sz="1700"/>
              <a:t>ir ten bus failas </a:t>
            </a:r>
            <a:r>
              <a:rPr lang="lt-LT" sz="1700" b="1"/>
              <a:t>standalone.bin</a:t>
            </a:r>
            <a:r>
              <a:rPr lang="lt-LT" sz="1700"/>
              <a:t> (Windows) ir </a:t>
            </a:r>
            <a:r>
              <a:rPr lang="lt-LT" sz="1700" b="1"/>
              <a:t>standalone.sh</a:t>
            </a:r>
            <a:r>
              <a:rPr lang="lt-LT" sz="1700"/>
              <a:t> (Linux) jį paleidę paleisite „WildFly“ serverį.</a:t>
            </a:r>
            <a:br>
              <a:rPr lang="lt-LT" sz="1700"/>
            </a:br>
            <a:endParaRPr lang="lt-LT" sz="1700"/>
          </a:p>
          <a:p>
            <a:pPr marL="0" indent="0">
              <a:buNone/>
            </a:pPr>
            <a:r>
              <a:rPr lang="lt-LT" sz="1700"/>
              <a:t>Norėdami patikrinti, ar serveris veikia, tiesiog eikite į šį URL adresą: http: </a:t>
            </a:r>
            <a:r>
              <a:rPr lang="lt-LT" sz="1700" b="1"/>
              <a:t>//localhost:8080 </a:t>
            </a:r>
            <a:r>
              <a:rPr lang="lt-LT" sz="1700"/>
              <a:t>ir pamatysite:</a:t>
            </a:r>
            <a:br>
              <a:rPr lang="lt-LT" sz="1700"/>
            </a:br>
            <a:endParaRPr lang="lt-LT" sz="1700"/>
          </a:p>
          <a:p>
            <a:endParaRPr lang="ru-RU" sz="1700"/>
          </a:p>
        </p:txBody>
      </p:sp>
      <p:pic>
        <p:nvPicPr>
          <p:cNvPr id="5" name="Рисунок 4"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F8D29451-B790-F114-4D02-D4513FE86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532" y="3002305"/>
            <a:ext cx="5150277" cy="26781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13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Arc 2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Рисунок 4"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3EC86E95-0A8B-4A7A-6170-F3108D623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600318"/>
            <a:ext cx="4777381" cy="348761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Объект 2">
            <a:extLst>
              <a:ext uri="{FF2B5EF4-FFF2-40B4-BE49-F238E27FC236}">
                <a16:creationId xmlns:a16="http://schemas.microsoft.com/office/drawing/2014/main" id="{C8AADE9E-3E09-5B07-4E9E-72984F7DDE77}"/>
              </a:ext>
            </a:extLst>
          </p:cNvPr>
          <p:cNvSpPr>
            <a:spLocks noGrp="1"/>
          </p:cNvSpPr>
          <p:nvPr>
            <p:ph idx="1"/>
          </p:nvPr>
        </p:nvSpPr>
        <p:spPr>
          <a:xfrm>
            <a:off x="5894962" y="1984443"/>
            <a:ext cx="5458838" cy="4192520"/>
          </a:xfrm>
        </p:spPr>
        <p:txBody>
          <a:bodyPr>
            <a:normAutofit/>
          </a:bodyPr>
          <a:lstStyle/>
          <a:p>
            <a:pPr marL="0" indent="0">
              <a:buNone/>
            </a:pPr>
            <a:r>
              <a:rPr lang="lt-LT" sz="1300"/>
              <a:t>Po to reikia sukurti naują naudotoją, tam tame pačiame aplanke paleidžiame failą </a:t>
            </a:r>
            <a:r>
              <a:rPr lang="lt-LT" sz="1300" b="1"/>
              <a:t>add-user</a:t>
            </a:r>
            <a:r>
              <a:rPr lang="lt-LT" sz="1300"/>
              <a:t>.(</a:t>
            </a:r>
            <a:r>
              <a:rPr lang="lt-LT" sz="1300" b="1"/>
              <a:t>bat|sh</a:t>
            </a:r>
            <a:r>
              <a:rPr lang="lt-LT" sz="1300"/>
              <a:t>).</a:t>
            </a:r>
            <a:br>
              <a:rPr lang="lt-LT" sz="1300"/>
            </a:br>
            <a:endParaRPr lang="lt-LT" sz="1300"/>
          </a:p>
          <a:p>
            <a:pPr marL="0" indent="0">
              <a:buNone/>
            </a:pPr>
            <a:r>
              <a:rPr lang="lt-LT" sz="1300"/>
              <a:t>Po to pagal numatytuosius nustatymus pasirenkama parinktis (</a:t>
            </a:r>
            <a:r>
              <a:rPr lang="lt-LT" sz="1300" b="1"/>
              <a:t>a</a:t>
            </a:r>
            <a:r>
              <a:rPr lang="lt-LT" sz="1300"/>
              <a:t>), todėl spauskite </a:t>
            </a:r>
            <a:r>
              <a:rPr lang="lt-LT" sz="1300" b="1"/>
              <a:t>Enter.</a:t>
            </a:r>
            <a:br>
              <a:rPr lang="lt-LT" sz="1300"/>
            </a:br>
            <a:endParaRPr lang="lt-LT" sz="1300"/>
          </a:p>
          <a:p>
            <a:pPr marL="0" indent="0">
              <a:buNone/>
            </a:pPr>
            <a:r>
              <a:rPr lang="lt-LT" sz="1300"/>
              <a:t>Tada įveskite prisijungimo vardą ir patvirtinkite </a:t>
            </a:r>
            <a:r>
              <a:rPr lang="lt-LT" sz="1300" b="1"/>
              <a:t>taip </a:t>
            </a:r>
            <a:r>
              <a:rPr lang="lt-LT" sz="1300"/>
              <a:t>, du kartus įveskite slaptažodį ir</a:t>
            </a:r>
            <a:r>
              <a:rPr lang="lt-LT" sz="1300" b="1"/>
              <a:t> taip</a:t>
            </a:r>
            <a:r>
              <a:rPr lang="lt-LT" sz="1300"/>
              <a:t> pat patvirtinkite</a:t>
            </a:r>
            <a:r>
              <a:rPr lang="lt-LT" sz="1300" b="1"/>
              <a:t> taip.</a:t>
            </a:r>
            <a:br>
              <a:rPr lang="lt-LT" sz="1300"/>
            </a:br>
            <a:endParaRPr lang="lt-LT" sz="1300"/>
          </a:p>
          <a:p>
            <a:pPr marL="0" indent="0">
              <a:buNone/>
            </a:pPr>
            <a:r>
              <a:rPr lang="lt-LT" sz="1300"/>
              <a:t>Po to spaudžiame </a:t>
            </a:r>
            <a:r>
              <a:rPr lang="lt-LT" sz="1300" b="1"/>
              <a:t>Enter</a:t>
            </a:r>
            <a:r>
              <a:rPr lang="lt-LT" sz="1300"/>
              <a:t> ir patvirtiname </a:t>
            </a:r>
            <a:r>
              <a:rPr lang="lt-LT" sz="1300" b="1"/>
              <a:t>taip</a:t>
            </a:r>
            <a:r>
              <a:rPr lang="lt-LT" sz="1300"/>
              <a:t>:</a:t>
            </a:r>
            <a:br>
              <a:rPr lang="lt-LT" sz="1300"/>
            </a:br>
            <a:endParaRPr lang="lt-LT" sz="1300"/>
          </a:p>
          <a:p>
            <a:pPr marL="0" indent="0">
              <a:buNone/>
            </a:pPr>
            <a:r>
              <a:rPr lang="lt-LT" sz="1300"/>
              <a:t>Visuose tolesniuose veiksmuose </a:t>
            </a:r>
            <a:r>
              <a:rPr lang="lt-LT" sz="1300" b="1"/>
              <a:t>taip</a:t>
            </a:r>
            <a:r>
              <a:rPr lang="lt-LT" sz="1300"/>
              <a:t> pat sutinku su viskuo </a:t>
            </a:r>
            <a:r>
              <a:rPr lang="lt-LT" sz="1300" b="1"/>
              <a:t>taip.</a:t>
            </a:r>
            <a:br>
              <a:rPr lang="lt-LT" sz="1300"/>
            </a:br>
            <a:endParaRPr lang="lt-LT" sz="1300"/>
          </a:p>
          <a:p>
            <a:pPr marL="0" indent="0">
              <a:buNone/>
            </a:pPr>
            <a:r>
              <a:rPr lang="lt-LT" sz="1300"/>
              <a:t>Sukūrę naudotoją galime pereiti į </a:t>
            </a:r>
            <a:r>
              <a:rPr lang="lt-LT" sz="1300" b="1"/>
              <a:t>administratoriaus konsolę </a:t>
            </a:r>
            <a:r>
              <a:rPr lang="lt-LT" sz="1300"/>
              <a:t>, eidami </a:t>
            </a:r>
            <a:r>
              <a:rPr lang="lt-LT" sz="1300" b="1"/>
              <a:t>adresu http://localhost:9990/console/App.html </a:t>
            </a:r>
            <a:r>
              <a:rPr lang="lt-LT" sz="1300"/>
              <a:t>, ir jūsų bus paprašyta įvesti ką tik sukurtą naudotojo vardą ir slaptažodį.</a:t>
            </a:r>
          </a:p>
          <a:p>
            <a:endParaRPr lang="ru-RU" sz="1300"/>
          </a:p>
        </p:txBody>
      </p:sp>
    </p:spTree>
    <p:extLst>
      <p:ext uri="{BB962C8B-B14F-4D97-AF65-F5344CB8AC3E}">
        <p14:creationId xmlns:p14="http://schemas.microsoft.com/office/powerpoint/2010/main" val="370024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0ECEAE-0F03-EEA8-EC5D-BCBC84821020}"/>
              </a:ext>
            </a:extLst>
          </p:cNvPr>
          <p:cNvSpPr>
            <a:spLocks noGrp="1"/>
          </p:cNvSpPr>
          <p:nvPr>
            <p:ph type="title"/>
          </p:nvPr>
        </p:nvSpPr>
        <p:spPr/>
        <p:txBody>
          <a:bodyPr/>
          <a:lstStyle/>
          <a:p>
            <a:r>
              <a:rPr lang="en-US" dirty="0" err="1"/>
              <a:t>Administratoriaus</a:t>
            </a:r>
            <a:r>
              <a:rPr lang="en-US" dirty="0"/>
              <a:t> </a:t>
            </a:r>
            <a:r>
              <a:rPr lang="en-US" dirty="0" err="1"/>
              <a:t>panele</a:t>
            </a:r>
            <a:endParaRPr lang="ru-RU" dirty="0"/>
          </a:p>
        </p:txBody>
      </p:sp>
      <p:pic>
        <p:nvPicPr>
          <p:cNvPr id="5" name="Объект 4" descr="Изображение выглядит как текст, снимок экрана, программное обеспечение&#10;&#10;Автоматически созданное описание">
            <a:extLst>
              <a:ext uri="{FF2B5EF4-FFF2-40B4-BE49-F238E27FC236}">
                <a16:creationId xmlns:a16="http://schemas.microsoft.com/office/drawing/2014/main" id="{FD9EA7B8-8091-9D92-7B61-45E5E2DA84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520" y="1393730"/>
            <a:ext cx="7453884" cy="4658678"/>
          </a:xfrm>
        </p:spPr>
      </p:pic>
    </p:spTree>
    <p:extLst>
      <p:ext uri="{BB962C8B-B14F-4D97-AF65-F5344CB8AC3E}">
        <p14:creationId xmlns:p14="http://schemas.microsoft.com/office/powerpoint/2010/main" val="120068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359B73-F507-DA43-1172-66D4686E1996}"/>
              </a:ext>
            </a:extLst>
          </p:cNvPr>
          <p:cNvSpPr>
            <a:spLocks noGrp="1"/>
          </p:cNvSpPr>
          <p:nvPr>
            <p:ph type="title"/>
          </p:nvPr>
        </p:nvSpPr>
        <p:spPr/>
        <p:txBody>
          <a:bodyPr/>
          <a:lstStyle/>
          <a:p>
            <a:pPr algn="ctr"/>
            <a:r>
              <a:rPr lang="en-US" dirty="0" err="1"/>
              <a:t>GlassFish</a:t>
            </a:r>
            <a:endParaRPr lang="ru-RU" dirty="0"/>
          </a:p>
        </p:txBody>
      </p:sp>
      <p:sp>
        <p:nvSpPr>
          <p:cNvPr id="3" name="Объект 2">
            <a:extLst>
              <a:ext uri="{FF2B5EF4-FFF2-40B4-BE49-F238E27FC236}">
                <a16:creationId xmlns:a16="http://schemas.microsoft.com/office/drawing/2014/main" id="{F18AF9FA-4915-F520-E81C-DEA7111107B4}"/>
              </a:ext>
            </a:extLst>
          </p:cNvPr>
          <p:cNvSpPr>
            <a:spLocks noGrp="1"/>
          </p:cNvSpPr>
          <p:nvPr>
            <p:ph idx="1"/>
          </p:nvPr>
        </p:nvSpPr>
        <p:spPr/>
        <p:txBody>
          <a:bodyPr/>
          <a:lstStyle/>
          <a:p>
            <a:r>
              <a:rPr lang="lt-LT" dirty="0"/>
              <a:t>GlassFish atsirado 2005 metais kaip Java EE (Java Enterprise Edition) specifikacijų etaloninė realizacija. Jį sukūrė „Sun Microsystems“ su tikslu demonstruoti visas Java EE galimybes. Po to, kai 2010 metais „Oracle“ įsigijo „Sun Microsystems“, GlassFish kūrimas buvo tęsiamas „Oracle“ kompanijoje. Nors „Oracle“ nutraukė komercinės versijos palaikymą 2013 metais, GlassFish ir toliau veikia kaip atviro kodo sprendimas, skirtas kūrėjams. Jis tapo pagrindine platforma daugeliui Java EE naujovių, tokių kaip EJB, JPA, JMS ir kitoms funkcijoms.</a:t>
            </a:r>
            <a:endParaRPr lang="ru-RU" dirty="0"/>
          </a:p>
        </p:txBody>
      </p:sp>
    </p:spTree>
    <p:extLst>
      <p:ext uri="{BB962C8B-B14F-4D97-AF65-F5344CB8AC3E}">
        <p14:creationId xmlns:p14="http://schemas.microsoft.com/office/powerpoint/2010/main" val="399886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5DE33D-BADF-CFE8-6718-604F4F76FD5E}"/>
              </a:ext>
            </a:extLst>
          </p:cNvPr>
          <p:cNvSpPr>
            <a:spLocks noGrp="1"/>
          </p:cNvSpPr>
          <p:nvPr>
            <p:ph type="title"/>
          </p:nvPr>
        </p:nvSpPr>
        <p:spPr/>
        <p:txBody>
          <a:bodyPr/>
          <a:lstStyle/>
          <a:p>
            <a:pPr algn="ctr"/>
            <a:r>
              <a:rPr lang="en-US" dirty="0" err="1"/>
              <a:t>GlassFish</a:t>
            </a:r>
            <a:r>
              <a:rPr lang="en-US" dirty="0"/>
              <a:t> </a:t>
            </a:r>
            <a:r>
              <a:rPr lang="en-US" dirty="0" err="1"/>
              <a:t>privalumai</a:t>
            </a:r>
            <a:endParaRPr lang="ru-RU" dirty="0"/>
          </a:p>
        </p:txBody>
      </p:sp>
      <p:sp>
        <p:nvSpPr>
          <p:cNvPr id="4" name="Rectangle 1">
            <a:extLst>
              <a:ext uri="{FF2B5EF4-FFF2-40B4-BE49-F238E27FC236}">
                <a16:creationId xmlns:a16="http://schemas.microsoft.com/office/drawing/2014/main" id="{5CC90F5E-5304-72C3-8326-AEBD77388780}"/>
              </a:ext>
            </a:extLst>
          </p:cNvPr>
          <p:cNvSpPr>
            <a:spLocks noGrp="1" noChangeArrowheads="1"/>
          </p:cNvSpPr>
          <p:nvPr>
            <p:ph idx="1"/>
          </p:nvPr>
        </p:nvSpPr>
        <p:spPr bwMode="auto">
          <a:xfrm>
            <a:off x="1" y="1546326"/>
            <a:ext cx="1194206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ru-RU" altLang="ru-RU" b="0" i="0" u="none" strike="noStrike" cap="none" normalizeH="0" baseline="0" dirty="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err="1">
                <a:ln>
                  <a:noFill/>
                </a:ln>
                <a:solidFill>
                  <a:schemeClr val="tx1"/>
                </a:solidFill>
                <a:effectLst/>
                <a:latin typeface="+mj-lt"/>
              </a:rPr>
              <a:t>Visiškas</a:t>
            </a:r>
            <a:r>
              <a:rPr kumimoji="0" lang="ru-RU" altLang="ru-RU" b="0" i="0" u="none" strike="noStrike" cap="none" normalizeH="0" baseline="0" dirty="0">
                <a:ln>
                  <a:noFill/>
                </a:ln>
                <a:solidFill>
                  <a:schemeClr val="tx1"/>
                </a:solidFill>
                <a:effectLst/>
                <a:latin typeface="+mj-lt"/>
              </a:rPr>
              <a:t> Java EE </a:t>
            </a:r>
            <a:r>
              <a:rPr kumimoji="0" lang="ru-RU" altLang="ru-RU" b="0" i="0" u="none" strike="noStrike" cap="none" normalizeH="0" baseline="0" dirty="0" err="1">
                <a:ln>
                  <a:noFill/>
                </a:ln>
                <a:solidFill>
                  <a:schemeClr val="tx1"/>
                </a:solidFill>
                <a:effectLst/>
                <a:latin typeface="+mj-lt"/>
              </a:rPr>
              <a:t>specifikacijų</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palaikymas</a:t>
            </a:r>
            <a:r>
              <a:rPr kumimoji="0" lang="ru-RU" altLang="ru-RU" b="0" i="0" u="none" strike="noStrike" cap="none" normalizeH="0" baseline="0" dirty="0">
                <a:ln>
                  <a:noFill/>
                </a:ln>
                <a:solidFill>
                  <a:schemeClr val="tx1"/>
                </a:solidFill>
                <a:effectLst/>
                <a:latin typeface="+mj-lt"/>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err="1">
                <a:ln>
                  <a:noFill/>
                </a:ln>
                <a:solidFill>
                  <a:schemeClr val="tx1"/>
                </a:solidFill>
                <a:effectLst/>
                <a:latin typeface="+mj-lt"/>
              </a:rPr>
              <a:t>Greitas</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kūrimo</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ir</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testavimo</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aplinkos</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paruošimas</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įmonių</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aplikacijoms</a:t>
            </a:r>
            <a:r>
              <a:rPr kumimoji="0" lang="ru-RU" altLang="ru-RU" b="0" i="0" u="none" strike="noStrike" cap="none" normalizeH="0" baseline="0" dirty="0">
                <a:ln>
                  <a:noFill/>
                </a:ln>
                <a:solidFill>
                  <a:schemeClr val="tx1"/>
                </a:solidFill>
                <a:effectLst/>
                <a:latin typeface="+mj-lt"/>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err="1">
                <a:ln>
                  <a:noFill/>
                </a:ln>
                <a:solidFill>
                  <a:schemeClr val="tx1"/>
                </a:solidFill>
                <a:effectLst/>
                <a:latin typeface="+mj-lt"/>
              </a:rPr>
              <a:t>Lengva</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integracija</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su</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įvairiomis</a:t>
            </a:r>
            <a:r>
              <a:rPr kumimoji="0" lang="ru-RU" altLang="ru-RU" b="0" i="0" u="none" strike="noStrike" cap="none" normalizeH="0" baseline="0" dirty="0">
                <a:ln>
                  <a:noFill/>
                </a:ln>
                <a:solidFill>
                  <a:schemeClr val="tx1"/>
                </a:solidFill>
                <a:effectLst/>
                <a:latin typeface="+mj-lt"/>
              </a:rPr>
              <a:t> Java EE </a:t>
            </a:r>
            <a:r>
              <a:rPr kumimoji="0" lang="ru-RU" altLang="ru-RU" b="0" i="0" u="none" strike="noStrike" cap="none" normalizeH="0" baseline="0" dirty="0" err="1">
                <a:ln>
                  <a:noFill/>
                </a:ln>
                <a:solidFill>
                  <a:schemeClr val="tx1"/>
                </a:solidFill>
                <a:effectLst/>
                <a:latin typeface="+mj-lt"/>
              </a:rPr>
              <a:t>technologijomis</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ir</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trečiųjų</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šalių</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bibliotekomis</a:t>
            </a:r>
            <a:r>
              <a:rPr kumimoji="0" lang="ru-RU" altLang="ru-RU" b="0" i="0" u="none" strike="noStrike" cap="none" normalizeH="0" baseline="0" dirty="0">
                <a:ln>
                  <a:noFill/>
                </a:ln>
                <a:solidFill>
                  <a:schemeClr val="tx1"/>
                </a:solidFill>
                <a:effectLst/>
                <a:latin typeface="+mj-lt"/>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err="1">
                <a:ln>
                  <a:noFill/>
                </a:ln>
                <a:solidFill>
                  <a:schemeClr val="tx1"/>
                </a:solidFill>
                <a:effectLst/>
                <a:latin typeface="+mj-lt"/>
              </a:rPr>
              <a:t>Modulinė</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architektūra</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užtikrinanti</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lankstumą</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ir</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skalavimą</a:t>
            </a:r>
            <a:r>
              <a:rPr kumimoji="0" lang="ru-RU" altLang="ru-RU" b="0" i="0" u="none" strike="noStrike" cap="none" normalizeH="0" baseline="0" dirty="0">
                <a:ln>
                  <a:noFill/>
                </a:ln>
                <a:solidFill>
                  <a:schemeClr val="tx1"/>
                </a:solidFill>
                <a:effectLst/>
                <a:latin typeface="+mj-lt"/>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err="1">
                <a:ln>
                  <a:noFill/>
                </a:ln>
                <a:solidFill>
                  <a:schemeClr val="tx1"/>
                </a:solidFill>
                <a:effectLst/>
                <a:latin typeface="+mj-lt"/>
              </a:rPr>
              <a:t>Naujausių</a:t>
            </a:r>
            <a:r>
              <a:rPr kumimoji="0" lang="ru-RU" altLang="ru-RU" b="0" i="0" u="none" strike="noStrike" cap="none" normalizeH="0" baseline="0" dirty="0">
                <a:ln>
                  <a:noFill/>
                </a:ln>
                <a:solidFill>
                  <a:schemeClr val="tx1"/>
                </a:solidFill>
                <a:effectLst/>
                <a:latin typeface="+mj-lt"/>
              </a:rPr>
              <a:t> Java EE </a:t>
            </a:r>
            <a:r>
              <a:rPr kumimoji="0" lang="ru-RU" altLang="ru-RU" b="0" i="0" u="none" strike="noStrike" cap="none" normalizeH="0" baseline="0" dirty="0" err="1">
                <a:ln>
                  <a:noFill/>
                </a:ln>
                <a:solidFill>
                  <a:schemeClr val="tx1"/>
                </a:solidFill>
                <a:effectLst/>
                <a:latin typeface="+mj-lt"/>
              </a:rPr>
              <a:t>funkcijų</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demonstravimas</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ir</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greitas</a:t>
            </a:r>
            <a:r>
              <a:rPr kumimoji="0" lang="ru-RU" altLang="ru-RU" b="0" i="0" u="none" strike="noStrike" cap="none" normalizeH="0" baseline="0" dirty="0">
                <a:ln>
                  <a:noFill/>
                </a:ln>
                <a:solidFill>
                  <a:schemeClr val="tx1"/>
                </a:solidFill>
                <a:effectLst/>
                <a:latin typeface="+mj-lt"/>
              </a:rPr>
              <a:t> </a:t>
            </a:r>
            <a:r>
              <a:rPr kumimoji="0" lang="ru-RU" altLang="ru-RU" b="0" i="0" u="none" strike="noStrike" cap="none" normalizeH="0" baseline="0" dirty="0" err="1">
                <a:ln>
                  <a:noFill/>
                </a:ln>
                <a:solidFill>
                  <a:schemeClr val="tx1"/>
                </a:solidFill>
                <a:effectLst/>
                <a:latin typeface="+mj-lt"/>
              </a:rPr>
              <a:t>palaikymas</a:t>
            </a:r>
            <a:r>
              <a:rPr kumimoji="0" lang="ru-RU" altLang="ru-RU"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05164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06C115-C741-CD9A-A046-9DFFC122C7DF}"/>
              </a:ext>
            </a:extLst>
          </p:cNvPr>
          <p:cNvSpPr>
            <a:spLocks noGrp="1"/>
          </p:cNvSpPr>
          <p:nvPr>
            <p:ph type="title"/>
          </p:nvPr>
        </p:nvSpPr>
        <p:spPr/>
        <p:txBody>
          <a:bodyPr/>
          <a:lstStyle/>
          <a:p>
            <a:pPr algn="ctr"/>
            <a:r>
              <a:rPr lang="en-US" dirty="0"/>
              <a:t>Glassfish architecture</a:t>
            </a:r>
            <a:endParaRPr lang="ru-RU" dirty="0"/>
          </a:p>
        </p:txBody>
      </p:sp>
      <p:pic>
        <p:nvPicPr>
          <p:cNvPr id="5" name="Объект 4" descr="Изображение выглядит как текст, снимок экрана, диаграмма, Параллельный&#10;&#10;Автоматически созданное описание">
            <a:extLst>
              <a:ext uri="{FF2B5EF4-FFF2-40B4-BE49-F238E27FC236}">
                <a16:creationId xmlns:a16="http://schemas.microsoft.com/office/drawing/2014/main" id="{1452CB40-7008-ABEE-12F4-256570D9EF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4498" y="1505752"/>
            <a:ext cx="6128966" cy="4655832"/>
          </a:xfrm>
        </p:spPr>
      </p:pic>
    </p:spTree>
    <p:extLst>
      <p:ext uri="{BB962C8B-B14F-4D97-AF65-F5344CB8AC3E}">
        <p14:creationId xmlns:p14="http://schemas.microsoft.com/office/powerpoint/2010/main" val="114400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71A0E-7BC8-E388-4942-1AB1F545F623}"/>
              </a:ext>
            </a:extLst>
          </p:cNvPr>
          <p:cNvSpPr>
            <a:spLocks noGrp="1"/>
          </p:cNvSpPr>
          <p:nvPr>
            <p:ph type="title"/>
          </p:nvPr>
        </p:nvSpPr>
        <p:spPr/>
        <p:txBody>
          <a:bodyPr/>
          <a:lstStyle/>
          <a:p>
            <a:pPr algn="ctr"/>
            <a:r>
              <a:rPr lang="en-US" dirty="0" err="1"/>
              <a:t>Diegimas</a:t>
            </a:r>
            <a:endParaRPr lang="ru-RU" dirty="0"/>
          </a:p>
        </p:txBody>
      </p:sp>
      <p:sp>
        <p:nvSpPr>
          <p:cNvPr id="7" name="Rectangle 4">
            <a:extLst>
              <a:ext uri="{FF2B5EF4-FFF2-40B4-BE49-F238E27FC236}">
                <a16:creationId xmlns:a16="http://schemas.microsoft.com/office/drawing/2014/main" id="{68D23142-5099-EDBF-D8D8-00DEF82DB037}"/>
              </a:ext>
            </a:extLst>
          </p:cNvPr>
          <p:cNvSpPr>
            <a:spLocks noGrp="1" noChangeArrowheads="1"/>
          </p:cNvSpPr>
          <p:nvPr>
            <p:ph idx="1"/>
          </p:nvPr>
        </p:nvSpPr>
        <p:spPr bwMode="auto">
          <a:xfrm>
            <a:off x="957072" y="1905506"/>
            <a:ext cx="857097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ru-RU" altLang="ru-RU" sz="24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ru-RU" altLang="ru-RU" sz="2400" b="0" i="0" u="none" strike="noStrike" cap="none" normalizeH="0" baseline="0" dirty="0" err="1">
                <a:ln>
                  <a:noFill/>
                </a:ln>
                <a:solidFill>
                  <a:schemeClr val="tx1"/>
                </a:solidFill>
                <a:effectLst/>
                <a:latin typeface="Arial" panose="020B0604020202020204" pitchFamily="34" charset="0"/>
              </a:rPr>
              <a:t>Atsisiųskite</a:t>
            </a:r>
            <a:r>
              <a:rPr kumimoji="0" lang="ru-RU" altLang="ru-RU" sz="2400" b="0" i="0" u="none" strike="noStrike" cap="none" normalizeH="0" baseline="0" dirty="0">
                <a:ln>
                  <a:noFill/>
                </a:ln>
                <a:solidFill>
                  <a:schemeClr val="tx1"/>
                </a:solidFill>
                <a:effectLst/>
                <a:latin typeface="Arial" panose="020B0604020202020204" pitchFamily="34" charset="0"/>
              </a:rPr>
              <a:t> </a:t>
            </a:r>
            <a:r>
              <a:rPr kumimoji="0" lang="ru-RU" altLang="ru-RU" sz="2400" b="0" i="0" u="none" strike="noStrike" cap="none" normalizeH="0" baseline="0" dirty="0" err="1">
                <a:ln>
                  <a:noFill/>
                </a:ln>
                <a:solidFill>
                  <a:schemeClr val="tx1"/>
                </a:solidFill>
                <a:effectLst/>
                <a:latin typeface="Arial" panose="020B0604020202020204" pitchFamily="34" charset="0"/>
              </a:rPr>
              <a:t>naujausią</a:t>
            </a:r>
            <a:r>
              <a:rPr kumimoji="0" lang="ru-RU" altLang="ru-RU" sz="2400" b="0" i="0" u="none" strike="noStrike" cap="none" normalizeH="0" baseline="0" dirty="0">
                <a:ln>
                  <a:noFill/>
                </a:ln>
                <a:solidFill>
                  <a:schemeClr val="tx1"/>
                </a:solidFill>
                <a:effectLst/>
                <a:latin typeface="Arial" panose="020B0604020202020204" pitchFamily="34" charset="0"/>
              </a:rPr>
              <a:t> </a:t>
            </a:r>
            <a:r>
              <a:rPr kumimoji="0" lang="ru-RU" altLang="ru-RU" sz="2400" b="0" i="0" u="none" strike="noStrike" cap="none" normalizeH="0" baseline="0" dirty="0" err="1">
                <a:ln>
                  <a:noFill/>
                </a:ln>
                <a:solidFill>
                  <a:schemeClr val="tx1"/>
                </a:solidFill>
                <a:effectLst/>
                <a:latin typeface="Arial" panose="020B0604020202020204" pitchFamily="34" charset="0"/>
              </a:rPr>
              <a:t>GlassFish</a:t>
            </a:r>
            <a:r>
              <a:rPr kumimoji="0" lang="ru-RU" altLang="ru-RU" sz="2400" b="0" i="0" u="none" strike="noStrike" cap="none" normalizeH="0" baseline="0" dirty="0">
                <a:ln>
                  <a:noFill/>
                </a:ln>
                <a:solidFill>
                  <a:schemeClr val="tx1"/>
                </a:solidFill>
                <a:effectLst/>
                <a:latin typeface="Arial" panose="020B0604020202020204" pitchFamily="34" charset="0"/>
              </a:rPr>
              <a:t> </a:t>
            </a:r>
            <a:r>
              <a:rPr kumimoji="0" lang="ru-RU" altLang="ru-RU" sz="2400" b="0" i="0" u="none" strike="noStrike" cap="none" normalizeH="0" baseline="0" dirty="0" err="1">
                <a:ln>
                  <a:noFill/>
                </a:ln>
                <a:solidFill>
                  <a:schemeClr val="tx1"/>
                </a:solidFill>
                <a:effectLst/>
                <a:latin typeface="Arial" panose="020B0604020202020204" pitchFamily="34" charset="0"/>
              </a:rPr>
              <a:t>versiją</a:t>
            </a:r>
            <a:r>
              <a:rPr kumimoji="0" lang="ru-RU" altLang="ru-RU" sz="2400" b="0" i="0" u="none" strike="noStrike" cap="none" normalizeH="0" baseline="0" dirty="0">
                <a:ln>
                  <a:noFill/>
                </a:ln>
                <a:solidFill>
                  <a:schemeClr val="tx1"/>
                </a:solidFill>
                <a:effectLst/>
                <a:latin typeface="Arial" panose="020B0604020202020204" pitchFamily="34" charset="0"/>
              </a:rPr>
              <a:t> </a:t>
            </a:r>
            <a:r>
              <a:rPr kumimoji="0" lang="ru-RU" altLang="ru-RU" sz="2400" b="0" i="0" u="none" strike="noStrike" cap="none" normalizeH="0" baseline="0" dirty="0" err="1">
                <a:ln>
                  <a:noFill/>
                </a:ln>
                <a:solidFill>
                  <a:schemeClr val="tx1"/>
                </a:solidFill>
                <a:effectLst/>
                <a:latin typeface="Arial" panose="020B0604020202020204" pitchFamily="34" charset="0"/>
              </a:rPr>
              <a:t>iš</a:t>
            </a:r>
            <a:r>
              <a:rPr kumimoji="0" lang="ru-RU" altLang="ru-RU" sz="2400" b="0" i="0" u="none" strike="noStrike" cap="none" normalizeH="0" baseline="0" dirty="0">
                <a:ln>
                  <a:noFill/>
                </a:ln>
                <a:solidFill>
                  <a:schemeClr val="tx1"/>
                </a:solidFill>
                <a:effectLst/>
                <a:latin typeface="Arial" panose="020B0604020202020204" pitchFamily="34" charset="0"/>
              </a:rPr>
              <a:t> </a:t>
            </a:r>
            <a:r>
              <a:rPr kumimoji="0" lang="ru-RU" altLang="ru-RU" sz="2400" b="0" i="0" u="none" strike="noStrike" cap="none" normalizeH="0" baseline="0" dirty="0" err="1">
                <a:ln>
                  <a:noFill/>
                </a:ln>
                <a:solidFill>
                  <a:schemeClr val="tx1"/>
                </a:solidFill>
                <a:effectLst/>
                <a:latin typeface="Arial" panose="020B0604020202020204" pitchFamily="34" charset="0"/>
              </a:rPr>
              <a:t>oficialios</a:t>
            </a:r>
            <a:r>
              <a:rPr kumimoji="0" lang="ru-RU" altLang="ru-RU" sz="2400" b="0" i="0" u="none" strike="noStrike" cap="none" normalizeH="0" baseline="0" dirty="0">
                <a:ln>
                  <a:noFill/>
                </a:ln>
                <a:solidFill>
                  <a:schemeClr val="tx1"/>
                </a:solidFill>
                <a:effectLst/>
                <a:latin typeface="Arial" panose="020B0604020202020204" pitchFamily="34" charset="0"/>
              </a:rPr>
              <a:t> </a:t>
            </a:r>
            <a:r>
              <a:rPr kumimoji="0" lang="ru-RU" altLang="ru-RU" sz="2400" b="0" i="0" u="none" strike="noStrike" cap="none" normalizeH="0" baseline="0" dirty="0" err="1">
                <a:ln>
                  <a:noFill/>
                </a:ln>
                <a:solidFill>
                  <a:schemeClr val="tx1"/>
                </a:solidFill>
                <a:effectLst/>
                <a:latin typeface="Arial" panose="020B0604020202020204" pitchFamily="34" charset="0"/>
              </a:rPr>
              <a:t>svetainės</a:t>
            </a:r>
            <a:r>
              <a:rPr kumimoji="0" lang="ru-RU" altLang="ru-RU" sz="2400" b="0" i="0" u="none" strike="noStrike" cap="none" normalizeH="0" baseline="0" dirty="0">
                <a:ln>
                  <a:noFill/>
                </a:ln>
                <a:solidFill>
                  <a:schemeClr val="tx1"/>
                </a:solidFill>
                <a:effectLst/>
                <a:latin typeface="Arial" panose="020B0604020202020204" pitchFamily="34"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ru-RU" altLang="ru-RU" sz="2400" b="0" i="0" u="none" strike="noStrike" cap="none" normalizeH="0" baseline="0" dirty="0" err="1">
                <a:ln>
                  <a:noFill/>
                </a:ln>
                <a:solidFill>
                  <a:schemeClr val="tx1"/>
                </a:solidFill>
                <a:effectLst/>
                <a:latin typeface="Arial" panose="020B0604020202020204" pitchFamily="34" charset="0"/>
              </a:rPr>
              <a:t>Išarchyvuokite</a:t>
            </a:r>
            <a:r>
              <a:rPr kumimoji="0" lang="ru-RU" altLang="ru-RU" sz="2400" b="0" i="0" u="none" strike="noStrike" cap="none" normalizeH="0" baseline="0" dirty="0">
                <a:ln>
                  <a:noFill/>
                </a:ln>
                <a:solidFill>
                  <a:schemeClr val="tx1"/>
                </a:solidFill>
                <a:effectLst/>
                <a:latin typeface="Arial" panose="020B0604020202020204" pitchFamily="34" charset="0"/>
              </a:rPr>
              <a:t> </a:t>
            </a:r>
            <a:r>
              <a:rPr kumimoji="0" lang="ru-RU" altLang="ru-RU" sz="2400" b="0" i="0" u="none" strike="noStrike" cap="none" normalizeH="0" baseline="0" dirty="0" err="1">
                <a:ln>
                  <a:noFill/>
                </a:ln>
                <a:solidFill>
                  <a:schemeClr val="tx1"/>
                </a:solidFill>
                <a:effectLst/>
                <a:latin typeface="Arial" panose="020B0604020202020204" pitchFamily="34" charset="0"/>
              </a:rPr>
              <a:t>atsisiųstą</a:t>
            </a:r>
            <a:r>
              <a:rPr kumimoji="0" lang="ru-RU" altLang="ru-RU" sz="2400" b="0" i="0" u="none" strike="noStrike" cap="none" normalizeH="0" baseline="0" dirty="0">
                <a:ln>
                  <a:noFill/>
                </a:ln>
                <a:solidFill>
                  <a:schemeClr val="tx1"/>
                </a:solidFill>
                <a:effectLst/>
                <a:latin typeface="Arial" panose="020B0604020202020204" pitchFamily="34" charset="0"/>
              </a:rPr>
              <a:t> </a:t>
            </a:r>
            <a:r>
              <a:rPr kumimoji="0" lang="ru-RU" altLang="ru-RU" sz="2400" b="0" i="0" u="none" strike="noStrike" cap="none" normalizeH="0" baseline="0" dirty="0" err="1">
                <a:ln>
                  <a:noFill/>
                </a:ln>
                <a:solidFill>
                  <a:schemeClr val="tx1"/>
                </a:solidFill>
                <a:effectLst/>
                <a:latin typeface="Arial" panose="020B0604020202020204" pitchFamily="34" charset="0"/>
              </a:rPr>
              <a:t>failą</a:t>
            </a:r>
            <a:r>
              <a:rPr kumimoji="0" lang="ru-RU" altLang="ru-RU" sz="2400" b="0" i="0" u="none" strike="noStrike" cap="none" normalizeH="0" baseline="0" dirty="0">
                <a:ln>
                  <a:noFill/>
                </a:ln>
                <a:solidFill>
                  <a:schemeClr val="tx1"/>
                </a:solidFill>
                <a:effectLst/>
                <a:latin typeface="Arial" panose="020B0604020202020204" pitchFamily="34" charset="0"/>
              </a:rPr>
              <a:t> į </a:t>
            </a:r>
            <a:r>
              <a:rPr kumimoji="0" lang="ru-RU" altLang="ru-RU" sz="2400" b="0" i="0" u="none" strike="noStrike" cap="none" normalizeH="0" baseline="0" dirty="0" err="1">
                <a:ln>
                  <a:noFill/>
                </a:ln>
                <a:solidFill>
                  <a:schemeClr val="tx1"/>
                </a:solidFill>
                <a:effectLst/>
                <a:latin typeface="Arial" panose="020B0604020202020204" pitchFamily="34" charset="0"/>
              </a:rPr>
              <a:t>pasirinktą</a:t>
            </a:r>
            <a:r>
              <a:rPr kumimoji="0" lang="ru-RU" altLang="ru-RU" sz="2400" b="0" i="0" u="none" strike="noStrike" cap="none" normalizeH="0" baseline="0" dirty="0">
                <a:ln>
                  <a:noFill/>
                </a:ln>
                <a:solidFill>
                  <a:schemeClr val="tx1"/>
                </a:solidFill>
                <a:effectLst/>
                <a:latin typeface="Arial" panose="020B0604020202020204" pitchFamily="34" charset="0"/>
              </a:rPr>
              <a:t> </a:t>
            </a:r>
            <a:r>
              <a:rPr kumimoji="0" lang="ru-RU" altLang="ru-RU" sz="2400" b="0" i="0" u="none" strike="noStrike" cap="none" normalizeH="0" baseline="0" dirty="0" err="1">
                <a:ln>
                  <a:noFill/>
                </a:ln>
                <a:solidFill>
                  <a:schemeClr val="tx1"/>
                </a:solidFill>
                <a:effectLst/>
                <a:latin typeface="Arial" panose="020B0604020202020204" pitchFamily="34" charset="0"/>
              </a:rPr>
              <a:t>katalogą</a:t>
            </a:r>
            <a:r>
              <a:rPr kumimoji="0" lang="ru-RU" altLang="ru-RU" sz="2400" b="0" i="0" u="none" strike="noStrike" cap="none" normalizeH="0" baseline="0" dirty="0">
                <a:ln>
                  <a:noFill/>
                </a:ln>
                <a:solidFill>
                  <a:schemeClr val="tx1"/>
                </a:solidFill>
                <a:effectLst/>
                <a:latin typeface="Arial" panose="020B0604020202020204" pitchFamily="34"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ru-RU" altLang="ru-RU" sz="2400" b="0" i="0" u="none" strike="noStrike" cap="none" normalizeH="0" baseline="0" dirty="0" err="1">
                <a:ln>
                  <a:noFill/>
                </a:ln>
                <a:solidFill>
                  <a:schemeClr val="tx1"/>
                </a:solidFill>
                <a:effectLst/>
                <a:latin typeface="Arial" panose="020B0604020202020204" pitchFamily="34" charset="0"/>
              </a:rPr>
              <a:t>Atidarykite</a:t>
            </a:r>
            <a:r>
              <a:rPr kumimoji="0" lang="ru-RU" altLang="ru-RU" sz="2400" b="0" i="0" u="none" strike="noStrike" cap="none" normalizeH="0" baseline="0" dirty="0">
                <a:ln>
                  <a:noFill/>
                </a:ln>
                <a:solidFill>
                  <a:schemeClr val="tx1"/>
                </a:solidFill>
                <a:effectLst/>
                <a:latin typeface="Arial" panose="020B0604020202020204" pitchFamily="34" charset="0"/>
              </a:rPr>
              <a:t> </a:t>
            </a:r>
            <a:r>
              <a:rPr kumimoji="0" lang="ru-RU" altLang="ru-RU" sz="2400" b="0" i="0" u="none" strike="noStrike" cap="none" normalizeH="0" baseline="0" dirty="0" err="1">
                <a:ln>
                  <a:noFill/>
                </a:ln>
                <a:solidFill>
                  <a:schemeClr val="tx1"/>
                </a:solidFill>
                <a:effectLst/>
                <a:latin typeface="Arial Unicode MS"/>
              </a:rPr>
              <a:t>bin</a:t>
            </a:r>
            <a:r>
              <a:rPr kumimoji="0" lang="ru-RU" altLang="ru-RU" sz="2400" b="0" i="0" u="none" strike="noStrike" cap="none" normalizeH="0" baseline="0" dirty="0">
                <a:ln>
                  <a:noFill/>
                </a:ln>
                <a:solidFill>
                  <a:schemeClr val="tx1"/>
                </a:solidFill>
                <a:effectLst/>
              </a:rPr>
              <a:t> </a:t>
            </a:r>
            <a:r>
              <a:rPr kumimoji="0" lang="ru-RU" altLang="ru-RU" sz="2400" b="0" i="0" u="none" strike="noStrike" cap="none" normalizeH="0" baseline="0" dirty="0" err="1">
                <a:ln>
                  <a:noFill/>
                </a:ln>
                <a:solidFill>
                  <a:schemeClr val="tx1"/>
                </a:solidFill>
                <a:effectLst/>
              </a:rPr>
              <a:t>aplanką</a:t>
            </a:r>
            <a:r>
              <a:rPr kumimoji="0" lang="ru-RU" altLang="ru-RU" sz="2400" b="0" i="0" u="none" strike="noStrike" cap="none" normalizeH="0" baseline="0" dirty="0">
                <a:ln>
                  <a:noFill/>
                </a:ln>
                <a:solidFill>
                  <a:schemeClr val="tx1"/>
                </a:solidFill>
                <a:effectLst/>
              </a:rPr>
              <a:t> </a:t>
            </a:r>
            <a:r>
              <a:rPr kumimoji="0" lang="ru-RU" altLang="ru-RU" sz="2400" b="0" i="0" u="none" strike="noStrike" cap="none" normalizeH="0" baseline="0" dirty="0" err="1">
                <a:ln>
                  <a:noFill/>
                </a:ln>
                <a:solidFill>
                  <a:schemeClr val="tx1"/>
                </a:solidFill>
                <a:effectLst/>
              </a:rPr>
              <a:t>ir</a:t>
            </a:r>
            <a:r>
              <a:rPr kumimoji="0" lang="ru-RU" altLang="ru-RU" sz="2400" b="0" i="0" u="none" strike="noStrike" cap="none" normalizeH="0" baseline="0" dirty="0">
                <a:ln>
                  <a:noFill/>
                </a:ln>
                <a:solidFill>
                  <a:schemeClr val="tx1"/>
                </a:solidFill>
                <a:effectLst/>
              </a:rPr>
              <a:t> </a:t>
            </a:r>
            <a:r>
              <a:rPr kumimoji="0" lang="ru-RU" altLang="ru-RU" sz="2400" b="0" i="0" u="none" strike="noStrike" cap="none" normalizeH="0" baseline="0" dirty="0" err="1">
                <a:ln>
                  <a:noFill/>
                </a:ln>
                <a:solidFill>
                  <a:schemeClr val="tx1"/>
                </a:solidFill>
                <a:effectLst/>
              </a:rPr>
              <a:t>paleiskite</a:t>
            </a:r>
            <a:r>
              <a:rPr kumimoji="0" lang="ru-RU" altLang="ru-RU" sz="2400" b="0" i="0" u="none" strike="noStrike" cap="none" normalizeH="0" baseline="0" dirty="0">
                <a:ln>
                  <a:noFill/>
                </a:ln>
                <a:solidFill>
                  <a:schemeClr val="tx1"/>
                </a:solidFill>
                <a:effectLst/>
              </a:rPr>
              <a:t> </a:t>
            </a:r>
            <a:r>
              <a:rPr kumimoji="0" lang="ru-RU" altLang="ru-RU" sz="2400" b="0" i="0" u="none" strike="noStrike" cap="none" normalizeH="0" baseline="0" dirty="0" err="1">
                <a:ln>
                  <a:noFill/>
                </a:ln>
                <a:solidFill>
                  <a:schemeClr val="tx1"/>
                </a:solidFill>
                <a:effectLst/>
              </a:rPr>
              <a:t>serverį</a:t>
            </a:r>
            <a:r>
              <a:rPr kumimoji="0" lang="ru-RU" altLang="ru-RU" sz="2400" b="0" i="0" u="none" strike="noStrike" cap="none" normalizeH="0" baseline="0" dirty="0">
                <a:ln>
                  <a:noFill/>
                </a:ln>
                <a:solidFill>
                  <a:schemeClr val="tx1"/>
                </a:solidFill>
                <a:effectLst/>
              </a:rPr>
              <a:t> </a:t>
            </a:r>
            <a:r>
              <a:rPr kumimoji="0" lang="ru-RU" altLang="ru-RU" sz="2400" b="0" i="0" u="none" strike="noStrike" cap="none" normalizeH="0" baseline="0" dirty="0" err="1">
                <a:ln>
                  <a:noFill/>
                </a:ln>
                <a:solidFill>
                  <a:schemeClr val="tx1"/>
                </a:solidFill>
                <a:effectLst/>
              </a:rPr>
              <a:t>komanda</a:t>
            </a:r>
            <a:r>
              <a:rPr kumimoji="0" lang="ru-RU" altLang="ru-RU" sz="2400" b="0" i="0" u="none" strike="noStrike" cap="none" normalizeH="0" baseline="0" dirty="0">
                <a:ln>
                  <a:noFill/>
                </a:ln>
                <a:solidFill>
                  <a:schemeClr val="tx1"/>
                </a:solidFill>
                <a:effectLst/>
              </a:rPr>
              <a:t>:</a:t>
            </a:r>
            <a:endParaRPr kumimoji="0" lang="ru-RU" altLang="ru-RU"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None/>
              <a:tabLst/>
            </a:pPr>
            <a:r>
              <a:rPr kumimoji="0" lang="ru-RU" altLang="ru-RU" sz="2400" b="1" i="1" u="none" strike="noStrike" cap="none" normalizeH="0" baseline="0" dirty="0" err="1">
                <a:ln>
                  <a:noFill/>
                </a:ln>
                <a:solidFill>
                  <a:schemeClr val="tx1"/>
                </a:solidFill>
                <a:effectLst/>
                <a:latin typeface="Arial Unicode MS"/>
              </a:rPr>
              <a:t>asadmin</a:t>
            </a:r>
            <a:r>
              <a:rPr kumimoji="0" lang="ru-RU" altLang="ru-RU" sz="2400" b="1" i="1" u="none" strike="noStrike" cap="none" normalizeH="0" baseline="0" dirty="0">
                <a:ln>
                  <a:noFill/>
                </a:ln>
                <a:solidFill>
                  <a:schemeClr val="tx1"/>
                </a:solidFill>
                <a:effectLst/>
                <a:latin typeface="Arial Unicode MS"/>
              </a:rPr>
              <a:t> </a:t>
            </a:r>
            <a:r>
              <a:rPr kumimoji="0" lang="ru-RU" altLang="ru-RU" sz="2400" b="1" i="1" u="none" strike="noStrike" cap="none" normalizeH="0" baseline="0" dirty="0" err="1">
                <a:ln>
                  <a:noFill/>
                </a:ln>
                <a:solidFill>
                  <a:schemeClr val="tx1"/>
                </a:solidFill>
                <a:effectLst/>
                <a:latin typeface="Arial Unicode MS"/>
              </a:rPr>
              <a:t>start-domain</a:t>
            </a:r>
            <a:r>
              <a:rPr kumimoji="0" lang="ru-RU" altLang="ru-RU" sz="2400" b="1" i="1" u="none" strike="noStrike" cap="none" normalizeH="0" baseline="0" dirty="0">
                <a:ln>
                  <a:noFill/>
                </a:ln>
                <a:solidFill>
                  <a:schemeClr val="tx1"/>
                </a:solidFill>
                <a:effectLst/>
                <a:latin typeface="Arial Unicode MS"/>
              </a:rPr>
              <a:t> </a:t>
            </a:r>
            <a:endParaRPr kumimoji="0" lang="ru-RU" altLang="ru-RU" sz="24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en-US" altLang="ru-RU" sz="2400" dirty="0"/>
              <a:t>4. </a:t>
            </a:r>
            <a:r>
              <a:rPr kumimoji="0" lang="ru-RU" altLang="ru-RU" sz="2400" b="0" i="0" u="none" strike="noStrike" cap="none" normalizeH="0" baseline="0" dirty="0" err="1">
                <a:ln>
                  <a:noFill/>
                </a:ln>
                <a:solidFill>
                  <a:schemeClr val="tx1"/>
                </a:solidFill>
                <a:effectLst/>
              </a:rPr>
              <a:t>Norėdami</a:t>
            </a:r>
            <a:r>
              <a:rPr kumimoji="0" lang="ru-RU" altLang="ru-RU" sz="2400" b="0" i="0" u="none" strike="noStrike" cap="none" normalizeH="0" baseline="0" dirty="0">
                <a:ln>
                  <a:noFill/>
                </a:ln>
                <a:solidFill>
                  <a:schemeClr val="tx1"/>
                </a:solidFill>
                <a:effectLst/>
              </a:rPr>
              <a:t> </a:t>
            </a:r>
            <a:r>
              <a:rPr kumimoji="0" lang="ru-RU" altLang="ru-RU" sz="2400" b="0" i="0" u="none" strike="noStrike" cap="none" normalizeH="0" baseline="0" dirty="0" err="1">
                <a:ln>
                  <a:noFill/>
                </a:ln>
                <a:solidFill>
                  <a:schemeClr val="tx1"/>
                </a:solidFill>
                <a:effectLst/>
              </a:rPr>
              <a:t>valdyti</a:t>
            </a:r>
            <a:r>
              <a:rPr kumimoji="0" lang="ru-RU" altLang="ru-RU" sz="2400" b="0" i="0" u="none" strike="noStrike" cap="none" normalizeH="0" baseline="0" dirty="0">
                <a:ln>
                  <a:noFill/>
                </a:ln>
                <a:solidFill>
                  <a:schemeClr val="tx1"/>
                </a:solidFill>
                <a:effectLst/>
              </a:rPr>
              <a:t> </a:t>
            </a:r>
            <a:r>
              <a:rPr kumimoji="0" lang="ru-RU" altLang="ru-RU" sz="2400" b="0" i="0" u="none" strike="noStrike" cap="none" normalizeH="0" baseline="0" dirty="0" err="1">
                <a:ln>
                  <a:noFill/>
                </a:ln>
                <a:solidFill>
                  <a:schemeClr val="tx1"/>
                </a:solidFill>
                <a:effectLst/>
              </a:rPr>
              <a:t>serverį</a:t>
            </a:r>
            <a:r>
              <a:rPr kumimoji="0" lang="ru-RU" altLang="ru-RU" sz="2400" b="0" i="0" u="none" strike="noStrike" cap="none" normalizeH="0" baseline="0" dirty="0">
                <a:ln>
                  <a:noFill/>
                </a:ln>
                <a:solidFill>
                  <a:schemeClr val="tx1"/>
                </a:solidFill>
                <a:effectLst/>
              </a:rPr>
              <a:t>, </a:t>
            </a:r>
            <a:r>
              <a:rPr kumimoji="0" lang="ru-RU" altLang="ru-RU" sz="2400" b="0" i="0" u="none" strike="noStrike" cap="none" normalizeH="0" baseline="0" dirty="0" err="1">
                <a:ln>
                  <a:noFill/>
                </a:ln>
                <a:solidFill>
                  <a:schemeClr val="tx1"/>
                </a:solidFill>
                <a:effectLst/>
              </a:rPr>
              <a:t>eikite</a:t>
            </a:r>
            <a:r>
              <a:rPr kumimoji="0" lang="ru-RU" altLang="ru-RU" sz="2400" b="0" i="0" u="none" strike="noStrike" cap="none" normalizeH="0" baseline="0" dirty="0">
                <a:ln>
                  <a:noFill/>
                </a:ln>
                <a:solidFill>
                  <a:schemeClr val="tx1"/>
                </a:solidFill>
                <a:effectLst/>
              </a:rPr>
              <a:t> į </a:t>
            </a:r>
            <a:r>
              <a:rPr kumimoji="0" lang="ru-RU" altLang="ru-RU" sz="2400" b="0" i="0" u="none" strike="noStrike" cap="none" normalizeH="0" baseline="0" dirty="0" err="1">
                <a:ln>
                  <a:noFill/>
                </a:ln>
                <a:solidFill>
                  <a:schemeClr val="tx1"/>
                </a:solidFill>
                <a:effectLst/>
              </a:rPr>
              <a:t>naršyklę</a:t>
            </a:r>
            <a:r>
              <a:rPr kumimoji="0" lang="ru-RU" altLang="ru-RU" sz="2400" b="0" i="0" u="none" strike="noStrike" cap="none" normalizeH="0" baseline="0" dirty="0">
                <a:ln>
                  <a:noFill/>
                </a:ln>
                <a:solidFill>
                  <a:schemeClr val="tx1"/>
                </a:solidFill>
                <a:effectLst/>
              </a:rPr>
              <a:t> </a:t>
            </a:r>
            <a:r>
              <a:rPr kumimoji="0" lang="ru-RU" altLang="ru-RU" sz="2400" b="0" i="0" u="none" strike="noStrike" cap="none" normalizeH="0" baseline="0" dirty="0" err="1">
                <a:ln>
                  <a:noFill/>
                </a:ln>
                <a:solidFill>
                  <a:schemeClr val="tx1"/>
                </a:solidFill>
                <a:effectLst/>
              </a:rPr>
              <a:t>ir</a:t>
            </a:r>
            <a:r>
              <a:rPr kumimoji="0" lang="ru-RU" altLang="ru-RU" sz="2400" b="0" i="0" u="none" strike="noStrike" cap="none" normalizeH="0" baseline="0" dirty="0">
                <a:ln>
                  <a:noFill/>
                </a:ln>
                <a:solidFill>
                  <a:schemeClr val="tx1"/>
                </a:solidFill>
                <a:effectLst/>
              </a:rPr>
              <a:t> </a:t>
            </a:r>
            <a:r>
              <a:rPr kumimoji="0" lang="ru-RU" altLang="ru-RU" sz="2400" b="0" i="0" u="none" strike="noStrike" cap="none" normalizeH="0" baseline="0" dirty="0" err="1">
                <a:ln>
                  <a:noFill/>
                </a:ln>
                <a:solidFill>
                  <a:schemeClr val="tx1"/>
                </a:solidFill>
                <a:effectLst/>
              </a:rPr>
              <a:t>įveskite</a:t>
            </a:r>
            <a:r>
              <a:rPr kumimoji="0" lang="ru-RU" altLang="ru-RU" sz="2400" b="0" i="0" u="none" strike="noStrike" cap="none" normalizeH="0" baseline="0" dirty="0">
                <a:ln>
                  <a:noFill/>
                </a:ln>
                <a:solidFill>
                  <a:schemeClr val="tx1"/>
                </a:solidFill>
                <a:effectLst/>
              </a:rPr>
              <a:t>: </a:t>
            </a:r>
            <a:r>
              <a:rPr kumimoji="0" lang="ru-RU" altLang="ru-RU" sz="2400" b="0" i="0" u="none" strike="noStrike" cap="none" normalizeH="0" baseline="0" dirty="0">
                <a:ln>
                  <a:noFill/>
                </a:ln>
                <a:solidFill>
                  <a:schemeClr val="tx1"/>
                </a:solidFill>
                <a:effectLst/>
                <a:latin typeface="Arial Unicode MS"/>
              </a:rPr>
              <a:t>http://localhost:4848</a:t>
            </a:r>
            <a:r>
              <a:rPr kumimoji="0" lang="ru-RU" altLang="ru-RU" sz="2400" b="0" i="0" u="none" strike="noStrike" cap="none" normalizeH="0" baseline="0" dirty="0">
                <a:ln>
                  <a:noFill/>
                </a:ln>
                <a:solidFill>
                  <a:schemeClr val="tx1"/>
                </a:solidFill>
                <a:effectLst/>
              </a:rPr>
              <a:t>.</a:t>
            </a:r>
            <a:r>
              <a:rPr kumimoji="0" lang="ru-RU" altLang="ru-RU"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00778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836EBC-4182-07DB-6B49-245DA2403360}"/>
              </a:ext>
            </a:extLst>
          </p:cNvPr>
          <p:cNvSpPr>
            <a:spLocks noGrp="1"/>
          </p:cNvSpPr>
          <p:nvPr>
            <p:ph type="title"/>
          </p:nvPr>
        </p:nvSpPr>
        <p:spPr/>
        <p:txBody>
          <a:bodyPr/>
          <a:lstStyle/>
          <a:p>
            <a:pPr algn="ctr"/>
            <a:r>
              <a:rPr lang="en-US" dirty="0"/>
              <a:t>Jetty</a:t>
            </a:r>
            <a:endParaRPr lang="ru-RU" dirty="0"/>
          </a:p>
        </p:txBody>
      </p:sp>
      <p:sp>
        <p:nvSpPr>
          <p:cNvPr id="3" name="Объект 2">
            <a:extLst>
              <a:ext uri="{FF2B5EF4-FFF2-40B4-BE49-F238E27FC236}">
                <a16:creationId xmlns:a16="http://schemas.microsoft.com/office/drawing/2014/main" id="{E7F1711D-B759-BED1-DE35-8D14030E51F7}"/>
              </a:ext>
            </a:extLst>
          </p:cNvPr>
          <p:cNvSpPr>
            <a:spLocks noGrp="1"/>
          </p:cNvSpPr>
          <p:nvPr>
            <p:ph idx="1"/>
          </p:nvPr>
        </p:nvSpPr>
        <p:spPr/>
        <p:txBody>
          <a:bodyPr/>
          <a:lstStyle/>
          <a:p>
            <a:pPr marL="0" indent="0">
              <a:buNone/>
            </a:pPr>
            <a:r>
              <a:rPr lang="en-US" dirty="0"/>
              <a:t>	</a:t>
            </a:r>
            <a:r>
              <a:rPr lang="lt-LT" dirty="0"/>
              <a:t>Jetty yra atviro kodo Java web konteineris, sukurtas 1995 metais ir dabar valdomas Eclipse Foundation. Jetty garsėja savo lengvumu ir galimybe būti įterptam į kitas aplikacijas, dėl ko jis tapo ypač populiarus tarp mikroservisų architektūros ir debesų kompiuterijos sprendimų kūrėjų. Palyginti su kitais serveriais, Jetty naudoja mažiau resursų, todėl yra tinkamas mažesniems projektams arba aplikacijoms, kuriose reikalingas greitas veikimas su minimaliomis sąnaudomis. Jis plačiai naudojamas tokiose technologijose kaip GWT, Grails ir Lift.</a:t>
            </a:r>
            <a:endParaRPr lang="ru-RU" dirty="0"/>
          </a:p>
        </p:txBody>
      </p:sp>
    </p:spTree>
    <p:extLst>
      <p:ext uri="{BB962C8B-B14F-4D97-AF65-F5344CB8AC3E}">
        <p14:creationId xmlns:p14="http://schemas.microsoft.com/office/powerpoint/2010/main" val="3900363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037F04-D5C9-4266-83A7-1DC452C581EB}"/>
              </a:ext>
            </a:extLst>
          </p:cNvPr>
          <p:cNvSpPr>
            <a:spLocks noGrp="1"/>
          </p:cNvSpPr>
          <p:nvPr>
            <p:ph type="title"/>
          </p:nvPr>
        </p:nvSpPr>
        <p:spPr/>
        <p:txBody>
          <a:bodyPr/>
          <a:lstStyle/>
          <a:p>
            <a:pPr algn="ctr"/>
            <a:r>
              <a:rPr lang="en-US" dirty="0"/>
              <a:t>Jetty </a:t>
            </a:r>
            <a:r>
              <a:rPr lang="en-US" dirty="0" err="1"/>
              <a:t>architektura</a:t>
            </a:r>
            <a:endParaRPr lang="ru-RU" dirty="0"/>
          </a:p>
        </p:txBody>
      </p:sp>
      <p:pic>
        <p:nvPicPr>
          <p:cNvPr id="5" name="Объект 4">
            <a:extLst>
              <a:ext uri="{FF2B5EF4-FFF2-40B4-BE49-F238E27FC236}">
                <a16:creationId xmlns:a16="http://schemas.microsoft.com/office/drawing/2014/main" id="{58EB01C5-11D9-B49C-C5DD-04B6672F41B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971925" y="1948656"/>
            <a:ext cx="4248150" cy="4105275"/>
          </a:xfrm>
        </p:spPr>
      </p:pic>
    </p:spTree>
    <p:extLst>
      <p:ext uri="{BB962C8B-B14F-4D97-AF65-F5344CB8AC3E}">
        <p14:creationId xmlns:p14="http://schemas.microsoft.com/office/powerpoint/2010/main" val="3600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08EDAB-DC9E-BF3C-A64A-968625889265}"/>
              </a:ext>
            </a:extLst>
          </p:cNvPr>
          <p:cNvSpPr>
            <a:spLocks noGrp="1"/>
          </p:cNvSpPr>
          <p:nvPr>
            <p:ph type="title"/>
          </p:nvPr>
        </p:nvSpPr>
        <p:spPr/>
        <p:txBody>
          <a:bodyPr/>
          <a:lstStyle/>
          <a:p>
            <a:pPr algn="ctr"/>
            <a:r>
              <a:rPr lang="en-US" dirty="0"/>
              <a:t>Jetty </a:t>
            </a:r>
            <a:r>
              <a:rPr lang="en-US" dirty="0" err="1"/>
              <a:t>privalumai</a:t>
            </a:r>
            <a:endParaRPr lang="ru-RU" dirty="0"/>
          </a:p>
        </p:txBody>
      </p:sp>
      <p:sp>
        <p:nvSpPr>
          <p:cNvPr id="4" name="Rectangle 1">
            <a:extLst>
              <a:ext uri="{FF2B5EF4-FFF2-40B4-BE49-F238E27FC236}">
                <a16:creationId xmlns:a16="http://schemas.microsoft.com/office/drawing/2014/main" id="{A15C7933-DBA1-2CE6-1A5C-44E21CB0F9DB}"/>
              </a:ext>
            </a:extLst>
          </p:cNvPr>
          <p:cNvSpPr>
            <a:spLocks noGrp="1" noChangeArrowheads="1"/>
          </p:cNvSpPr>
          <p:nvPr>
            <p:ph idx="1"/>
          </p:nvPr>
        </p:nvSpPr>
        <p:spPr bwMode="auto">
          <a:xfrm>
            <a:off x="838200" y="2231579"/>
            <a:ext cx="1077468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err="1">
                <a:ln>
                  <a:noFill/>
                </a:ln>
                <a:solidFill>
                  <a:schemeClr val="tx1"/>
                </a:solidFill>
                <a:effectLst/>
                <a:latin typeface="Arial" panose="020B0604020202020204" pitchFamily="34" charset="0"/>
              </a:rPr>
              <a:t>Mažas</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resursų</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naudojimas</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lengvas</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ir</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greitai</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paleidžiamas</a:t>
            </a:r>
            <a:r>
              <a:rPr kumimoji="0" lang="ru-RU" altLang="ru-RU"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err="1">
                <a:ln>
                  <a:noFill/>
                </a:ln>
                <a:solidFill>
                  <a:schemeClr val="tx1"/>
                </a:solidFill>
                <a:effectLst/>
                <a:latin typeface="Arial" panose="020B0604020202020204" pitchFamily="34" charset="0"/>
              </a:rPr>
              <a:t>Gali</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būti</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įterptas</a:t>
            </a:r>
            <a:r>
              <a:rPr kumimoji="0" lang="ru-RU" altLang="ru-RU" b="0" i="0" u="none" strike="noStrike" cap="none" normalizeH="0" baseline="0" dirty="0">
                <a:ln>
                  <a:noFill/>
                </a:ln>
                <a:solidFill>
                  <a:schemeClr val="tx1"/>
                </a:solidFill>
                <a:effectLst/>
                <a:latin typeface="Arial" panose="020B0604020202020204" pitchFamily="34" charset="0"/>
              </a:rPr>
              <a:t> į </a:t>
            </a:r>
            <a:r>
              <a:rPr kumimoji="0" lang="ru-RU" altLang="ru-RU" b="0" i="0" u="none" strike="noStrike" cap="none" normalizeH="0" baseline="0" dirty="0" err="1">
                <a:ln>
                  <a:noFill/>
                </a:ln>
                <a:solidFill>
                  <a:schemeClr val="tx1"/>
                </a:solidFill>
                <a:effectLst/>
                <a:latin typeface="Arial" panose="020B0604020202020204" pitchFamily="34" charset="0"/>
              </a:rPr>
              <a:t>aplikacijas</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pvz</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mikroservisams</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arba</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mobiliesiems</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įrenginiams</a:t>
            </a:r>
            <a:r>
              <a:rPr kumimoji="0" lang="ru-RU" altLang="ru-RU"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err="1">
                <a:ln>
                  <a:noFill/>
                </a:ln>
                <a:solidFill>
                  <a:schemeClr val="tx1"/>
                </a:solidFill>
                <a:effectLst/>
                <a:latin typeface="Arial" panose="020B0604020202020204" pitchFamily="34" charset="0"/>
              </a:rPr>
              <a:t>Gerai</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veikia</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aplinkose</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su</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ribotais</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resursais</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arba</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asinkroninėse</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sistemose</a:t>
            </a:r>
            <a:r>
              <a:rPr kumimoji="0" lang="ru-RU" altLang="ru-RU"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err="1">
                <a:ln>
                  <a:noFill/>
                </a:ln>
                <a:solidFill>
                  <a:schemeClr val="tx1"/>
                </a:solidFill>
                <a:effectLst/>
                <a:latin typeface="Arial" panose="020B0604020202020204" pitchFamily="34" charset="0"/>
              </a:rPr>
              <a:t>Lanksti</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ir</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pritaikoma</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struktūra</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leidžia</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didelį</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praplėtimų</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lygį</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naudojant</a:t>
            </a:r>
            <a:r>
              <a:rPr kumimoji="0" lang="ru-RU" altLang="ru-RU" b="0" i="0" u="none" strike="noStrike" cap="none" normalizeH="0" baseline="0" dirty="0">
                <a:ln>
                  <a:noFill/>
                </a:ln>
                <a:solidFill>
                  <a:schemeClr val="tx1"/>
                </a:solidFill>
                <a:effectLst/>
                <a:latin typeface="Arial" panose="020B0604020202020204" pitchFamily="34" charset="0"/>
              </a:rPr>
              <a:t> </a:t>
            </a:r>
            <a:r>
              <a:rPr kumimoji="0" lang="ru-RU" altLang="ru-RU" b="0" i="0" u="none" strike="noStrike" cap="none" normalizeH="0" baseline="0" dirty="0" err="1">
                <a:ln>
                  <a:noFill/>
                </a:ln>
                <a:solidFill>
                  <a:schemeClr val="tx1"/>
                </a:solidFill>
                <a:effectLst/>
                <a:latin typeface="Arial" panose="020B0604020202020204" pitchFamily="34" charset="0"/>
              </a:rPr>
              <a:t>papildinius</a:t>
            </a:r>
            <a:r>
              <a:rPr kumimoji="0" lang="ru-RU" altLang="ru-RU"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78829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8D7B3B-0636-97F0-5AFD-82BEEA956B27}"/>
              </a:ext>
            </a:extLst>
          </p:cNvPr>
          <p:cNvSpPr>
            <a:spLocks noGrp="1"/>
          </p:cNvSpPr>
          <p:nvPr>
            <p:ph type="title"/>
          </p:nvPr>
        </p:nvSpPr>
        <p:spPr/>
        <p:txBody>
          <a:bodyPr/>
          <a:lstStyle/>
          <a:p>
            <a:pPr algn="ctr"/>
            <a:r>
              <a:rPr lang="lt-LT" dirty="0"/>
              <a:t>Apache Tomcat</a:t>
            </a:r>
            <a:endParaRPr lang="ru-RU" dirty="0"/>
          </a:p>
        </p:txBody>
      </p:sp>
      <p:sp>
        <p:nvSpPr>
          <p:cNvPr id="3" name="Объект 2">
            <a:extLst>
              <a:ext uri="{FF2B5EF4-FFF2-40B4-BE49-F238E27FC236}">
                <a16:creationId xmlns:a16="http://schemas.microsoft.com/office/drawing/2014/main" id="{E77D496D-7BFE-10C2-8149-7B85B88132DD}"/>
              </a:ext>
            </a:extLst>
          </p:cNvPr>
          <p:cNvSpPr>
            <a:spLocks noGrp="1"/>
          </p:cNvSpPr>
          <p:nvPr>
            <p:ph idx="1"/>
          </p:nvPr>
        </p:nvSpPr>
        <p:spPr/>
        <p:txBody>
          <a:bodyPr/>
          <a:lstStyle/>
          <a:p>
            <a:pPr marL="0" indent="0">
              <a:buNone/>
            </a:pPr>
            <a:r>
              <a:rPr lang="lt-LT" dirty="0"/>
              <a:t>	„Apache Tomcat“ yra ‚Apache Software Foundation‘ serverio programinės įrangos rinkinys, skirtas ‚Java‘ žiniatinklio programoms testuoti, </a:t>
            </a:r>
            <a:r>
              <a:rPr lang="lt-LT" u="sng" dirty="0"/>
              <a:t>derinti</a:t>
            </a:r>
            <a:r>
              <a:rPr lang="lt-LT" dirty="0"/>
              <a:t> ir vykdyti. Paprastai jis vadinamas servletų konteineriu, t. y. papildomais komponentais, išplečiančiais žiniatinklio serverio funkcionalumą ir leidžiančiais vykdyti „Java“ taikomąsias programas.</a:t>
            </a:r>
          </a:p>
          <a:p>
            <a:endParaRPr lang="ru-RU" dirty="0"/>
          </a:p>
        </p:txBody>
      </p:sp>
    </p:spTree>
    <p:extLst>
      <p:ext uri="{BB962C8B-B14F-4D97-AF65-F5344CB8AC3E}">
        <p14:creationId xmlns:p14="http://schemas.microsoft.com/office/powerpoint/2010/main" val="2847926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3540A1-A896-91AC-15EC-1C182C6B1031}"/>
              </a:ext>
            </a:extLst>
          </p:cNvPr>
          <p:cNvSpPr>
            <a:spLocks noGrp="1"/>
          </p:cNvSpPr>
          <p:nvPr>
            <p:ph type="title"/>
          </p:nvPr>
        </p:nvSpPr>
        <p:spPr/>
        <p:txBody>
          <a:bodyPr/>
          <a:lstStyle/>
          <a:p>
            <a:pPr algn="ctr"/>
            <a:r>
              <a:rPr lang="en-US" dirty="0"/>
              <a:t>Jetty </a:t>
            </a:r>
            <a:r>
              <a:rPr lang="lt-LT" dirty="0"/>
              <a:t>į</a:t>
            </a:r>
            <a:r>
              <a:rPr lang="en-US" dirty="0" err="1"/>
              <a:t>diegimas</a:t>
            </a:r>
            <a:endParaRPr lang="ru-RU" dirty="0"/>
          </a:p>
        </p:txBody>
      </p:sp>
      <p:sp>
        <p:nvSpPr>
          <p:cNvPr id="4" name="Rectangle 1">
            <a:extLst>
              <a:ext uri="{FF2B5EF4-FFF2-40B4-BE49-F238E27FC236}">
                <a16:creationId xmlns:a16="http://schemas.microsoft.com/office/drawing/2014/main" id="{04CF37D5-B880-09C1-699A-08A138F2A373}"/>
              </a:ext>
            </a:extLst>
          </p:cNvPr>
          <p:cNvSpPr>
            <a:spLocks noGrp="1" noChangeArrowheads="1"/>
          </p:cNvSpPr>
          <p:nvPr>
            <p:ph idx="1"/>
          </p:nvPr>
        </p:nvSpPr>
        <p:spPr bwMode="auto">
          <a:xfrm>
            <a:off x="838200" y="2447023"/>
            <a:ext cx="103814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endParaRPr kumimoji="0" lang="ru-RU" altLang="ru-RU"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ru-RU" altLang="ru-RU" i="0" u="none" strike="noStrike" cap="none" normalizeH="0" baseline="0" dirty="0" err="1">
                <a:ln>
                  <a:noFill/>
                </a:ln>
                <a:solidFill>
                  <a:schemeClr val="tx1"/>
                </a:solidFill>
                <a:effectLst/>
                <a:latin typeface="Arial" panose="020B0604020202020204" pitchFamily="34" charset="0"/>
              </a:rPr>
              <a:t>Atsisiųskite</a:t>
            </a:r>
            <a:r>
              <a:rPr kumimoji="0" lang="ru-RU" altLang="ru-RU" i="0" u="none" strike="noStrike" cap="none" normalizeH="0" baseline="0" dirty="0">
                <a:ln>
                  <a:noFill/>
                </a:ln>
                <a:solidFill>
                  <a:schemeClr val="tx1"/>
                </a:solidFill>
                <a:effectLst/>
                <a:latin typeface="Arial" panose="020B0604020202020204" pitchFamily="34" charset="0"/>
              </a:rPr>
              <a:t> </a:t>
            </a:r>
            <a:r>
              <a:rPr kumimoji="0" lang="ru-RU" altLang="ru-RU" i="0" u="none" strike="noStrike" cap="none" normalizeH="0" baseline="0" dirty="0" err="1">
                <a:ln>
                  <a:noFill/>
                </a:ln>
                <a:solidFill>
                  <a:schemeClr val="tx1"/>
                </a:solidFill>
                <a:effectLst/>
                <a:latin typeface="Arial" panose="020B0604020202020204" pitchFamily="34" charset="0"/>
              </a:rPr>
              <a:t>naujausią</a:t>
            </a:r>
            <a:r>
              <a:rPr kumimoji="0" lang="ru-RU" altLang="ru-RU" i="0" u="none" strike="noStrike" cap="none" normalizeH="0" baseline="0" dirty="0">
                <a:ln>
                  <a:noFill/>
                </a:ln>
                <a:solidFill>
                  <a:schemeClr val="tx1"/>
                </a:solidFill>
                <a:effectLst/>
                <a:latin typeface="Arial" panose="020B0604020202020204" pitchFamily="34" charset="0"/>
              </a:rPr>
              <a:t> </a:t>
            </a:r>
            <a:r>
              <a:rPr kumimoji="0" lang="ru-RU" altLang="ru-RU" i="0" u="none" strike="noStrike" cap="none" normalizeH="0" baseline="0" dirty="0" err="1">
                <a:ln>
                  <a:noFill/>
                </a:ln>
                <a:solidFill>
                  <a:schemeClr val="tx1"/>
                </a:solidFill>
                <a:effectLst/>
                <a:latin typeface="Arial" panose="020B0604020202020204" pitchFamily="34" charset="0"/>
              </a:rPr>
              <a:t>Jetty</a:t>
            </a:r>
            <a:r>
              <a:rPr kumimoji="0" lang="ru-RU" altLang="ru-RU" i="0" u="none" strike="noStrike" cap="none" normalizeH="0" baseline="0" dirty="0">
                <a:ln>
                  <a:noFill/>
                </a:ln>
                <a:solidFill>
                  <a:schemeClr val="tx1"/>
                </a:solidFill>
                <a:effectLst/>
                <a:latin typeface="Arial" panose="020B0604020202020204" pitchFamily="34" charset="0"/>
              </a:rPr>
              <a:t> </a:t>
            </a:r>
            <a:r>
              <a:rPr kumimoji="0" lang="ru-RU" altLang="ru-RU" i="0" u="none" strike="noStrike" cap="none" normalizeH="0" baseline="0" dirty="0" err="1">
                <a:ln>
                  <a:noFill/>
                </a:ln>
                <a:solidFill>
                  <a:schemeClr val="tx1"/>
                </a:solidFill>
                <a:effectLst/>
                <a:latin typeface="Arial" panose="020B0604020202020204" pitchFamily="34" charset="0"/>
              </a:rPr>
              <a:t>versiją</a:t>
            </a:r>
            <a:r>
              <a:rPr kumimoji="0" lang="ru-RU" altLang="ru-RU" i="0" u="none" strike="noStrike" cap="none" normalizeH="0" baseline="0" dirty="0">
                <a:ln>
                  <a:noFill/>
                </a:ln>
                <a:solidFill>
                  <a:schemeClr val="tx1"/>
                </a:solidFill>
                <a:effectLst/>
                <a:latin typeface="Arial" panose="020B0604020202020204" pitchFamily="34" charset="0"/>
              </a:rPr>
              <a:t> </a:t>
            </a:r>
            <a:r>
              <a:rPr kumimoji="0" lang="ru-RU" altLang="ru-RU" i="0" u="none" strike="noStrike" cap="none" normalizeH="0" baseline="0" dirty="0" err="1">
                <a:ln>
                  <a:noFill/>
                </a:ln>
                <a:solidFill>
                  <a:schemeClr val="tx1"/>
                </a:solidFill>
                <a:effectLst/>
                <a:latin typeface="Arial" panose="020B0604020202020204" pitchFamily="34" charset="0"/>
              </a:rPr>
              <a:t>iš</a:t>
            </a:r>
            <a:r>
              <a:rPr kumimoji="0" lang="ru-RU" altLang="ru-RU" i="0" u="none" strike="noStrike" cap="none" normalizeH="0" baseline="0" dirty="0">
                <a:ln>
                  <a:noFill/>
                </a:ln>
                <a:solidFill>
                  <a:schemeClr val="tx1"/>
                </a:solidFill>
                <a:effectLst/>
                <a:latin typeface="Arial" panose="020B0604020202020204" pitchFamily="34" charset="0"/>
              </a:rPr>
              <a:t> </a:t>
            </a:r>
            <a:r>
              <a:rPr kumimoji="0" lang="ru-RU" altLang="ru-RU" i="0" u="none" strike="noStrike" cap="none" normalizeH="0" baseline="0" dirty="0" err="1">
                <a:ln>
                  <a:noFill/>
                </a:ln>
                <a:solidFill>
                  <a:schemeClr val="tx1"/>
                </a:solidFill>
                <a:effectLst/>
                <a:latin typeface="Arial" panose="020B0604020202020204" pitchFamily="34" charset="0"/>
              </a:rPr>
              <a:t>oficialios</a:t>
            </a:r>
            <a:r>
              <a:rPr kumimoji="0" lang="ru-RU" altLang="ru-RU" i="0" u="none" strike="noStrike" cap="none" normalizeH="0" baseline="0" dirty="0">
                <a:ln>
                  <a:noFill/>
                </a:ln>
                <a:solidFill>
                  <a:schemeClr val="tx1"/>
                </a:solidFill>
                <a:effectLst/>
                <a:latin typeface="Arial" panose="020B0604020202020204" pitchFamily="34" charset="0"/>
              </a:rPr>
              <a:t> </a:t>
            </a:r>
            <a:r>
              <a:rPr kumimoji="0" lang="ru-RU" altLang="ru-RU" i="0" u="none" strike="noStrike" cap="none" normalizeH="0" baseline="0" dirty="0" err="1">
                <a:ln>
                  <a:noFill/>
                </a:ln>
                <a:solidFill>
                  <a:schemeClr val="tx1"/>
                </a:solidFill>
                <a:effectLst/>
                <a:latin typeface="Arial" panose="020B0604020202020204" pitchFamily="34" charset="0"/>
              </a:rPr>
              <a:t>svetainės</a:t>
            </a:r>
            <a:r>
              <a:rPr kumimoji="0" lang="ru-RU" altLang="ru-RU" i="0" u="none" strike="noStrike" cap="none" normalizeH="0" baseline="0" dirty="0">
                <a:ln>
                  <a:noFill/>
                </a:ln>
                <a:solidFill>
                  <a:schemeClr val="tx1"/>
                </a:solidFill>
                <a:effectLst/>
                <a:latin typeface="Arial" panose="020B0604020202020204" pitchFamily="34" charset="0"/>
              </a:rPr>
              <a:t>.</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ru-RU" altLang="ru-RU" i="0" u="none" strike="noStrike" cap="none" normalizeH="0" baseline="0" dirty="0" err="1">
                <a:ln>
                  <a:noFill/>
                </a:ln>
                <a:solidFill>
                  <a:schemeClr val="tx1"/>
                </a:solidFill>
                <a:effectLst/>
                <a:latin typeface="Arial" panose="020B0604020202020204" pitchFamily="34" charset="0"/>
              </a:rPr>
              <a:t>Išarchyvuokite</a:t>
            </a:r>
            <a:r>
              <a:rPr kumimoji="0" lang="ru-RU" altLang="ru-RU" i="0" u="none" strike="noStrike" cap="none" normalizeH="0" baseline="0" dirty="0">
                <a:ln>
                  <a:noFill/>
                </a:ln>
                <a:solidFill>
                  <a:schemeClr val="tx1"/>
                </a:solidFill>
                <a:effectLst/>
                <a:latin typeface="Arial" panose="020B0604020202020204" pitchFamily="34" charset="0"/>
              </a:rPr>
              <a:t> </a:t>
            </a:r>
            <a:r>
              <a:rPr kumimoji="0" lang="ru-RU" altLang="ru-RU" i="0" u="none" strike="noStrike" cap="none" normalizeH="0" baseline="0" dirty="0" err="1">
                <a:ln>
                  <a:noFill/>
                </a:ln>
                <a:solidFill>
                  <a:schemeClr val="tx1"/>
                </a:solidFill>
                <a:effectLst/>
                <a:latin typeface="Arial" panose="020B0604020202020204" pitchFamily="34" charset="0"/>
              </a:rPr>
              <a:t>failą</a:t>
            </a:r>
            <a:r>
              <a:rPr kumimoji="0" lang="ru-RU" altLang="ru-RU" i="0" u="none" strike="noStrike" cap="none" normalizeH="0" baseline="0" dirty="0">
                <a:ln>
                  <a:noFill/>
                </a:ln>
                <a:solidFill>
                  <a:schemeClr val="tx1"/>
                </a:solidFill>
                <a:effectLst/>
                <a:latin typeface="Arial" panose="020B0604020202020204" pitchFamily="34" charset="0"/>
              </a:rPr>
              <a:t> į </a:t>
            </a:r>
            <a:r>
              <a:rPr kumimoji="0" lang="ru-RU" altLang="ru-RU" i="0" u="none" strike="noStrike" cap="none" normalizeH="0" baseline="0" dirty="0" err="1">
                <a:ln>
                  <a:noFill/>
                </a:ln>
                <a:solidFill>
                  <a:schemeClr val="tx1"/>
                </a:solidFill>
                <a:effectLst/>
                <a:latin typeface="Arial" panose="020B0604020202020204" pitchFamily="34" charset="0"/>
              </a:rPr>
              <a:t>pasirinktą</a:t>
            </a:r>
            <a:r>
              <a:rPr kumimoji="0" lang="ru-RU" altLang="ru-RU" i="0" u="none" strike="noStrike" cap="none" normalizeH="0" baseline="0" dirty="0">
                <a:ln>
                  <a:noFill/>
                </a:ln>
                <a:solidFill>
                  <a:schemeClr val="tx1"/>
                </a:solidFill>
                <a:effectLst/>
                <a:latin typeface="Arial" panose="020B0604020202020204" pitchFamily="34" charset="0"/>
              </a:rPr>
              <a:t> </a:t>
            </a:r>
            <a:r>
              <a:rPr kumimoji="0" lang="ru-RU" altLang="ru-RU" i="0" u="none" strike="noStrike" cap="none" normalizeH="0" baseline="0" dirty="0" err="1">
                <a:ln>
                  <a:noFill/>
                </a:ln>
                <a:solidFill>
                  <a:schemeClr val="tx1"/>
                </a:solidFill>
                <a:effectLst/>
                <a:latin typeface="Arial" panose="020B0604020202020204" pitchFamily="34" charset="0"/>
              </a:rPr>
              <a:t>vietą</a:t>
            </a:r>
            <a:r>
              <a:rPr kumimoji="0" lang="ru-RU" altLang="ru-RU" i="0" u="none" strike="noStrike" cap="none" normalizeH="0" baseline="0" dirty="0">
                <a:ln>
                  <a:noFill/>
                </a:ln>
                <a:solidFill>
                  <a:schemeClr val="tx1"/>
                </a:solidFill>
                <a:effectLst/>
                <a:latin typeface="Arial" panose="020B0604020202020204" pitchFamily="34" charset="0"/>
              </a:rPr>
              <a:t>.</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ru-RU" altLang="ru-RU" i="0" u="none" strike="noStrike" cap="none" normalizeH="0" baseline="0" dirty="0" err="1">
                <a:ln>
                  <a:noFill/>
                </a:ln>
                <a:solidFill>
                  <a:schemeClr val="tx1"/>
                </a:solidFill>
                <a:effectLst/>
                <a:latin typeface="Arial" panose="020B0604020202020204" pitchFamily="34" charset="0"/>
              </a:rPr>
              <a:t>Paleiskite</a:t>
            </a:r>
            <a:r>
              <a:rPr kumimoji="0" lang="ru-RU" altLang="ru-RU" i="0" u="none" strike="noStrike" cap="none" normalizeH="0" baseline="0" dirty="0">
                <a:ln>
                  <a:noFill/>
                </a:ln>
                <a:solidFill>
                  <a:schemeClr val="tx1"/>
                </a:solidFill>
                <a:effectLst/>
                <a:latin typeface="Arial" panose="020B0604020202020204" pitchFamily="34" charset="0"/>
              </a:rPr>
              <a:t> </a:t>
            </a:r>
            <a:r>
              <a:rPr kumimoji="0" lang="ru-RU" altLang="ru-RU" i="0" u="none" strike="noStrike" cap="none" normalizeH="0" baseline="0" dirty="0" err="1">
                <a:ln>
                  <a:noFill/>
                </a:ln>
                <a:solidFill>
                  <a:schemeClr val="tx1"/>
                </a:solidFill>
                <a:effectLst/>
                <a:latin typeface="Arial" panose="020B0604020202020204" pitchFamily="34" charset="0"/>
              </a:rPr>
              <a:t>serverį</a:t>
            </a:r>
            <a:r>
              <a:rPr kumimoji="0" lang="ru-RU" altLang="ru-RU" i="0" u="none" strike="noStrike" cap="none" normalizeH="0" baseline="0" dirty="0">
                <a:ln>
                  <a:noFill/>
                </a:ln>
                <a:solidFill>
                  <a:schemeClr val="tx1"/>
                </a:solidFill>
                <a:effectLst/>
                <a:latin typeface="Arial" panose="020B0604020202020204" pitchFamily="34" charset="0"/>
              </a:rPr>
              <a:t> </a:t>
            </a:r>
            <a:r>
              <a:rPr kumimoji="0" lang="ru-RU" altLang="ru-RU" i="0" u="none" strike="noStrike" cap="none" normalizeH="0" baseline="0" dirty="0" err="1">
                <a:ln>
                  <a:noFill/>
                </a:ln>
                <a:solidFill>
                  <a:schemeClr val="tx1"/>
                </a:solidFill>
                <a:effectLst/>
                <a:latin typeface="Arial" panose="020B0604020202020204" pitchFamily="34" charset="0"/>
              </a:rPr>
              <a:t>komanda</a:t>
            </a:r>
            <a:r>
              <a:rPr kumimoji="0" lang="ru-RU" altLang="ru-RU" i="0" u="none" strike="noStrike" cap="none" normalizeH="0" baseline="0" dirty="0">
                <a:ln>
                  <a:noFill/>
                </a:ln>
                <a:solidFill>
                  <a:schemeClr val="tx1"/>
                </a:solidFill>
                <a:effectLst/>
                <a:latin typeface="Arial" panose="020B0604020202020204" pitchFamily="34" charset="0"/>
              </a:rPr>
              <a:t>:</a:t>
            </a:r>
            <a:endParaRPr kumimoji="0" lang="ru-RU" altLang="ru-RU"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None/>
              <a:tabLst/>
            </a:pPr>
            <a:r>
              <a:rPr kumimoji="0" lang="ru-RU" altLang="ru-RU" b="1" i="1" u="none" strike="noStrike" cap="none" normalizeH="0" baseline="0" dirty="0" err="1">
                <a:ln>
                  <a:noFill/>
                </a:ln>
                <a:solidFill>
                  <a:schemeClr val="tx1"/>
                </a:solidFill>
                <a:effectLst/>
                <a:latin typeface="Arial Unicode MS"/>
              </a:rPr>
              <a:t>java</a:t>
            </a:r>
            <a:r>
              <a:rPr kumimoji="0" lang="ru-RU" altLang="ru-RU" b="1" i="1" u="none" strike="noStrike" cap="none" normalizeH="0" baseline="0" dirty="0">
                <a:ln>
                  <a:noFill/>
                </a:ln>
                <a:solidFill>
                  <a:schemeClr val="tx1"/>
                </a:solidFill>
                <a:effectLst/>
                <a:latin typeface="Arial Unicode MS"/>
              </a:rPr>
              <a:t> -</a:t>
            </a:r>
            <a:r>
              <a:rPr kumimoji="0" lang="ru-RU" altLang="ru-RU" b="1" i="1" u="none" strike="noStrike" cap="none" normalizeH="0" baseline="0" dirty="0" err="1">
                <a:ln>
                  <a:noFill/>
                </a:ln>
                <a:solidFill>
                  <a:schemeClr val="tx1"/>
                </a:solidFill>
                <a:effectLst/>
                <a:latin typeface="Arial Unicode MS"/>
              </a:rPr>
              <a:t>jar</a:t>
            </a:r>
            <a:r>
              <a:rPr kumimoji="0" lang="ru-RU" altLang="ru-RU" b="1" i="1" u="none" strike="noStrike" cap="none" normalizeH="0" baseline="0" dirty="0">
                <a:ln>
                  <a:noFill/>
                </a:ln>
                <a:solidFill>
                  <a:schemeClr val="tx1"/>
                </a:solidFill>
                <a:effectLst/>
                <a:latin typeface="Arial Unicode MS"/>
              </a:rPr>
              <a:t> start.jar </a:t>
            </a:r>
            <a:endParaRPr kumimoji="0" lang="ru-RU" altLang="ru-RU"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en-US" altLang="ru-RU" dirty="0"/>
              <a:t>4. </a:t>
            </a:r>
            <a:r>
              <a:rPr kumimoji="0" lang="ru-RU" altLang="ru-RU" i="0" u="none" strike="noStrike" cap="none" normalizeH="0" baseline="0" dirty="0" err="1">
                <a:ln>
                  <a:noFill/>
                </a:ln>
                <a:solidFill>
                  <a:schemeClr val="tx1"/>
                </a:solidFill>
                <a:effectLst/>
              </a:rPr>
              <a:t>Serverio</a:t>
            </a:r>
            <a:r>
              <a:rPr kumimoji="0" lang="ru-RU" altLang="ru-RU" i="0" u="none" strike="noStrike" cap="none" normalizeH="0" baseline="0" dirty="0">
                <a:ln>
                  <a:noFill/>
                </a:ln>
                <a:solidFill>
                  <a:schemeClr val="tx1"/>
                </a:solidFill>
                <a:effectLst/>
              </a:rPr>
              <a:t> </a:t>
            </a:r>
            <a:r>
              <a:rPr kumimoji="0" lang="ru-RU" altLang="ru-RU" i="0" u="none" strike="noStrike" cap="none" normalizeH="0" baseline="0" dirty="0" err="1">
                <a:ln>
                  <a:noFill/>
                </a:ln>
                <a:solidFill>
                  <a:schemeClr val="tx1"/>
                </a:solidFill>
                <a:effectLst/>
              </a:rPr>
              <a:t>valdymas</a:t>
            </a:r>
            <a:r>
              <a:rPr kumimoji="0" lang="ru-RU" altLang="ru-RU" i="0" u="none" strike="noStrike" cap="none" normalizeH="0" baseline="0" dirty="0">
                <a:ln>
                  <a:noFill/>
                </a:ln>
                <a:solidFill>
                  <a:schemeClr val="tx1"/>
                </a:solidFill>
                <a:effectLst/>
              </a:rPr>
              <a:t> </a:t>
            </a:r>
            <a:r>
              <a:rPr kumimoji="0" lang="ru-RU" altLang="ru-RU" i="0" u="none" strike="noStrike" cap="none" normalizeH="0" baseline="0" dirty="0" err="1">
                <a:ln>
                  <a:noFill/>
                </a:ln>
                <a:solidFill>
                  <a:schemeClr val="tx1"/>
                </a:solidFill>
                <a:effectLst/>
              </a:rPr>
              <a:t>pasiekiamas</a:t>
            </a:r>
            <a:r>
              <a:rPr kumimoji="0" lang="ru-RU" altLang="ru-RU" i="0" u="none" strike="noStrike" cap="none" normalizeH="0" baseline="0" dirty="0">
                <a:ln>
                  <a:noFill/>
                </a:ln>
                <a:solidFill>
                  <a:schemeClr val="tx1"/>
                </a:solidFill>
                <a:effectLst/>
              </a:rPr>
              <a:t> </a:t>
            </a:r>
            <a:r>
              <a:rPr kumimoji="0" lang="ru-RU" altLang="ru-RU" i="0" u="none" strike="noStrike" cap="none" normalizeH="0" baseline="0" dirty="0" err="1">
                <a:ln>
                  <a:noFill/>
                </a:ln>
                <a:solidFill>
                  <a:schemeClr val="tx1"/>
                </a:solidFill>
                <a:effectLst/>
              </a:rPr>
              <a:t>per</a:t>
            </a:r>
            <a:r>
              <a:rPr kumimoji="0" lang="ru-RU" altLang="ru-RU" i="0" u="none" strike="noStrike" cap="none" normalizeH="0" baseline="0" dirty="0">
                <a:ln>
                  <a:noFill/>
                </a:ln>
                <a:solidFill>
                  <a:schemeClr val="tx1"/>
                </a:solidFill>
                <a:effectLst/>
              </a:rPr>
              <a:t> </a:t>
            </a:r>
            <a:r>
              <a:rPr kumimoji="0" lang="ru-RU" altLang="ru-RU" i="0" u="none" strike="noStrike" cap="none" normalizeH="0" baseline="0" dirty="0" err="1">
                <a:ln>
                  <a:noFill/>
                </a:ln>
                <a:solidFill>
                  <a:schemeClr val="tx1"/>
                </a:solidFill>
                <a:effectLst/>
              </a:rPr>
              <a:t>numatytąjį</a:t>
            </a:r>
            <a:r>
              <a:rPr kumimoji="0" lang="ru-RU" altLang="ru-RU" i="0" u="none" strike="noStrike" cap="none" normalizeH="0" baseline="0" dirty="0">
                <a:ln>
                  <a:noFill/>
                </a:ln>
                <a:solidFill>
                  <a:schemeClr val="tx1"/>
                </a:solidFill>
                <a:effectLst/>
              </a:rPr>
              <a:t> </a:t>
            </a:r>
            <a:r>
              <a:rPr kumimoji="0" lang="ru-RU" altLang="ru-RU" i="0" u="none" strike="noStrike" cap="none" normalizeH="0" baseline="0" dirty="0" err="1">
                <a:ln>
                  <a:noFill/>
                </a:ln>
                <a:solidFill>
                  <a:schemeClr val="tx1"/>
                </a:solidFill>
                <a:effectLst/>
              </a:rPr>
              <a:t>adresą</a:t>
            </a:r>
            <a:r>
              <a:rPr kumimoji="0" lang="ru-RU" altLang="ru-RU" i="0" u="none" strike="noStrike" cap="none" normalizeH="0" baseline="0" dirty="0">
                <a:ln>
                  <a:noFill/>
                </a:ln>
                <a:solidFill>
                  <a:schemeClr val="tx1"/>
                </a:solidFill>
                <a:effectLst/>
              </a:rPr>
              <a:t>: </a:t>
            </a:r>
            <a:r>
              <a:rPr kumimoji="0" lang="ru-RU" altLang="ru-RU" i="0" u="none" strike="noStrike" cap="none" normalizeH="0" baseline="0" dirty="0">
                <a:ln>
                  <a:noFill/>
                </a:ln>
                <a:solidFill>
                  <a:schemeClr val="tx1"/>
                </a:solidFill>
                <a:effectLst/>
                <a:latin typeface="Arial Unicode MS"/>
              </a:rPr>
              <a:t>http://localhost:8080</a:t>
            </a:r>
            <a:r>
              <a:rPr kumimoji="0" lang="ru-RU" altLang="ru-RU" i="0" u="none" strike="noStrike" cap="none" normalizeH="0" baseline="0" dirty="0">
                <a:ln>
                  <a:noFill/>
                </a:ln>
                <a:solidFill>
                  <a:schemeClr val="tx1"/>
                </a:solidFill>
                <a:effectLst/>
              </a:rPr>
              <a:t>.</a:t>
            </a:r>
            <a:r>
              <a:rPr kumimoji="0" lang="ru-RU" altLang="ru-RU"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15520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Объект 2">
            <a:extLst>
              <a:ext uri="{FF2B5EF4-FFF2-40B4-BE49-F238E27FC236}">
                <a16:creationId xmlns:a16="http://schemas.microsoft.com/office/drawing/2014/main" id="{3FDFB6FC-D7E5-35B1-BA25-31D448A55649}"/>
              </a:ext>
            </a:extLst>
          </p:cNvPr>
          <p:cNvSpPr>
            <a:spLocks noGrp="1"/>
          </p:cNvSpPr>
          <p:nvPr>
            <p:ph idx="1"/>
          </p:nvPr>
        </p:nvSpPr>
        <p:spPr>
          <a:xfrm>
            <a:off x="838200" y="1825625"/>
            <a:ext cx="5393361" cy="4351338"/>
          </a:xfrm>
        </p:spPr>
        <p:txBody>
          <a:bodyPr>
            <a:normAutofit/>
          </a:bodyPr>
          <a:lstStyle/>
          <a:p>
            <a:pPr marL="0" indent="0">
              <a:buNone/>
            </a:pPr>
            <a:r>
              <a:rPr lang="lt-LT" sz="2400" dirty="0"/>
              <a:t>Pavadinimą „Tomcat“ („katė“) parinko projekto architektas Jamesas Duncanas Davidsonas. Pavadinimą įkvėpė „O'Reilly“ leidyklos tradicija ant knygų viršelių dėti gyvūnų atvaizdus. Žinodamas, kad išleis pirmąjį „Tomcat“ vadovėlį, Davidsonas nusprendė programinę įrangą pavadinti ypatingo gyvūno vardu - nepriklausomo, išradingo ir gebančio pastovėti už save.</a:t>
            </a:r>
            <a:endParaRPr lang="ru-RU" sz="2400" dirty="0"/>
          </a:p>
        </p:txBody>
      </p:sp>
      <p:pic>
        <p:nvPicPr>
          <p:cNvPr id="5" name="Рисунок 4" descr="Изображение выглядит как графическая вставка, кот, иллюстрация, Графика&#10;&#10;Автоматически созданное описание">
            <a:extLst>
              <a:ext uri="{FF2B5EF4-FFF2-40B4-BE49-F238E27FC236}">
                <a16:creationId xmlns:a16="http://schemas.microsoft.com/office/drawing/2014/main" id="{1241F1BF-1F82-36A2-442C-8DBC8A88187D}"/>
              </a:ext>
            </a:extLst>
          </p:cNvPr>
          <p:cNvPicPr>
            <a:picLocks noChangeAspect="1"/>
          </p:cNvPicPr>
          <p:nvPr/>
        </p:nvPicPr>
        <p:blipFill>
          <a:blip r:embed="rId2">
            <a:extLst>
              <a:ext uri="{28A0092B-C50C-407E-A947-70E740481C1C}">
                <a14:useLocalDpi xmlns:a14="http://schemas.microsoft.com/office/drawing/2010/main" val="0"/>
              </a:ext>
            </a:extLst>
          </a:blip>
          <a:srcRect l="21311" r="7912" b="6"/>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02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18F5AA-3DC6-F91E-BADA-8BF66A6DC897}"/>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93285919-B9BD-867D-F6AC-D4378AFB8D56}"/>
              </a:ext>
            </a:extLst>
          </p:cNvPr>
          <p:cNvSpPr>
            <a:spLocks noGrp="1"/>
          </p:cNvSpPr>
          <p:nvPr>
            <p:ph idx="1"/>
          </p:nvPr>
        </p:nvSpPr>
        <p:spPr/>
        <p:txBody>
          <a:bodyPr>
            <a:normAutofit fontScale="77500" lnSpcReduction="20000"/>
          </a:bodyPr>
          <a:lstStyle/>
          <a:p>
            <a:pPr marL="0" indent="0">
              <a:buNone/>
            </a:pPr>
            <a:r>
              <a:rPr lang="lt-LT" dirty="0"/>
              <a:t>„Apache Tomcat„ nereikėtų painioti su </a:t>
            </a:r>
            <a:r>
              <a:rPr lang="lt-LT" u="sng" dirty="0"/>
              <a:t>„Apache HTTP Server“</a:t>
            </a:r>
            <a:r>
              <a:rPr lang="lt-LT" dirty="0"/>
              <a:t> - šių produktų funkcijos skiriasi. Apache HTTP serveris į naršyklę pateikia statinius ir dinaminius tinklalapius, kuriuos paprastai sukuria </a:t>
            </a:r>
            <a:r>
              <a:rPr lang="lt-LT" u="sng" dirty="0"/>
              <a:t>PHP</a:t>
            </a:r>
            <a:r>
              <a:rPr lang="lt-LT" dirty="0"/>
              <a:t> programos, pavyzdžiui, WordPress. Apache HTTP serveris nepalaiko Java servetėlių ar JSP puslapių. Kita vertus, „Tomcat“ konteineris iš pradžių buvo sukurtas „Java“ programų sukurtam turiniui tvarkyti.</a:t>
            </a:r>
            <a:br>
              <a:rPr lang="lt-LT" dirty="0"/>
            </a:br>
            <a:endParaRPr lang="lt-LT" dirty="0"/>
          </a:p>
          <a:p>
            <a:r>
              <a:rPr lang="lt-LT" dirty="0"/>
              <a:t>Kaip ir kiti servletų konteineriai, „Tomcat“ turi tris išskirtines savybes:</a:t>
            </a:r>
            <a:br>
              <a:rPr lang="lt-LT" dirty="0"/>
            </a:br>
            <a:endParaRPr lang="lt-LT" dirty="0"/>
          </a:p>
          <a:p>
            <a:pPr>
              <a:buFont typeface="+mj-lt"/>
              <a:buAutoNum type="arabicPeriod"/>
            </a:pPr>
            <a:r>
              <a:rPr lang="lt-LT" dirty="0"/>
              <a:t>Tvarko kliento HTTP užklausas. Šiam tikslui jis turi savo HTTP serverį.</a:t>
            </a:r>
            <a:br>
              <a:rPr lang="lt-LT" dirty="0"/>
            </a:br>
            <a:endParaRPr lang="lt-LT" dirty="0"/>
          </a:p>
          <a:p>
            <a:pPr>
              <a:buFont typeface="+mj-lt"/>
              <a:buAutoNum type="arabicPeriod"/>
            </a:pPr>
            <a:r>
              <a:rPr lang="lt-LT" dirty="0"/>
              <a:t>Pristato puslapius į kitą žiniatinklio serverį. Paprastai „Tomcat“ naudojamas kartu su „Nginx“ arba „</a:t>
            </a:r>
            <a:r>
              <a:rPr lang="lt-LT" u="sng" dirty="0"/>
              <a:t>Apache“.</a:t>
            </a:r>
            <a:br>
              <a:rPr lang="lt-LT" dirty="0"/>
            </a:br>
            <a:endParaRPr lang="lt-LT" dirty="0"/>
          </a:p>
          <a:p>
            <a:pPr>
              <a:buFont typeface="+mj-lt"/>
              <a:buAutoNum type="arabicPeriod"/>
            </a:pPr>
            <a:r>
              <a:rPr lang="lt-LT" dirty="0"/>
              <a:t>Jis yra „WildFly“ ir „GlassFish“ taikomųjų programų serverių, platformų, kuriose veikia žiniatinklio programos, dalis.</a:t>
            </a:r>
          </a:p>
          <a:p>
            <a:endParaRPr lang="ru-RU" dirty="0"/>
          </a:p>
        </p:txBody>
      </p:sp>
    </p:spTree>
    <p:extLst>
      <p:ext uri="{BB962C8B-B14F-4D97-AF65-F5344CB8AC3E}">
        <p14:creationId xmlns:p14="http://schemas.microsoft.com/office/powerpoint/2010/main" val="53020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A30A10-53AC-0BE7-FDA9-D50A101E4F78}"/>
              </a:ext>
            </a:extLst>
          </p:cNvPr>
          <p:cNvSpPr>
            <a:spLocks noGrp="1"/>
          </p:cNvSpPr>
          <p:nvPr>
            <p:ph type="title"/>
          </p:nvPr>
        </p:nvSpPr>
        <p:spPr/>
        <p:txBody>
          <a:bodyPr/>
          <a:lstStyle/>
          <a:p>
            <a:pPr algn="ctr"/>
            <a:r>
              <a:rPr lang="lt-LT" b="1" dirty="0"/>
              <a:t>Servletų konteinerio funkcijos</a:t>
            </a:r>
            <a:br>
              <a:rPr lang="lt-LT" b="1" dirty="0"/>
            </a:br>
            <a:endParaRPr lang="ru-RU" dirty="0"/>
          </a:p>
        </p:txBody>
      </p:sp>
      <p:sp>
        <p:nvSpPr>
          <p:cNvPr id="3" name="Объект 2">
            <a:extLst>
              <a:ext uri="{FF2B5EF4-FFF2-40B4-BE49-F238E27FC236}">
                <a16:creationId xmlns:a16="http://schemas.microsoft.com/office/drawing/2014/main" id="{341316DA-3CBF-4388-D2B5-0D1407CDAC4F}"/>
              </a:ext>
            </a:extLst>
          </p:cNvPr>
          <p:cNvSpPr>
            <a:spLocks noGrp="1"/>
          </p:cNvSpPr>
          <p:nvPr>
            <p:ph idx="1"/>
          </p:nvPr>
        </p:nvSpPr>
        <p:spPr/>
        <p:txBody>
          <a:bodyPr>
            <a:normAutofit fontScale="77500" lnSpcReduction="20000"/>
          </a:bodyPr>
          <a:lstStyle/>
          <a:p>
            <a:pPr marL="0" indent="0">
              <a:buNone/>
            </a:pPr>
            <a:r>
              <a:rPr lang="lt-LT" dirty="0"/>
              <a:t>„Apache Tomcat“ supaprastina žiniatinklio programų kūrimą ir diegimą. Jis tikrina projekto aplankus, kad iškart rastų ir įdiegtų naujas servetėles. Jei servletas atnaujinamas paleidimo metu, „Tomcat“ atnaujina visus priklausomus komponentus. Jei servletas ištrinamas, serveris nustoja apdoroti užklausas ir ištrina elementą. Kaip servletų konteineris, „Tomcat“ atlieka kelias svarbias funkcijas:</a:t>
            </a:r>
            <a:br>
              <a:rPr lang="lt-LT" b="1" dirty="0"/>
            </a:br>
            <a:endParaRPr lang="lt-LT" b="1" dirty="0"/>
          </a:p>
          <a:p>
            <a:pPr>
              <a:buFont typeface="Arial" panose="020B0604020202020204" pitchFamily="34" charset="0"/>
              <a:buChar char="•"/>
            </a:pPr>
            <a:r>
              <a:rPr lang="lt-LT" dirty="0"/>
              <a:t>Sukuria aplinką, kurioje veikia servletai;</a:t>
            </a:r>
            <a:br>
              <a:rPr lang="lt-LT" dirty="0"/>
            </a:br>
            <a:endParaRPr lang="lt-LT" dirty="0"/>
          </a:p>
          <a:p>
            <a:pPr>
              <a:buFont typeface="Arial" panose="020B0604020202020204" pitchFamily="34" charset="0"/>
              <a:buChar char="•"/>
            </a:pPr>
            <a:r>
              <a:rPr lang="lt-LT" dirty="0"/>
              <a:t>nustato sesijos parametrus;</a:t>
            </a:r>
            <a:br>
              <a:rPr lang="lt-LT" dirty="0"/>
            </a:br>
            <a:endParaRPr lang="lt-LT" dirty="0"/>
          </a:p>
          <a:p>
            <a:pPr>
              <a:buFont typeface="Arial" panose="020B0604020202020204" pitchFamily="34" charset="0"/>
              <a:buChar char="•"/>
            </a:pPr>
            <a:r>
              <a:rPr lang="lt-LT" dirty="0"/>
              <a:t>užtikrina keitimąsi duomenimis tarp servletų ir klientų;</a:t>
            </a:r>
            <a:br>
              <a:rPr lang="lt-LT" dirty="0"/>
            </a:br>
            <a:endParaRPr lang="lt-LT" dirty="0"/>
          </a:p>
          <a:p>
            <a:pPr>
              <a:buFont typeface="Arial" panose="020B0604020202020204" pitchFamily="34" charset="0"/>
              <a:buChar char="•"/>
            </a:pPr>
            <a:r>
              <a:rPr lang="lt-LT" dirty="0"/>
              <a:t>identifikuoja ir autorizuoja klientus;</a:t>
            </a:r>
            <a:br>
              <a:rPr lang="lt-LT" dirty="0"/>
            </a:br>
            <a:endParaRPr lang="lt-LT" dirty="0"/>
          </a:p>
          <a:p>
            <a:pPr>
              <a:buFont typeface="Arial" panose="020B0604020202020204" pitchFamily="34" charset="0"/>
              <a:buChar char="•"/>
            </a:pPr>
            <a:r>
              <a:rPr lang="lt-LT" dirty="0"/>
              <a:t>tvarko metaduomenis.</a:t>
            </a:r>
          </a:p>
          <a:p>
            <a:endParaRPr lang="ru-RU" dirty="0"/>
          </a:p>
        </p:txBody>
      </p:sp>
    </p:spTree>
    <p:extLst>
      <p:ext uri="{BB962C8B-B14F-4D97-AF65-F5344CB8AC3E}">
        <p14:creationId xmlns:p14="http://schemas.microsoft.com/office/powerpoint/2010/main" val="822917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308840AA-EBC2-AD61-766D-B32B3D7DC4DA}"/>
              </a:ext>
            </a:extLst>
          </p:cNvPr>
          <p:cNvSpPr>
            <a:spLocks noGrp="1"/>
          </p:cNvSpPr>
          <p:nvPr>
            <p:ph type="title"/>
          </p:nvPr>
        </p:nvSpPr>
        <p:spPr>
          <a:xfrm>
            <a:off x="5596501" y="489508"/>
            <a:ext cx="5754896" cy="1667569"/>
          </a:xfrm>
        </p:spPr>
        <p:txBody>
          <a:bodyPr anchor="b">
            <a:normAutofit/>
          </a:bodyPr>
          <a:lstStyle/>
          <a:p>
            <a:r>
              <a:rPr lang="en-US" sz="3700" b="1" dirty="0"/>
              <a:t>Kaip </a:t>
            </a:r>
            <a:r>
              <a:rPr lang="en-US" sz="3700" b="1" dirty="0" err="1"/>
              <a:t>sukurti</a:t>
            </a:r>
            <a:r>
              <a:rPr lang="en-US" sz="3700" b="1" dirty="0"/>
              <a:t> </a:t>
            </a:r>
            <a:r>
              <a:rPr lang="en-US" sz="3700" b="1" dirty="0" err="1"/>
              <a:t>pirmąją</a:t>
            </a:r>
            <a:r>
              <a:rPr lang="en-US" sz="3700" b="1" dirty="0"/>
              <a:t> </a:t>
            </a:r>
            <a:r>
              <a:rPr lang="en-US" sz="3700" b="1" dirty="0" err="1"/>
              <a:t>žiniatinklio</a:t>
            </a:r>
            <a:r>
              <a:rPr lang="en-US" sz="3700" b="1" dirty="0"/>
              <a:t> </a:t>
            </a:r>
            <a:r>
              <a:rPr lang="en-US" sz="3700" b="1" dirty="0" err="1"/>
              <a:t>programą</a:t>
            </a:r>
            <a:br>
              <a:rPr lang="en-US" sz="3700" b="1" dirty="0"/>
            </a:br>
            <a:endParaRPr lang="ru-RU" sz="3700" dirty="0"/>
          </a:p>
        </p:txBody>
      </p:sp>
      <p:pic>
        <p:nvPicPr>
          <p:cNvPr id="5" name="Рисунок 4"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40908F7B-F59E-00C9-B996-C75867CC9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130" y="2238816"/>
            <a:ext cx="3876165" cy="1948673"/>
          </a:xfrm>
          <a:prstGeom prst="rect">
            <a:avLst/>
          </a:prstGeom>
        </p:spPr>
      </p:pic>
      <p:sp>
        <p:nvSpPr>
          <p:cNvPr id="3" name="Объект 2">
            <a:extLst>
              <a:ext uri="{FF2B5EF4-FFF2-40B4-BE49-F238E27FC236}">
                <a16:creationId xmlns:a16="http://schemas.microsoft.com/office/drawing/2014/main" id="{0498B29F-1C91-6B59-31E6-B3EF8D27097D}"/>
              </a:ext>
            </a:extLst>
          </p:cNvPr>
          <p:cNvSpPr>
            <a:spLocks noGrp="1"/>
          </p:cNvSpPr>
          <p:nvPr>
            <p:ph idx="1"/>
          </p:nvPr>
        </p:nvSpPr>
        <p:spPr>
          <a:xfrm>
            <a:off x="5596502" y="2405894"/>
            <a:ext cx="5754896" cy="3197464"/>
          </a:xfrm>
        </p:spPr>
        <p:txBody>
          <a:bodyPr anchor="t">
            <a:normAutofit/>
          </a:bodyPr>
          <a:lstStyle/>
          <a:p>
            <a:pPr marL="0" indent="0">
              <a:buNone/>
            </a:pPr>
            <a:r>
              <a:rPr lang="lt-LT" sz="1900"/>
              <a:t>Tam galite naudoti integruotą kūrimo aplinką „IntelliJ IDEA“, kuri automatiškai sukuria reikiamą „Java“ projekto struktūrą: aplanke src yra išeities kodo failai, o aplanke web - web.xml ir index.jsp failai. Web.xml faile pateikiamos „Tomcat“ serverio instrukcijos, o index.jsp yra pagrindinis žiniatinklio programos puslapis, pasiekiamas adresu http://localhost:8080.</a:t>
            </a:r>
            <a:br>
              <a:rPr lang="lt-LT" sz="1900"/>
            </a:br>
            <a:endParaRPr lang="lt-LT" sz="1900"/>
          </a:p>
          <a:p>
            <a:pPr marL="0" indent="0">
              <a:buNone/>
            </a:pPr>
            <a:r>
              <a:rPr lang="lt-LT" sz="1900"/>
              <a:t>Tradiciškai pirmojoje bet kurios kalbos programoje turėtų būti rodomas pasisveikinimas „Hello, world!“.</a:t>
            </a:r>
          </a:p>
          <a:p>
            <a:endParaRPr lang="ru-RU" sz="190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56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0B6046-F6E1-D05F-6BDB-029D3D03D05E}"/>
              </a:ext>
            </a:extLst>
          </p:cNvPr>
          <p:cNvSpPr>
            <a:spLocks noGrp="1"/>
          </p:cNvSpPr>
          <p:nvPr>
            <p:ph type="title"/>
          </p:nvPr>
        </p:nvSpPr>
        <p:spPr/>
        <p:txBody>
          <a:bodyPr/>
          <a:lstStyle/>
          <a:p>
            <a:pPr algn="ctr"/>
            <a:r>
              <a:rPr lang="en-US" dirty="0" err="1"/>
              <a:t>Wildfly</a:t>
            </a:r>
            <a:endParaRPr lang="ru-RU" dirty="0"/>
          </a:p>
        </p:txBody>
      </p:sp>
      <p:sp>
        <p:nvSpPr>
          <p:cNvPr id="3" name="Объект 2">
            <a:extLst>
              <a:ext uri="{FF2B5EF4-FFF2-40B4-BE49-F238E27FC236}">
                <a16:creationId xmlns:a16="http://schemas.microsoft.com/office/drawing/2014/main" id="{94B246B4-CEBE-4A49-F1C6-A6FC416574F6}"/>
              </a:ext>
            </a:extLst>
          </p:cNvPr>
          <p:cNvSpPr>
            <a:spLocks noGrp="1"/>
          </p:cNvSpPr>
          <p:nvPr>
            <p:ph idx="1"/>
          </p:nvPr>
        </p:nvSpPr>
        <p:spPr/>
        <p:txBody>
          <a:bodyPr/>
          <a:lstStyle/>
          <a:p>
            <a:pPr marL="0" indent="0">
              <a:buNone/>
            </a:pPr>
            <a:r>
              <a:rPr lang="en-US" dirty="0"/>
              <a:t>	</a:t>
            </a:r>
            <a:r>
              <a:rPr lang="lt-LT" dirty="0"/>
              <a:t>“</a:t>
            </a:r>
            <a:r>
              <a:rPr lang="en-US" dirty="0" err="1"/>
              <a:t>Wildfly</a:t>
            </a:r>
            <a:r>
              <a:rPr lang="en-US" dirty="0"/>
              <a:t>”</a:t>
            </a:r>
            <a:r>
              <a:rPr lang="lt-LT" dirty="0"/>
              <a:t> (anksčiau žinomas kaip „JBoss“) - tai „Red Hat“ sukurtas „Java EE“ pagrįstas taikomųjų programų serveris. Jis skirtas įvairioms užduotims atlikti, pavyzdžiui, kaip žiniatinklio serveris, taikomųjų programų serveris, servletų konteineris ir kt. WildFly yra vienas populiariausių taikomųjų programų serverių pasaulyje ir kartu su Tomcat, GlassFish ir WebSphere yra vienas žinomiausių Java EE taikomųjų programų serverių pasaulyje.</a:t>
            </a:r>
            <a:br>
              <a:rPr lang="lt-LT" dirty="0"/>
            </a:br>
            <a:endParaRPr lang="lt-LT" dirty="0"/>
          </a:p>
          <a:p>
            <a:endParaRPr lang="ru-RU" dirty="0"/>
          </a:p>
        </p:txBody>
      </p:sp>
    </p:spTree>
    <p:extLst>
      <p:ext uri="{BB962C8B-B14F-4D97-AF65-F5344CB8AC3E}">
        <p14:creationId xmlns:p14="http://schemas.microsoft.com/office/powerpoint/2010/main" val="383449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8025A23-D24F-843D-AA8F-8A726898284D}"/>
              </a:ext>
            </a:extLst>
          </p:cNvPr>
          <p:cNvSpPr>
            <a:spLocks noGrp="1"/>
          </p:cNvSpPr>
          <p:nvPr>
            <p:ph type="title"/>
          </p:nvPr>
        </p:nvSpPr>
        <p:spPr>
          <a:xfrm>
            <a:off x="6412091" y="501651"/>
            <a:ext cx="4395340" cy="1716255"/>
          </a:xfrm>
        </p:spPr>
        <p:txBody>
          <a:bodyPr anchor="b">
            <a:normAutofit/>
          </a:bodyPr>
          <a:lstStyle/>
          <a:p>
            <a:r>
              <a:rPr lang="en-US" sz="5600" b="1"/>
              <a:t>„WildFly“ architektūra</a:t>
            </a:r>
          </a:p>
        </p:txBody>
      </p:sp>
      <p:sp>
        <p:nvSpPr>
          <p:cNvPr id="27"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descr="Изображение выглядит как текст, снимок экрана, программное обеспечение, дизайн&#10;&#10;Автоматически созданное описание">
            <a:extLst>
              <a:ext uri="{FF2B5EF4-FFF2-40B4-BE49-F238E27FC236}">
                <a16:creationId xmlns:a16="http://schemas.microsoft.com/office/drawing/2014/main" id="{855048EB-6A2C-415C-3DA0-D94812C85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575" y="299509"/>
            <a:ext cx="5050761" cy="6258983"/>
          </a:xfrm>
          <a:prstGeom prst="rect">
            <a:avLst/>
          </a:prstGeom>
        </p:spPr>
      </p:pic>
      <p:sp>
        <p:nvSpPr>
          <p:cNvPr id="3" name="Объект 2">
            <a:extLst>
              <a:ext uri="{FF2B5EF4-FFF2-40B4-BE49-F238E27FC236}">
                <a16:creationId xmlns:a16="http://schemas.microsoft.com/office/drawing/2014/main" id="{6AEDE652-5037-5765-294E-648C63E41646}"/>
              </a:ext>
            </a:extLst>
          </p:cNvPr>
          <p:cNvSpPr>
            <a:spLocks noGrp="1"/>
          </p:cNvSpPr>
          <p:nvPr>
            <p:ph idx="1"/>
          </p:nvPr>
        </p:nvSpPr>
        <p:spPr>
          <a:xfrm>
            <a:off x="6392583" y="2645922"/>
            <a:ext cx="4434721" cy="3710427"/>
          </a:xfrm>
        </p:spPr>
        <p:txBody>
          <a:bodyPr anchor="t">
            <a:normAutofit/>
          </a:bodyPr>
          <a:lstStyle/>
          <a:p>
            <a:pPr marL="0" indent="0">
              <a:buNone/>
            </a:pPr>
            <a:r>
              <a:rPr lang="en-US" sz="2000" dirty="0">
                <a:solidFill>
                  <a:schemeClr val="tx1">
                    <a:alpha val="80000"/>
                  </a:schemeClr>
                </a:solidFill>
              </a:rPr>
              <a:t>	</a:t>
            </a:r>
            <a:r>
              <a:rPr lang="en-US" sz="2000" dirty="0" err="1">
                <a:solidFill>
                  <a:schemeClr val="tx1">
                    <a:alpha val="80000"/>
                  </a:schemeClr>
                </a:solidFill>
              </a:rPr>
              <a:t>Buvo</a:t>
            </a:r>
            <a:r>
              <a:rPr lang="en-US" sz="2000" dirty="0">
                <a:solidFill>
                  <a:schemeClr val="tx1">
                    <a:alpha val="80000"/>
                  </a:schemeClr>
                </a:solidFill>
              </a:rPr>
              <a:t> </a:t>
            </a:r>
            <a:r>
              <a:rPr lang="en-US" sz="2000" dirty="0" err="1">
                <a:solidFill>
                  <a:schemeClr val="tx1">
                    <a:alpha val="80000"/>
                  </a:schemeClr>
                </a:solidFill>
              </a:rPr>
              <a:t>remiamasi</a:t>
            </a:r>
            <a:r>
              <a:rPr lang="en-US" sz="2000" dirty="0">
                <a:solidFill>
                  <a:schemeClr val="tx1">
                    <a:alpha val="80000"/>
                  </a:schemeClr>
                </a:solidFill>
              </a:rPr>
              <a:t> „ </a:t>
            </a:r>
            <a:r>
              <a:rPr lang="en-US" sz="2000" b="1" dirty="0" err="1">
                <a:solidFill>
                  <a:schemeClr val="tx1">
                    <a:alpha val="80000"/>
                  </a:schemeClr>
                </a:solidFill>
              </a:rPr>
              <a:t>jBoss</a:t>
            </a:r>
            <a:r>
              <a:rPr lang="en-US" sz="2000" b="1" dirty="0">
                <a:solidFill>
                  <a:schemeClr val="tx1">
                    <a:alpha val="80000"/>
                  </a:schemeClr>
                </a:solidFill>
              </a:rPr>
              <a:t> AS“</a:t>
            </a:r>
            <a:r>
              <a:rPr lang="en-US" sz="2000" dirty="0">
                <a:solidFill>
                  <a:schemeClr val="tx1">
                    <a:alpha val="80000"/>
                  </a:schemeClr>
                </a:solidFill>
              </a:rPr>
              <a:t> </a:t>
            </a:r>
            <a:r>
              <a:rPr lang="en-US" sz="2000" dirty="0" err="1">
                <a:solidFill>
                  <a:schemeClr val="tx1">
                    <a:alpha val="80000"/>
                  </a:schemeClr>
                </a:solidFill>
              </a:rPr>
              <a:t>serverio</a:t>
            </a:r>
            <a:r>
              <a:rPr lang="en-US" sz="2000" dirty="0">
                <a:solidFill>
                  <a:schemeClr val="tx1">
                    <a:alpha val="80000"/>
                  </a:schemeClr>
                </a:solidFill>
              </a:rPr>
              <a:t> </a:t>
            </a:r>
            <a:r>
              <a:rPr lang="en-US" sz="2000" dirty="0" err="1">
                <a:solidFill>
                  <a:schemeClr val="tx1">
                    <a:alpha val="80000"/>
                  </a:schemeClr>
                </a:solidFill>
              </a:rPr>
              <a:t>architektūra</a:t>
            </a:r>
            <a:r>
              <a:rPr lang="en-US" sz="2000" dirty="0">
                <a:solidFill>
                  <a:schemeClr val="tx1">
                    <a:alpha val="80000"/>
                  </a:schemeClr>
                </a:solidFill>
              </a:rPr>
              <a:t> </a:t>
            </a:r>
            <a:r>
              <a:rPr lang="en-US" sz="2000" b="1" dirty="0">
                <a:solidFill>
                  <a:schemeClr val="tx1">
                    <a:alpha val="80000"/>
                  </a:schemeClr>
                </a:solidFill>
              </a:rPr>
              <a:t>.</a:t>
            </a:r>
            <a:r>
              <a:rPr lang="en-US" sz="2000" dirty="0">
                <a:solidFill>
                  <a:schemeClr val="tx1">
                    <a:alpha val="80000"/>
                  </a:schemeClr>
                </a:solidFill>
              </a:rPr>
              <a:t> „</a:t>
            </a:r>
            <a:r>
              <a:rPr lang="en-US" sz="2000" dirty="0" err="1">
                <a:solidFill>
                  <a:schemeClr val="tx1">
                    <a:alpha val="80000"/>
                  </a:schemeClr>
                </a:solidFill>
              </a:rPr>
              <a:t>jBoss</a:t>
            </a:r>
            <a:r>
              <a:rPr lang="en-US" sz="2000" dirty="0">
                <a:solidFill>
                  <a:schemeClr val="tx1">
                    <a:alpha val="80000"/>
                  </a:schemeClr>
                </a:solidFill>
              </a:rPr>
              <a:t> AS“ </a:t>
            </a:r>
            <a:r>
              <a:rPr lang="en-US" sz="2000" dirty="0" err="1">
                <a:solidFill>
                  <a:schemeClr val="tx1">
                    <a:alpha val="80000"/>
                  </a:schemeClr>
                </a:solidFill>
              </a:rPr>
              <a:t>architektūra</a:t>
            </a:r>
            <a:r>
              <a:rPr lang="en-US" sz="2000" dirty="0">
                <a:solidFill>
                  <a:schemeClr val="tx1">
                    <a:alpha val="80000"/>
                  </a:schemeClr>
                </a:solidFill>
              </a:rPr>
              <a:t> </a:t>
            </a:r>
            <a:r>
              <a:rPr lang="en-US" sz="2000" dirty="0" err="1">
                <a:solidFill>
                  <a:schemeClr val="tx1">
                    <a:alpha val="80000"/>
                  </a:schemeClr>
                </a:solidFill>
              </a:rPr>
              <a:t>yra</a:t>
            </a:r>
            <a:r>
              <a:rPr lang="en-US" sz="2000" dirty="0">
                <a:solidFill>
                  <a:schemeClr val="tx1">
                    <a:alpha val="80000"/>
                  </a:schemeClr>
                </a:solidFill>
              </a:rPr>
              <a:t> </a:t>
            </a:r>
            <a:r>
              <a:rPr lang="en-US" sz="2000" dirty="0" err="1">
                <a:solidFill>
                  <a:schemeClr val="tx1">
                    <a:alpha val="80000"/>
                  </a:schemeClr>
                </a:solidFill>
              </a:rPr>
              <a:t>vizualus</a:t>
            </a:r>
            <a:r>
              <a:rPr lang="en-US" sz="2000" dirty="0">
                <a:solidFill>
                  <a:schemeClr val="tx1">
                    <a:alpha val="80000"/>
                  </a:schemeClr>
                </a:solidFill>
              </a:rPr>
              <a:t> ‚</a:t>
            </a:r>
            <a:r>
              <a:rPr lang="en-US" sz="2000" dirty="0" err="1">
                <a:solidFill>
                  <a:schemeClr val="tx1">
                    <a:alpha val="80000"/>
                  </a:schemeClr>
                </a:solidFill>
              </a:rPr>
              <a:t>jBoss</a:t>
            </a:r>
            <a:r>
              <a:rPr lang="en-US" sz="2000" dirty="0">
                <a:solidFill>
                  <a:schemeClr val="tx1">
                    <a:alpha val="80000"/>
                  </a:schemeClr>
                </a:solidFill>
              </a:rPr>
              <a:t> AS‘ </a:t>
            </a:r>
            <a:r>
              <a:rPr lang="en-US" sz="2000" dirty="0" err="1">
                <a:solidFill>
                  <a:schemeClr val="tx1">
                    <a:alpha val="80000"/>
                  </a:schemeClr>
                </a:solidFill>
              </a:rPr>
              <a:t>architektūros</a:t>
            </a:r>
            <a:r>
              <a:rPr lang="en-US" sz="2000" dirty="0">
                <a:solidFill>
                  <a:schemeClr val="tx1">
                    <a:alpha val="80000"/>
                  </a:schemeClr>
                </a:solidFill>
              </a:rPr>
              <a:t> </a:t>
            </a:r>
            <a:r>
              <a:rPr lang="en-US" sz="2000" dirty="0" err="1">
                <a:solidFill>
                  <a:schemeClr val="tx1">
                    <a:alpha val="80000"/>
                  </a:schemeClr>
                </a:solidFill>
              </a:rPr>
              <a:t>vaizdas</a:t>
            </a:r>
            <a:r>
              <a:rPr lang="en-US" sz="2000" dirty="0">
                <a:solidFill>
                  <a:schemeClr val="tx1">
                    <a:alpha val="80000"/>
                  </a:schemeClr>
                </a:solidFill>
              </a:rPr>
              <a:t>:</a:t>
            </a:r>
            <a:br>
              <a:rPr lang="en-US" sz="2000" dirty="0">
                <a:solidFill>
                  <a:schemeClr val="tx1">
                    <a:alpha val="80000"/>
                  </a:schemeClr>
                </a:solidFill>
              </a:rPr>
            </a:br>
            <a:endParaRPr lang="en-US" sz="2000" dirty="0">
              <a:solidFill>
                <a:schemeClr val="tx1">
                  <a:alpha val="80000"/>
                </a:schemeClr>
              </a:solidFill>
            </a:endParaRPr>
          </a:p>
          <a:p>
            <a:endParaRPr lang="ru-RU" sz="2000" dirty="0">
              <a:solidFill>
                <a:schemeClr val="tx1">
                  <a:alpha val="80000"/>
                </a:schemeClr>
              </a:solidFill>
            </a:endParaRPr>
          </a:p>
        </p:txBody>
      </p:sp>
      <p:cxnSp>
        <p:nvCxnSpPr>
          <p:cNvPr id="28"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46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D67A45-0D7E-C8B6-4AAD-1D46C8F1FF21}"/>
              </a:ext>
            </a:extLst>
          </p:cNvPr>
          <p:cNvSpPr>
            <a:spLocks noGrp="1"/>
          </p:cNvSpPr>
          <p:nvPr>
            <p:ph type="title"/>
          </p:nvPr>
        </p:nvSpPr>
        <p:spPr/>
        <p:txBody>
          <a:bodyPr>
            <a:normAutofit/>
          </a:bodyPr>
          <a:lstStyle/>
          <a:p>
            <a:pPr algn="ctr"/>
            <a:r>
              <a:rPr lang="en-US" b="1" dirty="0"/>
              <a:t>„</a:t>
            </a:r>
            <a:r>
              <a:rPr lang="en-US" b="1" dirty="0" err="1"/>
              <a:t>WildFly</a:t>
            </a:r>
            <a:r>
              <a:rPr lang="en-US" b="1" dirty="0"/>
              <a:t>“ </a:t>
            </a:r>
            <a:r>
              <a:rPr lang="en-US" b="1" dirty="0" err="1"/>
              <a:t>privalumai</a:t>
            </a:r>
            <a:endParaRPr lang="ru-RU" dirty="0"/>
          </a:p>
        </p:txBody>
      </p:sp>
      <p:sp>
        <p:nvSpPr>
          <p:cNvPr id="3" name="Объект 2">
            <a:extLst>
              <a:ext uri="{FF2B5EF4-FFF2-40B4-BE49-F238E27FC236}">
                <a16:creationId xmlns:a16="http://schemas.microsoft.com/office/drawing/2014/main" id="{6B5247AC-6581-2365-1DF0-84B8F45F549F}"/>
              </a:ext>
            </a:extLst>
          </p:cNvPr>
          <p:cNvSpPr>
            <a:spLocks noGrp="1"/>
          </p:cNvSpPr>
          <p:nvPr>
            <p:ph idx="1"/>
          </p:nvPr>
        </p:nvSpPr>
        <p:spPr/>
        <p:txBody>
          <a:bodyPr>
            <a:normAutofit fontScale="62500" lnSpcReduction="20000"/>
          </a:bodyPr>
          <a:lstStyle/>
          <a:p>
            <a:pPr>
              <a:buFont typeface="+mj-lt"/>
              <a:buAutoNum type="arabicPeriod"/>
            </a:pPr>
            <a:r>
              <a:rPr lang="lt-LT" b="1" dirty="0"/>
              <a:t>Didelis našumas</a:t>
            </a:r>
            <a:br>
              <a:rPr lang="lt-LT" dirty="0"/>
            </a:br>
            <a:r>
              <a:rPr lang="lt-LT" dirty="0"/>
              <a:t>„WildFly“ užtikrina greitą ir efektyvų taikomųjų programų serverio našumą, nes optimizuoja vidinę architektūrą ir pagerina mastelio keitimą.</a:t>
            </a:r>
            <a:br>
              <a:rPr lang="lt-LT" dirty="0"/>
            </a:br>
            <a:endParaRPr lang="lt-LT" dirty="0"/>
          </a:p>
          <a:p>
            <a:pPr>
              <a:buFont typeface="+mj-lt"/>
              <a:buAutoNum type="arabicPeriod"/>
            </a:pPr>
            <a:r>
              <a:rPr lang="lt-LT" b="1" dirty="0"/>
              <a:t>Mastelio keitimas</a:t>
            </a:r>
            <a:br>
              <a:rPr lang="lt-LT" dirty="0"/>
            </a:br>
            <a:endParaRPr lang="lt-LT" dirty="0"/>
          </a:p>
          <a:p>
            <a:pPr marL="0" indent="0">
              <a:buNone/>
            </a:pPr>
            <a:r>
              <a:rPr lang="lt-LT" dirty="0"/>
              <a:t>Naudojant „WildFly“ lengva plėsti taikomąsias programas naudojant klasterius ir paskirstytąjį apdorojimą, kad būtų galima apdoroti didelius duomenų ir užklausų kiekius.</a:t>
            </a:r>
          </a:p>
          <a:p>
            <a:pPr marL="0" indent="0">
              <a:buNone/>
            </a:pPr>
            <a:r>
              <a:rPr lang="en-US" b="1" dirty="0"/>
              <a:t>3. </a:t>
            </a:r>
            <a:r>
              <a:rPr lang="lt-LT" b="1" dirty="0"/>
              <a:t>Lankstumas</a:t>
            </a:r>
            <a:br>
              <a:rPr lang="lt-LT" dirty="0"/>
            </a:br>
            <a:endParaRPr lang="lt-LT" dirty="0"/>
          </a:p>
          <a:p>
            <a:pPr marL="0" indent="0">
              <a:buNone/>
            </a:pPr>
            <a:r>
              <a:rPr lang="lt-LT" dirty="0"/>
              <a:t>WildFly siūlo daugybę funkcijų ir nustatymų, leidžiančių pritaikyti ir valdyti taikomųjų programų serverio veikimą atsižvelgiant į konkretaus projekto poreikius.</a:t>
            </a:r>
            <a:br>
              <a:rPr lang="lt-LT" dirty="0"/>
            </a:br>
            <a:endParaRPr lang="en-US" dirty="0"/>
          </a:p>
          <a:p>
            <a:pPr marL="0" indent="0">
              <a:buNone/>
            </a:pPr>
            <a:r>
              <a:rPr lang="en-US" b="1" dirty="0"/>
              <a:t>4. </a:t>
            </a:r>
            <a:r>
              <a:rPr lang="lt-LT" b="1" dirty="0"/>
              <a:t>Saugumas</a:t>
            </a:r>
            <a:br>
              <a:rPr lang="lt-LT" dirty="0"/>
            </a:br>
            <a:endParaRPr lang="lt-LT" dirty="0"/>
          </a:p>
          <a:p>
            <a:pPr marL="0" indent="0">
              <a:buNone/>
            </a:pPr>
            <a:r>
              <a:rPr lang="lt-LT" dirty="0"/>
              <a:t>„WildFly“ pasižymi stipriu saugumu, įskaitant apsaugą nuo klastojimo ir automatinius atnaujinimus, todėl yra vienas patikimiausių taikomųjų programų serverių.</a:t>
            </a:r>
            <a:br>
              <a:rPr lang="lt-LT" dirty="0"/>
            </a:br>
            <a:endParaRPr lang="lt-LT" dirty="0"/>
          </a:p>
          <a:p>
            <a:endParaRPr lang="ru-RU" dirty="0"/>
          </a:p>
        </p:txBody>
      </p:sp>
    </p:spTree>
    <p:extLst>
      <p:ext uri="{BB962C8B-B14F-4D97-AF65-F5344CB8AC3E}">
        <p14:creationId xmlns:p14="http://schemas.microsoft.com/office/powerpoint/2010/main" val="338055571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TotalTime>
  <Words>1241</Words>
  <Application>Microsoft Office PowerPoint</Application>
  <PresentationFormat>Широкоэкранный</PresentationFormat>
  <Paragraphs>75</Paragraphs>
  <Slides>20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20</vt:i4>
      </vt:variant>
    </vt:vector>
  </HeadingPairs>
  <TitlesOfParts>
    <vt:vector size="27" baseType="lpstr">
      <vt:lpstr>-apple-system</vt:lpstr>
      <vt:lpstr>Aptos</vt:lpstr>
      <vt:lpstr>Aptos Display</vt:lpstr>
      <vt:lpstr>Arial</vt:lpstr>
      <vt:lpstr>Arial Unicode MS</vt:lpstr>
      <vt:lpstr>Calibri</vt:lpstr>
      <vt:lpstr>Тема Office</vt:lpstr>
      <vt:lpstr>Java Web Containers (Tomcat, JBoss (WildFly), Glassfish, Jetty)</vt:lpstr>
      <vt:lpstr>Apache Tomcat</vt:lpstr>
      <vt:lpstr>Презентация PowerPoint</vt:lpstr>
      <vt:lpstr>Презентация PowerPoint</vt:lpstr>
      <vt:lpstr>Servletų konteinerio funkcijos </vt:lpstr>
      <vt:lpstr>Kaip sukurti pirmąją žiniatinklio programą </vt:lpstr>
      <vt:lpstr>Wildfly</vt:lpstr>
      <vt:lpstr>„WildFly“ architektūra</vt:lpstr>
      <vt:lpstr>„WildFly“ privalumai</vt:lpstr>
      <vt:lpstr>„WildFly“ įdiegimas</vt:lpstr>
      <vt:lpstr>Презентация PowerPoint</vt:lpstr>
      <vt:lpstr>Administratoriaus panele</vt:lpstr>
      <vt:lpstr>GlassFish</vt:lpstr>
      <vt:lpstr>GlassFish privalumai</vt:lpstr>
      <vt:lpstr>Glassfish architecture</vt:lpstr>
      <vt:lpstr>Diegimas</vt:lpstr>
      <vt:lpstr>Jetty</vt:lpstr>
      <vt:lpstr>Jetty architektura</vt:lpstr>
      <vt:lpstr>Jetty privalumai</vt:lpstr>
      <vt:lpstr>Jetty įdiegimas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 Nekrašas</dc:creator>
  <cp:lastModifiedBy>Adam Nekrašas</cp:lastModifiedBy>
  <cp:revision>1</cp:revision>
  <dcterms:created xsi:type="dcterms:W3CDTF">2024-10-29T11:40:37Z</dcterms:created>
  <dcterms:modified xsi:type="dcterms:W3CDTF">2024-10-29T13:09:01Z</dcterms:modified>
</cp:coreProperties>
</file>