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6"/>
  </p:notesMasterIdLst>
  <p:sldIdLst>
    <p:sldId id="285" r:id="rId2"/>
    <p:sldId id="307" r:id="rId3"/>
    <p:sldId id="308" r:id="rId4"/>
    <p:sldId id="30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371"/>
    <a:srgbClr val="111442"/>
    <a:srgbClr val="FFC000"/>
    <a:srgbClr val="474747"/>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1" autoAdjust="0"/>
    <p:restoredTop sz="94671"/>
  </p:normalViewPr>
  <p:slideViewPr>
    <p:cSldViewPr>
      <p:cViewPr varScale="1">
        <p:scale>
          <a:sx n="57" d="100"/>
          <a:sy n="57" d="100"/>
        </p:scale>
        <p:origin x="312" y="53"/>
      </p:cViewPr>
      <p:guideLst>
        <p:guide orient="horz" pos="2160"/>
        <p:guide pos="33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7F2EC-78C5-4A9F-A35F-552A34C86B1E}" type="datetimeFigureOut">
              <a:rPr lang="en-IN" smtClean="0"/>
              <a:t>30-10-22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3B3BA-1157-4BE8-817F-05FDB4905852}" type="slidenum">
              <a:rPr lang="en-IN" smtClean="0"/>
              <a:t>‹#›</a:t>
            </a:fld>
            <a:endParaRPr lang="en-IN"/>
          </a:p>
        </p:txBody>
      </p:sp>
    </p:spTree>
    <p:extLst>
      <p:ext uri="{BB962C8B-B14F-4D97-AF65-F5344CB8AC3E}">
        <p14:creationId xmlns:p14="http://schemas.microsoft.com/office/powerpoint/2010/main" val="3434183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63B3BA-1157-4BE8-817F-05FDB4905852}" type="slidenum">
              <a:rPr lang="en-IN" smtClean="0"/>
              <a:t>2</a:t>
            </a:fld>
            <a:endParaRPr lang="en-IN"/>
          </a:p>
        </p:txBody>
      </p:sp>
    </p:spTree>
    <p:extLst>
      <p:ext uri="{BB962C8B-B14F-4D97-AF65-F5344CB8AC3E}">
        <p14:creationId xmlns:p14="http://schemas.microsoft.com/office/powerpoint/2010/main" val="266482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8999ACD7-AA31-4C4C-0ADD-271C3B310C6D}"/>
              </a:ext>
            </a:extLst>
          </p:cNvPr>
          <p:cNvPicPr>
            <a:picLocks noChangeAspect="1"/>
          </p:cNvPicPr>
          <p:nvPr userDrawn="1"/>
        </p:nvPicPr>
        <p:blipFill>
          <a:blip r:embed="rId2"/>
          <a:stretch>
            <a:fillRect/>
          </a:stretch>
        </p:blipFill>
        <p:spPr>
          <a:xfrm>
            <a:off x="-15999" y="-9000"/>
            <a:ext cx="12223998" cy="6876000"/>
          </a:xfrm>
          <a:prstGeom prst="rect">
            <a:avLst/>
          </a:prstGeom>
        </p:spPr>
      </p:pic>
    </p:spTree>
    <p:extLst>
      <p:ext uri="{BB962C8B-B14F-4D97-AF65-F5344CB8AC3E}">
        <p14:creationId xmlns:p14="http://schemas.microsoft.com/office/powerpoint/2010/main" val="24681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shutosh.jpg">
            <a:extLst>
              <a:ext uri="{FF2B5EF4-FFF2-40B4-BE49-F238E27FC236}">
                <a16:creationId xmlns:a16="http://schemas.microsoft.com/office/drawing/2014/main" id="{1C22E42E-D483-4296-9FB0-E175915F06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22" r="66667" b="88889"/>
          <a:stretch/>
        </p:blipFill>
        <p:spPr>
          <a:xfrm>
            <a:off x="0" y="152400"/>
            <a:ext cx="3048000" cy="609600"/>
          </a:xfrm>
          <a:prstGeom prst="rect">
            <a:avLst/>
          </a:prstGeom>
        </p:spPr>
      </p:pic>
    </p:spTree>
    <p:extLst>
      <p:ext uri="{BB962C8B-B14F-4D97-AF65-F5344CB8AC3E}">
        <p14:creationId xmlns:p14="http://schemas.microsoft.com/office/powerpoint/2010/main" val="43538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4" descr="footer_enterprise.png"/>
          <p:cNvPicPr>
            <a:picLocks noChangeAspect="1"/>
          </p:cNvPicPr>
          <p:nvPr userDrawn="1"/>
        </p:nvPicPr>
        <p:blipFill>
          <a:blip cstate="screen">
            <a:extLst>
              <a:ext uri="{28A0092B-C50C-407E-A947-70E740481C1C}">
                <a14:useLocalDpi xmlns:a14="http://schemas.microsoft.com/office/drawing/2010/main"/>
              </a:ext>
            </a:extLst>
          </a:blip>
          <a:srcRect/>
          <a:stretch>
            <a:fillRect/>
          </a:stretch>
        </p:blipFill>
        <p:spPr bwMode="auto">
          <a:xfrm>
            <a:off x="0" y="6400800"/>
            <a:ext cx="1219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userDrawn="1"/>
        </p:nvSpPr>
        <p:spPr>
          <a:xfrm>
            <a:off x="599608" y="6514862"/>
            <a:ext cx="497417"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00764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76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200981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161989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428155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1280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descr="Ashutosh.jpg">
            <a:extLst>
              <a:ext uri="{FF2B5EF4-FFF2-40B4-BE49-F238E27FC236}">
                <a16:creationId xmlns:a16="http://schemas.microsoft.com/office/drawing/2014/main" id="{46A7D3E5-BFA4-4BAC-B186-DB4916817A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22" r="66667" b="88889"/>
          <a:stretch/>
        </p:blipFill>
        <p:spPr>
          <a:xfrm>
            <a:off x="0" y="152400"/>
            <a:ext cx="3048000" cy="609600"/>
          </a:xfrm>
          <a:prstGeom prst="rect">
            <a:avLst/>
          </a:prstGeom>
        </p:spPr>
      </p:pic>
    </p:spTree>
    <p:extLst>
      <p:ext uri="{BB962C8B-B14F-4D97-AF65-F5344CB8AC3E}">
        <p14:creationId xmlns:p14="http://schemas.microsoft.com/office/powerpoint/2010/main" val="165720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56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p:txBody>
      </p:sp>
      <p:sp>
        <p:nvSpPr>
          <p:cNvPr id="9" name="TextBox 8"/>
          <p:cNvSpPr txBox="1"/>
          <p:nvPr/>
        </p:nvSpPr>
        <p:spPr>
          <a:xfrm>
            <a:off x="599608" y="6514862"/>
            <a:ext cx="497417"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7" name="Picture 6" descr="Logo&#10;&#10;Description automatically generated">
            <a:extLst>
              <a:ext uri="{FF2B5EF4-FFF2-40B4-BE49-F238E27FC236}">
                <a16:creationId xmlns:a16="http://schemas.microsoft.com/office/drawing/2014/main" id="{6AEB4998-81E8-EE49-7EF6-D5733D5336BE}"/>
              </a:ext>
            </a:extLst>
          </p:cNvPr>
          <p:cNvPicPr>
            <a:picLocks noChangeAspect="1"/>
          </p:cNvPicPr>
          <p:nvPr userDrawn="1"/>
        </p:nvPicPr>
        <p:blipFill>
          <a:blip r:embed="rId17"/>
          <a:stretch>
            <a:fillRect/>
          </a:stretch>
        </p:blipFill>
        <p:spPr>
          <a:xfrm>
            <a:off x="304800" y="269062"/>
            <a:ext cx="1397934" cy="404769"/>
          </a:xfrm>
          <a:prstGeom prst="rect">
            <a:avLst/>
          </a:prstGeom>
        </p:spPr>
      </p:pic>
    </p:spTree>
    <p:extLst>
      <p:ext uri="{BB962C8B-B14F-4D97-AF65-F5344CB8AC3E}">
        <p14:creationId xmlns:p14="http://schemas.microsoft.com/office/powerpoint/2010/main" val="2980472476"/>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72" r:id="rId3"/>
    <p:sldLayoutId id="2147483673" r:id="rId4"/>
    <p:sldLayoutId id="2147483674" r:id="rId5"/>
    <p:sldLayoutId id="2147483675" r:id="rId6"/>
    <p:sldLayoutId id="2147483662" r:id="rId7"/>
    <p:sldLayoutId id="2147483664" r:id="rId8"/>
    <p:sldLayoutId id="2147483691" r:id="rId9"/>
    <p:sldLayoutId id="2147483665" r:id="rId10"/>
    <p:sldLayoutId id="2147483666" r:id="rId11"/>
    <p:sldLayoutId id="2147483667" r:id="rId12"/>
    <p:sldLayoutId id="2147483668" r:id="rId13"/>
    <p:sldLayoutId id="2147483669" r:id="rId14"/>
    <p:sldLayoutId id="2147483670"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91490" y="3447393"/>
            <a:ext cx="7668381"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3000" b="1" dirty="0">
                <a:solidFill>
                  <a:schemeClr val="tx1">
                    <a:lumMod val="25000"/>
                    <a:lumOff val="75000"/>
                  </a:schemeClr>
                </a:solidFill>
              </a:rPr>
              <a:t>HOSPITAL.LY MODEL</a:t>
            </a:r>
          </a:p>
        </p:txBody>
      </p:sp>
      <p:sp>
        <p:nvSpPr>
          <p:cNvPr id="3" name="TextBox 7"/>
          <p:cNvSpPr txBox="1">
            <a:spLocks noChangeArrowheads="1"/>
          </p:cNvSpPr>
          <p:nvPr/>
        </p:nvSpPr>
        <p:spPr bwMode="auto">
          <a:xfrm>
            <a:off x="491490" y="4572000"/>
            <a:ext cx="73720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2000" dirty="0">
                <a:solidFill>
                  <a:srgbClr val="253371"/>
                </a:solidFill>
              </a:rPr>
              <a:t>TEAM404 – IKSHIT , SACHETAN</a:t>
            </a:r>
          </a:p>
        </p:txBody>
      </p:sp>
      <p:sp>
        <p:nvSpPr>
          <p:cNvPr id="5" name="TextBox 4">
            <a:extLst>
              <a:ext uri="{FF2B5EF4-FFF2-40B4-BE49-F238E27FC236}">
                <a16:creationId xmlns:a16="http://schemas.microsoft.com/office/drawing/2014/main" id="{846850FD-9B2F-40F7-832D-EB8D3FEE7840}"/>
              </a:ext>
            </a:extLst>
          </p:cNvPr>
          <p:cNvSpPr txBox="1"/>
          <p:nvPr/>
        </p:nvSpPr>
        <p:spPr>
          <a:xfrm>
            <a:off x="457200" y="2875002"/>
            <a:ext cx="8610600" cy="553998"/>
          </a:xfrm>
          <a:prstGeom prst="rect">
            <a:avLst/>
          </a:prstGeom>
          <a:noFill/>
        </p:spPr>
        <p:txBody>
          <a:bodyPr wrap="square">
            <a:spAutoFit/>
          </a:bodyPr>
          <a:lstStyle/>
          <a:p>
            <a:r>
              <a:rPr lang="en-US" sz="3000" b="1" dirty="0">
                <a:solidFill>
                  <a:srgbClr val="253371"/>
                </a:solidFill>
              </a:rPr>
              <a:t>Executive Summary Outline for </a:t>
            </a:r>
            <a:r>
              <a:rPr lang="en-US" sz="3000" b="1" dirty="0" err="1">
                <a:solidFill>
                  <a:srgbClr val="253371"/>
                </a:solidFill>
              </a:rPr>
              <a:t>Stratethon</a:t>
            </a:r>
            <a:r>
              <a:rPr lang="en-US" sz="3000" b="1" dirty="0">
                <a:solidFill>
                  <a:srgbClr val="253371"/>
                </a:solidFill>
              </a:rPr>
              <a:t> 4</a:t>
            </a:r>
          </a:p>
        </p:txBody>
      </p:sp>
    </p:spTree>
    <p:extLst>
      <p:ext uri="{BB962C8B-B14F-4D97-AF65-F5344CB8AC3E}">
        <p14:creationId xmlns:p14="http://schemas.microsoft.com/office/powerpoint/2010/main" val="28114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35980" y="685800"/>
            <a:ext cx="9982200" cy="466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b="1" dirty="0">
                <a:solidFill>
                  <a:srgbClr val="F26F16"/>
                </a:solidFill>
                <a:latin typeface="Calibri"/>
                <a:cs typeface="Calibri"/>
              </a:rPr>
              <a:t>Health Care Model</a:t>
            </a:r>
            <a:endParaRPr lang="en-US" b="1" dirty="0">
              <a:solidFill>
                <a:srgbClr val="424242"/>
              </a:solidFill>
            </a:endParaRPr>
          </a:p>
        </p:txBody>
      </p:sp>
      <p:sp>
        <p:nvSpPr>
          <p:cNvPr id="3" name="Content Placeholder 2"/>
          <p:cNvSpPr txBox="1">
            <a:spLocks/>
          </p:cNvSpPr>
          <p:nvPr/>
        </p:nvSpPr>
        <p:spPr>
          <a:xfrm>
            <a:off x="507380" y="1295400"/>
            <a:ext cx="11506200" cy="4267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ct val="0"/>
              </a:spcBef>
              <a:buClr>
                <a:srgbClr val="B5BD00"/>
              </a:buClr>
              <a:buNone/>
            </a:pPr>
            <a:endParaRPr lang="en-US" sz="1600" dirty="0">
              <a:latin typeface="Arial" charset="0"/>
              <a:ea typeface="MS PGothic" charset="0"/>
              <a:cs typeface="MS PGothic" charset="0"/>
            </a:endParaRPr>
          </a:p>
        </p:txBody>
      </p:sp>
      <p:sp>
        <p:nvSpPr>
          <p:cNvPr id="4" name="TextBox 3">
            <a:extLst>
              <a:ext uri="{FF2B5EF4-FFF2-40B4-BE49-F238E27FC236}">
                <a16:creationId xmlns:a16="http://schemas.microsoft.com/office/drawing/2014/main" id="{DC893997-D27D-4130-9F9C-FE7646422D68}"/>
              </a:ext>
            </a:extLst>
          </p:cNvPr>
          <p:cNvSpPr txBox="1"/>
          <p:nvPr/>
        </p:nvSpPr>
        <p:spPr>
          <a:xfrm>
            <a:off x="735980" y="1066800"/>
            <a:ext cx="10922620" cy="1051570"/>
          </a:xfrm>
          <a:prstGeom prst="rect">
            <a:avLst/>
          </a:prstGeom>
          <a:noFill/>
        </p:spPr>
        <p:txBody>
          <a:bodyPr wrap="square" rtlCol="0">
            <a:spAutoFit/>
          </a:bodyPr>
          <a:lstStyle/>
          <a:p>
            <a:pPr defTabSz="685800">
              <a:lnSpc>
                <a:spcPct val="100000"/>
              </a:lnSpc>
              <a:spcBef>
                <a:spcPts val="450"/>
              </a:spcBef>
              <a:defRPr/>
            </a:pPr>
            <a:r>
              <a:rPr lang="en-US" sz="1800" dirty="0">
                <a:latin typeface="Calibri"/>
                <a:cs typeface="Calibri"/>
              </a:rPr>
              <a:t>A value based care model for improving consumer experience by providing-</a:t>
            </a:r>
          </a:p>
          <a:p>
            <a:pPr marL="285750" indent="-285750" defTabSz="685800">
              <a:lnSpc>
                <a:spcPct val="100000"/>
              </a:lnSpc>
              <a:spcBef>
                <a:spcPts val="450"/>
              </a:spcBef>
              <a:buFont typeface="Arial" panose="020B0604020202020204" pitchFamily="34" charset="0"/>
              <a:buChar char="•"/>
              <a:defRPr/>
            </a:pPr>
            <a:r>
              <a:rPr lang="en-US" sz="1800" dirty="0">
                <a:latin typeface="Calibri"/>
                <a:cs typeface="Calibri"/>
              </a:rPr>
              <a:t>Pricing transparency</a:t>
            </a:r>
          </a:p>
          <a:p>
            <a:pPr marL="285750" indent="-285750" defTabSz="685800">
              <a:lnSpc>
                <a:spcPct val="100000"/>
              </a:lnSpc>
              <a:spcBef>
                <a:spcPts val="450"/>
              </a:spcBef>
              <a:buFont typeface="Arial" panose="020B0604020202020204" pitchFamily="34" charset="0"/>
              <a:buChar char="•"/>
              <a:defRPr/>
            </a:pPr>
            <a:r>
              <a:rPr lang="en-US" dirty="0">
                <a:latin typeface="Calibri"/>
                <a:cs typeface="Calibri"/>
              </a:rPr>
              <a:t>Affordability</a:t>
            </a:r>
            <a:endParaRPr lang="en-US" sz="1800" dirty="0">
              <a:latin typeface="Calibri"/>
              <a:cs typeface="Calibri"/>
            </a:endParaRPr>
          </a:p>
        </p:txBody>
      </p:sp>
      <p:pic>
        <p:nvPicPr>
          <p:cNvPr id="1028" name="Picture 4">
            <a:extLst>
              <a:ext uri="{FF2B5EF4-FFF2-40B4-BE49-F238E27FC236}">
                <a16:creationId xmlns:a16="http://schemas.microsoft.com/office/drawing/2014/main" id="{387BC0C1-0B68-D9FE-68A2-A26DB441F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10604888" cy="44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0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35980" y="1061940"/>
            <a:ext cx="9982200" cy="466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b="1" dirty="0">
                <a:solidFill>
                  <a:srgbClr val="F26F16"/>
                </a:solidFill>
                <a:latin typeface="Calibri"/>
                <a:cs typeface="Calibri"/>
              </a:rPr>
              <a:t>Problem ,Solution and its prospects</a:t>
            </a:r>
            <a:endParaRPr lang="en-US" b="1" dirty="0">
              <a:solidFill>
                <a:srgbClr val="424242"/>
              </a:solidFill>
            </a:endParaRPr>
          </a:p>
        </p:txBody>
      </p:sp>
      <p:sp>
        <p:nvSpPr>
          <p:cNvPr id="3" name="Content Placeholder 2"/>
          <p:cNvSpPr txBox="1">
            <a:spLocks/>
          </p:cNvSpPr>
          <p:nvPr/>
        </p:nvSpPr>
        <p:spPr>
          <a:xfrm>
            <a:off x="507380" y="1295400"/>
            <a:ext cx="11506200" cy="4267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ct val="0"/>
              </a:spcBef>
              <a:buClr>
                <a:srgbClr val="B5BD00"/>
              </a:buClr>
              <a:buNone/>
            </a:pPr>
            <a:endParaRPr lang="en-US" sz="1600" dirty="0">
              <a:latin typeface="Arial" charset="0"/>
              <a:ea typeface="MS PGothic" charset="0"/>
              <a:cs typeface="MS PGothic" charset="0"/>
            </a:endParaRPr>
          </a:p>
        </p:txBody>
      </p:sp>
      <p:sp>
        <p:nvSpPr>
          <p:cNvPr id="4" name="TextBox 3">
            <a:extLst>
              <a:ext uri="{FF2B5EF4-FFF2-40B4-BE49-F238E27FC236}">
                <a16:creationId xmlns:a16="http://schemas.microsoft.com/office/drawing/2014/main" id="{DC893997-D27D-4130-9F9C-FE7646422D68}"/>
              </a:ext>
            </a:extLst>
          </p:cNvPr>
          <p:cNvSpPr txBox="1"/>
          <p:nvPr/>
        </p:nvSpPr>
        <p:spPr>
          <a:xfrm>
            <a:off x="735980" y="1600200"/>
            <a:ext cx="10922620" cy="1946687"/>
          </a:xfrm>
          <a:prstGeom prst="rect">
            <a:avLst/>
          </a:prstGeom>
          <a:noFill/>
        </p:spPr>
        <p:txBody>
          <a:bodyPr wrap="square" rtlCol="0">
            <a:spAutoFit/>
          </a:bodyPr>
          <a:lstStyle/>
          <a:p>
            <a:pPr defTabSz="685800">
              <a:lnSpc>
                <a:spcPct val="100000"/>
              </a:lnSpc>
              <a:spcBef>
                <a:spcPts val="450"/>
              </a:spcBef>
              <a:buNone/>
              <a:defRPr/>
            </a:pPr>
            <a:r>
              <a:rPr lang="en-US" sz="1800" dirty="0">
                <a:latin typeface="Calibri"/>
                <a:cs typeface="Calibri"/>
              </a:rPr>
              <a:t>Usually people find it difficult to know the prices for treatment of the chronic diseases they going through.</a:t>
            </a:r>
          </a:p>
          <a:p>
            <a:pPr defTabSz="685800">
              <a:lnSpc>
                <a:spcPct val="100000"/>
              </a:lnSpc>
              <a:spcBef>
                <a:spcPts val="450"/>
              </a:spcBef>
              <a:buNone/>
              <a:defRPr/>
            </a:pPr>
            <a:r>
              <a:rPr lang="en-US" dirty="0">
                <a:latin typeface="Calibri"/>
                <a:cs typeface="Calibri"/>
              </a:rPr>
              <a:t>They need to visit the hospital various times to get their chronic disease treated. This costs money and they are unaware whether they are getting the most affordable treatment or not.</a:t>
            </a:r>
          </a:p>
          <a:p>
            <a:pPr defTabSz="685800">
              <a:lnSpc>
                <a:spcPct val="100000"/>
              </a:lnSpc>
              <a:spcBef>
                <a:spcPts val="450"/>
              </a:spcBef>
              <a:buNone/>
              <a:defRPr/>
            </a:pPr>
            <a:r>
              <a:rPr lang="en-US" sz="1800" dirty="0">
                <a:latin typeface="Calibri"/>
                <a:cs typeface="Calibri"/>
              </a:rPr>
              <a:t>Our model helps in identification of chronic diseases through the dataset and helps to bring pricing transparency and affordability through Machine Learning.</a:t>
            </a:r>
          </a:p>
          <a:p>
            <a:pPr defTabSz="685800">
              <a:lnSpc>
                <a:spcPct val="100000"/>
              </a:lnSpc>
              <a:spcBef>
                <a:spcPts val="450"/>
              </a:spcBef>
              <a:buNone/>
              <a:defRPr/>
            </a:pPr>
            <a:r>
              <a:rPr lang="en-US" sz="1800" dirty="0">
                <a:latin typeface="Calibri"/>
                <a:cs typeface="Calibri"/>
              </a:rPr>
              <a:t> </a:t>
            </a:r>
          </a:p>
        </p:txBody>
      </p:sp>
    </p:spTree>
    <p:extLst>
      <p:ext uri="{BB962C8B-B14F-4D97-AF65-F5344CB8AC3E}">
        <p14:creationId xmlns:p14="http://schemas.microsoft.com/office/powerpoint/2010/main" val="204055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BDFF78-CECB-558A-9060-1FB261299FEF}"/>
              </a:ext>
            </a:extLst>
          </p:cNvPr>
          <p:cNvSpPr/>
          <p:nvPr/>
        </p:nvSpPr>
        <p:spPr>
          <a:xfrm>
            <a:off x="3276600" y="2895600"/>
            <a:ext cx="5153865" cy="1015663"/>
          </a:xfrm>
          <a:prstGeom prst="rect">
            <a:avLst/>
          </a:prstGeom>
          <a:noFill/>
        </p:spPr>
        <p:txBody>
          <a:bodyPr wrap="square" lIns="91440" tIns="45720" rIns="91440" bIns="45720">
            <a:spAutoFit/>
          </a:bodyPr>
          <a:lstStyle/>
          <a:p>
            <a:pPr algn="ctr"/>
            <a:r>
              <a:rPr lang="en-IN"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564928892"/>
      </p:ext>
    </p:extLst>
  </p:cSld>
  <p:clrMapOvr>
    <a:masterClrMapping/>
  </p:clrMapOvr>
</p:sld>
</file>

<file path=ppt/theme/theme1.xml><?xml version="1.0" encoding="utf-8"?>
<a:theme xmlns:a="http://schemas.openxmlformats.org/drawingml/2006/main" name="Custom Design">
  <a:themeElements>
    <a:clrScheme name="Custom 2">
      <a:dk1>
        <a:srgbClr val="262626"/>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117</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Custom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Pieper, Thuy</dc:creator>
  <cp:lastModifiedBy>IKSHIT</cp:lastModifiedBy>
  <cp:revision>55</cp:revision>
  <dcterms:modified xsi:type="dcterms:W3CDTF">2022-10-30T17:58:00Z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https://hubconnect.uhg.com</vt:lpwstr>
  </property>
  <property fmtid="{D5CDD505-2E9C-101B-9397-08002B2CF9AE}" pid="3" name="Offisync_UpdateToken">
    <vt:lpwstr>1</vt:lpwstr>
  </property>
  <property fmtid="{D5CDD505-2E9C-101B-9397-08002B2CF9AE}" pid="4" name="Offisync_UniqueId">
    <vt:lpwstr>80705</vt:lpwstr>
  </property>
  <property fmtid="{D5CDD505-2E9C-101B-9397-08002B2CF9AE}" pid="5" name="Jive_VersionGuid">
    <vt:lpwstr>13620cce-4382-4006-ae72-3d894df7fb88</vt:lpwstr>
  </property>
  <property fmtid="{D5CDD505-2E9C-101B-9397-08002B2CF9AE}" pid="6" name="Offisync_ServerID">
    <vt:lpwstr>e3e54f63-90d9-4136-a210-b624ba838b23</vt:lpwstr>
  </property>
  <property fmtid="{D5CDD505-2E9C-101B-9397-08002B2CF9AE}" pid="7" name="Jive_LatestUserAccountName">
    <vt:lpwstr>kwelch17</vt:lpwstr>
  </property>
</Properties>
</file>