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0441a11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0441a11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02cb2eb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02cb2eb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044b548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044b548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044b548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044b548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046cff3b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046cff3b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044b548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044b548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49450" y="185825"/>
            <a:ext cx="7574100" cy="125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382"/>
              <a:t>ARTIFICIAL INTELLIGENCE </a:t>
            </a:r>
            <a:r>
              <a:rPr lang="en" sz="3182"/>
              <a:t>ASSIGNMENT-2</a:t>
            </a:r>
            <a:endParaRPr sz="3182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0850" y="420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20">
                <a:solidFill>
                  <a:schemeClr val="dk1"/>
                </a:solidFill>
              </a:rPr>
              <a:t> Submitted by :  </a:t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20">
                <a:solidFill>
                  <a:schemeClr val="dk1"/>
                </a:solidFill>
              </a:rPr>
              <a:t>IKSHITHA     CS22B027</a:t>
            </a:r>
            <a:endParaRPr b="1" sz="14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420">
                <a:solidFill>
                  <a:schemeClr val="dk1"/>
                </a:solidFill>
              </a:rPr>
              <a:t>SAHITI           CS22B056</a:t>
            </a:r>
            <a:endParaRPr b="1" sz="142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79550" y="1371775"/>
            <a:ext cx="82632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We applied the following algorithms to two distinct environments: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FrozenLake Environment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Branch and Bound (BnB)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Iterative Deepening A * (IDA*)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Travelling Salesman Problem (TSP)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Simulated Annealing (SA)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Hill Climbing (HC)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above algorithms were </a:t>
            </a:r>
            <a:r>
              <a:rPr lang="en" sz="1300">
                <a:solidFill>
                  <a:schemeClr val="dk1"/>
                </a:solidFill>
              </a:rPr>
              <a:t>implemented</a:t>
            </a:r>
            <a:r>
              <a:rPr lang="en" sz="1300">
                <a:solidFill>
                  <a:schemeClr val="dk1"/>
                </a:solidFill>
              </a:rPr>
              <a:t> and  evaluated to assess  their efficiency and performance in solving these problems.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BnB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Avg Execution Time:0.007s</a:t>
            </a:r>
            <a:endParaRPr/>
          </a:p>
        </p:txBody>
      </p:sp>
      <p:pic>
        <p:nvPicPr>
          <p:cNvPr id="63" name="Google Shape;63;p14" title="final_path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5" y="1752300"/>
            <a:ext cx="2816575" cy="28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dfbnb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0925" y="1524188"/>
            <a:ext cx="4871476" cy="30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IDA*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Average execution time:0.0006s</a:t>
            </a:r>
            <a:endParaRPr/>
          </a:p>
        </p:txBody>
      </p:sp>
      <p:pic>
        <p:nvPicPr>
          <p:cNvPr id="71" name="Google Shape;71;p15" title="final_path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125" y="19632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IDA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075" y="140267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47250" y="237375"/>
            <a:ext cx="8520600" cy="4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4609"/>
              <a:buFont typeface="Arial"/>
              <a:buNone/>
            </a:pPr>
            <a:r>
              <a:rPr b="1" lang="en" sz="2014">
                <a:solidFill>
                  <a:schemeClr val="dk1"/>
                </a:solidFill>
              </a:rPr>
              <a:t>Observations:</a:t>
            </a:r>
            <a:endParaRPr b="1" sz="2014">
              <a:solidFill>
                <a:schemeClr val="dk1"/>
              </a:solidFill>
            </a:endParaRPr>
          </a:p>
          <a:p>
            <a:pPr indent="-29961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597">
                <a:solidFill>
                  <a:schemeClr val="dk1"/>
                </a:solidFill>
              </a:rPr>
              <a:t>Manhattan heuristic is chosen because it is:</a:t>
            </a:r>
            <a:br>
              <a:rPr b="1" lang="en" sz="1597">
                <a:solidFill>
                  <a:schemeClr val="dk1"/>
                </a:solidFill>
              </a:rPr>
            </a:br>
            <a:endParaRPr b="1" sz="1597">
              <a:solidFill>
                <a:schemeClr val="dk1"/>
              </a:solidFill>
            </a:endParaRPr>
          </a:p>
          <a:p>
            <a:pPr indent="-29961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97">
                <a:solidFill>
                  <a:schemeClr val="dk1"/>
                </a:solidFill>
              </a:rPr>
              <a:t>Admissible</a:t>
            </a:r>
            <a:r>
              <a:rPr lang="en" sz="1597">
                <a:solidFill>
                  <a:schemeClr val="dk1"/>
                </a:solidFill>
              </a:rPr>
              <a:t>: It’s an underestimate of the optimal path cost, making it suitable for search algorithms like A* and IDA*.</a:t>
            </a:r>
            <a:br>
              <a:rPr lang="en" sz="1597">
                <a:solidFill>
                  <a:schemeClr val="dk1"/>
                </a:solidFill>
              </a:rPr>
            </a:br>
            <a:endParaRPr sz="1597">
              <a:solidFill>
                <a:schemeClr val="dk1"/>
              </a:solidFill>
            </a:endParaRPr>
          </a:p>
          <a:p>
            <a:pPr indent="-29961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97">
                <a:solidFill>
                  <a:schemeClr val="dk1"/>
                </a:solidFill>
              </a:rPr>
              <a:t>Consistent</a:t>
            </a:r>
            <a:r>
              <a:rPr lang="en" sz="1597">
                <a:solidFill>
                  <a:schemeClr val="dk1"/>
                </a:solidFill>
              </a:rPr>
              <a:t>: The estimated cost from a node to the goal is never greater than the cost to a neighbor plus the neighbor's estimate, ensuring optimality and completeness.</a:t>
            </a:r>
            <a:br>
              <a:rPr lang="en" sz="1597">
                <a:solidFill>
                  <a:schemeClr val="dk1"/>
                </a:solidFill>
              </a:rPr>
            </a:br>
            <a:endParaRPr sz="1597">
              <a:solidFill>
                <a:schemeClr val="dk1"/>
              </a:solidFill>
            </a:endParaRPr>
          </a:p>
          <a:p>
            <a:pPr indent="-29961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i="1" lang="en" sz="1597">
                <a:solidFill>
                  <a:schemeClr val="dk1"/>
                </a:solidFill>
              </a:rPr>
              <a:t>Why is IDA better than Branch and Bound?</a:t>
            </a:r>
            <a:r>
              <a:rPr b="1" lang="en" sz="1597">
                <a:solidFill>
                  <a:schemeClr val="dk1"/>
                </a:solidFill>
              </a:rPr>
              <a:t>*</a:t>
            </a:r>
            <a:br>
              <a:rPr b="1" lang="en" sz="1597">
                <a:solidFill>
                  <a:schemeClr val="dk1"/>
                </a:solidFill>
              </a:rPr>
            </a:br>
            <a:endParaRPr b="1" sz="1597">
              <a:solidFill>
                <a:schemeClr val="dk1"/>
              </a:solidFill>
            </a:endParaRPr>
          </a:p>
          <a:p>
            <a:pPr indent="-29961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97">
                <a:solidFill>
                  <a:schemeClr val="dk1"/>
                </a:solidFill>
              </a:rPr>
              <a:t>Heuristic-driven</a:t>
            </a:r>
            <a:r>
              <a:rPr lang="en" sz="1597">
                <a:solidFill>
                  <a:schemeClr val="dk1"/>
                </a:solidFill>
              </a:rPr>
              <a:t>: IDA* uses a heuristic (e.g., Manhattan distance) to guide the search efficiently, whereas Branch and Bound relies on actual cost alone.</a:t>
            </a:r>
            <a:br>
              <a:rPr lang="en" sz="1597">
                <a:solidFill>
                  <a:schemeClr val="dk1"/>
                </a:solidFill>
              </a:rPr>
            </a:br>
            <a:endParaRPr sz="1597">
              <a:solidFill>
                <a:schemeClr val="dk1"/>
              </a:solidFill>
            </a:endParaRPr>
          </a:p>
          <a:p>
            <a:pPr indent="-29961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97">
                <a:solidFill>
                  <a:schemeClr val="dk1"/>
                </a:solidFill>
              </a:rPr>
              <a:t>Memory Efficient</a:t>
            </a:r>
            <a:r>
              <a:rPr lang="en" sz="1597">
                <a:solidFill>
                  <a:schemeClr val="dk1"/>
                </a:solidFill>
              </a:rPr>
              <a:t>: IDA* performs depth-first searches using linear memory, while Branch and Bound requires more memory to store all active paths.</a:t>
            </a:r>
            <a:br>
              <a:rPr lang="en" sz="1597">
                <a:solidFill>
                  <a:schemeClr val="dk1"/>
                </a:solidFill>
              </a:rPr>
            </a:br>
            <a:endParaRPr sz="1597">
              <a:solidFill>
                <a:schemeClr val="dk1"/>
              </a:solidFill>
            </a:endParaRPr>
          </a:p>
          <a:p>
            <a:pPr indent="-29961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97">
                <a:solidFill>
                  <a:schemeClr val="dk1"/>
                </a:solidFill>
              </a:rPr>
              <a:t>Optimality</a:t>
            </a:r>
            <a:r>
              <a:rPr lang="en" sz="1597">
                <a:solidFill>
                  <a:schemeClr val="dk1"/>
                </a:solidFill>
              </a:rPr>
              <a:t>: IDA* guarantees optimal solutions with an admissible heuristic, whereas Branch and Bound explores more nodes without heuristic pruning.</a:t>
            </a:r>
            <a:br>
              <a:rPr lang="en" sz="1597">
                <a:solidFill>
                  <a:schemeClr val="dk1"/>
                </a:solidFill>
              </a:rPr>
            </a:br>
            <a:endParaRPr sz="1597">
              <a:solidFill>
                <a:schemeClr val="dk1"/>
              </a:solidFill>
            </a:endParaRPr>
          </a:p>
          <a:p>
            <a:pPr indent="-29961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597">
                <a:solidFill>
                  <a:schemeClr val="dk1"/>
                </a:solidFill>
              </a:rPr>
              <a:t>Faster in Large Spaces</a:t>
            </a:r>
            <a:r>
              <a:rPr lang="en" sz="1597">
                <a:solidFill>
                  <a:schemeClr val="dk1"/>
                </a:solidFill>
              </a:rPr>
              <a:t>: IDA* performs better in larger search spaces due to heuristic pruning and memory efficiency, while Branch and Bound may struggle with memory usage.</a:t>
            </a:r>
            <a:endParaRPr sz="159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HC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Avg Exceution Time:19.89s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75" y="1513775"/>
            <a:ext cx="3008600" cy="30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hc_run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575" y="1245475"/>
            <a:ext cx="5317450" cy="33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Avg Execution Time:34.37s</a:t>
            </a:r>
            <a:endParaRPr/>
          </a:p>
        </p:txBody>
      </p:sp>
      <p:pic>
        <p:nvPicPr>
          <p:cNvPr id="92" name="Google Shape;92;p18" title="simulated_annealing_result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50" y="1487800"/>
            <a:ext cx="3362925" cy="33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sa_run_tim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1880" y="1487800"/>
            <a:ext cx="5012246" cy="31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7025" y="95575"/>
            <a:ext cx="87789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Observations:</a:t>
            </a:r>
            <a:endParaRPr b="1" sz="13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SA outperforms HC because: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Avoids Local Optima</a:t>
            </a:r>
            <a:r>
              <a:rPr lang="en" sz="1300">
                <a:solidFill>
                  <a:schemeClr val="dk1"/>
                </a:solidFill>
              </a:rPr>
              <a:t>: SA can escape local minima, increasing the likelihood of finding the global optimum.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Global Search</a:t>
            </a:r>
            <a:r>
              <a:rPr lang="en" sz="1300">
                <a:solidFill>
                  <a:schemeClr val="dk1"/>
                </a:solidFill>
              </a:rPr>
              <a:t>: SA explores a larger solution space, making it better for problems with many local optima.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Smooth Exploration</a:t>
            </a:r>
            <a:r>
              <a:rPr lang="en" sz="1300">
                <a:solidFill>
                  <a:schemeClr val="dk1"/>
                </a:solidFill>
              </a:rPr>
              <a:t>: SA’s probabilistic nature allows for more thorough exploration by accepting worse solutions initially.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SA takes more time than HC because: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Longer Search Process</a:t>
            </a:r>
            <a:r>
              <a:rPr lang="en" sz="1300">
                <a:solidFill>
                  <a:schemeClr val="dk1"/>
                </a:solidFill>
              </a:rPr>
              <a:t>: SA involves more iterations due to gradual temperature decay and complex acceptance criteria.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Additional Computational Overhead</a:t>
            </a:r>
            <a:r>
              <a:rPr lang="en" sz="1300">
                <a:solidFill>
                  <a:schemeClr val="dk1"/>
                </a:solidFill>
              </a:rPr>
              <a:t>: Tuning temperature and decay parameters adds to the time required for convergence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Objective function for TSP:</a:t>
            </a:r>
            <a:r>
              <a:rPr b="1" lang="en" sz="1100">
                <a:solidFill>
                  <a:schemeClr val="dk1"/>
                </a:solidFill>
              </a:rPr>
              <a:t>f(tour)=</a:t>
            </a:r>
            <a:r>
              <a:rPr b="1" baseline="-25000" lang="en" sz="1100">
                <a:solidFill>
                  <a:schemeClr val="dk1"/>
                </a:solidFill>
              </a:rPr>
              <a:t>i=1</a:t>
            </a:r>
            <a:r>
              <a:rPr b="1" lang="en" sz="1100">
                <a:solidFill>
                  <a:schemeClr val="dk1"/>
                </a:solidFill>
              </a:rPr>
              <a:t>∑</a:t>
            </a:r>
            <a:r>
              <a:rPr b="1" baseline="30000" lang="en" sz="1100">
                <a:solidFill>
                  <a:schemeClr val="dk1"/>
                </a:solidFill>
              </a:rPr>
              <a:t>n</a:t>
            </a:r>
            <a:r>
              <a:rPr b="1" lang="en" sz="1100">
                <a:solidFill>
                  <a:schemeClr val="dk1"/>
                </a:solidFill>
              </a:rPr>
              <a:t>​distance(city</a:t>
            </a:r>
            <a:r>
              <a:rPr b="1" baseline="-25000" lang="en" sz="1100">
                <a:solidFill>
                  <a:schemeClr val="dk1"/>
                </a:solidFill>
              </a:rPr>
              <a:t>i</a:t>
            </a:r>
            <a:r>
              <a:rPr b="1" lang="en" sz="1100">
                <a:solidFill>
                  <a:schemeClr val="dk1"/>
                </a:solidFill>
              </a:rPr>
              <a:t>​,city</a:t>
            </a:r>
            <a:r>
              <a:rPr b="1" baseline="-25000" lang="en" sz="1100">
                <a:solidFill>
                  <a:schemeClr val="dk1"/>
                </a:solidFill>
              </a:rPr>
              <a:t>i+1​</a:t>
            </a:r>
            <a:r>
              <a:rPr b="1" lang="en" sz="1100">
                <a:solidFill>
                  <a:schemeClr val="dk1"/>
                </a:solidFill>
              </a:rPr>
              <a:t>)+distance(city</a:t>
            </a:r>
            <a:r>
              <a:rPr b="1" baseline="-25000" lang="en" sz="1100">
                <a:solidFill>
                  <a:schemeClr val="dk1"/>
                </a:solidFill>
              </a:rPr>
              <a:t>n​</a:t>
            </a:r>
            <a:r>
              <a:rPr b="1" lang="en" sz="1100">
                <a:solidFill>
                  <a:schemeClr val="dk1"/>
                </a:solidFill>
              </a:rPr>
              <a:t>,city</a:t>
            </a:r>
            <a:r>
              <a:rPr b="1" baseline="-25000" lang="en" sz="1100">
                <a:solidFill>
                  <a:schemeClr val="dk1"/>
                </a:solidFill>
              </a:rPr>
              <a:t>1</a:t>
            </a:r>
            <a:r>
              <a:rPr b="1" lang="en" sz="1100">
                <a:solidFill>
                  <a:schemeClr val="dk1"/>
                </a:solidFill>
              </a:rPr>
              <a:t>​)  is chosen because: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Directly represents the goal</a:t>
            </a:r>
            <a:r>
              <a:rPr lang="en" sz="1300">
                <a:solidFill>
                  <a:schemeClr val="dk1"/>
                </a:solidFill>
              </a:rPr>
              <a:t>: Measures the total distance of the tour, directly corresponding to the objective of minimizing the tour length.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Smooth cost surface</a:t>
            </a:r>
            <a:r>
              <a:rPr lang="en" sz="1300">
                <a:solidFill>
                  <a:schemeClr val="dk1"/>
                </a:solidFill>
              </a:rPr>
              <a:t>: Ensures small changes in the tour result in smooth variations in the cost, facilitating better exploration in SA.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