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91ef441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91ef441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91ef441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91ef441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044b548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044b548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044b548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044b548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046cff3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046cff3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044b548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044b548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Ikshitha1004/AgentArca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52075" y="26125"/>
            <a:ext cx="7574100" cy="12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3282"/>
              <a:t>ARTIFICIAL INTELLIGENCE </a:t>
            </a:r>
            <a:r>
              <a:rPr lang="en" sz="3082"/>
              <a:t>ASSIGNMENT-2</a:t>
            </a:r>
            <a:endParaRPr sz="3082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0850" y="4206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20">
                <a:solidFill>
                  <a:schemeClr val="dk1"/>
                </a:solidFill>
              </a:rPr>
              <a:t>Submitted by :  			</a:t>
            </a:r>
            <a:endParaRPr b="1"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20">
                <a:solidFill>
                  <a:schemeClr val="dk1"/>
                </a:solidFill>
              </a:rPr>
              <a:t>					</a:t>
            </a:r>
            <a:r>
              <a:rPr b="1" lang="en" sz="1420">
                <a:solidFill>
                  <a:schemeClr val="dk1"/>
                </a:solidFill>
              </a:rPr>
              <a:t>											</a:t>
            </a:r>
            <a:r>
              <a:rPr b="1" lang="en" sz="1420" u="sng">
                <a:solidFill>
                  <a:schemeClr val="hlink"/>
                </a:solidFill>
                <a:hlinkClick r:id="rId3"/>
              </a:rPr>
              <a:t>Github</a:t>
            </a:r>
            <a:endParaRPr b="1"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20">
                <a:solidFill>
                  <a:schemeClr val="dk1"/>
                </a:solidFill>
              </a:rPr>
              <a:t>IKSHITHA     CS22B027</a:t>
            </a:r>
            <a:endParaRPr b="1"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20">
                <a:solidFill>
                  <a:schemeClr val="dk1"/>
                </a:solidFill>
              </a:rPr>
              <a:t>SAHITI           CS22B056</a:t>
            </a:r>
            <a:endParaRPr b="1" sz="142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79550" y="1276525"/>
            <a:ext cx="82632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We applied the following algorithms to two distinct environments: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1. FrozenLake Environment 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Branch and Bound (BnB)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Iterative Deepening A * (IDA*)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2. Travelling Salesman Problem (TSP)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Simulated Annealing (SA)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Hill Climbing (HC)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above algorithms were </a:t>
            </a:r>
            <a:r>
              <a:rPr lang="en" sz="1200">
                <a:solidFill>
                  <a:schemeClr val="dk1"/>
                </a:solidFill>
              </a:rPr>
              <a:t>implemented</a:t>
            </a:r>
            <a:r>
              <a:rPr lang="en" sz="1200">
                <a:solidFill>
                  <a:schemeClr val="dk1"/>
                </a:solidFill>
              </a:rPr>
              <a:t> and  evaluated to assess  their efficiency and performance in solving these problems.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and Bound(BnB)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956325" y="675600"/>
            <a:ext cx="55974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65">
                <a:solidFill>
                  <a:schemeClr val="dk1"/>
                </a:solidFill>
              </a:rPr>
              <a:t>                   </a:t>
            </a:r>
            <a:endParaRPr b="1" sz="1665">
              <a:solidFill>
                <a:schemeClr val="dk1"/>
              </a:solidFill>
            </a:endParaRPr>
          </a:p>
          <a:p>
            <a:pPr indent="-328453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73"/>
              <a:buChar char="●"/>
            </a:pPr>
            <a:r>
              <a:rPr lang="en" sz="1572">
                <a:solidFill>
                  <a:schemeClr val="dk1"/>
                </a:solidFill>
              </a:rPr>
              <a:t>BnB performs pruning of paths but initially it has to reach a goal node(before pruning)  for which it might have to go deep in the tree.</a:t>
            </a:r>
            <a:endParaRPr sz="1572">
              <a:solidFill>
                <a:schemeClr val="dk1"/>
              </a:solidFill>
            </a:endParaRPr>
          </a:p>
          <a:p>
            <a:pPr indent="-32845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3"/>
              <a:buChar char="●"/>
            </a:pPr>
            <a:r>
              <a:rPr lang="en" sz="1572">
                <a:solidFill>
                  <a:schemeClr val="dk1"/>
                </a:solidFill>
              </a:rPr>
              <a:t>Hence its performance is highly dependent on the structure of the environment.</a:t>
            </a:r>
            <a:endParaRPr b="1" sz="1572">
              <a:solidFill>
                <a:schemeClr val="dk1"/>
              </a:solidFill>
            </a:endParaRPr>
          </a:p>
        </p:txBody>
      </p:sp>
      <p:pic>
        <p:nvPicPr>
          <p:cNvPr id="63" name="Google Shape;63;p14" title="final_path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50" y="1348475"/>
            <a:ext cx="1975900" cy="19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dfbnb_tim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000" y="2412900"/>
            <a:ext cx="4368934" cy="27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88250" y="3806800"/>
            <a:ext cx="3238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Avg Execution Time:0.007s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A*(IDA*)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222975" y="575875"/>
            <a:ext cx="53181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30"/>
              <a:t>	                        </a:t>
            </a:r>
            <a:endParaRPr sz="1330"/>
          </a:p>
          <a:p>
            <a:pPr indent="-3194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30"/>
              <a:buChar char="●"/>
            </a:pPr>
            <a:r>
              <a:rPr lang="en" sz="1430">
                <a:solidFill>
                  <a:schemeClr val="dk1"/>
                </a:solidFill>
              </a:rPr>
              <a:t>It explores all possible paths iteratively until it reaches the goal </a:t>
            </a:r>
            <a:endParaRPr sz="1430">
              <a:solidFill>
                <a:schemeClr val="dk1"/>
              </a:solidFill>
            </a:endParaRPr>
          </a:p>
          <a:p>
            <a:pPr indent="-31940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30"/>
              <a:buChar char="●"/>
            </a:pPr>
            <a:r>
              <a:rPr lang="en" sz="1430">
                <a:solidFill>
                  <a:schemeClr val="dk1"/>
                </a:solidFill>
              </a:rPr>
              <a:t>Manhattan distance as the heuristic function makes it better in terms of </a:t>
            </a:r>
            <a:r>
              <a:rPr lang="en" sz="1430">
                <a:solidFill>
                  <a:schemeClr val="dk1"/>
                </a:solidFill>
              </a:rPr>
              <a:t>performance</a:t>
            </a:r>
            <a:r>
              <a:rPr lang="en" sz="1430">
                <a:solidFill>
                  <a:schemeClr val="dk1"/>
                </a:solidFill>
              </a:rPr>
              <a:t> as it helps prune most of the </a:t>
            </a:r>
            <a:r>
              <a:rPr lang="en" sz="1430">
                <a:solidFill>
                  <a:schemeClr val="dk1"/>
                </a:solidFill>
              </a:rPr>
              <a:t>irrelevant</a:t>
            </a:r>
            <a:r>
              <a:rPr lang="en" sz="1430">
                <a:solidFill>
                  <a:schemeClr val="dk1"/>
                </a:solidFill>
              </a:rPr>
              <a:t> paths.</a:t>
            </a:r>
            <a:endParaRPr sz="1430">
              <a:solidFill>
                <a:schemeClr val="dk1"/>
              </a:solidFill>
            </a:endParaRPr>
          </a:p>
          <a:p>
            <a:pPr indent="-31940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30"/>
              <a:buChar char="●"/>
            </a:pPr>
            <a:r>
              <a:rPr lang="en" sz="1430">
                <a:solidFill>
                  <a:schemeClr val="dk1"/>
                </a:solidFill>
              </a:rPr>
              <a:t>Performance</a:t>
            </a:r>
            <a:r>
              <a:rPr lang="en" sz="1430">
                <a:solidFill>
                  <a:schemeClr val="dk1"/>
                </a:solidFill>
              </a:rPr>
              <a:t> depends on heuristic,map size and its structure</a:t>
            </a:r>
            <a:r>
              <a:rPr lang="en" sz="1430"/>
              <a:t>.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330"/>
              <a:t>											</a:t>
            </a:r>
            <a:endParaRPr sz="1330"/>
          </a:p>
        </p:txBody>
      </p:sp>
      <p:pic>
        <p:nvPicPr>
          <p:cNvPr id="72" name="Google Shape;72;p15" title="final_path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50" y="1256325"/>
            <a:ext cx="2417700" cy="24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title="IDA_tim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825" y="2571755"/>
            <a:ext cx="3295200" cy="247137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70550" y="4002600"/>
            <a:ext cx="32952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Average execution time: 0.0006s                                   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47250" y="237375"/>
            <a:ext cx="8520600" cy="4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5168"/>
              <a:buFont typeface="Arial"/>
              <a:buNone/>
            </a:pPr>
            <a:r>
              <a:rPr b="1" lang="en" sz="2435">
                <a:solidFill>
                  <a:schemeClr val="dk1"/>
                </a:solidFill>
              </a:rPr>
              <a:t>Observations:</a:t>
            </a:r>
            <a:endParaRPr b="1" sz="2435">
              <a:solidFill>
                <a:schemeClr val="dk1"/>
              </a:solidFill>
            </a:endParaRPr>
          </a:p>
          <a:p>
            <a:pPr indent="-30324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474">
                <a:solidFill>
                  <a:schemeClr val="dk1"/>
                </a:solidFill>
              </a:rPr>
              <a:t>Manhattan heuristic is chosen because it is:</a:t>
            </a:r>
            <a:br>
              <a:rPr b="1" lang="en" sz="2474">
                <a:solidFill>
                  <a:schemeClr val="dk1"/>
                </a:solidFill>
              </a:rPr>
            </a:br>
            <a:endParaRPr b="1" sz="2474">
              <a:solidFill>
                <a:schemeClr val="dk1"/>
              </a:solidFill>
            </a:endParaRPr>
          </a:p>
          <a:p>
            <a:pPr indent="-30324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474">
                <a:solidFill>
                  <a:schemeClr val="dk1"/>
                </a:solidFill>
              </a:rPr>
              <a:t>Admissible</a:t>
            </a:r>
            <a:r>
              <a:rPr lang="en" sz="2474">
                <a:solidFill>
                  <a:schemeClr val="dk1"/>
                </a:solidFill>
              </a:rPr>
              <a:t>: It’s an underestimate of the optimal path cost, making it suitable for search algorithms like A* and IDA*.</a:t>
            </a:r>
            <a:br>
              <a:rPr lang="en" sz="2474">
                <a:solidFill>
                  <a:schemeClr val="dk1"/>
                </a:solidFill>
              </a:rPr>
            </a:br>
            <a:endParaRPr sz="2474">
              <a:solidFill>
                <a:schemeClr val="dk1"/>
              </a:solidFill>
            </a:endParaRPr>
          </a:p>
          <a:p>
            <a:pPr indent="-30324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474">
                <a:solidFill>
                  <a:schemeClr val="dk1"/>
                </a:solidFill>
              </a:rPr>
              <a:t>Consistent</a:t>
            </a:r>
            <a:r>
              <a:rPr lang="en" sz="2474">
                <a:solidFill>
                  <a:schemeClr val="dk1"/>
                </a:solidFill>
              </a:rPr>
              <a:t>: The estimated cost from a node to the goal is never greater than the cost to a neighbor plus the neighbor's estimate, ensuring optimality and completeness.</a:t>
            </a:r>
            <a:br>
              <a:rPr lang="en" sz="2474">
                <a:solidFill>
                  <a:schemeClr val="dk1"/>
                </a:solidFill>
              </a:rPr>
            </a:br>
            <a:endParaRPr sz="2474">
              <a:solidFill>
                <a:schemeClr val="dk1"/>
              </a:solidFill>
            </a:endParaRPr>
          </a:p>
          <a:p>
            <a:pPr indent="-30324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i="1" lang="en" sz="2474">
                <a:solidFill>
                  <a:schemeClr val="dk1"/>
                </a:solidFill>
              </a:rPr>
              <a:t>Why is IDA better than Branch and Bound?</a:t>
            </a:r>
            <a:r>
              <a:rPr b="1" lang="en" sz="2474">
                <a:solidFill>
                  <a:schemeClr val="dk1"/>
                </a:solidFill>
              </a:rPr>
              <a:t>*</a:t>
            </a:r>
            <a:br>
              <a:rPr b="1" lang="en" sz="2474">
                <a:solidFill>
                  <a:schemeClr val="dk1"/>
                </a:solidFill>
              </a:rPr>
            </a:br>
            <a:endParaRPr b="1" sz="2474">
              <a:solidFill>
                <a:schemeClr val="dk1"/>
              </a:solidFill>
            </a:endParaRPr>
          </a:p>
          <a:p>
            <a:pPr indent="-30324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474">
                <a:solidFill>
                  <a:schemeClr val="dk1"/>
                </a:solidFill>
              </a:rPr>
              <a:t>Heuristic-driven</a:t>
            </a:r>
            <a:r>
              <a:rPr lang="en" sz="2474">
                <a:solidFill>
                  <a:schemeClr val="dk1"/>
                </a:solidFill>
              </a:rPr>
              <a:t>: IDA* uses a heuristic (Manhattan distance) to guide the search efficiently, whereas Branch and Bound relies on actual cost alone.</a:t>
            </a:r>
            <a:br>
              <a:rPr lang="en" sz="2474">
                <a:solidFill>
                  <a:schemeClr val="dk1"/>
                </a:solidFill>
              </a:rPr>
            </a:br>
            <a:endParaRPr sz="2474">
              <a:solidFill>
                <a:schemeClr val="dk1"/>
              </a:solidFill>
            </a:endParaRPr>
          </a:p>
          <a:p>
            <a:pPr indent="-30324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474">
                <a:solidFill>
                  <a:schemeClr val="dk1"/>
                </a:solidFill>
              </a:rPr>
              <a:t>Memory Efficient</a:t>
            </a:r>
            <a:r>
              <a:rPr lang="en" sz="2474">
                <a:solidFill>
                  <a:schemeClr val="dk1"/>
                </a:solidFill>
              </a:rPr>
              <a:t>: IDA* performs depth-first searches using linear memory, while Branch and Bound requires more memory to store all active paths.</a:t>
            </a:r>
            <a:br>
              <a:rPr lang="en" sz="2474">
                <a:solidFill>
                  <a:schemeClr val="dk1"/>
                </a:solidFill>
              </a:rPr>
            </a:br>
            <a:endParaRPr sz="2474">
              <a:solidFill>
                <a:schemeClr val="dk1"/>
              </a:solidFill>
            </a:endParaRPr>
          </a:p>
          <a:p>
            <a:pPr indent="-30324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474">
                <a:solidFill>
                  <a:schemeClr val="dk1"/>
                </a:solidFill>
              </a:rPr>
              <a:t>Optimality</a:t>
            </a:r>
            <a:r>
              <a:rPr lang="en" sz="2474">
                <a:solidFill>
                  <a:schemeClr val="dk1"/>
                </a:solidFill>
              </a:rPr>
              <a:t>: IDA* guarantees optimal solutions with an admissible heuristic, whereas Branch and Bound explores more nodes without heuristic pruning.</a:t>
            </a:r>
            <a:br>
              <a:rPr lang="en" sz="2474">
                <a:solidFill>
                  <a:schemeClr val="dk1"/>
                </a:solidFill>
              </a:rPr>
            </a:br>
            <a:endParaRPr sz="2474">
              <a:solidFill>
                <a:schemeClr val="dk1"/>
              </a:solidFill>
            </a:endParaRPr>
          </a:p>
          <a:p>
            <a:pPr indent="-30324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474">
                <a:solidFill>
                  <a:schemeClr val="dk1"/>
                </a:solidFill>
              </a:rPr>
              <a:t>Faster in Large Spaces</a:t>
            </a:r>
            <a:r>
              <a:rPr lang="en" sz="2474">
                <a:solidFill>
                  <a:schemeClr val="dk1"/>
                </a:solidFill>
              </a:rPr>
              <a:t>: IDA* performs better in larger search spaces due to heuristic pruning and memory efficiency, while Branch and Bound may struggle with memory usage.</a:t>
            </a:r>
            <a:endParaRPr sz="247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Climbing(HC)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4102300"/>
            <a:ext cx="34065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Avg </a:t>
            </a:r>
            <a:r>
              <a:rPr lang="en">
                <a:solidFill>
                  <a:srgbClr val="000000"/>
                </a:solidFill>
              </a:rPr>
              <a:t>Execution</a:t>
            </a:r>
            <a:r>
              <a:rPr lang="en">
                <a:solidFill>
                  <a:srgbClr val="000000"/>
                </a:solidFill>
              </a:rPr>
              <a:t> Time:19.89s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0" y="987851"/>
            <a:ext cx="2986550" cy="29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hc_run_tim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475" y="2070175"/>
            <a:ext cx="4349324" cy="27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448350" y="847900"/>
            <a:ext cx="52548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converged faster(less no.of iterations) because it got trapped in a local optimal path cost.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is highly sensitive to the random path that was generated initially.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4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Annealing(SA)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3943500"/>
            <a:ext cx="32319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Avg Execution Time:34.37s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8" title="simulated_annealing_result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72" y="1017737"/>
            <a:ext cx="2652995" cy="26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 title="sa_run_tim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638" y="2638325"/>
            <a:ext cx="4008266" cy="25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788075" y="816150"/>
            <a:ext cx="6044100" cy="19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converged slower(more no.of iterations) because it was also accepting worse solutions with some probability.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no.of iterations taken to converge depends on the cooling schedule and the final </a:t>
            </a:r>
            <a:r>
              <a:rPr lang="en" sz="1400">
                <a:solidFill>
                  <a:schemeClr val="dk1"/>
                </a:solidFill>
              </a:rPr>
              <a:t>temperature</a:t>
            </a:r>
            <a:r>
              <a:rPr lang="en" sz="1400">
                <a:solidFill>
                  <a:schemeClr val="dk1"/>
                </a:solidFill>
              </a:rPr>
              <a:t>.Slower cooling schedule(linear T=T-alpha) lead to longer runtimes and convergence time whereas exponential cooling (T = T × α) converged faster while still escaping local minima.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67025" y="95575"/>
            <a:ext cx="87789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Observations:</a:t>
            </a:r>
            <a:endParaRPr b="1" sz="13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SA outperforms HC because: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Avoids Local Optima</a:t>
            </a:r>
            <a:r>
              <a:rPr lang="en" sz="1300">
                <a:solidFill>
                  <a:schemeClr val="dk1"/>
                </a:solidFill>
              </a:rPr>
              <a:t>: SA can escape local minima, increasing the likelihood of finding the global optimum.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Global Search</a:t>
            </a:r>
            <a:r>
              <a:rPr lang="en" sz="1300">
                <a:solidFill>
                  <a:schemeClr val="dk1"/>
                </a:solidFill>
              </a:rPr>
              <a:t>: SA explores a larger solution space, making it better for problems with many local optima.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Smooth Exploration</a:t>
            </a:r>
            <a:r>
              <a:rPr lang="en" sz="1300">
                <a:solidFill>
                  <a:schemeClr val="dk1"/>
                </a:solidFill>
              </a:rPr>
              <a:t>: SA’s probabilistic nature allows for more thorough exploration by accepting worse solutions initially.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SA takes more time than HC because: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Longer Search Process</a:t>
            </a:r>
            <a:r>
              <a:rPr lang="en" sz="1300">
                <a:solidFill>
                  <a:schemeClr val="dk1"/>
                </a:solidFill>
              </a:rPr>
              <a:t>: SA involves more iterations due to gradual temperature decay and complex acceptance criteria.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Additional Computational Overhead</a:t>
            </a:r>
            <a:r>
              <a:rPr lang="en" sz="1300">
                <a:solidFill>
                  <a:schemeClr val="dk1"/>
                </a:solidFill>
              </a:rPr>
              <a:t>: Tuning temperature and decay parameters adds to the time required for convergence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Objective function for TSP:</a:t>
            </a:r>
            <a:r>
              <a:rPr b="1" lang="en" sz="1100">
                <a:solidFill>
                  <a:schemeClr val="dk1"/>
                </a:solidFill>
              </a:rPr>
              <a:t>f(tour)=</a:t>
            </a:r>
            <a:r>
              <a:rPr b="1" baseline="-25000" lang="en" sz="1100">
                <a:solidFill>
                  <a:schemeClr val="dk1"/>
                </a:solidFill>
              </a:rPr>
              <a:t>i=1</a:t>
            </a:r>
            <a:r>
              <a:rPr b="1" lang="en" sz="1100">
                <a:solidFill>
                  <a:schemeClr val="dk1"/>
                </a:solidFill>
              </a:rPr>
              <a:t>∑</a:t>
            </a:r>
            <a:r>
              <a:rPr b="1" baseline="30000" lang="en" sz="1100">
                <a:solidFill>
                  <a:schemeClr val="dk1"/>
                </a:solidFill>
              </a:rPr>
              <a:t>n</a:t>
            </a:r>
            <a:r>
              <a:rPr b="1" lang="en" sz="1100">
                <a:solidFill>
                  <a:schemeClr val="dk1"/>
                </a:solidFill>
              </a:rPr>
              <a:t>​distance(city</a:t>
            </a:r>
            <a:r>
              <a:rPr b="1" baseline="-25000" lang="en" sz="1100">
                <a:solidFill>
                  <a:schemeClr val="dk1"/>
                </a:solidFill>
              </a:rPr>
              <a:t>i</a:t>
            </a:r>
            <a:r>
              <a:rPr b="1" lang="en" sz="1100">
                <a:solidFill>
                  <a:schemeClr val="dk1"/>
                </a:solidFill>
              </a:rPr>
              <a:t>​,city</a:t>
            </a:r>
            <a:r>
              <a:rPr b="1" baseline="-25000" lang="en" sz="1100">
                <a:solidFill>
                  <a:schemeClr val="dk1"/>
                </a:solidFill>
              </a:rPr>
              <a:t>i+1​</a:t>
            </a:r>
            <a:r>
              <a:rPr b="1" lang="en" sz="1100">
                <a:solidFill>
                  <a:schemeClr val="dk1"/>
                </a:solidFill>
              </a:rPr>
              <a:t>)+distance(city</a:t>
            </a:r>
            <a:r>
              <a:rPr b="1" baseline="-25000" lang="en" sz="1100">
                <a:solidFill>
                  <a:schemeClr val="dk1"/>
                </a:solidFill>
              </a:rPr>
              <a:t>n​</a:t>
            </a:r>
            <a:r>
              <a:rPr b="1" lang="en" sz="1100">
                <a:solidFill>
                  <a:schemeClr val="dk1"/>
                </a:solidFill>
              </a:rPr>
              <a:t>,city</a:t>
            </a:r>
            <a:r>
              <a:rPr b="1" baseline="-25000" lang="en" sz="1100">
                <a:solidFill>
                  <a:schemeClr val="dk1"/>
                </a:solidFill>
              </a:rPr>
              <a:t>1</a:t>
            </a:r>
            <a:r>
              <a:rPr b="1" lang="en" sz="1100">
                <a:solidFill>
                  <a:schemeClr val="dk1"/>
                </a:solidFill>
              </a:rPr>
              <a:t>​)  is chosen because:</a:t>
            </a:r>
            <a:endParaRPr b="1" sz="1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Directly represents the goal</a:t>
            </a:r>
            <a:r>
              <a:rPr lang="en" sz="1300">
                <a:solidFill>
                  <a:schemeClr val="dk1"/>
                </a:solidFill>
              </a:rPr>
              <a:t>: Measures the total distance of the tour, directly corresponding to the objective of minimizing the tour length.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Smooth cost surface</a:t>
            </a:r>
            <a:r>
              <a:rPr lang="en" sz="1300">
                <a:solidFill>
                  <a:schemeClr val="dk1"/>
                </a:solidFill>
              </a:rPr>
              <a:t>: Ensures small changes in the tour result in smooth variations in the cost, facilitating better exploration in SA.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