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arl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arlow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italic.fntdata"/><Relationship Id="rId14" Type="http://schemas.openxmlformats.org/officeDocument/2006/relationships/font" Target="fonts/Barlow-bold.fntdata"/><Relationship Id="rId16" Type="http://schemas.openxmlformats.org/officeDocument/2006/relationships/font" Target="fonts/Barlow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1e4eac4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1e4eac4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1e4eac4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1e4eac4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18afc8a5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18afc8a5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18afc8a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18afc8a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1e4eac4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1e4eac4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1e4eac4f0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1e4eac4f0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kshitha1004/AgentArca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3ckYm2_Qe_Il9n0rBTTbuXD06Kk-x1Cy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ODxHHuA4b_kRLIXgfp7i0-811POPm10f/view" TargetMode="External"/><Relationship Id="rId4" Type="http://schemas.openxmlformats.org/officeDocument/2006/relationships/image" Target="../media/image3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52075" y="26125"/>
            <a:ext cx="75741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8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ARTIFICIAL INTELLIGENCE </a:t>
            </a:r>
            <a:r>
              <a:rPr b="1" lang="en" sz="308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ASSIGNMENT-</a:t>
            </a:r>
            <a:r>
              <a:rPr b="1" lang="en" sz="3082">
                <a:latin typeface="Barlow"/>
                <a:ea typeface="Barlow"/>
                <a:cs typeface="Barlow"/>
                <a:sym typeface="Barlow"/>
              </a:rPr>
              <a:t>3</a:t>
            </a:r>
            <a:endParaRPr b="1" sz="3082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9822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Submitted by :  			</a:t>
            </a:r>
            <a:endParaRPr b="1" sz="172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																</a:t>
            </a:r>
            <a:r>
              <a:rPr b="1" lang="en" sz="1720" u="sng">
                <a:solidFill>
                  <a:srgbClr val="0097A7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 b="1" sz="172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IKSHITHA     CS22B027</a:t>
            </a:r>
            <a:endParaRPr b="1" sz="172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SAHITI           CS22B056</a:t>
            </a:r>
            <a:endParaRPr b="1" sz="172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40400" y="1619900"/>
            <a:ext cx="82632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Barlow"/>
                <a:ea typeface="Barlow"/>
                <a:cs typeface="Barlow"/>
                <a:sym typeface="Barlow"/>
              </a:rPr>
              <a:t>We applied the </a:t>
            </a:r>
            <a:r>
              <a:rPr lang="en" sz="2000">
                <a:latin typeface="Barlow"/>
                <a:ea typeface="Barlow"/>
                <a:cs typeface="Barlow"/>
                <a:sym typeface="Barlow"/>
              </a:rPr>
              <a:t>following</a:t>
            </a:r>
            <a:r>
              <a:rPr lang="en" sz="20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" sz="2000">
                <a:latin typeface="Barlow"/>
                <a:ea typeface="Barlow"/>
                <a:cs typeface="Barlow"/>
                <a:sym typeface="Barlow"/>
              </a:rPr>
              <a:t>algorithms</a:t>
            </a:r>
            <a:r>
              <a:rPr lang="en" sz="2000">
                <a:latin typeface="Barlow"/>
                <a:ea typeface="Barlow"/>
                <a:cs typeface="Barlow"/>
                <a:sym typeface="Barlow"/>
              </a:rPr>
              <a:t> on the Gym Chess Environment</a:t>
            </a:r>
            <a:endParaRPr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Minimax(k-ply)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Alpha beta pruning</a:t>
            </a:r>
            <a:endParaRPr b="1" sz="20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4700" y="747025"/>
            <a:ext cx="86376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Material Score</a:t>
            </a: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is a basic heuristic used to evaluate a chess position by comparing the total value of pieces each player has on the board.</a:t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Material Score =  Σ [Value(piece) × Count(White pieces)] − Σ [Value(piece) × Count(Black pieces)]</a:t>
            </a:r>
            <a:endParaRPr sz="1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725" y="2049050"/>
            <a:ext cx="6261324" cy="27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174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Evaluation Function</a:t>
            </a:r>
            <a:endParaRPr sz="2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95850" y="96975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Mathematical Rationale:</a:t>
            </a:r>
            <a:endParaRPr b="1" sz="5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5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5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Why is it used </a:t>
            </a:r>
            <a:r>
              <a:rPr b="1" lang="en" sz="5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for</a:t>
            </a:r>
            <a:r>
              <a:rPr b="1" lang="en" sz="5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the given chess environment:</a:t>
            </a:r>
            <a:endParaRPr b="1" sz="5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0512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Evaluates Terminal Nodes</a:t>
            </a:r>
            <a: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b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3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0512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○"/>
            </a:pPr>
            <a: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Minimax requires a way to numerically compare board states at the search tree’s leaves.</a:t>
            </a:r>
            <a:b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3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0512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○"/>
            </a:pPr>
            <a: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Material score provides a quantitative utility value f(b)∈Rf(b) \in \mathbb{R}f(b)∈R.</a:t>
            </a:r>
            <a:b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3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051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Captures Strategic Advantage</a:t>
            </a:r>
            <a: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b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3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0512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○"/>
            </a:pPr>
            <a: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material lead often implies greater control, attack potential, and endgame advantage.</a:t>
            </a:r>
            <a:b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3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051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Computational Efficiency</a:t>
            </a:r>
            <a: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b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3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0512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○"/>
            </a:pPr>
            <a: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Linear-time complexity in terms of number of piece types — crucial for deep search trees.</a:t>
            </a:r>
            <a:b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3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0512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Objective and Interpretable</a:t>
            </a:r>
            <a: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b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</a:br>
            <a:endParaRPr sz="3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0512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arlow"/>
              <a:buChar char="○"/>
            </a:pPr>
            <a:r>
              <a:rPr lang="en" sz="39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No ambiguity — a higher material score clearly favors one player.</a:t>
            </a:r>
            <a:endParaRPr sz="3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25" y="520304"/>
            <a:ext cx="3887976" cy="163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747025"/>
            <a:ext cx="85206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This is the k-ply minimax run with max_depth = 4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11700" y="174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Barlow"/>
                <a:ea typeface="Barlow"/>
                <a:cs typeface="Barlow"/>
                <a:sym typeface="Barlow"/>
              </a:rPr>
              <a:t>MiniMax </a:t>
            </a:r>
            <a:endParaRPr sz="2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88250" y="3806800"/>
            <a:ext cx="32385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77" name="Google Shape;77;p16" title="AI_Minimax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025" y="1587800"/>
            <a:ext cx="4266662" cy="3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nodes_explored_minimax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2950" y="1587800"/>
            <a:ext cx="3983300" cy="31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247250" y="237375"/>
            <a:ext cx="8593200" cy="4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Alpha Beta Pruning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This is the k-ply alpha-beta-pruning run with max_depth = 4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84" name="Google Shape;84;p17" title="AI_Alphabet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925" y="1403900"/>
            <a:ext cx="4477425" cy="29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nodes_explored_alphabet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550" y="1826100"/>
            <a:ext cx="3448600" cy="206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Observations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As we increase the </a:t>
            </a: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depth</a:t>
            </a: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 the </a:t>
            </a: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algorithm</a:t>
            </a: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we see that we there are more moves for the players.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Depth 5 : 190 moves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Depth 2: 26 moves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is possibly because: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Deeper search prefers safer lines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At depth 5, the algorithm may avoid risky fast mates in favor of materially advantageous but longer paths.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Evaluation function favors material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If the function scores based on material, it may choose to capture rather than checkmate quickly.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Lack of checkmate detection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If the engine doesn't explicitly recognize mate positions, it may miss faster mates even at higher depths.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Search instability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Deeper search may uncover threats that cause the engine to change plans, delaying the win.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Horizon effect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: The algorithm may delay threats or mate just beyond the depth limit, extending the game.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251400" y="1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results: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3475" y="1186550"/>
            <a:ext cx="27393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Minimax Agent Explores Significantly More Nodes</a:t>
            </a:r>
            <a:endParaRPr b="1"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</a:t>
            </a: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Minimax agent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consistently explores </a:t>
            </a: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over 400 nodes per turn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which shows 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its exhaustive nature, as it examines every possible move without pruning.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8" name="Google Shape;98;p19" title="Comparision_minima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225" y="358775"/>
            <a:ext cx="5943600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13475" y="2953525"/>
            <a:ext cx="76224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Alpha-Beta Agent is Much More Efficient</a:t>
            </a:r>
            <a:endParaRPr b="1"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</a:t>
            </a: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AlphaBeta agent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explores </a:t>
            </a: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far fewer nodes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—mostly between </a:t>
            </a: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55 and 65 nodes per turn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efficiency comes from pruning irrelevant branches, especially in deeper trees.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AlphaBeta Reduces Search by ~85-90%</a:t>
            </a:r>
            <a:endParaRPr b="1"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On average, AlphaBeta explores only </a:t>
            </a:r>
            <a:r>
              <a:rPr b="1"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~15% of the nodes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that Minimax does, without sacrificing optimality (assuming same depth and evaluation).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