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jeo1l8IlhqD/KXY+dI8zklvY3/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4"/>
          <p:cNvSpPr/>
          <p:nvPr/>
        </p:nvSpPr>
        <p:spPr>
          <a:xfrm>
            <a:off x="0" y="0"/>
            <a:ext cx="9144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4"/>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4"/>
          <p:cNvSpPr txBox="1"/>
          <p:nvPr>
            <p:ph type="ctr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4"/>
          <p:cNvSpPr txBox="1"/>
          <p:nvPr>
            <p:ph idx="1" type="subTitle"/>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17" name="Google Shape;17;p24"/>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24"/>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3"/>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3"/>
          <p:cNvSpPr txBox="1"/>
          <p:nvPr>
            <p:ph idx="1" type="body"/>
          </p:nvPr>
        </p:nvSpPr>
        <p:spPr>
          <a:xfrm rot="5400000">
            <a:off x="2401444" y="652653"/>
            <a:ext cx="402336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3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34"/>
          <p:cNvSpPr txBox="1"/>
          <p:nvPr>
            <p:ph type="title"/>
          </p:nvPr>
        </p:nvSpPr>
        <p:spPr>
          <a:xfrm rot="5400000">
            <a:off x="4824414" y="2481263"/>
            <a:ext cx="541020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4"/>
          <p:cNvSpPr txBox="1"/>
          <p:nvPr>
            <p:ph idx="1" type="body"/>
          </p:nvPr>
        </p:nvSpPr>
        <p:spPr>
          <a:xfrm rot="5400000">
            <a:off x="881064" y="623888"/>
            <a:ext cx="541020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34"/>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34"/>
          <p:cNvCxnSpPr/>
          <p:nvPr/>
        </p:nvCxnSpPr>
        <p:spPr>
          <a:xfrm rot="10800000">
            <a:off x="7543800" y="173563"/>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25"/>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26"/>
          <p:cNvSpPr/>
          <p:nvPr/>
        </p:nvSpPr>
        <p:spPr>
          <a:xfrm>
            <a:off x="0" y="0"/>
            <a:ext cx="9144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6"/>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6"/>
          <p:cNvSpPr txBox="1"/>
          <p:nvPr>
            <p:ph type="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600"/>
              <a:buNone/>
              <a:defRPr sz="16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26"/>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p26"/>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768096"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7"/>
          <p:cNvSpPr txBox="1"/>
          <p:nvPr>
            <p:ph idx="2" type="body"/>
          </p:nvPr>
        </p:nvSpPr>
        <p:spPr>
          <a:xfrm>
            <a:off x="4491990"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27"/>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8"/>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ph idx="1" type="body"/>
          </p:nvPr>
        </p:nvSpPr>
        <p:spPr>
          <a:xfrm>
            <a:off x="768096"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28"/>
          <p:cNvSpPr txBox="1"/>
          <p:nvPr>
            <p:ph idx="2" type="body"/>
          </p:nvPr>
        </p:nvSpPr>
        <p:spPr>
          <a:xfrm>
            <a:off x="768096"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8"/>
          <p:cNvSpPr txBox="1"/>
          <p:nvPr>
            <p:ph idx="3" type="body"/>
          </p:nvPr>
        </p:nvSpPr>
        <p:spPr>
          <a:xfrm>
            <a:off x="4491990"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8"/>
          <p:cNvSpPr txBox="1"/>
          <p:nvPr>
            <p:ph idx="4" type="body"/>
          </p:nvPr>
        </p:nvSpPr>
        <p:spPr>
          <a:xfrm>
            <a:off x="4491990"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8"/>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9"/>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30"/>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768096" y="471509"/>
            <a:ext cx="329184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txBox="1"/>
          <p:nvPr>
            <p:ph idx="1" type="body"/>
          </p:nvPr>
        </p:nvSpPr>
        <p:spPr>
          <a:xfrm>
            <a:off x="4286250" y="822960"/>
            <a:ext cx="4258818" cy="5184648"/>
          </a:xfrm>
          <a:prstGeom prst="rect">
            <a:avLst/>
          </a:prstGeom>
          <a:noFill/>
          <a:ln>
            <a:noFill/>
          </a:ln>
        </p:spPr>
        <p:txBody>
          <a:bodyPr anchorCtr="0" anchor="t" bIns="45700" lIns="45700" spcFirstLastPara="1" rIns="45700" wrap="square" tIns="45700">
            <a:normAutofit/>
          </a:bodyPr>
          <a:lstStyle>
            <a:lvl1pPr indent="-355600" lvl="0" marL="457200" algn="l">
              <a:lnSpc>
                <a:spcPct val="90000"/>
              </a:lnSpc>
              <a:spcBef>
                <a:spcPts val="1200"/>
              </a:spcBef>
              <a:spcAft>
                <a:spcPts val="0"/>
              </a:spcAft>
              <a:buSzPts val="2000"/>
              <a:buChar char=" "/>
              <a:defRPr sz="2000"/>
            </a:lvl1pPr>
            <a:lvl2pPr indent="-330200" lvl="1" marL="914400" algn="l">
              <a:lnSpc>
                <a:spcPct val="90000"/>
              </a:lnSpc>
              <a:spcBef>
                <a:spcPts val="200"/>
              </a:spcBef>
              <a:spcAft>
                <a:spcPts val="0"/>
              </a:spcAft>
              <a:buSzPts val="1600"/>
              <a:buChar char="🢝"/>
              <a:defRPr sz="1600"/>
            </a:lvl2pPr>
            <a:lvl3pPr indent="-304800" lvl="2" marL="1371600" algn="l">
              <a:lnSpc>
                <a:spcPct val="90000"/>
              </a:lnSpc>
              <a:spcBef>
                <a:spcPts val="400"/>
              </a:spcBef>
              <a:spcAft>
                <a:spcPts val="0"/>
              </a:spcAft>
              <a:buSzPts val="1200"/>
              <a:buChar char="🢝"/>
              <a:defRPr sz="12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04800" lvl="5" marL="2743200" algn="l">
              <a:lnSpc>
                <a:spcPct val="90000"/>
              </a:lnSpc>
              <a:spcBef>
                <a:spcPts val="400"/>
              </a:spcBef>
              <a:spcAft>
                <a:spcPts val="0"/>
              </a:spcAft>
              <a:buSzPts val="1200"/>
              <a:buChar char="🢝"/>
              <a:defRPr sz="1200"/>
            </a:lvl6pPr>
            <a:lvl7pPr indent="-304800" lvl="6" marL="3200400" algn="l">
              <a:lnSpc>
                <a:spcPct val="90000"/>
              </a:lnSpc>
              <a:spcBef>
                <a:spcPts val="400"/>
              </a:spcBef>
              <a:spcAft>
                <a:spcPts val="0"/>
              </a:spcAft>
              <a:buSzPts val="1200"/>
              <a:buChar char="🢝"/>
              <a:defRPr sz="1200"/>
            </a:lvl7pPr>
            <a:lvl8pPr indent="-304800" lvl="7" marL="3657600" algn="l">
              <a:lnSpc>
                <a:spcPct val="90000"/>
              </a:lnSpc>
              <a:spcBef>
                <a:spcPts val="400"/>
              </a:spcBef>
              <a:spcAft>
                <a:spcPts val="0"/>
              </a:spcAft>
              <a:buSzPts val="1200"/>
              <a:buChar char="🢝"/>
              <a:defRPr sz="1200"/>
            </a:lvl8pPr>
            <a:lvl9pPr indent="-304800" lvl="8" marL="4114800" algn="l">
              <a:lnSpc>
                <a:spcPct val="90000"/>
              </a:lnSpc>
              <a:spcBef>
                <a:spcPts val="400"/>
              </a:spcBef>
              <a:spcAft>
                <a:spcPts val="400"/>
              </a:spcAft>
              <a:buSzPts val="1200"/>
              <a:buChar char="🢝"/>
              <a:defRPr sz="1200"/>
            </a:lvl9pPr>
          </a:lstStyle>
          <a:p/>
        </p:txBody>
      </p:sp>
      <p:sp>
        <p:nvSpPr>
          <p:cNvPr id="64" name="Google Shape;64;p31"/>
          <p:cNvSpPr txBox="1"/>
          <p:nvPr>
            <p:ph idx="2" type="body"/>
          </p:nvPr>
        </p:nvSpPr>
        <p:spPr>
          <a:xfrm>
            <a:off x="768096" y="2257506"/>
            <a:ext cx="329184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3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32"/>
          <p:cNvSpPr txBox="1"/>
          <p:nvPr>
            <p:ph type="title"/>
          </p:nvPr>
        </p:nvSpPr>
        <p:spPr>
          <a:xfrm>
            <a:off x="342900" y="4960138"/>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p:nvPr>
            <p:ph idx="2" type="pic"/>
          </p:nvPr>
        </p:nvSpPr>
        <p:spPr>
          <a:xfrm>
            <a:off x="0" y="-1"/>
            <a:ext cx="9141714" cy="4572000"/>
          </a:xfrm>
          <a:prstGeom prst="rect">
            <a:avLst/>
          </a:prstGeom>
          <a:solidFill>
            <a:srgbClr val="76CEEF"/>
          </a:solidFill>
          <a:ln>
            <a:noFill/>
          </a:ln>
        </p:spPr>
      </p:sp>
      <p:sp>
        <p:nvSpPr>
          <p:cNvPr id="71" name="Google Shape;71;p32"/>
          <p:cNvSpPr txBox="1"/>
          <p:nvPr>
            <p:ph idx="1" type="body"/>
          </p:nvPr>
        </p:nvSpPr>
        <p:spPr>
          <a:xfrm>
            <a:off x="6457950" y="4960138"/>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050"/>
              <a:buNone/>
              <a:defRPr sz="105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750"/>
              <a:buNone/>
              <a:defRPr sz="750"/>
            </a:lvl4pPr>
            <a:lvl5pPr indent="-228600" lvl="4" marL="2286000" algn="l">
              <a:lnSpc>
                <a:spcPct val="90000"/>
              </a:lnSpc>
              <a:spcBef>
                <a:spcPts val="400"/>
              </a:spcBef>
              <a:spcAft>
                <a:spcPts val="0"/>
              </a:spcAft>
              <a:buSzPts val="750"/>
              <a:buNone/>
              <a:defRPr sz="750"/>
            </a:lvl5pPr>
            <a:lvl6pPr indent="-228600" lvl="5" marL="2743200" algn="l">
              <a:lnSpc>
                <a:spcPct val="90000"/>
              </a:lnSpc>
              <a:spcBef>
                <a:spcPts val="400"/>
              </a:spcBef>
              <a:spcAft>
                <a:spcPts val="0"/>
              </a:spcAft>
              <a:buSzPts val="750"/>
              <a:buNone/>
              <a:defRPr sz="750"/>
            </a:lvl6pPr>
            <a:lvl7pPr indent="-228600" lvl="6" marL="3200400" algn="l">
              <a:lnSpc>
                <a:spcPct val="90000"/>
              </a:lnSpc>
              <a:spcBef>
                <a:spcPts val="400"/>
              </a:spcBef>
              <a:spcAft>
                <a:spcPts val="0"/>
              </a:spcAft>
              <a:buSzPts val="750"/>
              <a:buNone/>
              <a:defRPr sz="750"/>
            </a:lvl7pPr>
            <a:lvl8pPr indent="-228600" lvl="7" marL="3657600" algn="l">
              <a:lnSpc>
                <a:spcPct val="90000"/>
              </a:lnSpc>
              <a:spcBef>
                <a:spcPts val="400"/>
              </a:spcBef>
              <a:spcAft>
                <a:spcPts val="0"/>
              </a:spcAft>
              <a:buSzPts val="750"/>
              <a:buNone/>
              <a:defRPr sz="750"/>
            </a:lvl8pPr>
            <a:lvl9pPr indent="-228600" lvl="8" marL="4114800" algn="l">
              <a:lnSpc>
                <a:spcPct val="90000"/>
              </a:lnSpc>
              <a:spcBef>
                <a:spcPts val="400"/>
              </a:spcBef>
              <a:spcAft>
                <a:spcPts val="400"/>
              </a:spcAft>
              <a:buSzPts val="750"/>
              <a:buNone/>
              <a:defRPr sz="750"/>
            </a:lvl9pPr>
          </a:lstStyle>
          <a:p/>
        </p:txBody>
      </p:sp>
      <p:sp>
        <p:nvSpPr>
          <p:cNvPr id="72" name="Google Shape;72;p3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5" name="Google Shape;75;p32"/>
          <p:cNvCxnSpPr/>
          <p:nvPr/>
        </p:nvCxnSpPr>
        <p:spPr>
          <a:xfrm rot="10800000">
            <a:off x="6290132"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4400"/>
              <a:buFont typeface="Twentieth Century"/>
              <a:buNone/>
              <a:defRPr b="0" i="0" sz="44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dk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9pPr>
          </a:lstStyle>
          <a:p/>
        </p:txBody>
      </p:sp>
      <p:sp>
        <p:nvSpPr>
          <p:cNvPr id="8" name="Google Shape;8;p2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2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2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23"/>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Hasil gambar untuk sql" id="93" name="Google Shape;93;p1"/>
          <p:cNvPicPr preferRelativeResize="0"/>
          <p:nvPr/>
        </p:nvPicPr>
        <p:blipFill rotWithShape="1">
          <a:blip r:embed="rId3">
            <a:alphaModFix/>
          </a:blip>
          <a:srcRect b="0" l="0" r="0" t="0"/>
          <a:stretch/>
        </p:blipFill>
        <p:spPr>
          <a:xfrm>
            <a:off x="0" y="0"/>
            <a:ext cx="9144000" cy="5105400"/>
          </a:xfrm>
          <a:prstGeom prst="rect">
            <a:avLst/>
          </a:prstGeom>
          <a:noFill/>
          <a:ln>
            <a:noFill/>
          </a:ln>
        </p:spPr>
      </p:pic>
      <p:sp>
        <p:nvSpPr>
          <p:cNvPr id="94" name="Google Shape;94;p1"/>
          <p:cNvSpPr txBox="1"/>
          <p:nvPr>
            <p:ph type="ctrTitle"/>
          </p:nvPr>
        </p:nvSpPr>
        <p:spPr>
          <a:xfrm>
            <a:off x="0" y="5000531"/>
            <a:ext cx="7086600" cy="109547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4400"/>
              <a:buFont typeface="Twentieth Century"/>
              <a:buNone/>
            </a:pPr>
            <a:r>
              <a:rPr lang="en-US">
                <a:solidFill>
                  <a:schemeClr val="dk1"/>
                </a:solidFill>
              </a:rPr>
              <a:t>DATA MANIPULATION LANGUAGE</a:t>
            </a:r>
            <a:endParaRPr>
              <a:solidFill>
                <a:schemeClr val="dk1"/>
              </a:solidFill>
            </a:endParaRPr>
          </a:p>
        </p:txBody>
      </p:sp>
      <p:sp>
        <p:nvSpPr>
          <p:cNvPr id="95" name="Google Shape;95;p1"/>
          <p:cNvSpPr txBox="1"/>
          <p:nvPr>
            <p:ph idx="1" type="subTitle"/>
          </p:nvPr>
        </p:nvSpPr>
        <p:spPr>
          <a:xfrm>
            <a:off x="152400" y="5781452"/>
            <a:ext cx="1371600" cy="457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solidFill>
                  <a:schemeClr val="dk1"/>
                </a:solidFill>
              </a:rPr>
              <a:t>Pertemuan IV</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0" y="0"/>
            <a:ext cx="9144000" cy="731838"/>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SELECT</a:t>
            </a:r>
            <a:endParaRPr sz="3600"/>
          </a:p>
        </p:txBody>
      </p:sp>
      <p:sp>
        <p:nvSpPr>
          <p:cNvPr id="154" name="Google Shape;154;p10"/>
          <p:cNvSpPr txBox="1"/>
          <p:nvPr>
            <p:ph idx="1" type="body"/>
          </p:nvPr>
        </p:nvSpPr>
        <p:spPr>
          <a:xfrm>
            <a:off x="762000" y="914400"/>
            <a:ext cx="79248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Menampilkan data dengan kondisi data tertentu dengan klausa WHERE: SELECT * FROM namatabel WHERE kondisi;</a:t>
            </a:r>
            <a:endParaRPr/>
          </a:p>
        </p:txBody>
      </p:sp>
      <p:pic>
        <p:nvPicPr>
          <p:cNvPr id="155" name="Google Shape;155;p10"/>
          <p:cNvPicPr preferRelativeResize="0"/>
          <p:nvPr/>
        </p:nvPicPr>
        <p:blipFill rotWithShape="1">
          <a:blip r:embed="rId3">
            <a:alphaModFix/>
          </a:blip>
          <a:srcRect b="0" l="0" r="0" t="0"/>
          <a:stretch/>
        </p:blipFill>
        <p:spPr>
          <a:xfrm>
            <a:off x="762000" y="2209800"/>
            <a:ext cx="8279715"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0" y="0"/>
            <a:ext cx="9144000" cy="7921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UPDATE </a:t>
            </a:r>
            <a:endParaRPr/>
          </a:p>
        </p:txBody>
      </p:sp>
      <p:sp>
        <p:nvSpPr>
          <p:cNvPr id="161" name="Google Shape;161;p11"/>
          <p:cNvSpPr txBox="1"/>
          <p:nvPr>
            <p:ph idx="1" type="body"/>
          </p:nvPr>
        </p:nvSpPr>
        <p:spPr>
          <a:xfrm>
            <a:off x="838200" y="1066800"/>
            <a:ext cx="72390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Perintah update digunakan untuk melakukan penyimpanan hasil editing suatu data.</a:t>
            </a:r>
            <a:endParaRPr/>
          </a:p>
          <a:p>
            <a:pPr indent="-127000" lvl="0" marL="91440" rtl="0" algn="just">
              <a:lnSpc>
                <a:spcPct val="90000"/>
              </a:lnSpc>
              <a:spcBef>
                <a:spcPts val="1400"/>
              </a:spcBef>
              <a:spcAft>
                <a:spcPts val="0"/>
              </a:spcAft>
              <a:buSzPts val="2000"/>
              <a:buChar char=" "/>
            </a:pPr>
            <a:r>
              <a:rPr lang="en-US"/>
              <a:t>Sama halnya dengan perintah select, dalam proses update dapat dilakukan </a:t>
            </a:r>
            <a:r>
              <a:rPr i="1" lang="en-US"/>
              <a:t>tanpa kondisi</a:t>
            </a:r>
            <a:r>
              <a:rPr lang="en-US"/>
              <a:t> atau </a:t>
            </a:r>
            <a:r>
              <a:rPr i="1" lang="en-US"/>
              <a:t>dengan kondisi</a:t>
            </a:r>
            <a:r>
              <a:rPr lang="en-US"/>
              <a:t>.</a:t>
            </a:r>
            <a:endParaRPr/>
          </a:p>
          <a:p>
            <a:pPr indent="-127000" lvl="0" marL="91440" rtl="0" algn="just">
              <a:lnSpc>
                <a:spcPct val="90000"/>
              </a:lnSpc>
              <a:spcBef>
                <a:spcPts val="1400"/>
              </a:spcBef>
              <a:spcAft>
                <a:spcPts val="0"/>
              </a:spcAft>
              <a:buSzPts val="2000"/>
              <a:buChar char=" "/>
            </a:pPr>
            <a:r>
              <a:rPr lang="en-US"/>
              <a:t>Bentuk umum penulisan </a:t>
            </a:r>
            <a:r>
              <a:rPr i="1" lang="en-US"/>
              <a:t>tanpa kondisi </a:t>
            </a:r>
            <a:r>
              <a:rPr lang="en-US"/>
              <a:t>:</a:t>
            </a:r>
            <a:endParaRPr/>
          </a:p>
          <a:p>
            <a:pPr indent="-91440" lvl="0" marL="91440" rtl="0" algn="just">
              <a:lnSpc>
                <a:spcPct val="90000"/>
              </a:lnSpc>
              <a:spcBef>
                <a:spcPts val="1400"/>
              </a:spcBef>
              <a:spcAft>
                <a:spcPts val="0"/>
              </a:spcAft>
              <a:buSzPts val="2000"/>
              <a:buNone/>
            </a:pPr>
            <a:r>
              <a:rPr lang="en-US"/>
              <a:t>	UPDATE nama_table  SET field=nilai;</a:t>
            </a:r>
            <a:endParaRPr/>
          </a:p>
          <a:p>
            <a:pPr indent="-91440" lvl="0" marL="91440" rtl="0" algn="l">
              <a:lnSpc>
                <a:spcPct val="90000"/>
              </a:lnSpc>
              <a:spcBef>
                <a:spcPts val="14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UPDATE </a:t>
            </a:r>
            <a:endParaRPr/>
          </a:p>
        </p:txBody>
      </p:sp>
      <p:sp>
        <p:nvSpPr>
          <p:cNvPr id="167" name="Google Shape;167;p12"/>
          <p:cNvSpPr txBox="1"/>
          <p:nvPr>
            <p:ph idx="1" type="body"/>
          </p:nvPr>
        </p:nvSpPr>
        <p:spPr>
          <a:xfrm>
            <a:off x="762000" y="914400"/>
            <a:ext cx="79248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Bentuk umum penulisan </a:t>
            </a:r>
            <a:r>
              <a:rPr i="1" lang="en-US"/>
              <a:t>dengan kondisi</a:t>
            </a:r>
            <a:r>
              <a:rPr lang="en-US"/>
              <a:t> :</a:t>
            </a:r>
            <a:endParaRPr/>
          </a:p>
          <a:p>
            <a:pPr indent="-40005" lvl="0" marL="548005" rtl="0" algn="l">
              <a:lnSpc>
                <a:spcPct val="90000"/>
              </a:lnSpc>
              <a:spcBef>
                <a:spcPts val="1400"/>
              </a:spcBef>
              <a:spcAft>
                <a:spcPts val="0"/>
              </a:spcAft>
              <a:buSzPts val="2000"/>
              <a:buNone/>
            </a:pPr>
            <a:r>
              <a:rPr lang="en-US"/>
              <a:t>UPDATE nama_table SET field=nilai WHERE kondisi;</a:t>
            </a:r>
            <a:endParaRPr/>
          </a:p>
          <a:p>
            <a:pPr indent="-127000" lvl="0" marL="91440" rtl="0" algn="l">
              <a:lnSpc>
                <a:spcPct val="90000"/>
              </a:lnSpc>
              <a:spcBef>
                <a:spcPts val="1400"/>
              </a:spcBef>
              <a:spcAft>
                <a:spcPts val="0"/>
              </a:spcAft>
              <a:buSzPts val="2000"/>
              <a:buChar char=" "/>
            </a:pPr>
            <a:r>
              <a:rPr lang="en-US"/>
              <a:t>Contoh :</a:t>
            </a:r>
            <a:endParaRPr/>
          </a:p>
          <a:p>
            <a:pPr indent="-91440" lvl="0" marL="91440" rtl="0" algn="l">
              <a:lnSpc>
                <a:spcPct val="90000"/>
              </a:lnSpc>
              <a:spcBef>
                <a:spcPts val="1400"/>
              </a:spcBef>
              <a:spcAft>
                <a:spcPts val="0"/>
              </a:spcAft>
              <a:buSzPts val="2000"/>
              <a:buNone/>
            </a:pPr>
            <a:r>
              <a:rPr lang="en-US"/>
              <a:t>   Mysql&gt;UPDATE kuliahan SET Nama=”Desi Maryani” -&gt; WHERE Nama=”Desi”;</a:t>
            </a:r>
            <a:endParaRPr/>
          </a:p>
          <a:p>
            <a:pPr indent="0" lvl="0" marL="91440" rtl="0" algn="l">
              <a:lnSpc>
                <a:spcPct val="90000"/>
              </a:lnSpc>
              <a:spcBef>
                <a:spcPts val="1400"/>
              </a:spcBef>
              <a:spcAft>
                <a:spcPts val="0"/>
              </a:spcAft>
              <a:buSzPts val="2000"/>
              <a:buNone/>
            </a:pPr>
            <a:r>
              <a:t/>
            </a:r>
            <a:endParaRPr/>
          </a:p>
        </p:txBody>
      </p:sp>
      <p:pic>
        <p:nvPicPr>
          <p:cNvPr id="168" name="Google Shape;168;p12"/>
          <p:cNvPicPr preferRelativeResize="0"/>
          <p:nvPr/>
        </p:nvPicPr>
        <p:blipFill rotWithShape="1">
          <a:blip r:embed="rId3">
            <a:alphaModFix/>
          </a:blip>
          <a:srcRect b="0" l="0" r="0" t="0"/>
          <a:stretch/>
        </p:blipFill>
        <p:spPr>
          <a:xfrm>
            <a:off x="609600" y="3581400"/>
            <a:ext cx="822960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DELETE</a:t>
            </a:r>
            <a:endParaRPr/>
          </a:p>
        </p:txBody>
      </p:sp>
      <p:sp>
        <p:nvSpPr>
          <p:cNvPr id="174" name="Google Shape;174;p13"/>
          <p:cNvSpPr txBox="1"/>
          <p:nvPr>
            <p:ph idx="1" type="body"/>
          </p:nvPr>
        </p:nvSpPr>
        <p:spPr>
          <a:xfrm>
            <a:off x="762000" y="838200"/>
            <a:ext cx="78486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Delete memiliki fungsi untuk menghapus suatu data pada suatu tabel. Delete pun memiliki cara kerja yang terdiri dari 2 bagian, yaitu tanpa kondisi dan dengan kondisi.</a:t>
            </a:r>
            <a:endParaRPr/>
          </a:p>
          <a:p>
            <a:pPr indent="-127000" lvl="0" marL="91440" rtl="0" algn="just">
              <a:lnSpc>
                <a:spcPct val="90000"/>
              </a:lnSpc>
              <a:spcBef>
                <a:spcPts val="1400"/>
              </a:spcBef>
              <a:spcAft>
                <a:spcPts val="0"/>
              </a:spcAft>
              <a:buSzPts val="2000"/>
              <a:buChar char=" "/>
            </a:pPr>
            <a:r>
              <a:rPr lang="en-US"/>
              <a:t>Bentuk umum penulisan </a:t>
            </a:r>
            <a:r>
              <a:rPr i="1" lang="en-US"/>
              <a:t>tanpa kondisi</a:t>
            </a:r>
            <a:r>
              <a:rPr lang="en-US"/>
              <a:t> :</a:t>
            </a:r>
            <a:endParaRPr/>
          </a:p>
          <a:p>
            <a:pPr indent="-91440" lvl="0" marL="91440" rtl="0" algn="just">
              <a:lnSpc>
                <a:spcPct val="90000"/>
              </a:lnSpc>
              <a:spcBef>
                <a:spcPts val="1400"/>
              </a:spcBef>
              <a:spcAft>
                <a:spcPts val="0"/>
              </a:spcAft>
              <a:buSzPts val="2000"/>
              <a:buNone/>
            </a:pPr>
            <a:r>
              <a:rPr lang="en-US"/>
              <a:t>	DELETE FROM nama_table;</a:t>
            </a:r>
            <a:endParaRPr/>
          </a:p>
          <a:p>
            <a:pPr indent="-127000" lvl="0" marL="91440" rtl="0" algn="just">
              <a:lnSpc>
                <a:spcPct val="90000"/>
              </a:lnSpc>
              <a:spcBef>
                <a:spcPts val="1400"/>
              </a:spcBef>
              <a:spcAft>
                <a:spcPts val="0"/>
              </a:spcAft>
              <a:buSzPts val="2000"/>
              <a:buChar char=" "/>
            </a:pPr>
            <a:r>
              <a:rPr lang="en-US"/>
              <a:t>Contoh:</a:t>
            </a:r>
            <a:endParaRPr/>
          </a:p>
          <a:p>
            <a:pPr indent="-91440" lvl="0" marL="91440" rtl="0" algn="l">
              <a:lnSpc>
                <a:spcPct val="90000"/>
              </a:lnSpc>
              <a:spcBef>
                <a:spcPts val="1400"/>
              </a:spcBef>
              <a:spcAft>
                <a:spcPts val="0"/>
              </a:spcAft>
              <a:buSzPts val="2000"/>
              <a:buNone/>
            </a:pPr>
            <a:r>
              <a:rPr lang="en-US"/>
              <a:t>	Mysql&gt;DELETE  FROM Matakuliah;</a:t>
            </a:r>
            <a:endParaRPr/>
          </a:p>
          <a:p>
            <a:pPr indent="-91440" lvl="0" marL="91440" rtl="0" algn="l">
              <a:lnSpc>
                <a:spcPct val="90000"/>
              </a:lnSpc>
              <a:spcBef>
                <a:spcPts val="1400"/>
              </a:spcBef>
              <a:spcAft>
                <a:spcPts val="0"/>
              </a:spcAft>
              <a:buSzPts val="2000"/>
              <a:buNone/>
            </a:pPr>
            <a:r>
              <a:t/>
            </a:r>
            <a:endParaRPr/>
          </a:p>
        </p:txBody>
      </p:sp>
      <p:pic>
        <p:nvPicPr>
          <p:cNvPr id="175" name="Google Shape;175;p13"/>
          <p:cNvPicPr preferRelativeResize="0"/>
          <p:nvPr/>
        </p:nvPicPr>
        <p:blipFill rotWithShape="1">
          <a:blip r:embed="rId3">
            <a:alphaModFix/>
          </a:blip>
          <a:srcRect b="0" l="0" r="0" t="0"/>
          <a:stretch/>
        </p:blipFill>
        <p:spPr>
          <a:xfrm>
            <a:off x="1866900" y="4230843"/>
            <a:ext cx="5638800" cy="1285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DELETE</a:t>
            </a:r>
            <a:endParaRPr/>
          </a:p>
        </p:txBody>
      </p:sp>
      <p:sp>
        <p:nvSpPr>
          <p:cNvPr id="181" name="Google Shape;181;p14"/>
          <p:cNvSpPr txBox="1"/>
          <p:nvPr>
            <p:ph idx="1" type="body"/>
          </p:nvPr>
        </p:nvSpPr>
        <p:spPr>
          <a:xfrm>
            <a:off x="533400" y="914400"/>
            <a:ext cx="82296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Bentuk umum penulisan </a:t>
            </a:r>
            <a:r>
              <a:rPr i="1" lang="en-US"/>
              <a:t>dengan kondisi</a:t>
            </a:r>
            <a:r>
              <a:rPr lang="en-US"/>
              <a:t> :</a:t>
            </a:r>
            <a:endParaRPr/>
          </a:p>
          <a:p>
            <a:pPr indent="-91440" lvl="0" marL="91440" rtl="0" algn="l">
              <a:lnSpc>
                <a:spcPct val="90000"/>
              </a:lnSpc>
              <a:spcBef>
                <a:spcPts val="1400"/>
              </a:spcBef>
              <a:spcAft>
                <a:spcPts val="0"/>
              </a:spcAft>
              <a:buSzPts val="2000"/>
              <a:buNone/>
            </a:pPr>
            <a:r>
              <a:rPr lang="en-US"/>
              <a:t>	DELETE FROM nama_table  WHERE kondisi;</a:t>
            </a:r>
            <a:endParaRPr/>
          </a:p>
          <a:p>
            <a:pPr indent="-127000" lvl="0" marL="91440" rtl="0" algn="l">
              <a:lnSpc>
                <a:spcPct val="90000"/>
              </a:lnSpc>
              <a:spcBef>
                <a:spcPts val="1400"/>
              </a:spcBef>
              <a:spcAft>
                <a:spcPts val="0"/>
              </a:spcAft>
              <a:buSzPts val="2000"/>
              <a:buChar char=" "/>
            </a:pPr>
            <a:r>
              <a:rPr lang="en-US"/>
              <a:t>Contoh :</a:t>
            </a:r>
            <a:endParaRPr/>
          </a:p>
          <a:p>
            <a:pPr indent="-91440" lvl="0" marL="91440" rtl="0" algn="l">
              <a:lnSpc>
                <a:spcPct val="90000"/>
              </a:lnSpc>
              <a:spcBef>
                <a:spcPts val="1400"/>
              </a:spcBef>
              <a:spcAft>
                <a:spcPts val="0"/>
              </a:spcAft>
              <a:buSzPts val="2000"/>
              <a:buNone/>
            </a:pPr>
            <a:r>
              <a:rPr lang="en-US"/>
              <a:t>	Mysql&gt;DELETE FROM transaksi WHERE Kode=”01”;</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182" name="Google Shape;182;p14"/>
          <p:cNvPicPr preferRelativeResize="0"/>
          <p:nvPr/>
        </p:nvPicPr>
        <p:blipFill rotWithShape="1">
          <a:blip r:embed="rId3">
            <a:alphaModFix/>
          </a:blip>
          <a:srcRect b="0" l="0" r="0" t="0"/>
          <a:stretch/>
        </p:blipFill>
        <p:spPr>
          <a:xfrm>
            <a:off x="1066800" y="3581400"/>
            <a:ext cx="7210697"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188" name="Google Shape;188;p15"/>
          <p:cNvSpPr txBox="1"/>
          <p:nvPr>
            <p:ph idx="1" type="body"/>
          </p:nvPr>
        </p:nvSpPr>
        <p:spPr>
          <a:xfrm>
            <a:off x="685800" y="914400"/>
            <a:ext cx="8001000" cy="48642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1. Buatlah Tabel Mahasiswa</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2. Buatlah Tabel Matakuliah</a:t>
            </a:r>
            <a:endParaRPr/>
          </a:p>
        </p:txBody>
      </p:sp>
      <p:pic>
        <p:nvPicPr>
          <p:cNvPr id="189" name="Google Shape;189;p15"/>
          <p:cNvPicPr preferRelativeResize="0"/>
          <p:nvPr/>
        </p:nvPicPr>
        <p:blipFill rotWithShape="1">
          <a:blip r:embed="rId3">
            <a:alphaModFix/>
          </a:blip>
          <a:srcRect b="0" l="0" r="0" t="0"/>
          <a:stretch/>
        </p:blipFill>
        <p:spPr>
          <a:xfrm>
            <a:off x="914400" y="1295400"/>
            <a:ext cx="7008471" cy="2133600"/>
          </a:xfrm>
          <a:prstGeom prst="rect">
            <a:avLst/>
          </a:prstGeom>
          <a:noFill/>
          <a:ln>
            <a:noFill/>
          </a:ln>
        </p:spPr>
      </p:pic>
      <p:pic>
        <p:nvPicPr>
          <p:cNvPr id="190" name="Google Shape;190;p15"/>
          <p:cNvPicPr preferRelativeResize="0"/>
          <p:nvPr/>
        </p:nvPicPr>
        <p:blipFill rotWithShape="1">
          <a:blip r:embed="rId4">
            <a:alphaModFix/>
          </a:blip>
          <a:srcRect b="0" l="0" r="0" t="0"/>
          <a:stretch/>
        </p:blipFill>
        <p:spPr>
          <a:xfrm>
            <a:off x="914400" y="4114800"/>
            <a:ext cx="5943601" cy="2043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196" name="Google Shape;196;p16"/>
          <p:cNvSpPr txBox="1"/>
          <p:nvPr>
            <p:ph idx="1" type="body"/>
          </p:nvPr>
        </p:nvSpPr>
        <p:spPr>
          <a:xfrm>
            <a:off x="685800" y="1143000"/>
            <a:ext cx="7924800" cy="46482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3. Tampilkan Informasi mahasiswa yang berjenis kelamin perempuan!</a:t>
            </a:r>
            <a:endParaRPr/>
          </a:p>
          <a:p>
            <a:pPr indent="-91440" lvl="0" marL="91440" rtl="0" algn="l">
              <a:lnSpc>
                <a:spcPct val="90000"/>
              </a:lnSpc>
              <a:spcBef>
                <a:spcPts val="1400"/>
              </a:spcBef>
              <a:spcAft>
                <a:spcPts val="0"/>
              </a:spcAft>
              <a:buSzPts val="2000"/>
              <a:buNone/>
            </a:pPr>
            <a:r>
              <a:rPr lang="en-US"/>
              <a:t>	4. Select * from Mahasiswa where JnsKel = ‘P’;</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197" name="Google Shape;197;p16"/>
          <p:cNvPicPr preferRelativeResize="0"/>
          <p:nvPr/>
        </p:nvPicPr>
        <p:blipFill rotWithShape="1">
          <a:blip r:embed="rId3">
            <a:alphaModFix/>
          </a:blip>
          <a:srcRect b="0" l="0" r="0" t="0"/>
          <a:stretch/>
        </p:blipFill>
        <p:spPr>
          <a:xfrm>
            <a:off x="685800" y="2514600"/>
            <a:ext cx="8198113"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0" y="0"/>
            <a:ext cx="9144000" cy="6397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03" name="Google Shape;203;p17"/>
          <p:cNvSpPr txBox="1"/>
          <p:nvPr>
            <p:ph idx="1" type="body"/>
          </p:nvPr>
        </p:nvSpPr>
        <p:spPr>
          <a:xfrm>
            <a:off x="685800" y="838200"/>
            <a:ext cx="8001000" cy="46021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5. Tampilkan data matakuliah yang nama matakuliahnya mengandung huruf “k”!</a:t>
            </a:r>
            <a:endParaRPr/>
          </a:p>
          <a:p>
            <a:pPr indent="-91440" lvl="0" marL="91440" rtl="0" algn="l">
              <a:lnSpc>
                <a:spcPct val="90000"/>
              </a:lnSpc>
              <a:spcBef>
                <a:spcPts val="1400"/>
              </a:spcBef>
              <a:spcAft>
                <a:spcPts val="0"/>
              </a:spcAft>
              <a:buSzPts val="2000"/>
              <a:buNone/>
            </a:pPr>
            <a:r>
              <a:rPr lang="en-US"/>
              <a:t>	6. Select * From Matakuliah where Nama_MataKuliah Like “%k%”;</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204" name="Google Shape;204;p17"/>
          <p:cNvPicPr preferRelativeResize="0"/>
          <p:nvPr/>
        </p:nvPicPr>
        <p:blipFill rotWithShape="1">
          <a:blip r:embed="rId3">
            <a:alphaModFix/>
          </a:blip>
          <a:srcRect b="0" l="0" r="0" t="0"/>
          <a:stretch/>
        </p:blipFill>
        <p:spPr>
          <a:xfrm>
            <a:off x="609600" y="2895600"/>
            <a:ext cx="7707086" cy="182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10" name="Google Shape;210;p18"/>
          <p:cNvSpPr txBox="1"/>
          <p:nvPr>
            <p:ph idx="1" type="body"/>
          </p:nvPr>
        </p:nvSpPr>
        <p:spPr>
          <a:xfrm>
            <a:off x="457200" y="838200"/>
            <a:ext cx="8229600" cy="5016691"/>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7. Tampilkan NPM dan Nama Mahasiswa yang namanya berawalan huruf “A”!</a:t>
            </a:r>
            <a:endParaRPr/>
          </a:p>
          <a:p>
            <a:pPr indent="-91440" lvl="0" marL="91440" rtl="0" algn="l">
              <a:lnSpc>
                <a:spcPct val="90000"/>
              </a:lnSpc>
              <a:spcBef>
                <a:spcPts val="1400"/>
              </a:spcBef>
              <a:spcAft>
                <a:spcPts val="0"/>
              </a:spcAft>
              <a:buSzPts val="2000"/>
              <a:buNone/>
            </a:pPr>
            <a:r>
              <a:rPr lang="en-US"/>
              <a:t> 8. Select NPM, Nama From Mahasiswa Where Nama Like ‘A%’;</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211" name="Google Shape;211;p18"/>
          <p:cNvPicPr preferRelativeResize="0"/>
          <p:nvPr/>
        </p:nvPicPr>
        <p:blipFill rotWithShape="1">
          <a:blip r:embed="rId3">
            <a:alphaModFix/>
          </a:blip>
          <a:srcRect b="0" l="0" r="0" t="0"/>
          <a:stretch/>
        </p:blipFill>
        <p:spPr>
          <a:xfrm>
            <a:off x="609599" y="2362200"/>
            <a:ext cx="7924801"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17" name="Google Shape;217;p19"/>
          <p:cNvSpPr txBox="1"/>
          <p:nvPr>
            <p:ph idx="1" type="body"/>
          </p:nvPr>
        </p:nvSpPr>
        <p:spPr>
          <a:xfrm>
            <a:off x="533400" y="990600"/>
            <a:ext cx="8153400" cy="44497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9. Tampilkan Nama, JnsKel dan TglLahir pada data mahaiswa yang nama </a:t>
            </a:r>
            <a:r>
              <a:rPr lang="en-US"/>
              <a:t>mahasiwanya</a:t>
            </a:r>
            <a:r>
              <a:rPr lang="en-US"/>
              <a:t> terurut ascending (Menaik)!</a:t>
            </a:r>
            <a:endParaRPr/>
          </a:p>
          <a:p>
            <a:pPr indent="-91440" lvl="0" marL="91440" rtl="0" algn="l">
              <a:lnSpc>
                <a:spcPct val="90000"/>
              </a:lnSpc>
              <a:spcBef>
                <a:spcPts val="1400"/>
              </a:spcBef>
              <a:spcAft>
                <a:spcPts val="0"/>
              </a:spcAft>
              <a:buSzPts val="2000"/>
              <a:buNone/>
            </a:pPr>
            <a:r>
              <a:rPr lang="en-US"/>
              <a:t>10. Select Nama, JnsKel, TglLahir From Mahasiswa Order By Nama Asc;</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p:txBody>
      </p:sp>
      <p:pic>
        <p:nvPicPr>
          <p:cNvPr id="218" name="Google Shape;218;p19"/>
          <p:cNvPicPr preferRelativeResize="0"/>
          <p:nvPr/>
        </p:nvPicPr>
        <p:blipFill rotWithShape="1">
          <a:blip r:embed="rId3">
            <a:alphaModFix/>
          </a:blip>
          <a:srcRect b="0" l="0" r="0" t="0"/>
          <a:stretch/>
        </p:blipFill>
        <p:spPr>
          <a:xfrm>
            <a:off x="790085" y="2514600"/>
            <a:ext cx="7640030" cy="23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0" y="0"/>
            <a:ext cx="9144000" cy="7921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PERINTAH PADA DML</a:t>
            </a:r>
            <a:endParaRPr sz="3600"/>
          </a:p>
        </p:txBody>
      </p:sp>
      <p:sp>
        <p:nvSpPr>
          <p:cNvPr id="101" name="Google Shape;101;p2"/>
          <p:cNvSpPr txBox="1"/>
          <p:nvPr>
            <p:ph idx="1" type="body"/>
          </p:nvPr>
        </p:nvSpPr>
        <p:spPr>
          <a:xfrm>
            <a:off x="457200" y="990600"/>
            <a:ext cx="82296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DML (Data Manipulation Language) DML adalah kelompok perintah yang berfungsi untuk memanipulasi data dalam basis data, misalnya untuk pengambilan, penyisipan, pengubahan dan penghapusan data. Perintah yang termasuk dalah kategori DML:</a:t>
            </a:r>
            <a:endParaRPr/>
          </a:p>
        </p:txBody>
      </p:sp>
      <p:pic>
        <p:nvPicPr>
          <p:cNvPr id="102" name="Google Shape;102;p2"/>
          <p:cNvPicPr preferRelativeResize="0"/>
          <p:nvPr/>
        </p:nvPicPr>
        <p:blipFill rotWithShape="1">
          <a:blip r:embed="rId3">
            <a:alphaModFix/>
          </a:blip>
          <a:srcRect b="0" l="0" r="0" t="0"/>
          <a:stretch/>
        </p:blipFill>
        <p:spPr>
          <a:xfrm>
            <a:off x="609600" y="2819400"/>
            <a:ext cx="8104909" cy="205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0" y="0"/>
            <a:ext cx="9144000" cy="6397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24" name="Google Shape;224;p20"/>
          <p:cNvSpPr txBox="1"/>
          <p:nvPr>
            <p:ph idx="1" type="body"/>
          </p:nvPr>
        </p:nvSpPr>
        <p:spPr>
          <a:xfrm>
            <a:off x="457200" y="838200"/>
            <a:ext cx="8229600" cy="49530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11. Rubahlah data mahasiswa yang bernama Gandi menjadi “Muhammad     Gandi”!</a:t>
            </a:r>
            <a:endParaRPr/>
          </a:p>
          <a:p>
            <a:pPr indent="-91440" lvl="0" marL="91440" rtl="0" algn="l">
              <a:lnSpc>
                <a:spcPct val="90000"/>
              </a:lnSpc>
              <a:spcBef>
                <a:spcPts val="1400"/>
              </a:spcBef>
              <a:spcAft>
                <a:spcPts val="0"/>
              </a:spcAft>
              <a:buSzPts val="2000"/>
              <a:buNone/>
            </a:pPr>
            <a:r>
              <a:rPr lang="en-US"/>
              <a:t>	12. Update Mahasiswa Set Nama = “Muhammad Gandi” Where Nama = “Gandi”;</a:t>
            </a:r>
            <a:endParaRPr/>
          </a:p>
          <a:p>
            <a:pPr indent="-91440" lvl="0" marL="91440" rtl="0" algn="l">
              <a:lnSpc>
                <a:spcPct val="90000"/>
              </a:lnSpc>
              <a:spcBef>
                <a:spcPts val="1400"/>
              </a:spcBef>
              <a:spcAft>
                <a:spcPts val="0"/>
              </a:spcAft>
              <a:buSzPts val="2000"/>
              <a:buNone/>
            </a:pPr>
            <a:r>
              <a:t/>
            </a:r>
            <a:endParaRPr/>
          </a:p>
        </p:txBody>
      </p:sp>
      <p:pic>
        <p:nvPicPr>
          <p:cNvPr id="225" name="Google Shape;225;p20"/>
          <p:cNvPicPr preferRelativeResize="0"/>
          <p:nvPr/>
        </p:nvPicPr>
        <p:blipFill rotWithShape="1">
          <a:blip r:embed="rId3">
            <a:alphaModFix/>
          </a:blip>
          <a:srcRect b="0" l="0" r="0" t="0"/>
          <a:stretch/>
        </p:blipFill>
        <p:spPr>
          <a:xfrm>
            <a:off x="762000" y="2819400"/>
            <a:ext cx="7620000" cy="762000"/>
          </a:xfrm>
          <a:prstGeom prst="rect">
            <a:avLst/>
          </a:prstGeom>
          <a:noFill/>
          <a:ln>
            <a:noFill/>
          </a:ln>
        </p:spPr>
      </p:pic>
      <p:pic>
        <p:nvPicPr>
          <p:cNvPr id="226" name="Google Shape;226;p20"/>
          <p:cNvPicPr preferRelativeResize="0"/>
          <p:nvPr/>
        </p:nvPicPr>
        <p:blipFill rotWithShape="1">
          <a:blip r:embed="rId4">
            <a:alphaModFix/>
          </a:blip>
          <a:srcRect b="0" l="0" r="0" t="0"/>
          <a:stretch/>
        </p:blipFill>
        <p:spPr>
          <a:xfrm>
            <a:off x="762000" y="3733800"/>
            <a:ext cx="7620000" cy="2516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32" name="Google Shape;232;p21"/>
          <p:cNvSpPr txBox="1"/>
          <p:nvPr>
            <p:ph idx="1" type="body"/>
          </p:nvPr>
        </p:nvSpPr>
        <p:spPr>
          <a:xfrm>
            <a:off x="457200" y="914400"/>
            <a:ext cx="8229600" cy="51816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13. Hapuslah data mahasiswa yang bernama “Hilda”;</a:t>
            </a:r>
            <a:endParaRPr/>
          </a:p>
          <a:p>
            <a:pPr indent="-91440" lvl="0" marL="91440" rtl="0" algn="l">
              <a:lnSpc>
                <a:spcPct val="90000"/>
              </a:lnSpc>
              <a:spcBef>
                <a:spcPts val="1400"/>
              </a:spcBef>
              <a:spcAft>
                <a:spcPts val="0"/>
              </a:spcAft>
              <a:buSzPts val="2000"/>
              <a:buNone/>
            </a:pPr>
            <a:r>
              <a:rPr lang="en-US"/>
              <a:t>	14. Delete From Mahasiswa Where Nama = “Hilda”;</a:t>
            </a:r>
            <a:endParaRPr/>
          </a:p>
        </p:txBody>
      </p:sp>
      <p:pic>
        <p:nvPicPr>
          <p:cNvPr id="233" name="Google Shape;233;p21"/>
          <p:cNvPicPr preferRelativeResize="0"/>
          <p:nvPr/>
        </p:nvPicPr>
        <p:blipFill rotWithShape="1">
          <a:blip r:embed="rId3">
            <a:alphaModFix/>
          </a:blip>
          <a:srcRect b="0" l="0" r="0" t="0"/>
          <a:stretch/>
        </p:blipFill>
        <p:spPr>
          <a:xfrm>
            <a:off x="838200" y="2743200"/>
            <a:ext cx="7736224" cy="289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2"/>
          <p:cNvPicPr preferRelativeResize="0"/>
          <p:nvPr/>
        </p:nvPicPr>
        <p:blipFill rotWithShape="1">
          <a:blip r:embed="rId3">
            <a:alphaModFix/>
          </a:blip>
          <a:srcRect b="0" l="0" r="0" t="0"/>
          <a:stretch/>
        </p:blipFill>
        <p:spPr>
          <a:xfrm>
            <a:off x="0" y="0"/>
            <a:ext cx="9144000" cy="5105400"/>
          </a:xfrm>
          <a:prstGeom prst="rect">
            <a:avLst/>
          </a:prstGeom>
          <a:noFill/>
          <a:ln>
            <a:noFill/>
          </a:ln>
        </p:spPr>
      </p:pic>
      <p:sp>
        <p:nvSpPr>
          <p:cNvPr id="239" name="Google Shape;239;p22"/>
          <p:cNvSpPr txBox="1"/>
          <p:nvPr>
            <p:ph type="ctrTitle"/>
          </p:nvPr>
        </p:nvSpPr>
        <p:spPr>
          <a:xfrm>
            <a:off x="2971800" y="5791200"/>
            <a:ext cx="2971800" cy="839162"/>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4400"/>
              <a:buFont typeface="Twentieth Century"/>
              <a:buNone/>
            </a:pPr>
            <a:r>
              <a:rPr lang="en-US">
                <a:solidFill>
                  <a:schemeClr val="dk1"/>
                </a:solidFill>
              </a:rPr>
              <a:t>TERIMA KASIH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INSERT</a:t>
            </a:r>
            <a:endParaRPr/>
          </a:p>
        </p:txBody>
      </p:sp>
      <p:sp>
        <p:nvSpPr>
          <p:cNvPr id="108" name="Google Shape;108;p3"/>
          <p:cNvSpPr txBox="1"/>
          <p:nvPr>
            <p:ph idx="1" type="body"/>
          </p:nvPr>
        </p:nvSpPr>
        <p:spPr>
          <a:xfrm>
            <a:off x="609600" y="1295400"/>
            <a:ext cx="8077200" cy="4709160"/>
          </a:xfrm>
          <a:prstGeom prst="rect">
            <a:avLst/>
          </a:prstGeom>
          <a:noFill/>
          <a:ln>
            <a:noFill/>
          </a:ln>
        </p:spPr>
        <p:txBody>
          <a:bodyPr anchorCtr="0" anchor="t" bIns="45700" lIns="45700" spcFirstLastPara="1" rIns="45700" wrap="square" tIns="45700">
            <a:normAutofit lnSpcReduction="10000"/>
          </a:bodyPr>
          <a:lstStyle/>
          <a:p>
            <a:pPr indent="-127000" lvl="0" marL="91440" rtl="0" algn="l">
              <a:lnSpc>
                <a:spcPct val="90000"/>
              </a:lnSpc>
              <a:spcBef>
                <a:spcPts val="0"/>
              </a:spcBef>
              <a:spcAft>
                <a:spcPts val="0"/>
              </a:spcAft>
              <a:buSzPts val="2000"/>
              <a:buChar char=" "/>
            </a:pPr>
            <a:r>
              <a:rPr lang="en-US"/>
              <a:t>Insert merupakan perintah SQL yang berfungsi untuk menyisipkan nilai-nilai pada field-field tabel atau menambah baris dengan mengisi data pada setiap kolom.</a:t>
            </a:r>
            <a:endParaRPr/>
          </a:p>
          <a:p>
            <a:pPr indent="-127000" lvl="0" marL="91440" rtl="0" algn="l">
              <a:lnSpc>
                <a:spcPct val="90000"/>
              </a:lnSpc>
              <a:spcBef>
                <a:spcPts val="1400"/>
              </a:spcBef>
              <a:spcAft>
                <a:spcPts val="0"/>
              </a:spcAft>
              <a:buSzPts val="2000"/>
              <a:buChar char=" "/>
            </a:pPr>
            <a:r>
              <a:rPr lang="en-US"/>
              <a:t>Bentuk umum penulisannya :</a:t>
            </a:r>
            <a:endParaRPr/>
          </a:p>
          <a:p>
            <a:pPr indent="-91440" lvl="0" marL="91440" rtl="0" algn="l">
              <a:lnSpc>
                <a:spcPct val="90000"/>
              </a:lnSpc>
              <a:spcBef>
                <a:spcPts val="1400"/>
              </a:spcBef>
              <a:spcAft>
                <a:spcPts val="0"/>
              </a:spcAft>
              <a:buSzPts val="2000"/>
              <a:buNone/>
            </a:pPr>
            <a:r>
              <a:rPr lang="en-US"/>
              <a:t>	</a:t>
            </a:r>
            <a:r>
              <a:rPr b="1" lang="en-US" sz="2400"/>
              <a:t>INSERT INTO</a:t>
            </a:r>
            <a:r>
              <a:rPr lang="en-US"/>
              <a:t> </a:t>
            </a:r>
            <a:r>
              <a:rPr lang="en-US" sz="2400"/>
              <a:t>nama_table</a:t>
            </a:r>
            <a:r>
              <a:rPr lang="en-US"/>
              <a:t> </a:t>
            </a:r>
            <a:r>
              <a:rPr b="1" lang="en-US" sz="2400"/>
              <a:t>VALUES</a:t>
            </a:r>
            <a:r>
              <a:rPr lang="en-US"/>
              <a:t> </a:t>
            </a:r>
            <a:r>
              <a:rPr lang="en-US" sz="2400"/>
              <a:t>(nil 1, nil 2, …);</a:t>
            </a:r>
            <a:r>
              <a:rPr lang="en-US"/>
              <a:t> </a:t>
            </a:r>
            <a:endParaRPr/>
          </a:p>
          <a:p>
            <a:pPr indent="-91440" lvl="0" marL="91440" rtl="0" algn="l">
              <a:lnSpc>
                <a:spcPct val="90000"/>
              </a:lnSpc>
              <a:spcBef>
                <a:spcPts val="1400"/>
              </a:spcBef>
              <a:spcAft>
                <a:spcPts val="0"/>
              </a:spcAft>
              <a:buSzPts val="2000"/>
              <a:buNone/>
            </a:pPr>
            <a:r>
              <a:rPr lang="en-US"/>
              <a:t>                                 atau </a:t>
            </a:r>
            <a:endParaRPr/>
          </a:p>
          <a:p>
            <a:pPr indent="-91440" lvl="0" marL="91440" rtl="0" algn="l">
              <a:lnSpc>
                <a:spcPct val="90000"/>
              </a:lnSpc>
              <a:spcBef>
                <a:spcPts val="1400"/>
              </a:spcBef>
              <a:spcAft>
                <a:spcPts val="0"/>
              </a:spcAft>
              <a:buSzPts val="2000"/>
              <a:buNone/>
            </a:pPr>
            <a:r>
              <a:rPr lang="en-US"/>
              <a:t>  </a:t>
            </a:r>
            <a:r>
              <a:rPr b="1" lang="en-US" sz="2400"/>
              <a:t>INSERT INTO</a:t>
            </a:r>
            <a:r>
              <a:rPr lang="en-US" sz="2400"/>
              <a:t> nama_table(field1, field2, …) </a:t>
            </a:r>
            <a:r>
              <a:rPr b="1" lang="en-US" sz="2400"/>
              <a:t>VALUES</a:t>
            </a:r>
            <a:r>
              <a:rPr lang="en-US" sz="2400"/>
              <a:t> (nil1, nil2, …);</a:t>
            </a:r>
            <a:r>
              <a:rPr lang="en-US"/>
              <a:t>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rPr b="1" lang="en-US"/>
              <a:t>KET</a:t>
            </a:r>
            <a:r>
              <a:rPr lang="en-US"/>
              <a:t>: Jika data bertipe string, date atau time maka pemberian nilainya diapit dengan tanda petik tunggal (‘XXX') atau petik ganda (“XXX"). Jika data bertipe numerik (90, 2700) maka pemberian nilainya tidak diapit tanda petik tunggal maupun ganda</a:t>
            </a:r>
            <a:endParaRPr/>
          </a:p>
          <a:p>
            <a:pPr indent="-9144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0" y="0"/>
            <a:ext cx="9144000" cy="7620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CONTOH:</a:t>
            </a:r>
            <a:endParaRPr/>
          </a:p>
        </p:txBody>
      </p:sp>
      <p:sp>
        <p:nvSpPr>
          <p:cNvPr id="114" name="Google Shape;114;p4"/>
          <p:cNvSpPr txBox="1"/>
          <p:nvPr>
            <p:ph idx="1" type="body"/>
          </p:nvPr>
        </p:nvSpPr>
        <p:spPr>
          <a:xfrm>
            <a:off x="457200" y="1066800"/>
            <a:ext cx="8229600" cy="4525963"/>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l">
              <a:lnSpc>
                <a:spcPct val="90000"/>
              </a:lnSpc>
              <a:spcBef>
                <a:spcPts val="1400"/>
              </a:spcBef>
              <a:spcAft>
                <a:spcPts val="0"/>
              </a:spcAft>
              <a:buSzPts val="2000"/>
              <a:buNone/>
            </a:pPr>
            <a:r>
              <a:rPr lang="en-US"/>
              <a:t>				    Atau</a:t>
            </a:r>
            <a:endParaRPr/>
          </a:p>
          <a:p>
            <a:pPr indent="-91440" lvl="0" marL="91440" rtl="0" algn="l">
              <a:lnSpc>
                <a:spcPct val="90000"/>
              </a:lnSpc>
              <a:spcBef>
                <a:spcPts val="1400"/>
              </a:spcBef>
              <a:spcAft>
                <a:spcPts val="0"/>
              </a:spcAft>
              <a:buSzPts val="2000"/>
              <a:buNone/>
            </a:pPr>
            <a:r>
              <a:t/>
            </a:r>
            <a:endParaRPr/>
          </a:p>
        </p:txBody>
      </p:sp>
      <p:pic>
        <p:nvPicPr>
          <p:cNvPr id="115" name="Google Shape;115;p4"/>
          <p:cNvPicPr preferRelativeResize="0"/>
          <p:nvPr/>
        </p:nvPicPr>
        <p:blipFill rotWithShape="1">
          <a:blip r:embed="rId3">
            <a:alphaModFix/>
          </a:blip>
          <a:srcRect b="0" l="0" r="0" t="0"/>
          <a:stretch/>
        </p:blipFill>
        <p:spPr>
          <a:xfrm>
            <a:off x="457200" y="1143000"/>
            <a:ext cx="8318500" cy="1447800"/>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a:off x="457200" y="3810000"/>
            <a:ext cx="8305800"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0" y="0"/>
            <a:ext cx="9144000" cy="884238"/>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KLAUSA PADA SQL</a:t>
            </a:r>
            <a:endParaRPr sz="3600"/>
          </a:p>
        </p:txBody>
      </p:sp>
      <p:sp>
        <p:nvSpPr>
          <p:cNvPr id="122" name="Google Shape;122;p5"/>
          <p:cNvSpPr txBox="1"/>
          <p:nvPr>
            <p:ph idx="1" type="body"/>
          </p:nvPr>
        </p:nvSpPr>
        <p:spPr>
          <a:xfrm>
            <a:off x="762000" y="1143000"/>
            <a:ext cx="79248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Sebuah ekspresi SQL dasar sebenarnya hanya terdiri dari tiga klausa yaitu; klausa where, from, dan and.</a:t>
            </a:r>
            <a:endParaRPr/>
          </a:p>
          <a:p>
            <a:pPr indent="-127000" lvl="0" marL="91440" rtl="0" algn="l">
              <a:lnSpc>
                <a:spcPct val="90000"/>
              </a:lnSpc>
              <a:spcBef>
                <a:spcPts val="1400"/>
              </a:spcBef>
              <a:spcAft>
                <a:spcPts val="0"/>
              </a:spcAft>
              <a:buSzPts val="2000"/>
              <a:buChar char=" "/>
            </a:pPr>
            <a:r>
              <a:rPr lang="en-US"/>
              <a:t>Klausa select : digunakan untuk menetapkan daftar atribut yang diinginkan sebagai query. </a:t>
            </a:r>
            <a:endParaRPr/>
          </a:p>
          <a:p>
            <a:pPr indent="-127000" lvl="0" marL="91440" rtl="0" algn="l">
              <a:lnSpc>
                <a:spcPct val="90000"/>
              </a:lnSpc>
              <a:spcBef>
                <a:spcPts val="1400"/>
              </a:spcBef>
              <a:spcAft>
                <a:spcPts val="0"/>
              </a:spcAft>
              <a:buSzPts val="2000"/>
              <a:buChar char=" "/>
            </a:pPr>
            <a:r>
              <a:rPr lang="en-US"/>
              <a:t>Klausa from : digunakan untuk menetapkan tabel (atau gabungan tabel) yang akan ditelusuri selama query data dilakukan. </a:t>
            </a:r>
            <a:endParaRPr/>
          </a:p>
          <a:p>
            <a:pPr indent="-127000" lvl="0" marL="91440" rtl="0" algn="l">
              <a:lnSpc>
                <a:spcPct val="90000"/>
              </a:lnSpc>
              <a:spcBef>
                <a:spcPts val="1400"/>
              </a:spcBef>
              <a:spcAft>
                <a:spcPts val="0"/>
              </a:spcAft>
              <a:buSzPts val="2000"/>
              <a:buChar char=" "/>
            </a:pPr>
            <a:r>
              <a:rPr lang="en-US"/>
              <a:t>Klausa where : digunakan untuk predikat (sebagai kriteria) yang harus dipenuhi dalam memperoleh hasil query.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0" y="0"/>
            <a:ext cx="9144000" cy="8683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EKSPRESI DAN OPERATOR PADA SQL</a:t>
            </a:r>
            <a:endParaRPr sz="3600"/>
          </a:p>
        </p:txBody>
      </p:sp>
      <p:sp>
        <p:nvSpPr>
          <p:cNvPr id="128" name="Google Shape;128;p6"/>
          <p:cNvSpPr txBox="1"/>
          <p:nvPr>
            <p:ph idx="1" type="body"/>
          </p:nvPr>
        </p:nvSpPr>
        <p:spPr>
          <a:xfrm>
            <a:off x="838200" y="1371600"/>
            <a:ext cx="7848600" cy="42211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 (positif ), - (negatif), ~ (bitwise NOT) </a:t>
            </a:r>
            <a:endParaRPr/>
          </a:p>
          <a:p>
            <a:pPr indent="-127000" lvl="0" marL="91440" rtl="0" algn="l">
              <a:lnSpc>
                <a:spcPct val="90000"/>
              </a:lnSpc>
              <a:spcBef>
                <a:spcPts val="1400"/>
              </a:spcBef>
              <a:spcAft>
                <a:spcPts val="0"/>
              </a:spcAft>
              <a:buSzPts val="2000"/>
              <a:buChar char=" "/>
            </a:pPr>
            <a:r>
              <a:rPr lang="en-US"/>
              <a:t>* (perkalian), / (pembagian),  % (modulus) </a:t>
            </a:r>
            <a:endParaRPr/>
          </a:p>
          <a:p>
            <a:pPr indent="-127000" lvl="0" marL="91440" rtl="0" algn="l">
              <a:lnSpc>
                <a:spcPct val="90000"/>
              </a:lnSpc>
              <a:spcBef>
                <a:spcPts val="1400"/>
              </a:spcBef>
              <a:spcAft>
                <a:spcPts val="0"/>
              </a:spcAft>
              <a:buSzPts val="2000"/>
              <a:buChar char=" "/>
            </a:pPr>
            <a:r>
              <a:rPr lang="en-US"/>
              <a:t>+ (penjumlahan), + (penggabungan), - (pengurangan) </a:t>
            </a:r>
            <a:endParaRPr/>
          </a:p>
          <a:p>
            <a:pPr indent="-127000" lvl="0" marL="91440" rtl="0" algn="l">
              <a:lnSpc>
                <a:spcPct val="90000"/>
              </a:lnSpc>
              <a:spcBef>
                <a:spcPts val="1400"/>
              </a:spcBef>
              <a:spcAft>
                <a:spcPts val="0"/>
              </a:spcAft>
              <a:buSzPts val="2000"/>
              <a:buChar char=" "/>
            </a:pPr>
            <a:r>
              <a:rPr lang="en-US"/>
              <a:t>+, &gt;, &lt;, &gt;=, &lt;=, &lt;&gt;, !=, !&gt;, !&lt; </a:t>
            </a:r>
            <a:endParaRPr/>
          </a:p>
          <a:p>
            <a:pPr indent="-127000" lvl="0" marL="91440" rtl="0" algn="l">
              <a:lnSpc>
                <a:spcPct val="90000"/>
              </a:lnSpc>
              <a:spcBef>
                <a:spcPts val="1400"/>
              </a:spcBef>
              <a:spcAft>
                <a:spcPts val="0"/>
              </a:spcAft>
              <a:buSzPts val="2000"/>
              <a:buChar char=" "/>
            </a:pPr>
            <a:r>
              <a:rPr lang="en-US"/>
              <a:t>^ ( bitwise exclusive OR ), &amp; ( bitwise AND ), | ( bitwise OR )</a:t>
            </a:r>
            <a:endParaRPr/>
          </a:p>
          <a:p>
            <a:pPr indent="-127000" lvl="0" marL="91440" rtl="0" algn="l">
              <a:lnSpc>
                <a:spcPct val="90000"/>
              </a:lnSpc>
              <a:spcBef>
                <a:spcPts val="1400"/>
              </a:spcBef>
              <a:spcAft>
                <a:spcPts val="0"/>
              </a:spcAft>
              <a:buSzPts val="2000"/>
              <a:buChar char=" "/>
            </a:pPr>
            <a:r>
              <a:rPr lang="en-US"/>
              <a:t>NOT </a:t>
            </a:r>
            <a:endParaRPr/>
          </a:p>
          <a:p>
            <a:pPr indent="-127000" lvl="0" marL="91440" rtl="0" algn="l">
              <a:lnSpc>
                <a:spcPct val="90000"/>
              </a:lnSpc>
              <a:spcBef>
                <a:spcPts val="1400"/>
              </a:spcBef>
              <a:spcAft>
                <a:spcPts val="0"/>
              </a:spcAft>
              <a:buSzPts val="2000"/>
              <a:buChar char=" "/>
            </a:pPr>
            <a:r>
              <a:rPr lang="en-US"/>
              <a:t>AND </a:t>
            </a:r>
            <a:endParaRPr/>
          </a:p>
          <a:p>
            <a:pPr indent="-127000" lvl="0" marL="91440" rtl="0" algn="l">
              <a:lnSpc>
                <a:spcPct val="90000"/>
              </a:lnSpc>
              <a:spcBef>
                <a:spcPts val="1400"/>
              </a:spcBef>
              <a:spcAft>
                <a:spcPts val="0"/>
              </a:spcAft>
              <a:buSzPts val="2000"/>
              <a:buChar char=" "/>
            </a:pPr>
            <a:r>
              <a:rPr lang="en-US"/>
              <a:t>ALL, ANY, BETWEEN, IN, LIKE, OR, SOME </a:t>
            </a:r>
            <a:endParaRPr/>
          </a:p>
          <a:p>
            <a:pPr indent="-127000" lvl="0" marL="91440" rtl="0" algn="l">
              <a:lnSpc>
                <a:spcPct val="90000"/>
              </a:lnSpc>
              <a:spcBef>
                <a:spcPts val="1400"/>
              </a:spcBef>
              <a:spcAft>
                <a:spcPts val="0"/>
              </a:spcAft>
              <a:buSzPts val="2000"/>
              <a:buChar char=" "/>
            </a:pPr>
            <a:r>
              <a:rPr lang="en-US"/>
              <a:t>= ( penugasan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0" y="0"/>
            <a:ext cx="9144000" cy="731838"/>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SELECT </a:t>
            </a:r>
            <a:endParaRPr sz="3600"/>
          </a:p>
        </p:txBody>
      </p:sp>
      <p:sp>
        <p:nvSpPr>
          <p:cNvPr id="134" name="Google Shape;134;p7"/>
          <p:cNvSpPr txBox="1"/>
          <p:nvPr>
            <p:ph idx="1" type="body"/>
          </p:nvPr>
        </p:nvSpPr>
        <p:spPr>
          <a:xfrm>
            <a:off x="990600" y="914400"/>
            <a:ext cx="70866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Select merupakan perintah untuk menampilkan record atau data.</a:t>
            </a:r>
            <a:endParaRPr/>
          </a:p>
          <a:p>
            <a:pPr indent="-127000" lvl="0" marL="91440" rtl="0" algn="just">
              <a:lnSpc>
                <a:spcPct val="90000"/>
              </a:lnSpc>
              <a:spcBef>
                <a:spcPts val="1400"/>
              </a:spcBef>
              <a:spcAft>
                <a:spcPts val="0"/>
              </a:spcAft>
              <a:buSzPts val="2000"/>
              <a:buChar char=" "/>
            </a:pPr>
            <a:r>
              <a:rPr lang="en-US"/>
              <a:t>Perintah SELECT digunakan untuk menampilkan isi dari suatu tabel yang dapat dihubungkan dengan tabel yang lainnya </a:t>
            </a:r>
            <a:endParaRPr/>
          </a:p>
          <a:p>
            <a:pPr indent="-127000" lvl="0" marL="91440" rtl="0" algn="just">
              <a:lnSpc>
                <a:spcPct val="90000"/>
              </a:lnSpc>
              <a:spcBef>
                <a:spcPts val="1400"/>
              </a:spcBef>
              <a:spcAft>
                <a:spcPts val="0"/>
              </a:spcAft>
              <a:buSzPts val="2000"/>
              <a:buChar char=" "/>
            </a:pPr>
            <a:r>
              <a:rPr lang="en-US"/>
              <a:t>Dalam menampilkan data dapat dilakukan dengan 2 cara, yaitu tanpa kondisi dan dengan kondisi.</a:t>
            </a:r>
            <a:endParaRPr/>
          </a:p>
          <a:p>
            <a:pPr indent="-91440" lvl="0" marL="91440" rtl="0" algn="just">
              <a:lnSpc>
                <a:spcPct val="90000"/>
              </a:lnSpc>
              <a:spcBef>
                <a:spcPts val="14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SELECT </a:t>
            </a:r>
            <a:endParaRPr/>
          </a:p>
        </p:txBody>
      </p:sp>
      <p:sp>
        <p:nvSpPr>
          <p:cNvPr id="140" name="Google Shape;140;p8"/>
          <p:cNvSpPr txBox="1"/>
          <p:nvPr>
            <p:ph idx="1" type="body"/>
          </p:nvPr>
        </p:nvSpPr>
        <p:spPr>
          <a:xfrm>
            <a:off x="838200" y="990600"/>
            <a:ext cx="78486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Font typeface="Noto Sans Symbols"/>
              <a:buChar char="▪"/>
            </a:pPr>
            <a:r>
              <a:rPr lang="en-US"/>
              <a:t>Menampilkan data untuk semua kolom menggunakan asterisk (*) : SELECT * FROM namatabel; </a:t>
            </a:r>
            <a:endParaRPr/>
          </a:p>
        </p:txBody>
      </p:sp>
      <p:pic>
        <p:nvPicPr>
          <p:cNvPr id="141" name="Google Shape;141;p8"/>
          <p:cNvPicPr preferRelativeResize="0"/>
          <p:nvPr/>
        </p:nvPicPr>
        <p:blipFill rotWithShape="1">
          <a:blip r:embed="rId3">
            <a:alphaModFix/>
          </a:blip>
          <a:srcRect b="0" l="0" r="0" t="0"/>
          <a:stretch/>
        </p:blipFill>
        <p:spPr>
          <a:xfrm>
            <a:off x="838200" y="2072481"/>
            <a:ext cx="7874000"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0" y="0"/>
            <a:ext cx="9144000" cy="7159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SELECT</a:t>
            </a:r>
            <a:endParaRPr/>
          </a:p>
        </p:txBody>
      </p:sp>
      <p:sp>
        <p:nvSpPr>
          <p:cNvPr id="147" name="Google Shape;147;p9"/>
          <p:cNvSpPr txBox="1"/>
          <p:nvPr>
            <p:ph idx="1" type="body"/>
          </p:nvPr>
        </p:nvSpPr>
        <p:spPr>
          <a:xfrm>
            <a:off x="685800" y="914400"/>
            <a:ext cx="80010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Menampilkan data untuk kolom tertentu : SELECT kolom1,kolom2,kolom-n FROM namatabel;</a:t>
            </a:r>
            <a:endParaRPr/>
          </a:p>
        </p:txBody>
      </p:sp>
      <p:pic>
        <p:nvPicPr>
          <p:cNvPr id="148" name="Google Shape;148;p9"/>
          <p:cNvPicPr preferRelativeResize="0"/>
          <p:nvPr/>
        </p:nvPicPr>
        <p:blipFill rotWithShape="1">
          <a:blip r:embed="rId3">
            <a:alphaModFix/>
          </a:blip>
          <a:srcRect b="0" l="0" r="0" t="0"/>
          <a:stretch/>
        </p:blipFill>
        <p:spPr>
          <a:xfrm>
            <a:off x="1422961" y="1905000"/>
            <a:ext cx="6298077" cy="335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2013-12-18T02:30:00Z</dcterms:created>
  <dc:creator>unindra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