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IfnL91SPTL+nTgj0GLfwezJsy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50A30-A5B6-454B-AB15-78298B3ABB9A}">
  <a:tblStyle styleId="{6A750A30-A5B6-454B-AB15-78298B3ABB9A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00C4FF1E-0D0A-44FF-AA75-BD3D8DD70A3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 txBox="1"/>
          <p:nvPr>
            <p:ph type="ctr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2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2401444" y="652653"/>
            <a:ext cx="4023360" cy="729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 rot="5400000">
            <a:off x="4824414" y="2481263"/>
            <a:ext cx="54102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881064" y="623888"/>
            <a:ext cx="54102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 rot="10800000">
            <a:off x="7543800" y="17356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4"/>
          <p:cNvSpPr/>
          <p:nvPr/>
        </p:nvSpPr>
        <p:spPr>
          <a:xfrm>
            <a:off x="4762" y="0"/>
            <a:ext cx="9139239" cy="4572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342900" y="4960137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6457950" y="4960137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4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768096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491990" y="22860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768096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768096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4491990" y="2179636"/>
            <a:ext cx="356616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4491990" y="2967788"/>
            <a:ext cx="356616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768096" y="471509"/>
            <a:ext cx="32918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286250" y="822960"/>
            <a:ext cx="4258818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🢝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768096" y="2257506"/>
            <a:ext cx="329184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342900" y="4960138"/>
            <a:ext cx="5829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0" y="-1"/>
            <a:ext cx="9141714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6457950" y="4960138"/>
            <a:ext cx="24003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20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wentieth Century"/>
              <a:buChar char=" 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Noto Sans Symbols"/>
              <a:buChar char="🢝"/>
              <a:defRPr b="0" i="0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1"/>
          <p:cNvCxnSpPr/>
          <p:nvPr/>
        </p:nvCxnSpPr>
        <p:spPr>
          <a:xfrm rot="10800000">
            <a:off x="5715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il gambar untuk sql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type="ctrTitle"/>
          </p:nvPr>
        </p:nvSpPr>
        <p:spPr>
          <a:xfrm>
            <a:off x="-76200" y="5028719"/>
            <a:ext cx="4419600" cy="1220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6000">
                <a:solidFill>
                  <a:schemeClr val="dk1"/>
                </a:solidFill>
              </a:rPr>
              <a:t>FUNGSI AGREGAT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52400" y="5725711"/>
            <a:ext cx="1447800" cy="655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dk1"/>
                </a:solidFill>
              </a:rPr>
              <a:t>Pertemuan VI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>
            <p:ph type="ctrTitle"/>
          </p:nvPr>
        </p:nvSpPr>
        <p:spPr>
          <a:xfrm>
            <a:off x="3276600" y="5638800"/>
            <a:ext cx="2895600" cy="83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TERIMA KASIH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0" y="0"/>
            <a:ext cx="9144000" cy="884238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 (ekspresi)</a:t>
            </a:r>
            <a:endParaRPr sz="3600"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Berfungsi untuk mencari total nilai keseluruhan yang terdapat pada suatu field yang bersifat numerik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206" y="2667000"/>
            <a:ext cx="7389594" cy="246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CONTOH :</a:t>
            </a:r>
            <a:endParaRPr sz="3200"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914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87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Mysql&gt;SELECT SUM(Mid)Total_Mid FROM nilai;</a:t>
            </a:r>
            <a:endParaRPr sz="25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Hasilnya:</a:t>
            </a:r>
            <a:endParaRPr sz="25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Mysql&gt;SELECT SUM(DISTINCT Mid)Total_Mid FROM nilai;</a:t>
            </a:r>
            <a:endParaRPr sz="2500"/>
          </a:p>
          <a:p>
            <a:pPr indent="-1587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00"/>
              <a:buChar char=" "/>
            </a:pPr>
            <a:r>
              <a:rPr lang="en-US" sz="2500"/>
              <a:t>Hasilnya :</a:t>
            </a:r>
            <a:endParaRPr sz="25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057400"/>
            <a:ext cx="3012831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572000"/>
            <a:ext cx="3016332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 (x)</a:t>
            </a:r>
            <a:endParaRPr sz="32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Memiliki fungsi untuk mencari berapa jumlah total baris yang terdapat pada suatu tabel.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Contoh: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Mysql&gt;SELECT COUNT(*)Jumlah_Record FROM nilai;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	Hasilnya 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17" name="Google Shape;117;p4"/>
          <p:cNvGraphicFramePr/>
          <p:nvPr/>
        </p:nvGraphicFramePr>
        <p:xfrm>
          <a:off x="144780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{6A750A30-A5B6-454B-AB15-78298B3ABB9A}</a:tableStyleId>
              </a:tblPr>
              <a:tblGrid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Jumlah_Record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AVG (ekspresi)</a:t>
            </a:r>
            <a:endParaRPr sz="3600"/>
          </a:p>
        </p:txBody>
      </p:sp>
      <p:sp>
        <p:nvSpPr>
          <p:cNvPr id="123" name="Google Shape;123;p5"/>
          <p:cNvSpPr txBox="1"/>
          <p:nvPr/>
        </p:nvSpPr>
        <p:spPr>
          <a:xfrm>
            <a:off x="381000" y="914400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Berfungsi untuk mencari nilai rata-rata pada suatu field bersifat numerik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57200" y="18288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Contoh: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6275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2057400" y="19050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 Nilai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648200"/>
            <a:ext cx="780440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0" y="0"/>
            <a:ext cx="9144000" cy="868362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 (ekspresi)</a:t>
            </a:r>
            <a:endParaRPr sz="3600"/>
          </a:p>
        </p:txBody>
      </p:sp>
      <p:sp>
        <p:nvSpPr>
          <p:cNvPr id="133" name="Google Shape;133;p6"/>
          <p:cNvSpPr txBox="1"/>
          <p:nvPr/>
        </p:nvSpPr>
        <p:spPr>
          <a:xfrm>
            <a:off x="381000" y="990600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Berfungsi untuk mencari nilai tertinggi dari suatu field yang bersifat numerik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81000" y="18288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Contoh: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6275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2057400" y="18288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 Nilai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572000"/>
            <a:ext cx="8233448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 (EKSPRESI)</a:t>
            </a:r>
            <a:endParaRPr sz="3600"/>
          </a:p>
        </p:txBody>
      </p:sp>
      <p:sp>
        <p:nvSpPr>
          <p:cNvPr id="143" name="Google Shape;143;p7"/>
          <p:cNvSpPr txBox="1"/>
          <p:nvPr/>
        </p:nvSpPr>
        <p:spPr>
          <a:xfrm>
            <a:off x="381000" y="990600"/>
            <a:ext cx="769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Berfungsi untuk mencari nilai terendah dari suatu field yang bersifat numerik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381000" y="18288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Contoh: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62752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2057400" y="18288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Tabel Nilai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4572000"/>
            <a:ext cx="8747449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0" y="0"/>
            <a:ext cx="9144000" cy="792162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LATIHAN</a:t>
            </a:r>
            <a:endParaRPr sz="3600"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Tabel Nilai</a:t>
            </a:r>
            <a:endParaRPr sz="2400"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8"/>
          <p:cNvGraphicFramePr/>
          <p:nvPr/>
        </p:nvGraphicFramePr>
        <p:xfrm>
          <a:off x="990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{00C4FF1E-0D0A-44FF-AA75-BD3D8DD70A35}</a:tableStyleId>
              </a:tblPr>
              <a:tblGrid>
                <a:gridCol w="1424800"/>
                <a:gridCol w="1683175"/>
                <a:gridCol w="995475"/>
                <a:gridCol w="1795650"/>
                <a:gridCol w="638325"/>
                <a:gridCol w="625400"/>
              </a:tblGrid>
              <a:tr h="83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NPM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Nama Mahasiswa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KodeMK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Nama MK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1012005176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Kartika Rahma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KK021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 Informasi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1012005179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Ahmad Rafii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KD132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Bahasa Inggris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1012005224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Ahmad Maulana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KK021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 Informasi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1012005239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Mirnawati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KU122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Pancasila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1012005242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Ekka Supitri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KU122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Pancasila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1012005243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Abdul Azis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KD132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Bahasa Inggris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1012005244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 Aprianti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KD132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Bahasa Inggris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BAC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gradFill>
            <a:gsLst>
              <a:gs pos="0">
                <a:srgbClr val="19A0D2"/>
              </a:gs>
              <a:gs pos="100000">
                <a:srgbClr val="39C0FE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LATIHAN</a:t>
            </a:r>
            <a:endParaRPr sz="3600"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57200" y="990600"/>
            <a:ext cx="8229600" cy="5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6242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Menghitung Nilai rata-rata UTS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Menghitung Jumlah Total Nilai UAS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Nilai terendah dari Nilai UAS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Tampilkan rata-rata dan jumlah nilai UAS mata kuliah “KD132”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Tampilkan KD_MK dan jumlah KD_MK dari Masing-masing KD_MK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Tampilkan KD_MK dari jumlah KD_MK dari masing-masing KD_MK yang mempunyai jumlah lebih dari 2</a:t>
            </a:r>
            <a:endParaRPr/>
          </a:p>
          <a:p>
            <a:pPr indent="-514350" lvl="0" marL="6242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Tampilkan KD_MK dan jumlah total nilai UTS dari masing-masing KD_MK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2013-12-18T05:17:00Z</dcterms:created>
  <dc:creator>unindra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