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70" r:id="rId6"/>
    <p:sldId id="271" r:id="rId7"/>
    <p:sldId id="272" r:id="rId8"/>
    <p:sldId id="273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97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69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378875-3F33-4196-AD1F-151C2259D57B}" type="datetimeFigureOut">
              <a:rPr lang="id-ID" smtClean="0"/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0EA162-1D04-4F04-8471-EF97A01A9AE4}" type="slidenum">
              <a:rPr lang="id-ID" smtClean="0"/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EA162-1D04-4F04-8471-EF97A01A9AE4}" type="slidenum">
              <a:rPr lang="id-ID" smtClean="0"/>
            </a:fld>
            <a:endParaRPr lang="id-ID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F82A2E8-4D4C-4ADD-A4D2-DCF685E0A7F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24CF6-4234-42A4-AF11-8D336F87E2FE}" type="slidenum">
              <a:rPr lang="en-US" smtClean="0"/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2A2E8-4D4C-4ADD-A4D2-DCF685E0A7F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24CF6-4234-42A4-AF11-8D336F87E2F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2A2E8-4D4C-4ADD-A4D2-DCF685E0A7F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24CF6-4234-42A4-AF11-8D336F87E2FE}" type="slidenum">
              <a:rPr lang="en-US" smtClean="0"/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2A2E8-4D4C-4ADD-A4D2-DCF685E0A7F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24CF6-4234-42A4-AF11-8D336F87E2F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2A2E8-4D4C-4ADD-A4D2-DCF685E0A7F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24CF6-4234-42A4-AF11-8D336F87E2FE}" type="slidenum">
              <a:rPr lang="en-US" smtClean="0"/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2A2E8-4D4C-4ADD-A4D2-DCF685E0A7F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24CF6-4234-42A4-AF11-8D336F87E2F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2A2E8-4D4C-4ADD-A4D2-DCF685E0A7F0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24CF6-4234-42A4-AF11-8D336F87E2F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2A2E8-4D4C-4ADD-A4D2-DCF685E0A7F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24CF6-4234-42A4-AF11-8D336F87E2F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2A2E8-4D4C-4ADD-A4D2-DCF685E0A7F0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24CF6-4234-42A4-AF11-8D336F87E2F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2A2E8-4D4C-4ADD-A4D2-DCF685E0A7F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24CF6-4234-42A4-AF11-8D336F87E2F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2A2E8-4D4C-4ADD-A4D2-DCF685E0A7F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24CF6-4234-42A4-AF11-8D336F87E2FE}" type="slidenum">
              <a:rPr lang="en-US" smtClean="0"/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F82A2E8-4D4C-4ADD-A4D2-DCF685E0A7F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C824CF6-4234-42A4-AF11-8D336F87E2FE}" type="slidenum">
              <a:rPr lang="en-US" smtClean="0"/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43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31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45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025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71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asil gambar untuk sql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9144000" cy="51054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55" y="5286248"/>
            <a:ext cx="3505200" cy="839162"/>
          </a:xfrm>
        </p:spPr>
        <p:txBody>
          <a:bodyPr/>
          <a:lstStyle/>
          <a:p>
            <a:r>
              <a:rPr lang="id-ID" dirty="0" smtClean="0">
                <a:solidFill>
                  <a:schemeClr val="tx1"/>
                </a:solidFill>
              </a:rPr>
              <a:t>Fungsi Tanggal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5946041"/>
            <a:ext cx="2667000" cy="304799"/>
          </a:xfrm>
        </p:spPr>
        <p:txBody>
          <a:bodyPr>
            <a:normAutofit fontScale="47500" lnSpcReduction="20000"/>
          </a:bodyPr>
          <a:lstStyle/>
          <a:p>
            <a:r>
              <a:rPr lang="en-US" sz="3200" b="1" dirty="0" err="1" smtClean="0">
                <a:solidFill>
                  <a:schemeClr val="tx1"/>
                </a:solidFill>
              </a:rPr>
              <a:t>Pertemuan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id-ID" sz="3200" b="1" dirty="0" smtClean="0">
                <a:solidFill>
                  <a:schemeClr val="tx1"/>
                </a:solidFill>
              </a:rPr>
              <a:t>VII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79216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3600" dirty="0"/>
              <a:t>DAYOFYEAR (</a:t>
            </a:r>
            <a:r>
              <a:rPr lang="en-US" sz="3600" dirty="0" err="1"/>
              <a:t>penanggalan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Berfungsi untuk menampilkan hari ke berapa dalam setahun</a:t>
            </a:r>
            <a:endParaRPr lang="id-ID" dirty="0" smtClean="0"/>
          </a:p>
          <a:p>
            <a:r>
              <a:rPr lang="id-ID" dirty="0" smtClean="0"/>
              <a:t>Contoh: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Mysql&gt;SELECT dayofyear(‘2006-05-07’)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	  -&gt;Saat_Ini_Hari_Ke;</a:t>
            </a:r>
            <a:endParaRPr lang="id-ID" dirty="0" smtClean="0"/>
          </a:p>
          <a:p>
            <a:pPr>
              <a:buNone/>
            </a:pPr>
            <a:endParaRPr lang="id-ID" dirty="0" smtClean="0"/>
          </a:p>
          <a:p>
            <a:pPr>
              <a:buNone/>
            </a:pPr>
            <a:r>
              <a:rPr lang="id-ID" dirty="0" smtClean="0"/>
              <a:t>	Hasilnya:</a:t>
            </a:r>
            <a:endParaRPr lang="id-ID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590800" y="4648200"/>
            <a:ext cx="3124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71596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lvl="1" algn="ctr"/>
            <a:r>
              <a:rPr lang="en-US" sz="3200" dirty="0"/>
              <a:t>EXTRACT(</a:t>
            </a:r>
            <a:r>
              <a:rPr lang="en-US" sz="3200" dirty="0" err="1"/>
              <a:t>nilai</a:t>
            </a:r>
            <a:r>
              <a:rPr lang="en-US" sz="3200" dirty="0"/>
              <a:t> FROM </a:t>
            </a:r>
            <a:r>
              <a:rPr lang="en-US" sz="3200" dirty="0" err="1"/>
              <a:t>penanggalan</a:t>
            </a:r>
            <a:r>
              <a:rPr lang="en-US" sz="3200" dirty="0"/>
              <a:t>/</a:t>
            </a:r>
            <a:r>
              <a:rPr lang="en-US" sz="3200" dirty="0" err="1"/>
              <a:t>waktu</a:t>
            </a:r>
            <a:r>
              <a:rPr lang="en-US" sz="3200" dirty="0"/>
              <a:t>)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40491"/>
          </a:xfrm>
        </p:spPr>
        <p:txBody>
          <a:bodyPr/>
          <a:lstStyle/>
          <a:p>
            <a:r>
              <a:rPr lang="id-ID" dirty="0" smtClean="0"/>
              <a:t>Fungsi Extract dapat mengambil bagian dari tanggal, bulan, atau tahun saja dari suatu penanggalan</a:t>
            </a:r>
            <a:endParaRPr lang="id-ID" dirty="0" smtClean="0"/>
          </a:p>
          <a:p>
            <a:r>
              <a:rPr lang="id-ID" dirty="0" smtClean="0"/>
              <a:t>Dapat mengambil bagian dari jam, menit, atau detik dari suatu pengaturan waktu</a:t>
            </a:r>
            <a:endParaRPr lang="id-ID" dirty="0" smtClean="0"/>
          </a:p>
          <a:p>
            <a:r>
              <a:rPr lang="id-ID" dirty="0" smtClean="0"/>
              <a:t>Contoh: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Mysql&gt;Select Extract(Day From’2006-05-07’)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	  -&gt;Nilai_Extractnya;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Hasilnya:</a:t>
            </a:r>
            <a:endParaRPr lang="id-ID" dirty="0" smtClean="0"/>
          </a:p>
          <a:p>
            <a:pPr>
              <a:buNone/>
            </a:pPr>
            <a:endParaRPr lang="id-ID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667000" y="4953000"/>
            <a:ext cx="2438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836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1" algn="l"/>
            <a:r>
              <a:rPr lang="id-ID" sz="3600" dirty="0" smtClean="0"/>
              <a:t>   </a:t>
            </a:r>
            <a:r>
              <a:rPr lang="en-US" sz="3600" dirty="0" smtClean="0"/>
              <a:t>EXTRACT(</a:t>
            </a:r>
            <a:r>
              <a:rPr lang="en-US" sz="3600" dirty="0" err="1" smtClean="0"/>
              <a:t>nilai</a:t>
            </a:r>
            <a:r>
              <a:rPr lang="en-US" sz="3600" dirty="0" smtClean="0"/>
              <a:t> FROM </a:t>
            </a:r>
            <a:r>
              <a:rPr lang="en-US" sz="3600" dirty="0" err="1" smtClean="0"/>
              <a:t>penanggalan</a:t>
            </a:r>
            <a:r>
              <a:rPr lang="en-US" sz="3600" dirty="0" smtClean="0"/>
              <a:t>/</a:t>
            </a:r>
            <a:r>
              <a:rPr lang="en-US" sz="3600" dirty="0" err="1" smtClean="0"/>
              <a:t>waktu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64291"/>
          </a:xfrm>
        </p:spPr>
        <p:txBody>
          <a:bodyPr/>
          <a:lstStyle/>
          <a:p>
            <a:r>
              <a:rPr lang="id-ID" dirty="0" smtClean="0"/>
              <a:t>Contoh extract dari pengaturan waktu: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Mysql&gt;SELECT extract(time from’15:50:20’)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       -&gt;Nilai_Extractnya;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Hasilnya:</a:t>
            </a:r>
            <a:endParaRPr lang="id-ID" dirty="0" smtClean="0"/>
          </a:p>
          <a:p>
            <a:pPr>
              <a:buNone/>
            </a:pPr>
            <a:endParaRPr lang="id-ID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895600" y="3429000"/>
            <a:ext cx="2590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id-ID" sz="3200" dirty="0" smtClean="0"/>
              <a:t>    FROM_DAYS(tanggal dalam nilai)</a:t>
            </a:r>
            <a:endParaRPr lang="id-ID" sz="3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092891"/>
          </a:xfrm>
        </p:spPr>
        <p:txBody>
          <a:bodyPr>
            <a:normAutofit/>
          </a:bodyPr>
          <a:lstStyle/>
          <a:p>
            <a:r>
              <a:rPr lang="id-ID" dirty="0" smtClean="0"/>
              <a:t>Berguna dalam mengubah nilai menjadi bentuk penanggalan.</a:t>
            </a:r>
            <a:endParaRPr lang="id-ID" dirty="0" smtClean="0"/>
          </a:p>
          <a:p>
            <a:r>
              <a:rPr lang="id-ID" dirty="0" smtClean="0"/>
              <a:t>Nilai tersebut hanya terdiri dari 6 angka</a:t>
            </a:r>
            <a:endParaRPr lang="id-ID" dirty="0" smtClean="0"/>
          </a:p>
          <a:p>
            <a:r>
              <a:rPr lang="id-ID" dirty="0" smtClean="0"/>
              <a:t>Contoh :814516,901510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Mysql&gt;SELECT FROM_DAYS(901510)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	   -&gt;Penanggalannya_adalah;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Hasilnya:</a:t>
            </a:r>
            <a:endParaRPr lang="id-ID" dirty="0" smtClean="0"/>
          </a:p>
          <a:p>
            <a:pPr>
              <a:buNone/>
            </a:pPr>
            <a:endParaRPr lang="id-ID" dirty="0" smtClean="0"/>
          </a:p>
          <a:p>
            <a:pPr>
              <a:buNone/>
            </a:pPr>
            <a:r>
              <a:rPr lang="id-ID" dirty="0" smtClean="0"/>
              <a:t>	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	</a:t>
            </a:r>
            <a:endParaRPr lang="id-ID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42999" y="4114800"/>
            <a:ext cx="4431323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3200"/>
            <a:ext cx="9144000" cy="68580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1" algn="ctr"/>
            <a:r>
              <a:rPr lang="en-US" sz="3600" dirty="0"/>
              <a:t>FUNGSI STRING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id-ID" dirty="0" smtClean="0"/>
          </a:p>
          <a:p>
            <a:pPr>
              <a:buNone/>
            </a:pPr>
            <a:r>
              <a:rPr lang="id-ID" dirty="0" smtClean="0"/>
              <a:t>	</a:t>
            </a:r>
            <a:endParaRPr lang="id-ID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1" algn="ctr"/>
            <a:r>
              <a:rPr lang="en-US" sz="3600" b="1" dirty="0" err="1"/>
              <a:t>Ascii</a:t>
            </a:r>
            <a:r>
              <a:rPr lang="en-US" sz="3600" b="1" dirty="0"/>
              <a:t> (x)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525963"/>
          </a:xfrm>
        </p:spPr>
        <p:txBody>
          <a:bodyPr/>
          <a:lstStyle/>
          <a:p>
            <a:r>
              <a:rPr lang="id-ID" dirty="0" smtClean="0"/>
              <a:t>Berfungsi untuk mencari nilai Ascii dalam suatu string</a:t>
            </a:r>
            <a:endParaRPr lang="id-ID" dirty="0" smtClean="0"/>
          </a:p>
          <a:p>
            <a:r>
              <a:rPr lang="id-ID" dirty="0" smtClean="0"/>
              <a:t>Contoh :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Mysql&gt;SELECT ascii(“%”) Nilai_Asciinya;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Hasilnya: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</a:t>
            </a:r>
            <a:endParaRPr lang="id-ID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>
            <a:lum bright="10000" contrast="40000"/>
          </a:blip>
          <a:srcRect/>
          <a:stretch>
            <a:fillRect/>
          </a:stretch>
        </p:blipFill>
        <p:spPr bwMode="auto">
          <a:xfrm>
            <a:off x="1676400" y="3505200"/>
            <a:ext cx="5719527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596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1" algn="ctr"/>
            <a:r>
              <a:rPr lang="en-US" sz="3600" b="1" dirty="0"/>
              <a:t>Char (x1, x2, …)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914400"/>
            <a:ext cx="8229600" cy="4525963"/>
          </a:xfrm>
        </p:spPr>
        <p:txBody>
          <a:bodyPr/>
          <a:lstStyle/>
          <a:p>
            <a:pPr algn="just"/>
            <a:r>
              <a:rPr lang="id-ID" dirty="0" smtClean="0"/>
              <a:t>Merupakan kebalikan dari fungsi Ascii(x)</a:t>
            </a:r>
            <a:endParaRPr lang="id-ID" dirty="0" smtClean="0"/>
          </a:p>
          <a:p>
            <a:pPr algn="just"/>
            <a:r>
              <a:rPr lang="id-ID" dirty="0" smtClean="0"/>
              <a:t>Jika pada fungsi Ascii(x) mengembalikan string menjadi nilai Ascii.</a:t>
            </a:r>
            <a:endParaRPr lang="id-ID" dirty="0" smtClean="0"/>
          </a:p>
          <a:p>
            <a:pPr algn="just"/>
            <a:r>
              <a:rPr lang="id-ID" dirty="0" smtClean="0"/>
              <a:t>Fungsi char(x1,...) adalah mengubah fungsi Ascii menjadi karakter</a:t>
            </a:r>
            <a:endParaRPr lang="id-ID" dirty="0" smtClean="0"/>
          </a:p>
          <a:p>
            <a:r>
              <a:rPr lang="id-ID" dirty="0" smtClean="0"/>
              <a:t>Contoh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Mysql&gt;SELECT char(1,2,3,4,5,6) 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	  -&gt;Karakternya_adalah;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Hasilnya:</a:t>
            </a:r>
            <a:endParaRPr lang="id-ID" dirty="0" smtClean="0"/>
          </a:p>
          <a:p>
            <a:pPr>
              <a:buNone/>
            </a:pPr>
            <a:endParaRPr lang="id-ID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362200" y="4648200"/>
            <a:ext cx="6319982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lvl="1" algn="just"/>
            <a:r>
              <a:rPr lang="id-ID" sz="3200" b="1" dirty="0" smtClean="0"/>
              <a:t>    </a:t>
            </a:r>
            <a:r>
              <a:rPr lang="en-US" sz="3200" b="1" dirty="0" err="1" smtClean="0"/>
              <a:t>Char_Length</a:t>
            </a:r>
            <a:r>
              <a:rPr lang="en-US" sz="3200" b="1" dirty="0" smtClean="0"/>
              <a:t>(string</a:t>
            </a:r>
            <a:r>
              <a:rPr lang="en-US" sz="3200" b="1" dirty="0"/>
              <a:t>) </a:t>
            </a:r>
            <a:r>
              <a:rPr lang="en-US" sz="3200" b="1" dirty="0" err="1"/>
              <a:t>atau</a:t>
            </a:r>
            <a:r>
              <a:rPr lang="en-US" sz="3200" b="1" dirty="0"/>
              <a:t> Length(string)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864291"/>
          </a:xfrm>
        </p:spPr>
        <p:txBody>
          <a:bodyPr>
            <a:normAutofit/>
          </a:bodyPr>
          <a:lstStyle/>
          <a:p>
            <a:r>
              <a:rPr lang="id-ID" sz="2600" dirty="0" smtClean="0"/>
              <a:t>Char_lenght(string) memiliki fungsi yang sama dengan length(string), yaitu untuk menghitung jumlah karakter pada sebuah string</a:t>
            </a:r>
            <a:endParaRPr lang="id-ID" sz="2600" dirty="0" smtClean="0"/>
          </a:p>
          <a:p>
            <a:r>
              <a:rPr lang="id-ID" sz="2600" dirty="0" smtClean="0"/>
              <a:t>Contoh:</a:t>
            </a:r>
            <a:endParaRPr lang="id-ID" sz="2600" dirty="0" smtClean="0"/>
          </a:p>
          <a:p>
            <a:pPr>
              <a:buNone/>
            </a:pPr>
            <a:r>
              <a:rPr lang="id-ID" sz="2600" dirty="0" smtClean="0"/>
              <a:t>	Mysql&gt;SELECT char_lenght(‘Saya Belajar SQl’)</a:t>
            </a:r>
            <a:endParaRPr lang="id-ID" sz="2600" dirty="0" smtClean="0"/>
          </a:p>
          <a:p>
            <a:pPr>
              <a:buNone/>
            </a:pPr>
            <a:r>
              <a:rPr lang="id-ID" sz="2600" dirty="0" smtClean="0"/>
              <a:t>		  -&gt;Jumlah_Karakternya;</a:t>
            </a:r>
            <a:endParaRPr lang="id-ID" sz="2600" dirty="0" smtClean="0"/>
          </a:p>
          <a:p>
            <a:pPr>
              <a:buNone/>
            </a:pPr>
            <a:r>
              <a:rPr lang="id-ID" sz="2600" dirty="0" smtClean="0"/>
              <a:t>	</a:t>
            </a:r>
            <a:endParaRPr lang="id-ID" sz="2600" dirty="0" smtClean="0"/>
          </a:p>
          <a:p>
            <a:pPr>
              <a:buNone/>
            </a:pPr>
            <a:r>
              <a:rPr lang="id-ID" sz="2600" dirty="0" smtClean="0"/>
              <a:t>	Hasil:</a:t>
            </a:r>
            <a:endParaRPr lang="id-ID" sz="2600" dirty="0" smtClean="0"/>
          </a:p>
          <a:p>
            <a:pPr>
              <a:buNone/>
            </a:pPr>
            <a:r>
              <a:rPr lang="id-ID" sz="2600" dirty="0" smtClean="0"/>
              <a:t>		</a:t>
            </a:r>
            <a:endParaRPr lang="id-ID" sz="2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371600" y="4419599"/>
            <a:ext cx="6987158" cy="1524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71596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1" algn="l"/>
            <a:r>
              <a:rPr lang="id-ID" sz="3200" b="1" dirty="0" smtClean="0"/>
              <a:t>   </a:t>
            </a:r>
            <a:r>
              <a:rPr lang="en-US" sz="3200" b="1" dirty="0" smtClean="0"/>
              <a:t>Encode </a:t>
            </a:r>
            <a:r>
              <a:rPr lang="en-US" sz="3200" b="1" dirty="0"/>
              <a:t>(</a:t>
            </a:r>
            <a:r>
              <a:rPr lang="en-US" sz="3200" b="1" dirty="0" err="1"/>
              <a:t>string,string_enkripsi</a:t>
            </a:r>
            <a:r>
              <a:rPr lang="en-US" sz="3200" b="1" dirty="0"/>
              <a:t>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3962400"/>
          </a:xfrm>
        </p:spPr>
        <p:txBody>
          <a:bodyPr>
            <a:normAutofit fontScale="55000" lnSpcReduction="20000"/>
          </a:bodyPr>
          <a:lstStyle/>
          <a:p>
            <a:r>
              <a:rPr lang="en-US" sz="4500" dirty="0" err="1" smtClean="0"/>
              <a:t>Berfungsi</a:t>
            </a:r>
            <a:r>
              <a:rPr lang="en-US" sz="4500" dirty="0" smtClean="0"/>
              <a:t> </a:t>
            </a:r>
            <a:r>
              <a:rPr lang="en-US" sz="4500" dirty="0" err="1" smtClean="0"/>
              <a:t>untuk</a:t>
            </a:r>
            <a:r>
              <a:rPr lang="en-US" sz="4500" dirty="0" smtClean="0"/>
              <a:t> </a:t>
            </a:r>
            <a:r>
              <a:rPr lang="en-US" sz="4500" dirty="0" err="1" smtClean="0"/>
              <a:t>merubah</a:t>
            </a:r>
            <a:r>
              <a:rPr lang="en-US" sz="4500" dirty="0" smtClean="0"/>
              <a:t> </a:t>
            </a:r>
            <a:r>
              <a:rPr lang="en-US" sz="4500" dirty="0" err="1" smtClean="0"/>
              <a:t>nilai</a:t>
            </a:r>
            <a:r>
              <a:rPr lang="en-US" sz="4500" dirty="0" smtClean="0"/>
              <a:t> string </a:t>
            </a:r>
            <a:r>
              <a:rPr lang="en-US" sz="4500" dirty="0" err="1" smtClean="0"/>
              <a:t>menjadi</a:t>
            </a:r>
            <a:r>
              <a:rPr lang="en-US" sz="4500" dirty="0" smtClean="0"/>
              <a:t> </a:t>
            </a:r>
            <a:r>
              <a:rPr lang="en-US" sz="4500" dirty="0" err="1" smtClean="0"/>
              <a:t>kode-kode</a:t>
            </a:r>
            <a:r>
              <a:rPr lang="en-US" sz="4500" dirty="0" smtClean="0"/>
              <a:t> </a:t>
            </a:r>
            <a:r>
              <a:rPr lang="en-US" sz="4500" dirty="0" err="1" smtClean="0"/>
              <a:t>tertentu</a:t>
            </a:r>
            <a:r>
              <a:rPr lang="en-US" sz="4500" dirty="0" smtClean="0"/>
              <a:t>. </a:t>
            </a:r>
            <a:endParaRPr lang="id-ID" sz="4500" dirty="0" smtClean="0"/>
          </a:p>
          <a:p>
            <a:r>
              <a:rPr lang="en-US" sz="4500" dirty="0" err="1" smtClean="0"/>
              <a:t>Dalam</a:t>
            </a:r>
            <a:r>
              <a:rPr lang="en-US" sz="4500" dirty="0" smtClean="0"/>
              <a:t> </a:t>
            </a:r>
            <a:r>
              <a:rPr lang="en-US" sz="4500" dirty="0" err="1" smtClean="0"/>
              <a:t>merubah</a:t>
            </a:r>
            <a:r>
              <a:rPr lang="en-US" sz="4500" dirty="0" smtClean="0"/>
              <a:t> string </a:t>
            </a:r>
            <a:r>
              <a:rPr lang="en-US" sz="4500" dirty="0" err="1" smtClean="0"/>
              <a:t>menjadi</a:t>
            </a:r>
            <a:r>
              <a:rPr lang="en-US" sz="4500" dirty="0" smtClean="0"/>
              <a:t> </a:t>
            </a:r>
            <a:r>
              <a:rPr lang="en-US" sz="4500" dirty="0" err="1" smtClean="0"/>
              <a:t>kode</a:t>
            </a:r>
            <a:r>
              <a:rPr lang="en-US" sz="4500" dirty="0" smtClean="0"/>
              <a:t> </a:t>
            </a:r>
            <a:r>
              <a:rPr lang="en-US" sz="4500" dirty="0" err="1" smtClean="0"/>
              <a:t>harus</a:t>
            </a:r>
            <a:r>
              <a:rPr lang="en-US" sz="4500" dirty="0" smtClean="0"/>
              <a:t> </a:t>
            </a:r>
            <a:r>
              <a:rPr lang="en-US" sz="4500" dirty="0" err="1" smtClean="0"/>
              <a:t>terdapat</a:t>
            </a:r>
            <a:r>
              <a:rPr lang="en-US" sz="4500" dirty="0" smtClean="0"/>
              <a:t> string </a:t>
            </a:r>
            <a:r>
              <a:rPr lang="en-US" sz="4500" dirty="0" err="1" smtClean="0"/>
              <a:t>dan</a:t>
            </a:r>
            <a:r>
              <a:rPr lang="en-US" sz="4500" dirty="0" smtClean="0"/>
              <a:t> </a:t>
            </a:r>
            <a:r>
              <a:rPr lang="en-US" sz="4500" dirty="0" err="1" smtClean="0"/>
              <a:t>string_enkripsi</a:t>
            </a:r>
            <a:r>
              <a:rPr lang="en-US" sz="4500" dirty="0" smtClean="0"/>
              <a:t>. </a:t>
            </a:r>
            <a:endParaRPr lang="id-ID" sz="4500" dirty="0" smtClean="0"/>
          </a:p>
          <a:p>
            <a:r>
              <a:rPr lang="id-ID" sz="4500" dirty="0" err="1" smtClean="0"/>
              <a:t>J</a:t>
            </a:r>
            <a:r>
              <a:rPr lang="en-US" sz="4500" dirty="0" err="1" smtClean="0"/>
              <a:t>ika</a:t>
            </a:r>
            <a:r>
              <a:rPr lang="en-US" sz="4500" dirty="0" smtClean="0"/>
              <a:t> </a:t>
            </a:r>
            <a:r>
              <a:rPr lang="en-US" sz="4500" dirty="0" err="1" smtClean="0"/>
              <a:t>hanya</a:t>
            </a:r>
            <a:r>
              <a:rPr lang="en-US" sz="4500" dirty="0" smtClean="0"/>
              <a:t> </a:t>
            </a:r>
            <a:r>
              <a:rPr lang="en-US" sz="4500" dirty="0" err="1" smtClean="0"/>
              <a:t>terdapat</a:t>
            </a:r>
            <a:r>
              <a:rPr lang="en-US" sz="4500" dirty="0" smtClean="0"/>
              <a:t> string </a:t>
            </a:r>
            <a:r>
              <a:rPr lang="en-US" sz="4500" dirty="0" err="1" smtClean="0"/>
              <a:t>saja</a:t>
            </a:r>
            <a:r>
              <a:rPr lang="en-US" sz="4500" dirty="0" smtClean="0"/>
              <a:t> </a:t>
            </a:r>
            <a:r>
              <a:rPr lang="en-US" sz="4500" dirty="0" err="1" smtClean="0"/>
              <a:t>maka</a:t>
            </a:r>
            <a:r>
              <a:rPr lang="en-US" sz="4500" dirty="0" smtClean="0"/>
              <a:t> </a:t>
            </a:r>
            <a:r>
              <a:rPr lang="en-US" sz="4500" dirty="0" err="1" smtClean="0"/>
              <a:t>proses</a:t>
            </a:r>
            <a:r>
              <a:rPr lang="en-US" sz="4500" dirty="0" smtClean="0"/>
              <a:t> </a:t>
            </a:r>
            <a:r>
              <a:rPr lang="en-US" sz="4500" dirty="0" err="1" smtClean="0"/>
              <a:t>tidak</a:t>
            </a:r>
            <a:r>
              <a:rPr lang="en-US" sz="4500" dirty="0" smtClean="0"/>
              <a:t> </a:t>
            </a:r>
            <a:r>
              <a:rPr lang="en-US" sz="4500" dirty="0" err="1" smtClean="0"/>
              <a:t>dapat</a:t>
            </a:r>
            <a:r>
              <a:rPr lang="en-US" sz="4500" dirty="0" smtClean="0"/>
              <a:t> </a:t>
            </a:r>
            <a:r>
              <a:rPr lang="en-US" sz="4500" dirty="0" err="1" smtClean="0"/>
              <a:t>dilakukan</a:t>
            </a:r>
            <a:r>
              <a:rPr lang="en-US" sz="4500" dirty="0" smtClean="0"/>
              <a:t>.</a:t>
            </a:r>
            <a:endParaRPr lang="en-US" sz="4500" dirty="0" smtClean="0"/>
          </a:p>
          <a:p>
            <a:r>
              <a:rPr lang="en-US" sz="4500" dirty="0" err="1" smtClean="0"/>
              <a:t>Contoh</a:t>
            </a:r>
            <a:r>
              <a:rPr lang="en-US" sz="4500" dirty="0" smtClean="0"/>
              <a:t>: </a:t>
            </a:r>
            <a:endParaRPr lang="id-ID" sz="4500" dirty="0" smtClean="0"/>
          </a:p>
          <a:p>
            <a:pPr>
              <a:buNone/>
            </a:pPr>
            <a:r>
              <a:rPr lang="id-ID" sz="4500" dirty="0" smtClean="0"/>
              <a:t>	</a:t>
            </a:r>
            <a:r>
              <a:rPr lang="en-US" sz="4500" dirty="0" err="1" smtClean="0"/>
              <a:t>Mysql</a:t>
            </a:r>
            <a:r>
              <a:rPr lang="en-US" sz="4500" dirty="0" smtClean="0"/>
              <a:t>&gt;SELECT</a:t>
            </a:r>
            <a:r>
              <a:rPr lang="id-ID" sz="4500" dirty="0" smtClean="0"/>
              <a:t> </a:t>
            </a:r>
            <a:r>
              <a:rPr lang="en-US" sz="4500" dirty="0" smtClean="0"/>
              <a:t>encode(</a:t>
            </a:r>
            <a:r>
              <a:rPr lang="id-ID" sz="4500" dirty="0" smtClean="0"/>
              <a:t>‘Xampp’,’Mysql’</a:t>
            </a:r>
            <a:r>
              <a:rPr lang="en-US" sz="4500" dirty="0" smtClean="0"/>
              <a:t>)</a:t>
            </a:r>
            <a:endParaRPr lang="id-ID" sz="4500" dirty="0" smtClean="0"/>
          </a:p>
          <a:p>
            <a:pPr>
              <a:buNone/>
            </a:pPr>
            <a:r>
              <a:rPr lang="id-ID" sz="4500" dirty="0" smtClean="0"/>
              <a:t>		  -&gt;</a:t>
            </a:r>
            <a:r>
              <a:rPr lang="en-US" sz="4500" dirty="0" err="1" smtClean="0"/>
              <a:t>Kodenya</a:t>
            </a:r>
            <a:r>
              <a:rPr lang="en-US" sz="4500" dirty="0" smtClean="0"/>
              <a:t>_</a:t>
            </a:r>
            <a:r>
              <a:rPr lang="id-ID" sz="4500" dirty="0" smtClean="0"/>
              <a:t>Adalah;</a:t>
            </a:r>
            <a:endParaRPr lang="id-ID" sz="4500" dirty="0" smtClean="0"/>
          </a:p>
          <a:p>
            <a:pPr>
              <a:buNone/>
            </a:pPr>
            <a:r>
              <a:rPr lang="id-ID" sz="4500" dirty="0" smtClean="0"/>
              <a:t>	Hasilnya:</a:t>
            </a:r>
            <a:endParaRPr lang="id-ID" sz="4500" dirty="0" smtClean="0"/>
          </a:p>
          <a:p>
            <a:pPr>
              <a:buNone/>
            </a:pPr>
            <a:endParaRPr lang="en-US" sz="2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676400" y="4572000"/>
            <a:ext cx="6400800" cy="1625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596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lvl="1" algn="just" rtl="0">
              <a:spcBef>
                <a:spcPct val="0"/>
              </a:spcBef>
            </a:pPr>
            <a:r>
              <a:rPr lang="id-ID" sz="3200" b="1" dirty="0" smtClean="0"/>
              <a:t>    </a:t>
            </a:r>
            <a:r>
              <a:rPr lang="en-US" sz="3200" b="1" dirty="0" smtClean="0"/>
              <a:t>Left(</a:t>
            </a:r>
            <a:r>
              <a:rPr lang="en-US" sz="3200" b="1" dirty="0" err="1" smtClean="0"/>
              <a:t>string,nilai</a:t>
            </a:r>
            <a:r>
              <a:rPr lang="en-US" sz="3200" b="1" dirty="0" smtClean="0"/>
              <a:t> </a:t>
            </a:r>
            <a:r>
              <a:rPr lang="en-US" sz="3200" b="1" dirty="0" err="1"/>
              <a:t>pengambilan</a:t>
            </a:r>
            <a:r>
              <a:rPr lang="en-US" sz="3200" b="1" dirty="0"/>
              <a:t> </a:t>
            </a:r>
            <a:r>
              <a:rPr lang="en-US" sz="3200" b="1" dirty="0" err="1"/>
              <a:t>dari</a:t>
            </a:r>
            <a:r>
              <a:rPr lang="en-US" sz="3200" b="1" dirty="0"/>
              <a:t> </a:t>
            </a:r>
            <a:r>
              <a:rPr lang="en-US" sz="3200" b="1" dirty="0" err="1"/>
              <a:t>kiri</a:t>
            </a:r>
            <a:r>
              <a:rPr lang="en-US" sz="3200" b="1" dirty="0" smtClean="0"/>
              <a:t>)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3276600"/>
          </a:xfrm>
        </p:spPr>
        <p:txBody>
          <a:bodyPr>
            <a:normAutofit lnSpcReduction="10000"/>
          </a:bodyPr>
          <a:lstStyle/>
          <a:p>
            <a:r>
              <a:rPr lang="id-ID" dirty="0" smtClean="0"/>
              <a:t>Berfungsi untuk mengambil karakter terkiri dari suatu string dengan jumlah pengambilan karakter dari kiri</a:t>
            </a:r>
            <a:endParaRPr lang="id-ID" dirty="0" smtClean="0"/>
          </a:p>
          <a:p>
            <a:r>
              <a:rPr lang="id-ID" dirty="0" smtClean="0"/>
              <a:t>Contoh: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Mysql&gt;SELECT left(‘Indonesia’,3) 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	  -&gt;Tiga_Digit_Dari_Kiri;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Hasil: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		</a:t>
            </a:r>
            <a:endParaRPr lang="id-ID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600200" y="3962400"/>
            <a:ext cx="5766238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id-ID" sz="3200" dirty="0" smtClean="0"/>
              <a:t>    </a:t>
            </a:r>
            <a:r>
              <a:rPr lang="en-US" sz="3200" dirty="0" smtClean="0"/>
              <a:t>ADDATE (x, Interval </a:t>
            </a:r>
            <a:r>
              <a:rPr lang="en-US" sz="3200" dirty="0" err="1" smtClean="0"/>
              <a:t>nilai_interval</a:t>
            </a:r>
            <a:r>
              <a:rPr lang="en-US" sz="3200" dirty="0" smtClean="0"/>
              <a:t>)</a:t>
            </a:r>
            <a:endParaRPr lang="id-ID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838200"/>
            <a:ext cx="853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 smtClean="0"/>
              <a:t>Berfungsi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mendapatkan</a:t>
            </a:r>
            <a:r>
              <a:rPr lang="en-US" sz="2400" dirty="0" smtClean="0"/>
              <a:t> </a:t>
            </a:r>
            <a:r>
              <a:rPr lang="en-US" sz="2400" dirty="0" err="1" smtClean="0"/>
              <a:t>tanggal</a:t>
            </a:r>
            <a:r>
              <a:rPr lang="en-US" sz="2400" dirty="0" smtClean="0"/>
              <a:t> </a:t>
            </a:r>
            <a:r>
              <a:rPr lang="en-US" sz="2400" dirty="0" err="1" smtClean="0"/>
              <a:t>baru</a:t>
            </a:r>
            <a:r>
              <a:rPr lang="en-US" sz="2400" dirty="0" smtClean="0"/>
              <a:t> </a:t>
            </a:r>
            <a:r>
              <a:rPr lang="en-US" sz="2400" dirty="0" err="1" smtClean="0"/>
              <a:t>karena</a:t>
            </a:r>
            <a:r>
              <a:rPr lang="en-US" sz="2400" dirty="0" smtClean="0"/>
              <a:t> </a:t>
            </a:r>
            <a:r>
              <a:rPr lang="en-US" sz="2400" dirty="0" err="1" smtClean="0"/>
              <a:t>proses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penjumlahan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interval</a:t>
            </a:r>
            <a:endParaRPr lang="id-ID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16764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Daftar Tipe Nilai Interval</a:t>
            </a:r>
            <a:endParaRPr lang="id-ID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57200" y="2057400"/>
            <a:ext cx="2971800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3505200" y="1676400"/>
            <a:ext cx="54102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Contoh :</a:t>
            </a:r>
            <a:endParaRPr lang="id-ID" dirty="0" smtClean="0"/>
          </a:p>
          <a:p>
            <a:r>
              <a:rPr lang="id-ID" sz="1600" dirty="0" smtClean="0"/>
              <a:t>SELECT ADDDATE(‘2004-08-13’,interval 10 day</a:t>
            </a:r>
            <a:endParaRPr lang="id-ID" sz="1600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2362200"/>
            <a:ext cx="5334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id-ID" sz="3000" b="1" dirty="0" smtClean="0"/>
              <a:t>  </a:t>
            </a:r>
            <a:r>
              <a:rPr lang="en-US" sz="3000" b="1" dirty="0" smtClean="0"/>
              <a:t>Mid(</a:t>
            </a:r>
            <a:r>
              <a:rPr lang="en-US" sz="3000" b="1" dirty="0" err="1" smtClean="0"/>
              <a:t>string,posisi,nilai</a:t>
            </a:r>
            <a:r>
              <a:rPr lang="en-US" sz="3000" b="1" dirty="0" smtClean="0"/>
              <a:t> </a:t>
            </a:r>
            <a:r>
              <a:rPr lang="en-US" sz="3000" b="1" dirty="0" err="1"/>
              <a:t>pengambilan</a:t>
            </a:r>
            <a:r>
              <a:rPr lang="en-US" sz="3000" b="1" dirty="0"/>
              <a:t> </a:t>
            </a:r>
            <a:r>
              <a:rPr lang="en-US" sz="3000" b="1" dirty="0" err="1"/>
              <a:t>dari</a:t>
            </a:r>
            <a:r>
              <a:rPr lang="en-US" sz="3000" b="1" dirty="0"/>
              <a:t> </a:t>
            </a:r>
            <a:r>
              <a:rPr lang="en-US" sz="3000" b="1" dirty="0" err="1"/>
              <a:t>posisi</a:t>
            </a:r>
            <a:r>
              <a:rPr lang="en-US" sz="3000" b="1" dirty="0" smtClean="0"/>
              <a:t>)</a:t>
            </a:r>
            <a:endParaRPr lang="en-US" sz="3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990600"/>
            <a:ext cx="8229600" cy="3505200"/>
          </a:xfrm>
        </p:spPr>
        <p:txBody>
          <a:bodyPr>
            <a:normAutofit fontScale="92500" lnSpcReduction="20000"/>
          </a:bodyPr>
          <a:lstStyle/>
          <a:p>
            <a:r>
              <a:rPr lang="id-ID" sz="2600" dirty="0" smtClean="0"/>
              <a:t>Mengambil karakter dari suatu string</a:t>
            </a:r>
            <a:endParaRPr lang="id-ID" sz="2600" dirty="0" smtClean="0"/>
          </a:p>
          <a:p>
            <a:r>
              <a:rPr lang="id-ID" sz="2600" dirty="0" smtClean="0"/>
              <a:t>Terlebih dahulu menentukan posisi pengambilan</a:t>
            </a:r>
            <a:endParaRPr lang="id-ID" sz="2600" dirty="0" smtClean="0"/>
          </a:p>
          <a:p>
            <a:r>
              <a:rPr lang="id-ID" sz="2600" dirty="0" smtClean="0"/>
              <a:t>Kemudian menentukan jumlah karakter yang akan diambil dari posisi yang telah ditentukan</a:t>
            </a:r>
            <a:endParaRPr lang="id-ID" sz="2600" dirty="0" smtClean="0"/>
          </a:p>
          <a:p>
            <a:r>
              <a:rPr lang="id-ID" sz="2600" dirty="0" smtClean="0"/>
              <a:t>Contoh:</a:t>
            </a:r>
            <a:endParaRPr lang="id-ID" sz="2600" dirty="0" smtClean="0"/>
          </a:p>
          <a:p>
            <a:pPr>
              <a:buNone/>
            </a:pPr>
            <a:r>
              <a:rPr lang="id-ID" sz="2600" dirty="0" smtClean="0"/>
              <a:t>	Mysql&gt;SELECT mid(‘Indonesia’,4,3)</a:t>
            </a:r>
            <a:endParaRPr lang="id-ID" sz="2600" dirty="0" smtClean="0"/>
          </a:p>
          <a:p>
            <a:pPr>
              <a:buNone/>
            </a:pPr>
            <a:r>
              <a:rPr lang="id-ID" sz="2600" dirty="0" smtClean="0"/>
              <a:t>		  -&gt;Tiga_Digit_Dari_Huruf_O;</a:t>
            </a:r>
            <a:endParaRPr lang="id-ID" sz="2600" dirty="0" smtClean="0"/>
          </a:p>
          <a:p>
            <a:pPr>
              <a:buNone/>
            </a:pPr>
            <a:r>
              <a:rPr lang="id-ID" sz="2600" dirty="0" smtClean="0"/>
              <a:t>	Hasil:</a:t>
            </a:r>
            <a:endParaRPr lang="id-ID" sz="2600" dirty="0" smtClean="0"/>
          </a:p>
          <a:p>
            <a:pPr>
              <a:buNone/>
            </a:pPr>
            <a:endParaRPr lang="id-ID" sz="26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371600" y="4343400"/>
            <a:ext cx="6096000" cy="1722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lvl="1" algn="l"/>
            <a:r>
              <a:rPr lang="id-ID" sz="3000" b="1" dirty="0" smtClean="0"/>
              <a:t>   </a:t>
            </a:r>
            <a:r>
              <a:rPr lang="en-US" sz="3000" b="1" dirty="0" smtClean="0"/>
              <a:t>Right </a:t>
            </a:r>
            <a:r>
              <a:rPr lang="en-US" sz="3000" b="1" dirty="0"/>
              <a:t>(</a:t>
            </a:r>
            <a:r>
              <a:rPr lang="en-US" sz="3000" b="1" dirty="0" err="1"/>
              <a:t>string,nilai</a:t>
            </a:r>
            <a:r>
              <a:rPr lang="en-US" sz="3000" b="1" dirty="0"/>
              <a:t> </a:t>
            </a:r>
            <a:r>
              <a:rPr lang="en-US" sz="3000" b="1" dirty="0" err="1"/>
              <a:t>pengambilan</a:t>
            </a:r>
            <a:r>
              <a:rPr lang="en-US" sz="3000" b="1" dirty="0"/>
              <a:t> </a:t>
            </a:r>
            <a:r>
              <a:rPr lang="en-US" sz="3000" b="1" dirty="0" err="1"/>
              <a:t>dari</a:t>
            </a:r>
            <a:r>
              <a:rPr lang="en-US" sz="3000" b="1" dirty="0"/>
              <a:t> </a:t>
            </a:r>
            <a:r>
              <a:rPr lang="en-US" sz="3000" b="1" dirty="0" err="1"/>
              <a:t>kanan</a:t>
            </a:r>
            <a:r>
              <a:rPr lang="en-US" sz="3000" b="1" dirty="0"/>
              <a:t>)</a:t>
            </a:r>
            <a:endParaRPr lang="en-US" sz="3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838201"/>
            <a:ext cx="8229600" cy="3276600"/>
          </a:xfrm>
        </p:spPr>
        <p:txBody>
          <a:bodyPr>
            <a:normAutofit/>
          </a:bodyPr>
          <a:lstStyle/>
          <a:p>
            <a:r>
              <a:rPr lang="id-ID" dirty="0" smtClean="0"/>
              <a:t>Untuk mengambil karakter terkanan dari suatu string dengan jumlah pengambilan karakter dari kanan</a:t>
            </a:r>
            <a:endParaRPr lang="id-ID" dirty="0" smtClean="0"/>
          </a:p>
          <a:p>
            <a:r>
              <a:rPr lang="id-ID" dirty="0" smtClean="0"/>
              <a:t>Contoh: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Mysql&gt;SELECT right(‘Indonesia’,3)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	  -&gt;Tiga_Digit_Dari_Kanan;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Hasilnya:</a:t>
            </a:r>
            <a:endParaRPr lang="id-ID" dirty="0" smtClean="0"/>
          </a:p>
          <a:p>
            <a:pPr>
              <a:buNone/>
            </a:pPr>
            <a:endParaRPr lang="id-ID" dirty="0" smtClean="0"/>
          </a:p>
          <a:p>
            <a:pPr>
              <a:buNone/>
            </a:pPr>
            <a:endParaRPr lang="id-ID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371600" y="4038600"/>
            <a:ext cx="6553200" cy="1890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9216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1" algn="l"/>
            <a:r>
              <a:rPr lang="id-ID" sz="3200" b="1" dirty="0" smtClean="0"/>
              <a:t>   </a:t>
            </a:r>
            <a:r>
              <a:rPr lang="en-US" sz="3200" b="1" dirty="0" smtClean="0"/>
              <a:t>L</a:t>
            </a:r>
            <a:r>
              <a:rPr lang="id-ID" sz="3200" b="1" dirty="0" smtClean="0"/>
              <a:t>c</a:t>
            </a:r>
            <a:r>
              <a:rPr lang="en-US" sz="3200" b="1" dirty="0" err="1" smtClean="0"/>
              <a:t>ase</a:t>
            </a:r>
            <a:r>
              <a:rPr lang="en-US" sz="3200" b="1" dirty="0" smtClean="0"/>
              <a:t>(string</a:t>
            </a:r>
            <a:r>
              <a:rPr lang="en-US" sz="3200" b="1" dirty="0"/>
              <a:t>) </a:t>
            </a:r>
            <a:r>
              <a:rPr lang="en-US" sz="3200" b="1" dirty="0" err="1"/>
              <a:t>Atau</a:t>
            </a:r>
            <a:r>
              <a:rPr lang="en-US" sz="3200" b="1" dirty="0"/>
              <a:t> Lower(string)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914401"/>
            <a:ext cx="8229600" cy="2743200"/>
          </a:xfrm>
        </p:spPr>
        <p:txBody>
          <a:bodyPr>
            <a:normAutofit/>
          </a:bodyPr>
          <a:lstStyle/>
          <a:p>
            <a:r>
              <a:rPr lang="id-ID" dirty="0" smtClean="0"/>
              <a:t>Merubah tipe karakter dari suatu string dari huruf kapital menjadi huruf kecil</a:t>
            </a:r>
            <a:endParaRPr lang="id-ID" dirty="0" smtClean="0"/>
          </a:p>
          <a:p>
            <a:r>
              <a:rPr lang="id-ID" dirty="0" smtClean="0"/>
              <a:t>Contoh: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Mysql&gt;SELECT Lcase(‘SISTEM BASIS DATA’) Perubahannya_adalah;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Hasilnya:</a:t>
            </a:r>
            <a:endParaRPr lang="id-ID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295400" y="3733800"/>
            <a:ext cx="6874649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63976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1" algn="l"/>
            <a:r>
              <a:rPr lang="id-ID" sz="3200" b="1" dirty="0" smtClean="0"/>
              <a:t>   </a:t>
            </a:r>
            <a:r>
              <a:rPr lang="en-US" sz="3200" b="1" dirty="0" err="1" smtClean="0"/>
              <a:t>Ucase</a:t>
            </a:r>
            <a:r>
              <a:rPr lang="en-US" sz="3200" b="1" dirty="0" smtClean="0"/>
              <a:t>(string</a:t>
            </a:r>
            <a:r>
              <a:rPr lang="en-US" sz="3200" b="1" dirty="0"/>
              <a:t>) </a:t>
            </a:r>
            <a:r>
              <a:rPr lang="en-US" sz="3200" b="1" dirty="0" err="1"/>
              <a:t>Atau</a:t>
            </a:r>
            <a:r>
              <a:rPr lang="en-US" sz="3200" b="1" dirty="0"/>
              <a:t> Upper(string)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762001"/>
            <a:ext cx="8229600" cy="3200400"/>
          </a:xfrm>
        </p:spPr>
        <p:txBody>
          <a:bodyPr/>
          <a:lstStyle/>
          <a:p>
            <a:r>
              <a:rPr lang="id-ID" dirty="0" smtClean="0"/>
              <a:t>Merubah huruf kecil menjadi huruf kapital atau besar</a:t>
            </a:r>
            <a:endParaRPr lang="id-ID" dirty="0" smtClean="0"/>
          </a:p>
          <a:p>
            <a:r>
              <a:rPr lang="id-ID" dirty="0" smtClean="0"/>
              <a:t>Contoh: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Mysql&gt;SELECT upper(‘manajemen berbasis pengetahuan’) Perubahannya;</a:t>
            </a:r>
            <a:endParaRPr lang="id-ID" dirty="0" smtClean="0"/>
          </a:p>
          <a:p>
            <a:pPr>
              <a:buNone/>
            </a:pPr>
            <a:endParaRPr lang="id-ID" dirty="0" smtClean="0"/>
          </a:p>
          <a:p>
            <a:pPr>
              <a:buNone/>
            </a:pPr>
            <a:r>
              <a:rPr lang="id-ID" dirty="0" smtClean="0"/>
              <a:t>	Hasil:</a:t>
            </a:r>
            <a:endParaRPr lang="id-ID" dirty="0" smtClean="0"/>
          </a:p>
          <a:p>
            <a:pPr>
              <a:buNone/>
            </a:pPr>
            <a:endParaRPr lang="id-ID" dirty="0" smtClean="0"/>
          </a:p>
          <a:p>
            <a:pPr>
              <a:buNone/>
            </a:pPr>
            <a:endParaRPr lang="id-ID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66800" y="4114800"/>
            <a:ext cx="7220447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596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1" algn="just"/>
            <a:r>
              <a:rPr lang="id-ID" sz="3200" b="1" dirty="0" smtClean="0"/>
              <a:t>    </a:t>
            </a:r>
            <a:r>
              <a:rPr lang="en-US" sz="3200" b="1" dirty="0" err="1" smtClean="0"/>
              <a:t>Ltrim</a:t>
            </a:r>
            <a:r>
              <a:rPr lang="en-US" sz="3200" b="1" dirty="0" smtClean="0"/>
              <a:t>(string</a:t>
            </a:r>
            <a:r>
              <a:rPr lang="en-US" sz="3200" b="1" dirty="0"/>
              <a:t>)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940491"/>
          </a:xfrm>
        </p:spPr>
        <p:txBody>
          <a:bodyPr/>
          <a:lstStyle/>
          <a:p>
            <a:r>
              <a:rPr lang="id-ID" dirty="0" smtClean="0"/>
              <a:t>Menghilangkan atau menghapus spasi dari bagian kiri suatu string</a:t>
            </a:r>
            <a:endParaRPr lang="id-ID" dirty="0" smtClean="0"/>
          </a:p>
          <a:p>
            <a:r>
              <a:rPr lang="id-ID" dirty="0" smtClean="0"/>
              <a:t>Mysql&gt;SELECT ltrim(“	Kugapai harapan”)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	  -&gt;Perubahannya;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Hasilnya:</a:t>
            </a:r>
            <a:endParaRPr lang="id-ID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905000" y="3810000"/>
            <a:ext cx="4343400" cy="153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9216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1" algn="just"/>
            <a:r>
              <a:rPr lang="id-ID" sz="3200" b="1" dirty="0" smtClean="0"/>
              <a:t>   </a:t>
            </a:r>
            <a:r>
              <a:rPr lang="en-US" sz="3200" b="1" dirty="0" err="1" smtClean="0"/>
              <a:t>Rtrim</a:t>
            </a:r>
            <a:r>
              <a:rPr lang="en-US" sz="3200" b="1" dirty="0" smtClean="0"/>
              <a:t>(string</a:t>
            </a:r>
            <a:r>
              <a:rPr lang="en-US" sz="3200" b="1" dirty="0"/>
              <a:t>)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r>
              <a:rPr lang="id-ID" dirty="0" smtClean="0"/>
              <a:t>Menghilangkan atau menghapus spasi dari bagian kanan suatu string </a:t>
            </a:r>
            <a:endParaRPr lang="id-ID" dirty="0" smtClean="0"/>
          </a:p>
          <a:p>
            <a:r>
              <a:rPr lang="id-ID" dirty="0" smtClean="0"/>
              <a:t>Contoh: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Mysql&gt;SELECT rtrim(“Kugapai harapan	“)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	   -&gt;Perubahannya;</a:t>
            </a:r>
            <a:endParaRPr lang="id-ID" dirty="0" smtClean="0"/>
          </a:p>
          <a:p>
            <a:pPr>
              <a:buNone/>
            </a:pPr>
            <a:endParaRPr lang="id-ID" dirty="0" smtClean="0"/>
          </a:p>
          <a:p>
            <a:pPr>
              <a:buNone/>
            </a:pPr>
            <a:r>
              <a:rPr lang="id-ID" dirty="0" smtClean="0"/>
              <a:t>	Hasilnya:</a:t>
            </a:r>
            <a:endParaRPr lang="id-ID" dirty="0" smtClean="0"/>
          </a:p>
          <a:p>
            <a:pPr>
              <a:buNone/>
            </a:pPr>
            <a:endParaRPr lang="id-ID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981200" y="4343400"/>
            <a:ext cx="4724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596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1" algn="l"/>
            <a:r>
              <a:rPr lang="id-ID" sz="3200" b="1" dirty="0" smtClean="0"/>
              <a:t>   </a:t>
            </a:r>
            <a:r>
              <a:rPr lang="en-US" sz="3200" b="1" dirty="0" smtClean="0"/>
              <a:t>Trim(string</a:t>
            </a:r>
            <a:r>
              <a:rPr lang="en-US" sz="3200" b="1" dirty="0"/>
              <a:t>)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16691"/>
          </a:xfrm>
        </p:spPr>
        <p:txBody>
          <a:bodyPr/>
          <a:lstStyle/>
          <a:p>
            <a:r>
              <a:rPr lang="id-ID" dirty="0" smtClean="0"/>
              <a:t>Menghilangkan atau menghapus spasi dari bagian kiri dan kanan suatu string</a:t>
            </a:r>
            <a:endParaRPr lang="id-ID" dirty="0" smtClean="0"/>
          </a:p>
          <a:p>
            <a:r>
              <a:rPr lang="id-ID" dirty="0" smtClean="0"/>
              <a:t>Contoh: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Mysql&gt;SELECT trim(“	Kugapai harapan	“) Perubahannya;</a:t>
            </a:r>
            <a:endParaRPr lang="id-ID" dirty="0" smtClean="0"/>
          </a:p>
          <a:p>
            <a:pPr>
              <a:buNone/>
            </a:pPr>
            <a:endParaRPr lang="id-ID" dirty="0" smtClean="0"/>
          </a:p>
          <a:p>
            <a:pPr>
              <a:buNone/>
            </a:pPr>
            <a:r>
              <a:rPr lang="id-ID" dirty="0" smtClean="0"/>
              <a:t>	Hasilnya:</a:t>
            </a:r>
            <a:endParaRPr lang="id-ID" dirty="0" smtClean="0"/>
          </a:p>
          <a:p>
            <a:pPr>
              <a:buNone/>
            </a:pPr>
            <a:endParaRPr lang="id-ID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590800" y="3810000"/>
            <a:ext cx="4267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9216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1" algn="l"/>
            <a:r>
              <a:rPr lang="id-ID" sz="3200" b="1" dirty="0" smtClean="0"/>
              <a:t>  </a:t>
            </a:r>
            <a:r>
              <a:rPr lang="en-US" sz="3200" b="1" dirty="0" smtClean="0"/>
              <a:t>Password(string</a:t>
            </a:r>
            <a:r>
              <a:rPr lang="en-US" sz="3200" b="1" dirty="0"/>
              <a:t>)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4864291"/>
          </a:xfrm>
        </p:spPr>
        <p:txBody>
          <a:bodyPr/>
          <a:lstStyle/>
          <a:p>
            <a:r>
              <a:rPr lang="id-ID" dirty="0" smtClean="0"/>
              <a:t>Merubah suatu string menjadi kode sandi yang telah dienkripsi</a:t>
            </a:r>
            <a:endParaRPr lang="id-ID" dirty="0" smtClean="0"/>
          </a:p>
          <a:p>
            <a:r>
              <a:rPr lang="id-ID" dirty="0" smtClean="0"/>
              <a:t>Contoh: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Mysql&gt;SELECT password(“rahasia”) Menjadi;</a:t>
            </a:r>
            <a:endParaRPr lang="id-ID" dirty="0" smtClean="0"/>
          </a:p>
          <a:p>
            <a:pPr>
              <a:buNone/>
            </a:pPr>
            <a:endParaRPr lang="id-ID" dirty="0" smtClean="0"/>
          </a:p>
          <a:p>
            <a:pPr>
              <a:buNone/>
            </a:pPr>
            <a:r>
              <a:rPr lang="id-ID" dirty="0" smtClean="0"/>
              <a:t>	Hasilnya:</a:t>
            </a:r>
            <a:endParaRPr lang="id-ID" dirty="0" smtClean="0"/>
          </a:p>
          <a:p>
            <a:pPr>
              <a:buNone/>
            </a:pPr>
            <a:endParaRPr lang="id-ID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752600" y="3962400"/>
            <a:ext cx="55499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9144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371600" y="5791200"/>
            <a:ext cx="7772400" cy="839162"/>
          </a:xfrm>
        </p:spPr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Terima Kasih</a:t>
            </a:r>
            <a:endParaRPr lang="id-ID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id-ID" sz="3200" dirty="0" smtClean="0"/>
              <a:t>  CURDATE()</a:t>
            </a:r>
            <a:endParaRPr lang="id-ID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921603"/>
            <a:ext cx="784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2400" dirty="0" smtClean="0"/>
              <a:t>Menghasilkan tanggal saat ini, namun tidak seperti fungsi now() yang disertai dengan waktu </a:t>
            </a:r>
            <a:endParaRPr lang="id-ID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1899047"/>
            <a:ext cx="624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smtClean="0"/>
              <a:t>Contoh :</a:t>
            </a:r>
            <a:endParaRPr lang="id-ID" sz="2000" dirty="0" smtClean="0"/>
          </a:p>
          <a:p>
            <a:r>
              <a:rPr lang="id-ID" sz="2000" dirty="0" smtClean="0"/>
              <a:t>mysql &gt; SELECT CURDATE()TanggalHariIni;</a:t>
            </a:r>
            <a:endParaRPr lang="id-ID" sz="2000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09600" y="2895600"/>
            <a:ext cx="7263653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id-ID" sz="3200" dirty="0" smtClean="0"/>
              <a:t>   CURTIME()</a:t>
            </a:r>
            <a:endParaRPr lang="id-ID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143000"/>
            <a:ext cx="784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2800" dirty="0" smtClean="0"/>
              <a:t>Menghasilkan waktu saat ini</a:t>
            </a:r>
            <a:endParaRPr lang="id-ID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1905000"/>
            <a:ext cx="7543800" cy="1269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2500" dirty="0" smtClean="0"/>
              <a:t>Contoh :</a:t>
            </a:r>
            <a:endParaRPr lang="id-ID" sz="2500" dirty="0" smtClean="0"/>
          </a:p>
          <a:p>
            <a:pPr>
              <a:lnSpc>
                <a:spcPct val="150000"/>
              </a:lnSpc>
            </a:pPr>
            <a:r>
              <a:rPr lang="id-ID" sz="2600" dirty="0" smtClean="0"/>
              <a:t>Mysql&gt; SELECT CURTIME()WaktuSaatIni;</a:t>
            </a:r>
            <a:endParaRPr lang="id-ID" sz="2600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33400" y="3276600"/>
            <a:ext cx="8045388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id-ID" sz="3200" dirty="0" smtClean="0"/>
              <a:t>    CURRENT_TIMESTAMP()</a:t>
            </a:r>
            <a:endParaRPr lang="id-ID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143000"/>
            <a:ext cx="7848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2800" dirty="0" smtClean="0"/>
              <a:t>Menampilkan tanggal saat ini berikut dengan jam, menit, dan detik  </a:t>
            </a:r>
            <a:endParaRPr lang="id-ID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2067833"/>
            <a:ext cx="8077200" cy="1408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2500" dirty="0" smtClean="0"/>
              <a:t>Contoh :</a:t>
            </a:r>
            <a:endParaRPr lang="id-ID" sz="2500" dirty="0" smtClean="0"/>
          </a:p>
          <a:p>
            <a:r>
              <a:rPr lang="id-ID" sz="2400" dirty="0" smtClean="0"/>
              <a:t>Mysql&gt;SELECT current_timestamp()</a:t>
            </a:r>
            <a:endParaRPr lang="id-ID" sz="2400" dirty="0" smtClean="0"/>
          </a:p>
          <a:p>
            <a:r>
              <a:rPr lang="id-ID" sz="2400" dirty="0" smtClean="0"/>
              <a:t>       -&gt;TanggalSaatIni_Dan_WaktuSaatIni;</a:t>
            </a:r>
            <a:endParaRPr lang="id-ID" sz="2400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85800" y="3810000"/>
            <a:ext cx="7315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id-ID" sz="3200" dirty="0" smtClean="0"/>
              <a:t>    DAYNAME(nama Hari)</a:t>
            </a:r>
            <a:endParaRPr lang="id-ID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143000"/>
            <a:ext cx="7848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2800" dirty="0" smtClean="0"/>
              <a:t>Berfungsi untuk menampilkan nama hari sesuai dengan saat ini </a:t>
            </a:r>
            <a:endParaRPr lang="id-ID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2067833"/>
            <a:ext cx="8077200" cy="1408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2500" dirty="0" smtClean="0"/>
              <a:t>Contoh :</a:t>
            </a:r>
            <a:endParaRPr lang="id-ID" sz="2500" dirty="0" smtClean="0"/>
          </a:p>
          <a:p>
            <a:r>
              <a:rPr lang="id-ID" sz="2400" dirty="0" smtClean="0"/>
              <a:t>Mysql&gt;SELECT DAYNAME(‘2004-08-13’)</a:t>
            </a:r>
            <a:endParaRPr lang="id-ID" sz="2400" dirty="0" smtClean="0"/>
          </a:p>
          <a:p>
            <a:r>
              <a:rPr lang="id-ID" sz="2400" dirty="0" smtClean="0"/>
              <a:t>       -&gt;TanggalTersebutHari;</a:t>
            </a:r>
            <a:endParaRPr lang="id-ID" sz="2400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62000" y="3733800"/>
            <a:ext cx="725291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4456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id-ID" sz="3600" dirty="0" smtClean="0"/>
              <a:t>   DAYOFMONTH(Penanggalan)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029200"/>
          </a:xfrm>
        </p:spPr>
        <p:txBody>
          <a:bodyPr/>
          <a:lstStyle/>
          <a:p>
            <a:r>
              <a:rPr lang="id-ID" dirty="0" smtClean="0"/>
              <a:t>Berfungsi untuk menampilkan tanggal pada suatu format penanggalan dari sebulan</a:t>
            </a:r>
            <a:endParaRPr lang="id-ID" dirty="0" smtClean="0"/>
          </a:p>
          <a:p>
            <a:r>
              <a:rPr lang="id-ID" dirty="0" smtClean="0"/>
              <a:t>Contoh: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Mysql&gt;Select dayofmonth(‘2006-05-07’)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	  -&gt;Tanggalnya_adalah;</a:t>
            </a:r>
            <a:endParaRPr lang="id-ID" dirty="0" smtClean="0"/>
          </a:p>
          <a:p>
            <a:pPr>
              <a:buNone/>
            </a:pPr>
            <a:endParaRPr lang="id-ID" dirty="0" smtClean="0"/>
          </a:p>
          <a:p>
            <a:pPr>
              <a:buNone/>
            </a:pPr>
            <a:r>
              <a:rPr lang="id-ID" dirty="0" smtClean="0"/>
              <a:t>	Hasilnya: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</a:t>
            </a:r>
            <a:endParaRPr lang="id-ID" dirty="0"/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524000" y="4495800"/>
            <a:ext cx="6442364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596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1" algn="l"/>
            <a:r>
              <a:rPr lang="id-ID" sz="3600" dirty="0" smtClean="0"/>
              <a:t>   </a:t>
            </a:r>
            <a:r>
              <a:rPr lang="en-US" sz="3600" dirty="0" smtClean="0"/>
              <a:t>DAYOF</a:t>
            </a:r>
            <a:r>
              <a:rPr lang="id-ID" sz="3600" dirty="0" smtClean="0"/>
              <a:t>WEEK</a:t>
            </a:r>
            <a:r>
              <a:rPr lang="en-US" sz="3600" dirty="0" smtClean="0"/>
              <a:t> </a:t>
            </a:r>
            <a:r>
              <a:rPr lang="en-US" sz="3600" dirty="0"/>
              <a:t>(</a:t>
            </a:r>
            <a:r>
              <a:rPr lang="en-US" sz="3600" dirty="0" err="1"/>
              <a:t>penanggalan</a:t>
            </a:r>
            <a:r>
              <a:rPr lang="en-US" sz="3600" dirty="0"/>
              <a:t>)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16691"/>
          </a:xfrm>
        </p:spPr>
        <p:txBody>
          <a:bodyPr/>
          <a:lstStyle/>
          <a:p>
            <a:r>
              <a:rPr lang="id-ID" dirty="0" smtClean="0"/>
              <a:t>Berfungsi untuk menampilkan hari dari seminggu dengan menggunakan kode angka</a:t>
            </a:r>
            <a:endParaRPr lang="id-ID" dirty="0" smtClean="0"/>
          </a:p>
          <a:p>
            <a:r>
              <a:rPr lang="id-ID" dirty="0" smtClean="0"/>
              <a:t>Daftar nama hari dan kode angkanya:</a:t>
            </a:r>
            <a:endParaRPr lang="id-ID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447800" y="2514599"/>
            <a:ext cx="4267200" cy="3309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596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1" algn="l"/>
            <a:r>
              <a:rPr lang="en-US" sz="3600" dirty="0"/>
              <a:t>DAYOFWEEK (</a:t>
            </a:r>
            <a:r>
              <a:rPr lang="en-US" sz="3600" dirty="0" err="1"/>
              <a:t>penanggalan</a:t>
            </a:r>
            <a:r>
              <a:rPr lang="en-US" sz="3600" dirty="0"/>
              <a:t>)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06963"/>
          </a:xfrm>
        </p:spPr>
        <p:txBody>
          <a:bodyPr/>
          <a:lstStyle/>
          <a:p>
            <a:r>
              <a:rPr lang="id-ID" dirty="0" smtClean="0"/>
              <a:t>Contoh: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Mysql&gt;SELECT dayofweek(‘2006-05-07’)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       -&gt;Kode_Tanggalnya;</a:t>
            </a:r>
            <a:endParaRPr lang="id-ID" dirty="0" smtClean="0"/>
          </a:p>
          <a:p>
            <a:pPr>
              <a:buNone/>
            </a:pPr>
            <a:endParaRPr lang="id-ID" dirty="0" smtClean="0"/>
          </a:p>
          <a:p>
            <a:pPr>
              <a:buNone/>
            </a:pPr>
            <a:r>
              <a:rPr lang="id-ID" dirty="0" smtClean="0"/>
              <a:t>	Hasilnya: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		</a:t>
            </a:r>
            <a:endParaRPr lang="id-ID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667000" y="3429000"/>
            <a:ext cx="3276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4741</Words>
  <Application>WPS Presentation</Application>
  <PresentationFormat>On-screen Show (4:3)</PresentationFormat>
  <Paragraphs>239</Paragraphs>
  <Slides>28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9" baseType="lpstr">
      <vt:lpstr>Arial</vt:lpstr>
      <vt:lpstr>SimSun</vt:lpstr>
      <vt:lpstr>Wingdings</vt:lpstr>
      <vt:lpstr>Tw Cen MT</vt:lpstr>
      <vt:lpstr>Wingdings 3</vt:lpstr>
      <vt:lpstr>Tw Cen MT Condensed</vt:lpstr>
      <vt:lpstr>Microsoft YaHei</vt:lpstr>
      <vt:lpstr>Arial Unicode MS</vt:lpstr>
      <vt:lpstr>Calibri</vt:lpstr>
      <vt:lpstr>Wingdings 3</vt:lpstr>
      <vt:lpstr>Integral</vt:lpstr>
      <vt:lpstr>Fungsi Tanggal</vt:lpstr>
      <vt:lpstr>    ADDATE (x, Interval nilai_interval)</vt:lpstr>
      <vt:lpstr>  CURDATE()</vt:lpstr>
      <vt:lpstr>   CURTIME()</vt:lpstr>
      <vt:lpstr>    CURRENT_TIMESTAMP()</vt:lpstr>
      <vt:lpstr>    DAYNAME(nama Hari)</vt:lpstr>
      <vt:lpstr>   DAYOFMONTH(Penanggalan)</vt:lpstr>
      <vt:lpstr>   DAYOFWEEK (penanggalan)</vt:lpstr>
      <vt:lpstr>DAYOFWEEK (penanggalan)</vt:lpstr>
      <vt:lpstr>DAYOFYEAR (penanggalan)</vt:lpstr>
      <vt:lpstr>EXTRACT(nilai FROM penanggalan/waktu)</vt:lpstr>
      <vt:lpstr>   EXTRACT(nilai FROM penanggalan/waktu)</vt:lpstr>
      <vt:lpstr>    FROM_DAYS(tanggal dalam nilai)</vt:lpstr>
      <vt:lpstr>Ascii (x)</vt:lpstr>
      <vt:lpstr>Ascii (x)</vt:lpstr>
      <vt:lpstr>Char (x1, x2, …)</vt:lpstr>
      <vt:lpstr>    Char_Length(string) atau Length(string)</vt:lpstr>
      <vt:lpstr>   Encode (string,string_enkripsi)</vt:lpstr>
      <vt:lpstr>    Left(string,nilai pengambilan dari kiri)</vt:lpstr>
      <vt:lpstr>  Mid(string,posisi,nilai pengambilan dari posisi)</vt:lpstr>
      <vt:lpstr>   Right (string,nilai pengambilan dari kanan)</vt:lpstr>
      <vt:lpstr>   Lcase(string) Atau Lower(string)</vt:lpstr>
      <vt:lpstr>   Ucase(string) Atau Upper(string)</vt:lpstr>
      <vt:lpstr>    Ltrim(string)</vt:lpstr>
      <vt:lpstr>   Rtrim(string)</vt:lpstr>
      <vt:lpstr>   Trim(string)</vt:lpstr>
      <vt:lpstr>  Password(string)</vt:lpstr>
      <vt:lpstr>Terima Kasih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</dc:title>
  <dc:creator>unindra</dc:creator>
  <cp:lastModifiedBy>LENOVO</cp:lastModifiedBy>
  <cp:revision>24</cp:revision>
  <dcterms:created xsi:type="dcterms:W3CDTF">2013-12-18T06:01:00Z</dcterms:created>
  <dcterms:modified xsi:type="dcterms:W3CDTF">2021-03-03T04:09:08Z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1033-11.2.0.9984</vt:lpwstr>
  </property>
</Properties>
</file>