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D906-061D-492E-AFC2-3CB3B18D925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8EE2E-380A-43C9-9C1F-45148CA0019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A5D906-061D-492E-AFC2-3CB3B18D925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9977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85423"/>
            <a:ext cx="4343400" cy="13720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DATABASE RELATION</a:t>
            </a:r>
            <a:br>
              <a:rPr lang="id-ID" sz="5400" dirty="0" smtClean="0">
                <a:solidFill>
                  <a:schemeClr val="tx1"/>
                </a:solidFill>
              </a:rPr>
            </a:br>
            <a:r>
              <a:rPr lang="id-ID" sz="5400" dirty="0" smtClean="0">
                <a:solidFill>
                  <a:schemeClr val="tx1"/>
                </a:solidFill>
              </a:rPr>
              <a:t>(Relasi 2 tabel)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6160843"/>
            <a:ext cx="1524000" cy="73179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 IX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 smtClean="0"/>
              <a:t>Bentuk</a:t>
            </a:r>
            <a:r>
              <a:rPr lang="en-US" sz="3200" dirty="0" smtClean="0"/>
              <a:t> 2NF (Second Normal Form)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Apabila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1NF </a:t>
            </a:r>
            <a:r>
              <a:rPr lang="en-US" sz="2400" dirty="0" err="1" smtClean="0"/>
              <a:t>terpenuhi</a:t>
            </a:r>
            <a:r>
              <a:rPr lang="en-US" sz="2400" dirty="0" smtClean="0"/>
              <a:t>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menuju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2NF.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1NF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2 </a:t>
            </a:r>
            <a:r>
              <a:rPr lang="en-US" sz="2400" dirty="0" err="1" smtClean="0"/>
              <a:t>bagian</a:t>
            </a:r>
            <a:endParaRPr lang="en-US" sz="2400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 cstate="print"/>
          <a:srcRect l="57059" t="42708" r="14706" b="16667"/>
          <a:stretch>
            <a:fillRect/>
          </a:stretch>
        </p:blipFill>
        <p:spPr bwMode="auto">
          <a:xfrm>
            <a:off x="762000" y="3048000"/>
            <a:ext cx="7848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Bentuk</a:t>
            </a:r>
            <a:r>
              <a:rPr lang="en-US" dirty="0" smtClean="0"/>
              <a:t> 3NF (Third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tahap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ketiga</a:t>
            </a:r>
            <a:r>
              <a:rPr lang="en-US" sz="2400" dirty="0" smtClean="0"/>
              <a:t>,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dependency,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field yang </a:t>
            </a:r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field yang lain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" cstate="print"/>
          <a:srcRect l="57647" t="59375" r="7647" b="19792"/>
          <a:stretch>
            <a:fillRect/>
          </a:stretch>
        </p:blipFill>
        <p:spPr bwMode="auto">
          <a:xfrm>
            <a:off x="685800" y="3276600"/>
            <a:ext cx="7620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JENIS RELASI 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r>
              <a:rPr lang="en-US" b="1" dirty="0" err="1" smtClean="0"/>
              <a:t>Relasi</a:t>
            </a:r>
            <a:r>
              <a:rPr lang="en-US" b="1" dirty="0" smtClean="0"/>
              <a:t> One to One :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one to one, </a:t>
            </a:r>
            <a:r>
              <a:rPr lang="en-US" dirty="0" err="1" smtClean="0"/>
              <a:t>setiap</a:t>
            </a:r>
            <a:r>
              <a:rPr lang="en-US" dirty="0" smtClean="0"/>
              <a:t> record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r>
              <a:rPr lang="en-US" b="1" dirty="0" err="1" smtClean="0"/>
              <a:t>Relasi</a:t>
            </a:r>
            <a:r>
              <a:rPr lang="en-US" b="1" dirty="0" smtClean="0"/>
              <a:t> One to Many : </a:t>
            </a:r>
            <a:r>
              <a:rPr lang="en-US" dirty="0" err="1" smtClean="0"/>
              <a:t>Relasi</a:t>
            </a:r>
            <a:r>
              <a:rPr lang="en-US" dirty="0" smtClean="0"/>
              <a:t> one to many,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berrelasi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.</a:t>
            </a:r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r>
              <a:rPr lang="en-US" b="1" dirty="0" err="1" smtClean="0"/>
              <a:t>Relasi</a:t>
            </a:r>
            <a:r>
              <a:rPr lang="en-US" b="1" dirty="0" smtClean="0"/>
              <a:t> Many To Many  : </a:t>
            </a:r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many to many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berelasi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lain.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merepresentasi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table,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perantara</a:t>
            </a:r>
            <a:r>
              <a:rPr lang="en-US" dirty="0" smtClean="0"/>
              <a:t> lain.</a:t>
            </a:r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endParaRPr lang="en-US" dirty="0" smtClean="0"/>
          </a:p>
          <a:p>
            <a:pPr marL="548640" lvl="1" indent="-411480" algn="just">
              <a:buClr>
                <a:schemeClr val="tx1">
                  <a:shade val="95000"/>
                </a:schemeClr>
              </a:buClr>
              <a:buSzPct val="65000"/>
              <a:buFont typeface="Wingdings 2" panose="05020102010507070707"/>
              <a:buChar char=""/>
            </a:pPr>
            <a:endParaRPr lang="en-US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MASALAH YANG TIMBUL AKIBAT NORMALISASI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r>
              <a:rPr lang="id-ID" dirty="0" smtClean="0"/>
              <a:t>Permasalahan Tampilan Tabel</a:t>
            </a:r>
            <a:endParaRPr lang="id-ID" dirty="0" smtClean="0"/>
          </a:p>
          <a:p>
            <a:r>
              <a:rPr lang="id-ID" dirty="0" smtClean="0"/>
              <a:t>Permasalahan Integritas Referensial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Permasalahan Tampilan Tabel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id-ID" dirty="0" smtClean="0"/>
              <a:t>Jika sebelumnya terdapat satu tabel, maka untuk menampilkan semua record hanya dengan menggunakan perintah sql 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SELECT * FROM nama tabel;</a:t>
            </a:r>
            <a:endParaRPr lang="id-ID" dirty="0" smtClean="0"/>
          </a:p>
          <a:p>
            <a:r>
              <a:rPr lang="id-ID" dirty="0" smtClean="0"/>
              <a:t>Sedangkan untuk menampilkan beberapa record saja dapat menggunakan sintaks LIMIT dan OFFSET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69950"/>
          </a:xfrm>
        </p:spPr>
        <p:txBody>
          <a:bodyPr/>
          <a:lstStyle/>
          <a:p>
            <a:r>
              <a:rPr lang="id-ID" dirty="0" smtClean="0"/>
              <a:t>Contoh (Tabel Buku)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4572000" cy="3941763"/>
          </a:xfrm>
        </p:spPr>
        <p:txBody>
          <a:bodyPr/>
          <a:lstStyle/>
          <a:p>
            <a:r>
              <a:rPr lang="id-ID" dirty="0" smtClean="0"/>
              <a:t>Untuk menampilkan 5 record pertama dari tabel buku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* From buku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-&gt;Limit 5;</a:t>
            </a:r>
            <a:endParaRPr lang="id-ID" dirty="0" smtClean="0"/>
          </a:p>
          <a:p>
            <a:r>
              <a:rPr lang="id-ID" dirty="0" smtClean="0"/>
              <a:t>Hasilnya: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029200" y="1444294"/>
            <a:ext cx="3657600" cy="3941763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81600" y="1524000"/>
            <a:ext cx="3581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038600"/>
            <a:ext cx="42100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id-ID" dirty="0" smtClean="0"/>
              <a:t>Untuk menampilkan 3 baris pertama yang diurutkan berdasarkan pengarang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* FROM buku ORDER BY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-&gt;pengarang LIMIT 3;</a:t>
            </a:r>
            <a:endParaRPr lang="id-ID" dirty="0" smtClean="0"/>
          </a:p>
          <a:p>
            <a:r>
              <a:rPr lang="id-ID" dirty="0" smtClean="0"/>
              <a:t>Hasilnya:</a:t>
            </a:r>
            <a:endParaRPr lang="id-ID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3581400"/>
            <a:ext cx="594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r>
              <a:rPr lang="id-ID" dirty="0" smtClean="0"/>
              <a:t>Menampilkan 2 baris setelah melewati baris pertama yang diurutkan berdasarkan kode buku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Mysql&gt;SELECT * FROM Buku ORDER BY Kobuk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  -&gt;LIMIT 2 OFFSET 2;</a:t>
            </a:r>
            <a:endParaRPr lang="id-ID" dirty="0" smtClean="0"/>
          </a:p>
          <a:p>
            <a:r>
              <a:rPr lang="id-ID" dirty="0" smtClean="0"/>
              <a:t>Hasilnya: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3962400"/>
            <a:ext cx="624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Menampilkan 2 Tabel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Pernyataan SQL untuk menampilkan record tidak sama dengan sebelum proses normalisasi.</a:t>
            </a:r>
            <a:endParaRPr lang="id-ID" dirty="0" smtClean="0"/>
          </a:p>
          <a:p>
            <a:r>
              <a:rPr lang="id-ID" dirty="0" smtClean="0"/>
              <a:t>Perintah SQLnya yaitu: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SELECT nama_tabel.nama_field,... FROM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nama_tabel.nama_field</a:t>
            </a:r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r>
              <a:rPr lang="id-ID" sz="2600" dirty="0" smtClean="0"/>
              <a:t>Menampilkan judul buku pengarang, dan rak buku yang kode rak bukunya 001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Mysql&gt;SELECT Buku.Judul,Buku.Pengarang,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	  -&gt;Rakbuku.Kode_RK FROM Buku,Rakbuku</a:t>
            </a:r>
            <a:endParaRPr lang="id-ID" sz="2600" dirty="0" smtClean="0"/>
          </a:p>
          <a:p>
            <a:pPr>
              <a:buNone/>
            </a:pPr>
            <a:r>
              <a:rPr lang="id-ID" sz="2600" dirty="0" smtClean="0"/>
              <a:t>		  -&gt;WHERE Rakbuku.Kode_RK=‘001’;</a:t>
            </a:r>
            <a:endParaRPr lang="id-ID" sz="2600" dirty="0" smtClean="0"/>
          </a:p>
          <a:p>
            <a:r>
              <a:rPr lang="id-ID" sz="2600" dirty="0" smtClean="0"/>
              <a:t>Hasilnya:</a:t>
            </a:r>
            <a:endParaRPr lang="id-ID" sz="2600" dirty="0" smtClean="0"/>
          </a:p>
          <a:p>
            <a:pPr>
              <a:buNone/>
            </a:pPr>
            <a:endParaRPr lang="id-ID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3657600"/>
            <a:ext cx="670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D</a:t>
            </a:r>
            <a:r>
              <a:rPr lang="en-US" dirty="0" err="1" smtClean="0"/>
              <a:t>atabase</a:t>
            </a:r>
            <a:r>
              <a:rPr lang="en-US" dirty="0" smtClean="0"/>
              <a:t> relational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normalisasi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merelasikan</a:t>
            </a:r>
            <a:r>
              <a:rPr lang="en-US" dirty="0" smtClean="0"/>
              <a:t> field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field yang </a:t>
            </a:r>
            <a:r>
              <a:rPr lang="en-US" dirty="0" err="1" smtClean="0"/>
              <a:t>bersifat</a:t>
            </a:r>
            <a:r>
              <a:rPr lang="en-US" dirty="0" smtClean="0"/>
              <a:t> primary key </a:t>
            </a:r>
            <a:r>
              <a:rPr lang="en-US" dirty="0" err="1" smtClean="0"/>
              <a:t>atau</a:t>
            </a:r>
            <a:r>
              <a:rPr lang="en-US" dirty="0" smtClean="0"/>
              <a:t> foreign key. </a:t>
            </a:r>
            <a:endParaRPr lang="en-US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odel</a:t>
            </a:r>
            <a:r>
              <a:rPr lang="en-US" dirty="0" smtClean="0"/>
              <a:t> </a:t>
            </a:r>
            <a:r>
              <a:rPr lang="en-US" dirty="0" err="1" smtClean="0"/>
              <a:t>relasional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pengaksesan</a:t>
            </a:r>
            <a:r>
              <a:rPr lang="en-US" dirty="0" smtClean="0"/>
              <a:t> data. </a:t>
            </a:r>
            <a:endParaRPr lang="id-ID" dirty="0" smtClean="0"/>
          </a:p>
          <a:p>
            <a:pPr algn="just"/>
            <a:r>
              <a:rPr lang="en-US" dirty="0" err="1" smtClean="0"/>
              <a:t>Alasan</a:t>
            </a:r>
            <a:r>
              <a:rPr lang="en-US" dirty="0" smtClean="0"/>
              <a:t> yang </a:t>
            </a:r>
            <a:r>
              <a:rPr lang="en-US" dirty="0" err="1" smtClean="0"/>
              <a:t>melandasi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terdapatnya</a:t>
            </a:r>
            <a:r>
              <a:rPr lang="en-US" dirty="0" smtClean="0"/>
              <a:t> </a:t>
            </a:r>
            <a:r>
              <a:rPr lang="en-US" dirty="0" err="1" smtClean="0"/>
              <a:t>anomali-anomali</a:t>
            </a:r>
            <a:r>
              <a:rPr lang="en-US" dirty="0" smtClean="0"/>
              <a:t> (error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inkonsistensi</a:t>
            </a:r>
            <a:r>
              <a:rPr lang="en-US" dirty="0" smtClean="0"/>
              <a:t> data)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, agar </a:t>
            </a:r>
            <a:r>
              <a:rPr lang="en-US" dirty="0" err="1" smtClean="0"/>
              <a:t>ke</a:t>
            </a:r>
            <a:r>
              <a:rPr lang="id-ID" dirty="0" smtClean="0"/>
              <a:t>b</a:t>
            </a:r>
            <a:r>
              <a:rPr lang="en-US" dirty="0" err="1" smtClean="0"/>
              <a:t>utuhan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kepastian</a:t>
            </a:r>
            <a:r>
              <a:rPr lang="en-US" dirty="0" smtClean="0"/>
              <a:t> data </a:t>
            </a:r>
            <a:r>
              <a:rPr lang="en-US" dirty="0" err="1" smtClean="0"/>
              <a:t>terjamin</a:t>
            </a:r>
            <a:r>
              <a:rPr lang="en-US" dirty="0" smtClean="0"/>
              <a:t>. </a:t>
            </a:r>
            <a:r>
              <a:rPr lang="en-US" dirty="0" err="1" smtClean="0"/>
              <a:t>Anomali-anomali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anomali</a:t>
            </a:r>
            <a:r>
              <a:rPr lang="en-US" dirty="0" smtClean="0"/>
              <a:t> update, insert, </a:t>
            </a:r>
            <a:r>
              <a:rPr lang="en-US" dirty="0" err="1" smtClean="0"/>
              <a:t>dan</a:t>
            </a:r>
            <a:r>
              <a:rPr lang="en-US" dirty="0" smtClean="0"/>
              <a:t> delete.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Permasalahan Integritas Referensial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Berupa Maintenance Consistency Of Reference antara 2 tabel relasi yang saling terkait</a:t>
            </a:r>
            <a:endParaRPr lang="id-ID" dirty="0" smtClean="0"/>
          </a:p>
          <a:p>
            <a:r>
              <a:rPr lang="id-ID" dirty="0" smtClean="0"/>
              <a:t>Contoh:</a:t>
            </a:r>
            <a:endParaRPr lang="id-ID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 smtClean="0"/>
              <a:t>Setelah proses normalisasi untuk menambahkan rak buku harus melalui proses pengecekan terlebih dahulu apakah buku yang akan ditampilkan pada suatu rak apakah sudah ada dalam tabel buku atau belum</a:t>
            </a:r>
            <a:endParaRPr lang="id-ID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id-ID" dirty="0" smtClean="0"/>
              <a:t>Jika belum terdapat kode buku tersebut pada tabel buku, maka proses penginputan record pada tabel RakBuku tidak dapat dilakukan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29000" y="5791200"/>
            <a:ext cx="28194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Terima 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Perhatikan Daftar Mahasiswa dan Matakuliah berikut:</a:t>
            </a:r>
            <a:endParaRPr lang="id-ID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524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</p:spPr>
        <p:txBody>
          <a:bodyPr/>
          <a:lstStyle/>
          <a:p>
            <a:pPr lvl="0"/>
            <a:r>
              <a:rPr lang="en-US" dirty="0" err="1" smtClean="0"/>
              <a:t>Anomali</a:t>
            </a:r>
            <a:r>
              <a:rPr lang="en-US" dirty="0" smtClean="0"/>
              <a:t> 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4040188" cy="4499306"/>
          </a:xfrm>
        </p:spPr>
        <p:txBody>
          <a:bodyPr>
            <a:normAutofit/>
          </a:bodyPr>
          <a:lstStyle/>
          <a:p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penyisipan</a:t>
            </a:r>
            <a:r>
              <a:rPr lang="en-US" dirty="0" smtClean="0"/>
              <a:t> record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107,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penyisipan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107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5800" y="1447800"/>
            <a:ext cx="426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869950"/>
          </a:xfrm>
        </p:spPr>
        <p:txBody>
          <a:bodyPr/>
          <a:lstStyle/>
          <a:p>
            <a:pPr lvl="0"/>
            <a:r>
              <a:rPr lang="en-US" dirty="0" err="1" smtClean="0"/>
              <a:t>Anomali</a:t>
            </a:r>
            <a:r>
              <a:rPr lang="en-US" dirty="0" smtClean="0"/>
              <a:t> Delete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4040188" cy="4423106"/>
          </a:xfrm>
        </p:spPr>
        <p:txBody>
          <a:bodyPr>
            <a:normAutofit/>
          </a:bodyPr>
          <a:lstStyle/>
          <a:p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record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tuple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r>
              <a:rPr lang="en-US" dirty="0" smtClean="0"/>
              <a:t> 99671204 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membatalkan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 106,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didelete</a:t>
            </a:r>
            <a:r>
              <a:rPr lang="en-US" dirty="0" smtClean="0"/>
              <a:t> record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berakibat</a:t>
            </a:r>
            <a:r>
              <a:rPr lang="en-US" dirty="0" smtClean="0"/>
              <a:t> </a:t>
            </a: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106.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8200" y="1447800"/>
            <a:ext cx="411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 smtClean="0"/>
              <a:t>Anomali</a:t>
            </a:r>
            <a:r>
              <a:rPr lang="en-US" dirty="0" smtClean="0"/>
              <a:t> Update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4294"/>
            <a:ext cx="4040188" cy="4880306"/>
          </a:xfrm>
        </p:spPr>
        <p:txBody>
          <a:bodyPr>
            <a:normAutofit/>
          </a:bodyPr>
          <a:lstStyle/>
          <a:p>
            <a:r>
              <a:rPr lang="en-US" dirty="0" err="1" smtClean="0"/>
              <a:t>Anomali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record.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kuliahan</a:t>
            </a:r>
            <a:r>
              <a:rPr lang="en-US" dirty="0" smtClean="0"/>
              <a:t>, 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NIM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SKS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103,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update </a:t>
            </a:r>
            <a:r>
              <a:rPr lang="en-US" dirty="0" err="1" smtClean="0"/>
              <a:t>beberapa</a:t>
            </a:r>
            <a:r>
              <a:rPr lang="en-US" dirty="0" smtClean="0"/>
              <a:t> kali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banyaknya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matakuliah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8200" y="1447800"/>
            <a:ext cx="40671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PEMBENTUKAN NORMALISASI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normal (</a:t>
            </a:r>
            <a:r>
              <a:rPr lang="en-US" dirty="0" err="1" smtClean="0"/>
              <a:t>Unnormalized</a:t>
            </a:r>
            <a:r>
              <a:rPr lang="en-US" dirty="0" smtClean="0"/>
              <a:t> Form)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1NF (First Normal Form)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2NF (Second Normal Form)</a:t>
            </a:r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3NF (Third Normal Form)</a:t>
            </a:r>
            <a:endParaRPr lang="en-US" dirty="0" smtClean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tidak</a:t>
            </a:r>
            <a:r>
              <a:rPr lang="en-US" sz="3200" dirty="0" smtClean="0"/>
              <a:t> normal (</a:t>
            </a:r>
            <a:r>
              <a:rPr lang="en-US" sz="3200" dirty="0" err="1" smtClean="0"/>
              <a:t>Unnormalized</a:t>
            </a:r>
            <a:r>
              <a:rPr lang="en-US" sz="3200" dirty="0" smtClean="0"/>
              <a:t> Form)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066800"/>
          <a:ext cx="7162800" cy="5029200"/>
        </p:xfrm>
        <a:graphic>
          <a:graphicData uri="http://schemas.openxmlformats.org/drawingml/2006/table">
            <a:tbl>
              <a:tblPr/>
              <a:tblGrid>
                <a:gridCol w="901151"/>
                <a:gridCol w="1620047"/>
                <a:gridCol w="1518794"/>
                <a:gridCol w="1113782"/>
                <a:gridCol w="1012529"/>
                <a:gridCol w="996497"/>
              </a:tblGrid>
              <a:tr h="4233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 panose="02020603050405020304"/>
                          <a:ea typeface="Times New Roman" panose="02020603050405020304"/>
                        </a:rPr>
                        <a:t>Kobuk</a:t>
                      </a:r>
                      <a:endParaRPr lang="en-US" sz="20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anose="02020603050405020304"/>
                          <a:ea typeface="Times New Roman" panose="02020603050405020304"/>
                        </a:rPr>
                        <a:t>Judul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anose="02020603050405020304"/>
                          <a:ea typeface="Times New Roman" panose="02020603050405020304"/>
                        </a:rPr>
                        <a:t>Pengarang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anose="02020603050405020304"/>
                          <a:ea typeface="Times New Roman" panose="02020603050405020304"/>
                        </a:rPr>
                        <a:t>RK1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anose="02020603050405020304"/>
                          <a:ea typeface="Times New Roman" panose="02020603050405020304"/>
                        </a:rPr>
                        <a:t>RK2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 panose="02020603050405020304"/>
                          <a:ea typeface="Times New Roman" panose="02020603050405020304"/>
                        </a:rPr>
                        <a:t>RK3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</a:rPr>
                        <a:t>101-K</a:t>
                      </a:r>
                      <a:endParaRPr lang="en-US" sz="20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Belajar Sendiri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VB. 6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M. Bakri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103-C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Kisah Cinta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Sang Penyair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Minolsta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110-S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Belajar Cepat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Berhitung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Cokro S.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002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002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106-A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Bertauhid Yang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Benar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Ust. Soleh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20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 smtClean="0"/>
              <a:t>Bentuk</a:t>
            </a:r>
            <a:r>
              <a:rPr lang="en-US" sz="3200" dirty="0" smtClean="0"/>
              <a:t> 1NF (First Normal Form)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001000" cy="509289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Tiap</a:t>
            </a:r>
            <a:r>
              <a:rPr lang="en-US" dirty="0" smtClean="0"/>
              <a:t> field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“</a:t>
            </a:r>
            <a:r>
              <a:rPr lang="en-US" dirty="0" err="1" smtClean="0"/>
              <a:t>atomik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recordnya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Setiap</a:t>
            </a:r>
            <a:r>
              <a:rPr lang="en-US" dirty="0" smtClean="0"/>
              <a:t> field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unik</a:t>
            </a:r>
            <a:r>
              <a:rPr lang="en-US" dirty="0" smtClean="0"/>
              <a:t>.</a:t>
            </a:r>
            <a:endParaRPr lang="en-US" sz="3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record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.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352800"/>
          <a:ext cx="6934200" cy="2590800"/>
        </p:xfrm>
        <a:graphic>
          <a:graphicData uri="http://schemas.openxmlformats.org/drawingml/2006/table">
            <a:tbl>
              <a:tblPr/>
              <a:tblGrid>
                <a:gridCol w="904461"/>
                <a:gridCol w="2512391"/>
                <a:gridCol w="1808922"/>
                <a:gridCol w="1708426"/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</a:rPr>
                        <a:t>Kobuk</a:t>
                      </a:r>
                      <a:endParaRPr lang="en-US" sz="12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latin typeface="Times New Roman" panose="02020603050405020304"/>
                          <a:ea typeface="Times New Roman" panose="02020603050405020304"/>
                        </a:rPr>
                        <a:t>Judul</a:t>
                      </a:r>
                      <a:endParaRPr lang="en-US" sz="12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Times New Roman" panose="02020603050405020304"/>
                        </a:rPr>
                        <a:t>Pengarang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Times New Roman" panose="02020603050405020304"/>
                        </a:rPr>
                        <a:t>Kode_RK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101-K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Belajar Sendiri VB. 6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M. Bakri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101-K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Belajar Sendiri VB. 6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M. Bakri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103-C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Kisah Cinta Sang Penyair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Minolsta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103-C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Kisah Cinta Sang Penyair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Minolsta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110-S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Belajar Cepat Berhitung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Cokro S.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001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110-S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Belajar Cepat Berhitung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Cokro S.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002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106-A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</a:rPr>
                        <a:t>Cara </a:t>
                      </a:r>
                      <a:r>
                        <a:rPr lang="en-US" sz="1200" dirty="0" err="1">
                          <a:latin typeface="Times New Roman" panose="02020603050405020304"/>
                          <a:ea typeface="Times New Roman" panose="02020603050405020304"/>
                        </a:rPr>
                        <a:t>Cepat</a:t>
                      </a: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/>
                          <a:ea typeface="Times New Roman" panose="02020603050405020304"/>
                        </a:rPr>
                        <a:t>Belajar</a:t>
                      </a: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</a:rPr>
                        <a:t> Database</a:t>
                      </a:r>
                      <a:endParaRPr lang="en-US" sz="12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</a:rPr>
                        <a:t>Lina Marlina</a:t>
                      </a:r>
                      <a:endParaRPr lang="en-US" sz="12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</a:rPr>
                        <a:t>003</a:t>
                      </a:r>
                      <a:endParaRPr lang="en-US" sz="12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5215</Words>
  <Application>WPS Presentation</Application>
  <PresentationFormat>On-screen Show (4:3)</PresentationFormat>
  <Paragraphs>248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Tw Cen MT</vt:lpstr>
      <vt:lpstr>Wingdings 3</vt:lpstr>
      <vt:lpstr>Times New Roman</vt:lpstr>
      <vt:lpstr>Tw Cen MT Condensed</vt:lpstr>
      <vt:lpstr>Microsoft YaHei</vt:lpstr>
      <vt:lpstr>Arial Unicode MS</vt:lpstr>
      <vt:lpstr>Calibri</vt:lpstr>
      <vt:lpstr>Wingdings 2</vt:lpstr>
      <vt:lpstr>Integral</vt:lpstr>
      <vt:lpstr>DATABASE RELATION (Relasi 2 tabel)</vt:lpstr>
      <vt:lpstr>DATABASE RELATION</vt:lpstr>
      <vt:lpstr>Perhatikan Daftar Mahasiswa dan Matakuliah berikut:</vt:lpstr>
      <vt:lpstr>Anomali Insert </vt:lpstr>
      <vt:lpstr>Anomali Delete </vt:lpstr>
      <vt:lpstr>Anomali Update </vt:lpstr>
      <vt:lpstr>PEMBENTUKAN NORMALISASI</vt:lpstr>
      <vt:lpstr>Bentuk tidak normal (Unnormalized Form)</vt:lpstr>
      <vt:lpstr>Bentuk 1NF (First Normal Form)</vt:lpstr>
      <vt:lpstr>Bentuk 2NF (Second Normal Form)</vt:lpstr>
      <vt:lpstr>Bentuk 3NF (Third Normal Form)</vt:lpstr>
      <vt:lpstr>JENIS RELASI TABEL</vt:lpstr>
      <vt:lpstr>MASALAH YANG TIMBUL AKIBAT NORMALISASI</vt:lpstr>
      <vt:lpstr>Permasalahan Tampilan Tabel</vt:lpstr>
      <vt:lpstr>Contoh (Tabel Buku)</vt:lpstr>
      <vt:lpstr>Contoh</vt:lpstr>
      <vt:lpstr>Contoh</vt:lpstr>
      <vt:lpstr>Menampilkan 2 Tabel</vt:lpstr>
      <vt:lpstr>Contoh</vt:lpstr>
      <vt:lpstr>Permasalahan Integritas Referensial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RELATION</dc:title>
  <dc:creator>unindra</dc:creator>
  <cp:lastModifiedBy>LENOVO</cp:lastModifiedBy>
  <cp:revision>25</cp:revision>
  <dcterms:created xsi:type="dcterms:W3CDTF">2013-12-18T06:02:00Z</dcterms:created>
  <dcterms:modified xsi:type="dcterms:W3CDTF">2021-03-03T02:25:57Z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