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1" r:id="rId5"/>
    <p:sldId id="274" r:id="rId6"/>
    <p:sldId id="279" r:id="rId7"/>
    <p:sldId id="273" r:id="rId8"/>
    <p:sldId id="275" r:id="rId9"/>
    <p:sldId id="280" r:id="rId10"/>
    <p:sldId id="276" r:id="rId11"/>
    <p:sldId id="281" r:id="rId12"/>
    <p:sldId id="277" r:id="rId13"/>
    <p:sldId id="278" r:id="rId14"/>
    <p:sldId id="262" r:id="rId15"/>
    <p:sldId id="263" r:id="rId16"/>
    <p:sldId id="264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21B0-A0F8-4526-A6A8-A07C90199309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630BC3-729A-4F00-8D96-6D9722A3DD9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7A21B0-A0F8-4526-A6A8-A07C90199309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4648200"/>
            <a:ext cx="5334000" cy="182976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RELASI ANTAR TABEL (JOIN)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" y="5867400"/>
            <a:ext cx="25908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Pertemuan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id-ID" sz="3200" b="1" dirty="0" smtClean="0">
                <a:solidFill>
                  <a:schemeClr val="tx1"/>
                </a:solidFill>
              </a:rPr>
              <a:t>XI</a:t>
            </a:r>
            <a:r>
              <a:rPr lang="en-US" altLang="id-ID" sz="3200" b="1" dirty="0" smtClean="0">
                <a:solidFill>
                  <a:schemeClr val="tx1"/>
                </a:solidFill>
              </a:rPr>
              <a:t>II</a:t>
            </a:r>
            <a:endParaRPr lang="en-US" altLang="id-ID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Contoh: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sv-SE" dirty="0" smtClean="0"/>
          </a:p>
          <a:p>
            <a:endParaRPr lang="id-ID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914400"/>
            <a:ext cx="458216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066800"/>
            <a:ext cx="419982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869997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 Full Outer Join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 marL="624205" indent="-514350">
              <a:buFont typeface="Wingdings" panose="05000000000000000000" pitchFamily="2" charset="2"/>
              <a:buChar char="Ø"/>
            </a:pPr>
            <a:r>
              <a:rPr lang="id-ID" sz="2500" dirty="0" smtClean="0"/>
              <a:t>Sintaks</a:t>
            </a:r>
            <a:endParaRPr lang="sv-SE" sz="2500" dirty="0" smtClean="0"/>
          </a:p>
          <a:p>
            <a:pPr marL="624205" indent="-514350" algn="just">
              <a:buNone/>
            </a:pPr>
            <a:r>
              <a:rPr lang="id-ID" sz="2500" dirty="0" smtClean="0"/>
              <a:t>	</a:t>
            </a:r>
            <a:endParaRPr lang="sv-SE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1676400"/>
            <a:ext cx="7010400" cy="15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429000"/>
            <a:ext cx="3886200" cy="285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 Jenis-jenis JOIN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4648200"/>
          </a:xfrm>
        </p:spPr>
        <p:txBody>
          <a:bodyPr/>
          <a:lstStyle/>
          <a:p>
            <a:pPr marL="624205" indent="-514350">
              <a:buFont typeface="+mj-lt"/>
              <a:buAutoNum type="arabicPeriod" startAt="3"/>
            </a:pPr>
            <a:r>
              <a:rPr lang="id-ID" b="1" dirty="0" smtClean="0"/>
              <a:t>Cross</a:t>
            </a:r>
            <a:r>
              <a:rPr lang="sv-SE" b="1" dirty="0" smtClean="0"/>
              <a:t> Join</a:t>
            </a:r>
            <a:endParaRPr lang="sv-SE" b="1" dirty="0" smtClean="0"/>
          </a:p>
          <a:p>
            <a:pPr marL="624205" indent="-514350">
              <a:buNone/>
            </a:pPr>
            <a:r>
              <a:rPr lang="id-ID" dirty="0" smtClean="0"/>
              <a:t>	Cross join pada hakekatnya Merupakan inner join dimana kondisi join selalu dievaluasi true. Secara matematis, jika A dan B merupakan dua himpunan, maka cross joinnya = A X B</a:t>
            </a:r>
            <a:endParaRPr lang="id-ID" dirty="0" smtClean="0"/>
          </a:p>
          <a:p>
            <a:pPr>
              <a:buNone/>
            </a:pPr>
            <a:endParaRPr lang="sv-SE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6858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   Latihan:Buat database Penjualan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/>
          <a:lstStyle/>
          <a:p>
            <a:pPr>
              <a:buNone/>
            </a:pPr>
            <a:r>
              <a:rPr lang="id-ID" sz="2400" dirty="0" smtClean="0"/>
              <a:t>Pelanggan</a:t>
            </a:r>
            <a:endParaRPr lang="id-ID" sz="2400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id-ID" sz="2400" dirty="0" smtClean="0"/>
              <a:t>Order</a:t>
            </a:r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914400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400" dirty="0" smtClean="0"/>
              <a:t>Aktifkan database penjualan, kemudian buat tabel pelanggan dan order</a:t>
            </a:r>
            <a:endParaRPr lang="id-ID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2286000"/>
            <a:ext cx="443048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4114800"/>
            <a:ext cx="439231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200" dirty="0" smtClean="0"/>
              <a:t>   Latihan</a:t>
            </a:r>
            <a:endParaRPr lang="id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/>
          <a:lstStyle/>
          <a:p>
            <a:pPr marL="624205" indent="-514350">
              <a:buFont typeface="+mj-lt"/>
              <a:buAutoNum type="arabicPeriod"/>
            </a:pPr>
            <a:r>
              <a:rPr lang="id-ID" dirty="0" smtClean="0"/>
              <a:t>Menampilkan nama dan nomor order yang diurutkan berdasarkan nama (dengan perintah inner join)!</a:t>
            </a:r>
            <a:endParaRPr lang="id-ID" dirty="0" smtClean="0"/>
          </a:p>
          <a:p>
            <a:pPr marL="624205" indent="-514350">
              <a:buFont typeface="+mj-lt"/>
              <a:buAutoNum type="arabicPeriod"/>
            </a:pPr>
            <a:r>
              <a:rPr lang="id-ID" dirty="0" smtClean="0"/>
              <a:t>Menampilkan nama dan nomor order yang diurutkan berdasarkan nama (dengan perintah left join)!</a:t>
            </a:r>
            <a:endParaRPr lang="id-ID" dirty="0" smtClean="0"/>
          </a:p>
          <a:p>
            <a:pPr marL="624205" indent="-514350">
              <a:buFont typeface="+mj-lt"/>
              <a:buAutoNum type="arabicPeriod"/>
            </a:pPr>
            <a:r>
              <a:rPr lang="id-ID" dirty="0" smtClean="0"/>
              <a:t>Menampilkan nama dan nomor order yang diurutkan berdasarkan nama (dengan perintah right join)!</a:t>
            </a:r>
            <a:endParaRPr lang="id-ID" dirty="0" smtClean="0"/>
          </a:p>
          <a:p>
            <a:pPr marL="624205" indent="-514350">
              <a:buFont typeface="+mj-lt"/>
              <a:buAutoNum type="arabicPeriod"/>
            </a:pP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id-ID" dirty="0" smtClean="0"/>
              <a:t>Hasilnya: (no1)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1371600"/>
            <a:ext cx="7162800" cy="388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52800" y="5562600"/>
            <a:ext cx="2895600" cy="839162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5638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dirty="0" smtClean="0"/>
              <a:t>   </a:t>
            </a:r>
            <a:r>
              <a:rPr lang="en-US" dirty="0" err="1" smtClean="0"/>
              <a:t>Pengertian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>
            <a:normAutofit/>
          </a:bodyPr>
          <a:lstStyle/>
          <a:p>
            <a:pPr algn="just"/>
            <a:r>
              <a:rPr lang="id-ID" dirty="0" smtClean="0"/>
              <a:t>Join merupakan salah satu kontruksi dasar dari SQL dan basis data. </a:t>
            </a:r>
            <a:endParaRPr lang="id-ID" dirty="0" smtClean="0"/>
          </a:p>
          <a:p>
            <a:pPr algn="just"/>
            <a:r>
              <a:rPr lang="id-ID" dirty="0" smtClean="0"/>
              <a:t>Join dapat didefinisikan sebagai kombinasi record dari dua atau lebih table di dalam basis data relasional dan menghasilkan sebuah tabel (temporary) baru yang disebut sebagai joined tabel.</a:t>
            </a:r>
            <a:endParaRPr lang="id-ID" dirty="0" smtClean="0"/>
          </a:p>
          <a:p>
            <a:pPr algn="just"/>
            <a:r>
              <a:rPr lang="en-US" dirty="0" smtClean="0"/>
              <a:t>Operator yang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(=),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equality join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equijoin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Equijoin </a:t>
            </a:r>
            <a:r>
              <a:rPr lang="en-US" dirty="0" err="1" smtClean="0"/>
              <a:t>dikelompokkan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inner equijoin (inner join) </a:t>
            </a:r>
            <a:r>
              <a:rPr lang="en-US" dirty="0" err="1" smtClean="0"/>
              <a:t>dan</a:t>
            </a:r>
            <a:r>
              <a:rPr lang="en-US" dirty="0" smtClean="0"/>
              <a:t> outer equijoin (outer join). Yang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Outer Join </a:t>
            </a:r>
            <a:r>
              <a:rPr lang="en-US" dirty="0" err="1" smtClean="0"/>
              <a:t>adalah</a:t>
            </a:r>
            <a:r>
              <a:rPr lang="en-US" dirty="0" smtClean="0"/>
              <a:t> Left Join </a:t>
            </a:r>
            <a:r>
              <a:rPr lang="en-US" dirty="0" err="1" smtClean="0"/>
              <a:t>dan</a:t>
            </a:r>
            <a:r>
              <a:rPr lang="en-US" dirty="0" smtClean="0"/>
              <a:t> Right Join.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 Jenis-jenis JOIN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 marL="624205" indent="-514350">
              <a:buFont typeface="+mj-lt"/>
              <a:buAutoNum type="arabicPeriod"/>
            </a:pPr>
            <a:r>
              <a:rPr lang="sv-SE" b="1" dirty="0" smtClean="0"/>
              <a:t>Inner Join</a:t>
            </a:r>
            <a:endParaRPr lang="sv-SE" b="1" dirty="0" smtClean="0"/>
          </a:p>
          <a:p>
            <a:pPr marL="624205" indent="-514350">
              <a:buNone/>
            </a:pPr>
            <a:r>
              <a:rPr lang="id-ID" dirty="0" smtClean="0"/>
              <a:t>	I</a:t>
            </a:r>
            <a:r>
              <a:rPr lang="sv-SE" dirty="0" smtClean="0"/>
              <a:t>nner join pada dasarnya adalah menemukan persimp</a:t>
            </a:r>
            <a:r>
              <a:rPr lang="id-ID" dirty="0" smtClean="0"/>
              <a:t>angan (</a:t>
            </a:r>
            <a:r>
              <a:rPr lang="id-ID" i="1" dirty="0" smtClean="0"/>
              <a:t>intersection</a:t>
            </a:r>
            <a:r>
              <a:rPr lang="id-ID" dirty="0" smtClean="0"/>
              <a:t>) antara </a:t>
            </a:r>
            <a:r>
              <a:rPr lang="sv-SE" dirty="0" smtClean="0"/>
              <a:t>dua buah tabel.</a:t>
            </a:r>
            <a:endParaRPr lang="sv-SE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62200" y="3048000"/>
            <a:ext cx="3435393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4228" y="5181600"/>
            <a:ext cx="200117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 Sintaks Inner Join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sv-SE" dirty="0" smtClean="0"/>
          </a:p>
          <a:p>
            <a:endParaRPr lang="id-ID" dirty="0" smtClean="0"/>
          </a:p>
          <a:p>
            <a:pPr>
              <a:buNone/>
            </a:pPr>
            <a:r>
              <a:rPr lang="id-ID" dirty="0" smtClean="0"/>
              <a:t>  Secara implisit: (Sering disebut Natural Join)</a:t>
            </a:r>
            <a:endParaRPr lang="sv-SE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1143000"/>
            <a:ext cx="720988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14800"/>
            <a:ext cx="790280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Contoh: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sv-SE" dirty="0" smtClean="0"/>
          </a:p>
          <a:p>
            <a:endParaRPr lang="id-ID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914400"/>
            <a:ext cx="458216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066800"/>
            <a:ext cx="419982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276600"/>
            <a:ext cx="88505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 Jenis-jenis JOIN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624205" indent="-514350">
              <a:buFont typeface="+mj-lt"/>
              <a:buAutoNum type="arabicPeriod" startAt="2"/>
            </a:pPr>
            <a:r>
              <a:rPr lang="id-ID" sz="2500" b="1" dirty="0" smtClean="0"/>
              <a:t>Outer</a:t>
            </a:r>
            <a:r>
              <a:rPr lang="sv-SE" sz="2500" b="1" dirty="0" smtClean="0"/>
              <a:t> Join</a:t>
            </a:r>
            <a:endParaRPr lang="sv-SE" sz="2500" b="1" dirty="0" smtClean="0"/>
          </a:p>
          <a:p>
            <a:pPr marL="624205" indent="-514350" algn="just">
              <a:buNone/>
            </a:pPr>
            <a:r>
              <a:rPr lang="id-ID" sz="2500" dirty="0" smtClean="0"/>
              <a:t>	Outer join dibagi ke dalam tiga jenis, yaitu left outer join, right outer join dan full</a:t>
            </a:r>
            <a:endParaRPr lang="id-ID" sz="2500" dirty="0" smtClean="0"/>
          </a:p>
          <a:p>
            <a:pPr marL="624205" indent="-514350" algn="just">
              <a:buNone/>
            </a:pPr>
            <a:r>
              <a:rPr lang="id-ID" sz="2500" dirty="0" smtClean="0"/>
              <a:t>	outer join.</a:t>
            </a:r>
            <a:endParaRPr lang="id-ID" sz="2500" dirty="0" smtClean="0"/>
          </a:p>
          <a:p>
            <a:pPr marL="624205" indent="-514350">
              <a:buNone/>
            </a:pPr>
            <a:r>
              <a:rPr lang="id-ID" dirty="0" smtClean="0"/>
              <a:t>	</a:t>
            </a:r>
            <a:r>
              <a:rPr lang="id-ID" sz="2000" u="sng" dirty="0" smtClean="0">
                <a:solidFill>
                  <a:schemeClr val="accent1"/>
                </a:solidFill>
              </a:rPr>
              <a:t>Left Outer Join</a:t>
            </a:r>
            <a:endParaRPr lang="id-ID" sz="2000" u="sng" dirty="0" smtClean="0">
              <a:solidFill>
                <a:schemeClr val="accent1"/>
              </a:solidFill>
            </a:endParaRPr>
          </a:p>
          <a:p>
            <a:pPr marL="624205" indent="-514350" algn="just">
              <a:buNone/>
            </a:pPr>
            <a:r>
              <a:rPr lang="id-ID" sz="2000" dirty="0" smtClean="0"/>
              <a:t>	Left outer join atau left join mengembalikan semua nilai dari table kiri ditambah dengan nilai dari tabel kanan yang sesuai atau NULL jika tidak ada nilai yang sesuai</a:t>
            </a:r>
            <a:r>
              <a:rPr lang="id-ID" dirty="0" smtClean="0"/>
              <a:t>.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</a:t>
            </a:r>
            <a:r>
              <a:rPr lang="id-ID" sz="2000" u="sng" dirty="0" smtClean="0">
                <a:solidFill>
                  <a:schemeClr val="accent1"/>
                </a:solidFill>
              </a:rPr>
              <a:t>Right Outer Join</a:t>
            </a:r>
            <a:endParaRPr lang="id-ID" sz="2000" u="sng" dirty="0" smtClean="0">
              <a:solidFill>
                <a:schemeClr val="accent1"/>
              </a:solidFill>
            </a:endParaRPr>
          </a:p>
          <a:p>
            <a:pPr marL="624205" indent="-514350" algn="just">
              <a:buNone/>
            </a:pPr>
            <a:r>
              <a:rPr lang="id-ID" sz="2000" dirty="0" smtClean="0"/>
              <a:t>	Right outer join atau right join pada dasarnya sama seperti left join, namun dalam bentuk terbalik, kanan dan kiri.</a:t>
            </a:r>
            <a:endParaRPr lang="id-ID" sz="2000" dirty="0" smtClean="0"/>
          </a:p>
          <a:p>
            <a:pPr marL="624205" indent="-514350">
              <a:buNone/>
            </a:pPr>
            <a:endParaRPr lang="id-ID" sz="1200" dirty="0" smtClean="0"/>
          </a:p>
          <a:p>
            <a:pPr marL="624205" indent="-514350">
              <a:buNone/>
            </a:pPr>
            <a:r>
              <a:rPr lang="id-ID" sz="2000" dirty="0" smtClean="0"/>
              <a:t>	</a:t>
            </a:r>
            <a:r>
              <a:rPr lang="en-US" sz="2000" u="sng" dirty="0" smtClean="0">
                <a:solidFill>
                  <a:schemeClr val="accent1"/>
                </a:solidFill>
              </a:rPr>
              <a:t>Full Outer Join</a:t>
            </a:r>
            <a:endParaRPr lang="en-US" sz="2000" u="sng" dirty="0" smtClean="0">
              <a:solidFill>
                <a:schemeClr val="accent1"/>
              </a:solidFill>
            </a:endParaRPr>
          </a:p>
          <a:p>
            <a:pPr marL="624205" indent="-514350" algn="just">
              <a:buNone/>
            </a:pPr>
            <a:r>
              <a:rPr lang="id-ID" sz="2000" dirty="0" smtClean="0"/>
              <a:t>	</a:t>
            </a:r>
            <a:r>
              <a:rPr lang="en-US" sz="2000" dirty="0" smtClean="0"/>
              <a:t>Full outer join </a:t>
            </a:r>
            <a:r>
              <a:rPr lang="en-US" sz="2000" dirty="0" err="1" smtClean="0"/>
              <a:t>atau</a:t>
            </a:r>
            <a:r>
              <a:rPr lang="en-US" sz="2000" dirty="0" smtClean="0"/>
              <a:t> full join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hakikatnya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kombinasi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left </a:t>
            </a:r>
            <a:r>
              <a:rPr lang="en-US" sz="2000" dirty="0" err="1" smtClean="0"/>
              <a:t>dan</a:t>
            </a:r>
            <a:r>
              <a:rPr lang="en-US" sz="2000" dirty="0" smtClean="0"/>
              <a:t> right join.</a:t>
            </a:r>
            <a:endParaRPr lang="id-ID" sz="2000" dirty="0" smtClean="0"/>
          </a:p>
          <a:p>
            <a:pPr>
              <a:buNone/>
            </a:pPr>
            <a:endParaRPr lang="sv-SE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 Left  Outer  Join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 marL="624205" indent="-514350">
              <a:buFont typeface="Wingdings" panose="05000000000000000000" pitchFamily="2" charset="2"/>
              <a:buChar char="Ø"/>
            </a:pPr>
            <a:r>
              <a:rPr lang="id-ID" sz="2500" dirty="0" smtClean="0"/>
              <a:t>Sintaks</a:t>
            </a:r>
            <a:endParaRPr lang="sv-SE" sz="2500" dirty="0" smtClean="0"/>
          </a:p>
          <a:p>
            <a:pPr marL="624205" indent="-514350" algn="just">
              <a:buNone/>
            </a:pPr>
            <a:r>
              <a:rPr lang="id-ID" sz="2500" dirty="0" smtClean="0"/>
              <a:t>	</a:t>
            </a:r>
            <a:endParaRPr lang="sv-SE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19200" y="1676400"/>
            <a:ext cx="66598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242638"/>
            <a:ext cx="3962400" cy="2730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Contoh: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/>
          <a:lstStyle/>
          <a:p>
            <a:pPr>
              <a:buNone/>
            </a:pPr>
            <a:endParaRPr lang="sv-SE" b="1" dirty="0" smtClean="0"/>
          </a:p>
          <a:p>
            <a:pPr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sv-SE" dirty="0" smtClean="0"/>
          </a:p>
          <a:p>
            <a:endParaRPr lang="id-ID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0" y="914400"/>
            <a:ext cx="458216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066800"/>
            <a:ext cx="419982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200400"/>
            <a:ext cx="882077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 Right Outer Join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 marL="624205" indent="-514350">
              <a:buFont typeface="Wingdings" panose="05000000000000000000" pitchFamily="2" charset="2"/>
              <a:buChar char="Ø"/>
            </a:pPr>
            <a:r>
              <a:rPr lang="id-ID" sz="2500" dirty="0" smtClean="0"/>
              <a:t>Sintaks</a:t>
            </a:r>
            <a:endParaRPr lang="sv-SE" sz="2500" dirty="0" smtClean="0"/>
          </a:p>
          <a:p>
            <a:pPr marL="624205" indent="-514350" algn="just">
              <a:buNone/>
            </a:pPr>
            <a:r>
              <a:rPr lang="id-ID" sz="2500" dirty="0" smtClean="0"/>
              <a:t>	</a:t>
            </a:r>
            <a:endParaRPr lang="sv-S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1752600"/>
            <a:ext cx="7162800" cy="160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657599"/>
            <a:ext cx="3581400" cy="26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2098</Words>
  <Application>WPS Presentation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Integral</vt:lpstr>
      <vt:lpstr>RELASI ANTAR TABEL (JOIN)</vt:lpstr>
      <vt:lpstr>   Pengertian Join</vt:lpstr>
      <vt:lpstr>    Jenis-jenis JOIN</vt:lpstr>
      <vt:lpstr>    Sintaks Inner Join</vt:lpstr>
      <vt:lpstr> Contoh:</vt:lpstr>
      <vt:lpstr>    Jenis-jenis JOIN</vt:lpstr>
      <vt:lpstr>    Left  Outer  Join</vt:lpstr>
      <vt:lpstr> Contoh:</vt:lpstr>
      <vt:lpstr>    Right Outer Join</vt:lpstr>
      <vt:lpstr> Contoh:</vt:lpstr>
      <vt:lpstr>    Full Outer Join</vt:lpstr>
      <vt:lpstr>    Jenis-jenis JOIN</vt:lpstr>
      <vt:lpstr>   Latihan:Buat database Penjualan</vt:lpstr>
      <vt:lpstr>   Latihan</vt:lpstr>
      <vt:lpstr>Hasilnya: (no1)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ANTAR TABEL (JOIN)</dc:title>
  <dc:creator>unindra</dc:creator>
  <cp:lastModifiedBy>LENOVO</cp:lastModifiedBy>
  <cp:revision>36</cp:revision>
  <dcterms:created xsi:type="dcterms:W3CDTF">2013-12-18T06:30:00Z</dcterms:created>
  <dcterms:modified xsi:type="dcterms:W3CDTF">2021-03-03T03:37:49Z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