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B8C5CC4-776E-4A80-86BA-6A90B6AF17A4}" type="datetimeFigureOut">
              <a:rPr lang="id-ID" smtClean="0"/>
              <a:t>02/03/2021</a:t>
            </a:fld>
            <a:endParaRPr lang="id-ID"/>
          </a:p>
        </p:txBody>
      </p:sp>
      <p:sp>
        <p:nvSpPr>
          <p:cNvPr id="5" name="Footer Placeholder 4"/>
          <p:cNvSpPr>
            <a:spLocks noGrp="1"/>
          </p:cNvSpPr>
          <p:nvPr>
            <p:ph type="ftr" sz="quarter" idx="11"/>
          </p:nvPr>
        </p:nvSpPr>
        <p:spPr>
          <a:xfrm>
            <a:off x="1174044" y="5357592"/>
            <a:ext cx="5034845" cy="365125"/>
          </a:xfrm>
        </p:spPr>
        <p:txBody>
          <a:bodyPr/>
          <a:lstStyle/>
          <a:p>
            <a:endParaRPr lang="id-ID"/>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A4186882-DA2D-4511-8D1F-EF04228738DB}"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8C5CC4-776E-4A80-86BA-6A90B6AF17A4}"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8C5CC4-776E-4A80-86BA-6A90B6AF17A4}"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8C5CC4-776E-4A80-86BA-6A90B6AF17A4}"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C5CC4-776E-4A80-86BA-6A90B6AF17A4}"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B8C5CC4-776E-4A80-86BA-6A90B6AF17A4}" type="datetimeFigureOut">
              <a:rPr lang="id-ID" smtClean="0"/>
              <a:t>02/03/2021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4186882-DA2D-4511-8D1F-EF04228738DB}" type="slidenum">
              <a:rPr lang="id-ID" smtClean="0"/>
              <a:t>‹#›</a:t>
            </a:fld>
            <a:endParaRPr lang="id-ID"/>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8C5CC4-776E-4A80-86BA-6A90B6AF17A4}" type="datetimeFigureOut">
              <a:rPr lang="id-ID" smtClean="0"/>
              <a:t>02/03/2021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4186882-DA2D-4511-8D1F-EF04228738DB}" type="slidenum">
              <a:rPr lang="id-ID" smtClean="0"/>
              <a:t>‹#›</a:t>
            </a:fld>
            <a:endParaRPr lang="id-ID"/>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8C5CC4-776E-4A80-86BA-6A90B6AF17A4}" type="datetimeFigureOut">
              <a:rPr lang="id-ID" smtClean="0"/>
              <a:t>02/03/2021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C5CC4-776E-4A80-86BA-6A90B6AF17A4}" type="datetimeFigureOut">
              <a:rPr lang="id-ID" smtClean="0"/>
              <a:t>02/03/2021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4186882-DA2D-4511-8D1F-EF04228738D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B8C5CC4-776E-4A80-86BA-6A90B6AF17A4}" type="datetimeFigureOut">
              <a:rPr lang="id-ID" smtClean="0"/>
              <a:t>02/03/2021</a:t>
            </a:fld>
            <a:endParaRPr lang="id-ID"/>
          </a:p>
        </p:txBody>
      </p:sp>
      <p:sp>
        <p:nvSpPr>
          <p:cNvPr id="6" name="Footer Placeholder 5"/>
          <p:cNvSpPr>
            <a:spLocks noGrp="1"/>
          </p:cNvSpPr>
          <p:nvPr>
            <p:ph type="ftr" sz="quarter" idx="11"/>
          </p:nvPr>
        </p:nvSpPr>
        <p:spPr>
          <a:xfrm rot="-60000">
            <a:off x="914554" y="5829261"/>
            <a:ext cx="3522607" cy="365125"/>
          </a:xfrm>
        </p:spPr>
        <p:txBody>
          <a:bodyPr/>
          <a:lstStyle/>
          <a:p>
            <a:endParaRPr lang="id-ID"/>
          </a:p>
        </p:txBody>
      </p:sp>
      <p:sp>
        <p:nvSpPr>
          <p:cNvPr id="7" name="Slide Number Placeholder 6"/>
          <p:cNvSpPr>
            <a:spLocks noGrp="1"/>
          </p:cNvSpPr>
          <p:nvPr>
            <p:ph type="sldNum" sz="quarter" idx="12"/>
          </p:nvPr>
        </p:nvSpPr>
        <p:spPr>
          <a:xfrm rot="60000">
            <a:off x="7557313" y="5896961"/>
            <a:ext cx="554023" cy="365125"/>
          </a:xfrm>
        </p:spPr>
        <p:txBody>
          <a:bodyPr/>
          <a:lstStyle/>
          <a:p>
            <a:fld id="{A4186882-DA2D-4511-8D1F-EF04228738DB}"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B8C5CC4-776E-4A80-86BA-6A90B6AF17A4}" type="datetimeFigureOut">
              <a:rPr lang="id-ID" smtClean="0"/>
              <a:t>02/03/2021</a:t>
            </a:fld>
            <a:endParaRPr lang="id-ID"/>
          </a:p>
        </p:txBody>
      </p:sp>
      <p:sp>
        <p:nvSpPr>
          <p:cNvPr id="6" name="Footer Placeholder 5"/>
          <p:cNvSpPr>
            <a:spLocks noGrp="1"/>
          </p:cNvSpPr>
          <p:nvPr>
            <p:ph type="ftr" sz="quarter" idx="11"/>
          </p:nvPr>
        </p:nvSpPr>
        <p:spPr>
          <a:xfrm rot="-60000">
            <a:off x="914569" y="5831037"/>
            <a:ext cx="3319043" cy="365125"/>
          </a:xfrm>
        </p:spPr>
        <p:txBody>
          <a:bodyPr/>
          <a:lstStyle/>
          <a:p>
            <a:endParaRPr lang="id-ID"/>
          </a:p>
        </p:txBody>
      </p:sp>
      <p:sp>
        <p:nvSpPr>
          <p:cNvPr id="7" name="Slide Number Placeholder 6"/>
          <p:cNvSpPr>
            <a:spLocks noGrp="1"/>
          </p:cNvSpPr>
          <p:nvPr>
            <p:ph type="sldNum" sz="quarter" idx="12"/>
          </p:nvPr>
        </p:nvSpPr>
        <p:spPr>
          <a:xfrm rot="60000">
            <a:off x="7562089" y="5900026"/>
            <a:ext cx="554023" cy="365125"/>
          </a:xfrm>
        </p:spPr>
        <p:txBody>
          <a:bodyPr/>
          <a:lstStyle/>
          <a:p>
            <a:fld id="{A4186882-DA2D-4511-8D1F-EF04228738DB}"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B8C5CC4-776E-4A80-86BA-6A90B6AF17A4}" type="datetimeFigureOut">
              <a:rPr lang="id-ID" smtClean="0"/>
              <a:t>02/03/2021</a:t>
            </a:fld>
            <a:endParaRPr lang="id-ID"/>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id-ID"/>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A4186882-DA2D-4511-8D1F-EF04228738D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Listrik Statis</a:t>
            </a:r>
          </a:p>
        </p:txBody>
      </p:sp>
      <p:sp>
        <p:nvSpPr>
          <p:cNvPr id="3" name="Subtitle 2"/>
          <p:cNvSpPr>
            <a:spLocks noGrp="1"/>
          </p:cNvSpPr>
          <p:nvPr>
            <p:ph type="subTitle" idx="1"/>
          </p:nvPr>
        </p:nvSpPr>
        <p:spPr/>
        <p:txBody>
          <a:bodyPr/>
          <a:lstStyle/>
          <a:p>
            <a:r>
              <a:rPr lang="id-ID" dirty="0"/>
              <a:t>Pertemuan ke 2</a:t>
            </a:r>
          </a:p>
        </p:txBody>
      </p:sp>
    </p:spTree>
    <p:extLst>
      <p:ext uri="{BB962C8B-B14F-4D97-AF65-F5344CB8AC3E}">
        <p14:creationId xmlns:p14="http://schemas.microsoft.com/office/powerpoint/2010/main" val="139397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1438"/>
            <a:ext cx="8064896" cy="6717675"/>
          </a:xfrm>
        </p:spPr>
      </p:pic>
    </p:spTree>
    <p:extLst>
      <p:ext uri="{BB962C8B-B14F-4D97-AF65-F5344CB8AC3E}">
        <p14:creationId xmlns:p14="http://schemas.microsoft.com/office/powerpoint/2010/main" val="167776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377" y="620688"/>
            <a:ext cx="6965245" cy="1202485"/>
          </a:xfrm>
        </p:spPr>
        <p:txBody>
          <a:bodyPr/>
          <a:lstStyle/>
          <a:p>
            <a:r>
              <a:rPr lang="id-ID" dirty="0"/>
              <a:t>Latihan Soal</a:t>
            </a:r>
          </a:p>
        </p:txBody>
      </p:sp>
      <p:sp>
        <p:nvSpPr>
          <p:cNvPr id="7" name="Rectangle 6"/>
          <p:cNvSpPr/>
          <p:nvPr/>
        </p:nvSpPr>
        <p:spPr>
          <a:xfrm>
            <a:off x="955161" y="1700808"/>
            <a:ext cx="7200800" cy="2539350"/>
          </a:xfrm>
          <a:prstGeom prst="rect">
            <a:avLst/>
          </a:prstGeom>
        </p:spPr>
        <p:txBody>
          <a:bodyPr wrap="square">
            <a:spAutoFit/>
          </a:bodyPr>
          <a:lstStyle/>
          <a:p>
            <a:pPr marL="342900" lvl="0" indent="-342900">
              <a:lnSpc>
                <a:spcPct val="150000"/>
              </a:lnSpc>
              <a:buFont typeface="+mj-lt"/>
              <a:buAutoNum type="arabicPeriod"/>
            </a:pPr>
            <a:r>
              <a:rPr lang="id-ID" dirty="0">
                <a:latin typeface="Comic Sans MS" pitchFamily="66" charset="0"/>
              </a:rPr>
              <a:t>Dua buah muatan yang sama besarnya dan berlawanan tanda sebesar 2 µC berada pada jarak 10 cm. Hitunglah besar kuat medan listrik yang terletak di tengah-tengah kedua muatan?</a:t>
            </a:r>
          </a:p>
          <a:p>
            <a:pPr marL="342900" lvl="0" indent="-342900">
              <a:lnSpc>
                <a:spcPct val="150000"/>
              </a:lnSpc>
              <a:buFont typeface="+mj-lt"/>
              <a:buAutoNum type="arabicPeriod"/>
            </a:pPr>
            <a:r>
              <a:rPr lang="id-ID" dirty="0">
                <a:latin typeface="Comic Sans MS" pitchFamily="66" charset="0"/>
              </a:rPr>
              <a:t>Dua muatan Q</a:t>
            </a:r>
            <a:r>
              <a:rPr lang="id-ID" baseline="-25000" dirty="0">
                <a:latin typeface="Comic Sans MS" pitchFamily="66" charset="0"/>
              </a:rPr>
              <a:t>B</a:t>
            </a:r>
            <a:r>
              <a:rPr lang="id-ID" dirty="0">
                <a:latin typeface="Comic Sans MS" pitchFamily="66" charset="0"/>
              </a:rPr>
              <a:t> = </a:t>
            </a:r>
            <a:r>
              <a:rPr lang="en-US" dirty="0">
                <a:latin typeface="Comic Sans MS" pitchFamily="66" charset="0"/>
              </a:rPr>
              <a:t>9</a:t>
            </a:r>
            <a:r>
              <a:rPr lang="id-ID" dirty="0">
                <a:latin typeface="Comic Sans MS" pitchFamily="66" charset="0"/>
              </a:rPr>
              <a:t> µC, dan Q</a:t>
            </a:r>
            <a:r>
              <a:rPr lang="id-ID" baseline="-25000" dirty="0">
                <a:latin typeface="Comic Sans MS" pitchFamily="66" charset="0"/>
              </a:rPr>
              <a:t>C</a:t>
            </a:r>
            <a:r>
              <a:rPr lang="id-ID" dirty="0">
                <a:latin typeface="Comic Sans MS" pitchFamily="66" charset="0"/>
              </a:rPr>
              <a:t> = </a:t>
            </a:r>
            <a:r>
              <a:rPr lang="en-US" dirty="0">
                <a:latin typeface="Comic Sans MS" pitchFamily="66" charset="0"/>
              </a:rPr>
              <a:t>12</a:t>
            </a:r>
            <a:r>
              <a:rPr lang="id-ID" dirty="0">
                <a:latin typeface="Comic Sans MS" pitchFamily="66" charset="0"/>
              </a:rPr>
              <a:t> µC ditempatkan dititik-titik sudut segitiga siku-siku seperti pada gambar. Tentukan kuat medan listrik yang dirasakan di titik A ?</a:t>
            </a:r>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9" name="Object 8"/>
          <p:cNvGraphicFramePr>
            <a:graphicFrameLocks noChangeAspect="1"/>
          </p:cNvGraphicFramePr>
          <p:nvPr>
            <p:extLst>
              <p:ext uri="{D42A27DB-BD31-4B8C-83A1-F6EECF244321}">
                <p14:modId xmlns:p14="http://schemas.microsoft.com/office/powerpoint/2010/main" val="3761170385"/>
              </p:ext>
            </p:extLst>
          </p:nvPr>
        </p:nvGraphicFramePr>
        <p:xfrm>
          <a:off x="1331640" y="4243452"/>
          <a:ext cx="2166191" cy="1872208"/>
        </p:xfrm>
        <a:graphic>
          <a:graphicData uri="http://schemas.openxmlformats.org/presentationml/2006/ole">
            <mc:AlternateContent xmlns:mc="http://schemas.openxmlformats.org/markup-compatibility/2006">
              <mc:Choice xmlns:v="urn:schemas-microsoft-com:vml" Requires="v">
                <p:oleObj spid="_x0000_s4108" r:id="rId3" imgW="1904100" imgH="1646942" progId="Visio.Drawing.11">
                  <p:embed/>
                </p:oleObj>
              </mc:Choice>
              <mc:Fallback>
                <p:oleObj r:id="rId3" imgW="1904100" imgH="164694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43452"/>
                        <a:ext cx="2166191" cy="1872208"/>
                      </a:xfrm>
                      <a:prstGeom prst="rect">
                        <a:avLst/>
                      </a:prstGeom>
                      <a:noFill/>
                    </p:spPr>
                  </p:pic>
                </p:oleObj>
              </mc:Fallback>
            </mc:AlternateContent>
          </a:graphicData>
        </a:graphic>
      </p:graphicFrame>
    </p:spTree>
    <p:extLst>
      <p:ext uri="{BB962C8B-B14F-4D97-AF65-F5344CB8AC3E}">
        <p14:creationId xmlns:p14="http://schemas.microsoft.com/office/powerpoint/2010/main" val="17872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181" y="620688"/>
            <a:ext cx="6965245" cy="1202485"/>
          </a:xfrm>
        </p:spPr>
        <p:txBody>
          <a:bodyPr/>
          <a:lstStyle/>
          <a:p>
            <a:r>
              <a:rPr lang="id-ID" dirty="0"/>
              <a:t>Latihan Soal</a:t>
            </a:r>
          </a:p>
        </p:txBody>
      </p:sp>
      <p:sp>
        <p:nvSpPr>
          <p:cNvPr id="3" name="Rectangle 2"/>
          <p:cNvSpPr/>
          <p:nvPr/>
        </p:nvSpPr>
        <p:spPr>
          <a:xfrm>
            <a:off x="929404" y="1700808"/>
            <a:ext cx="7200800" cy="1708353"/>
          </a:xfrm>
          <a:prstGeom prst="rect">
            <a:avLst/>
          </a:prstGeom>
        </p:spPr>
        <p:txBody>
          <a:bodyPr wrap="square">
            <a:spAutoFit/>
          </a:bodyPr>
          <a:lstStyle/>
          <a:p>
            <a:pPr marL="342900" lvl="0" indent="-342900">
              <a:lnSpc>
                <a:spcPct val="150000"/>
              </a:lnSpc>
              <a:buFont typeface="+mj-lt"/>
              <a:buAutoNum type="arabicPeriod" startAt="3"/>
            </a:pPr>
            <a:r>
              <a:rPr lang="id-ID" dirty="0">
                <a:latin typeface="Comic Sans MS" pitchFamily="66" charset="0"/>
              </a:rPr>
              <a:t>Dua buah muatan listrik masing-masing besarnya 4 µC dan 25 µC satu sama lain berjarak 12 cm. Dimanakah posisi muatan ke tiga harus diletakkan agar kuat medannya nol ?</a:t>
            </a:r>
          </a:p>
          <a:p>
            <a:pPr marL="342900" lvl="0" indent="-342900">
              <a:lnSpc>
                <a:spcPct val="150000"/>
              </a:lnSpc>
              <a:buFont typeface="+mj-lt"/>
              <a:buAutoNum type="arabicPeriod" startAt="3"/>
            </a:pPr>
            <a:r>
              <a:rPr lang="id-ID" dirty="0">
                <a:latin typeface="Comic Sans MS" pitchFamily="66" charset="0"/>
              </a:rPr>
              <a:t>Perhatikan gambar berikut ini.</a:t>
            </a:r>
          </a:p>
        </p:txBody>
      </p:sp>
      <p:pic>
        <p:nvPicPr>
          <p:cNvPr id="4" name="Picture 3"/>
          <p:cNvPicPr/>
          <p:nvPr/>
        </p:nvPicPr>
        <p:blipFill>
          <a:blip r:embed="rId2"/>
          <a:srcRect/>
          <a:stretch>
            <a:fillRect/>
          </a:stretch>
        </p:blipFill>
        <p:spPr bwMode="auto">
          <a:xfrm>
            <a:off x="1403648" y="3415383"/>
            <a:ext cx="3126156" cy="44566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5" name="Rectangle 4"/>
              <p:cNvSpPr/>
              <p:nvPr/>
            </p:nvSpPr>
            <p:spPr>
              <a:xfrm>
                <a:off x="1289444" y="3901767"/>
                <a:ext cx="6480720" cy="2246384"/>
              </a:xfrm>
              <a:prstGeom prst="rect">
                <a:avLst/>
              </a:prstGeom>
            </p:spPr>
            <p:txBody>
              <a:bodyPr wrap="square">
                <a:spAutoFit/>
              </a:bodyPr>
              <a:lstStyle/>
              <a:p>
                <a:pPr algn="just">
                  <a:lnSpc>
                    <a:spcPct val="150000"/>
                  </a:lnSpc>
                </a:pPr>
                <a:r>
                  <a:rPr lang="id-ID" dirty="0">
                    <a:latin typeface="Comic Sans MS" pitchFamily="66" charset="0"/>
                  </a:rPr>
                  <a:t>Dua buah muatan listrik diletakkan terpisah sejauh 0,4 meter. Muatan P dan Q masing-masing </a:t>
                </a:r>
                <a14:m>
                  <m:oMath xmlns:m="http://schemas.openxmlformats.org/officeDocument/2006/math">
                    <m:r>
                      <a:rPr lang="id-ID" i="1">
                        <a:latin typeface="Cambria Math" panose="02040503050406030204" pitchFamily="18" charset="0"/>
                      </a:rPr>
                      <m:t>−2×</m:t>
                    </m:r>
                    <m:sSup>
                      <m:sSupPr>
                        <m:ctrlPr>
                          <a:rPr lang="id-ID" i="1">
                            <a:latin typeface="Cambria Math"/>
                          </a:rPr>
                        </m:ctrlPr>
                      </m:sSupPr>
                      <m:e>
                        <m:r>
                          <a:rPr lang="id-ID" i="1">
                            <a:latin typeface="Cambria Math" panose="02040503050406030204" pitchFamily="18" charset="0"/>
                          </a:rPr>
                          <m:t>10</m:t>
                        </m:r>
                      </m:e>
                      <m:sup>
                        <m:r>
                          <a:rPr lang="id-ID" i="1">
                            <a:latin typeface="Cambria Math" panose="02040503050406030204" pitchFamily="18" charset="0"/>
                          </a:rPr>
                          <m:t>−6</m:t>
                        </m:r>
                      </m:sup>
                    </m:sSup>
                    <m:r>
                      <a:rPr lang="id-ID" i="1">
                        <a:latin typeface="Cambria Math" panose="02040503050406030204" pitchFamily="18" charset="0"/>
                      </a:rPr>
                      <m:t> </m:t>
                    </m:r>
                    <m:r>
                      <a:rPr lang="id-ID" i="1">
                        <a:latin typeface="Cambria Math" panose="02040503050406030204" pitchFamily="18" charset="0"/>
                      </a:rPr>
                      <m:t>𝐶</m:t>
                    </m:r>
                  </m:oMath>
                </a14:m>
                <a:r>
                  <a:rPr lang="id-ID" dirty="0">
                    <a:latin typeface="Comic Sans MS" pitchFamily="66" charset="0"/>
                  </a:rPr>
                  <a:t> dan </a:t>
                </a:r>
                <a14:m>
                  <m:oMath xmlns:m="http://schemas.openxmlformats.org/officeDocument/2006/math">
                    <m:r>
                      <a:rPr lang="id-ID" i="1">
                        <a:latin typeface="Cambria Math" panose="02040503050406030204" pitchFamily="18" charset="0"/>
                      </a:rPr>
                      <m:t>+4×</m:t>
                    </m:r>
                    <m:sSup>
                      <m:sSupPr>
                        <m:ctrlPr>
                          <a:rPr lang="id-ID" i="1">
                            <a:latin typeface="Cambria Math"/>
                          </a:rPr>
                        </m:ctrlPr>
                      </m:sSupPr>
                      <m:e>
                        <m:r>
                          <a:rPr lang="id-ID" i="1">
                            <a:latin typeface="Cambria Math" panose="02040503050406030204" pitchFamily="18" charset="0"/>
                          </a:rPr>
                          <m:t>10</m:t>
                        </m:r>
                      </m:e>
                      <m:sup>
                        <m:r>
                          <a:rPr lang="id-ID" i="1">
                            <a:latin typeface="Cambria Math" panose="02040503050406030204" pitchFamily="18" charset="0"/>
                          </a:rPr>
                          <m:t>−6</m:t>
                        </m:r>
                      </m:sup>
                    </m:sSup>
                    <m:r>
                      <a:rPr lang="id-ID" i="1">
                        <a:latin typeface="Cambria Math" panose="02040503050406030204" pitchFamily="18" charset="0"/>
                      </a:rPr>
                      <m:t> </m:t>
                    </m:r>
                    <m:r>
                      <a:rPr lang="id-ID" i="1">
                        <a:latin typeface="Cambria Math" panose="02040503050406030204" pitchFamily="18" charset="0"/>
                      </a:rPr>
                      <m:t>𝐶</m:t>
                    </m:r>
                  </m:oMath>
                </a14:m>
                <a:r>
                  <a:rPr lang="id-ID" dirty="0">
                    <a:latin typeface="Comic Sans MS" pitchFamily="66" charset="0"/>
                  </a:rPr>
                  <a:t>. Tentukan besar kuat medan listrik dan arah medan listrik pada titik yang terletak di tengah-tengah kedua muatan tersebut!</a:t>
                </a:r>
              </a:p>
            </p:txBody>
          </p:sp>
        </mc:Choice>
        <mc:Fallback xmlns="">
          <p:sp>
            <p:nvSpPr>
              <p:cNvPr id="5" name="Rectangle 4"/>
              <p:cNvSpPr>
                <a:spLocks noRot="1" noChangeAspect="1" noMove="1" noResize="1" noEditPoints="1" noAdjustHandles="1" noChangeArrowheads="1" noChangeShapeType="1" noTextEdit="1"/>
              </p:cNvSpPr>
              <p:nvPr/>
            </p:nvSpPr>
            <p:spPr>
              <a:xfrm>
                <a:off x="1289444" y="3901767"/>
                <a:ext cx="6480720" cy="2246384"/>
              </a:xfrm>
              <a:prstGeom prst="rect">
                <a:avLst/>
              </a:prstGeom>
              <a:blipFill rotWithShape="1">
                <a:blip r:embed="rId3"/>
                <a:stretch>
                  <a:fillRect l="-847" r="-753" b="-1355"/>
                </a:stretch>
              </a:blipFill>
            </p:spPr>
            <p:txBody>
              <a:bodyPr/>
              <a:lstStyle/>
              <a:p>
                <a:r>
                  <a:rPr lang="id-ID">
                    <a:noFill/>
                  </a:rPr>
                  <a:t> </a:t>
                </a:r>
              </a:p>
            </p:txBody>
          </p:sp>
        </mc:Fallback>
      </mc:AlternateContent>
    </p:spTree>
    <p:extLst>
      <p:ext uri="{BB962C8B-B14F-4D97-AF65-F5344CB8AC3E}">
        <p14:creationId xmlns:p14="http://schemas.microsoft.com/office/powerpoint/2010/main" val="280665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Eras Bold ITC" panose="020B0907030504020204" pitchFamily="34" charset="0"/>
              </a:rPr>
              <a:t>Membuat</a:t>
            </a:r>
            <a:r>
              <a:rPr lang="en-US" dirty="0">
                <a:latin typeface="Eras Bold ITC" panose="020B0907030504020204" pitchFamily="34" charset="0"/>
              </a:rPr>
              <a:t> </a:t>
            </a:r>
            <a:r>
              <a:rPr lang="en-US" dirty="0" err="1">
                <a:latin typeface="Eras Bold ITC" panose="020B0907030504020204" pitchFamily="34" charset="0"/>
              </a:rPr>
              <a:t>Kalkulator</a:t>
            </a:r>
            <a:r>
              <a:rPr lang="en-US" dirty="0">
                <a:latin typeface="Eras Bold ITC" panose="020B0907030504020204" pitchFamily="34" charset="0"/>
              </a:rPr>
              <a:t> </a:t>
            </a:r>
            <a:r>
              <a:rPr lang="en-US" dirty="0" err="1" smtClean="0">
                <a:latin typeface="Eras Bold ITC" panose="020B0907030504020204" pitchFamily="34" charset="0"/>
              </a:rPr>
              <a:t>Fisika</a:t>
            </a:r>
            <a:r>
              <a:rPr lang="en-US" dirty="0" smtClean="0">
                <a:latin typeface="Eras Bold ITC" panose="020B0907030504020204" pitchFamily="34" charset="0"/>
              </a:rPr>
              <a:t> Medan </a:t>
            </a:r>
            <a:r>
              <a:rPr lang="en-US" dirty="0" err="1" smtClean="0">
                <a:latin typeface="Eras Bold ITC" panose="020B0907030504020204" pitchFamily="34" charset="0"/>
              </a:rPr>
              <a:t>Listrik</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092821"/>
            <a:ext cx="6028909" cy="378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50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429305" cy="379169"/>
          </a:xfrm>
        </p:spPr>
        <p:txBody>
          <a:bodyPr>
            <a:noAutofit/>
          </a:bodyPr>
          <a:lstStyle/>
          <a:p>
            <a:pPr algn="l"/>
            <a:r>
              <a:rPr lang="en-US" sz="2800" b="1" dirty="0" smtClean="0">
                <a:latin typeface="Arial" pitchFamily="34" charset="0"/>
                <a:cs typeface="Arial" pitchFamily="34" charset="0"/>
              </a:rPr>
              <a:t>Listing </a:t>
            </a:r>
            <a:r>
              <a:rPr lang="en-US" sz="2800" b="1" dirty="0" err="1" smtClean="0">
                <a:latin typeface="Arial" pitchFamily="34" charset="0"/>
                <a:cs typeface="Arial" pitchFamily="34" charset="0"/>
              </a:rPr>
              <a:t>Pusbutton</a:t>
            </a:r>
            <a:r>
              <a:rPr lang="en-US" sz="2800" b="1" dirty="0" smtClean="0">
                <a:latin typeface="Arial" pitchFamily="34" charset="0"/>
                <a:cs typeface="Arial" pitchFamily="34" charset="0"/>
              </a:rPr>
              <a:t> 1 </a:t>
            </a:r>
            <a:r>
              <a:rPr lang="en-US" sz="2800" b="1" dirty="0" err="1" smtClean="0">
                <a:latin typeface="Arial" pitchFamily="34" charset="0"/>
                <a:cs typeface="Arial" pitchFamily="34" charset="0"/>
              </a:rPr>
              <a:t>dan</a:t>
            </a:r>
            <a:r>
              <a:rPr lang="en-US" sz="2800" b="1" dirty="0" smtClean="0">
                <a:latin typeface="Arial" pitchFamily="34" charset="0"/>
                <a:cs typeface="Arial" pitchFamily="34" charset="0"/>
              </a:rPr>
              <a:t> 2</a:t>
            </a:r>
            <a:endParaRPr lang="en-US" sz="2800" b="1" dirty="0">
              <a:latin typeface="Arial" pitchFamily="34" charset="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6192688"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491186"/>
            <a:ext cx="6343650" cy="174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37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764704"/>
            <a:ext cx="5565209" cy="379169"/>
          </a:xfrm>
        </p:spPr>
        <p:txBody>
          <a:bodyPr>
            <a:noAutofit/>
          </a:bodyPr>
          <a:lstStyle/>
          <a:p>
            <a:r>
              <a:rPr lang="en-US" sz="2800" b="1" dirty="0" err="1" smtClean="0"/>
              <a:t>Tampilan</a:t>
            </a:r>
            <a:r>
              <a:rPr lang="en-US" sz="2800" b="1" dirty="0" smtClean="0"/>
              <a:t> </a:t>
            </a:r>
            <a:r>
              <a:rPr lang="en-US" sz="2800" b="1" dirty="0" err="1" smtClean="0"/>
              <a:t>Kalfis</a:t>
            </a:r>
            <a:r>
              <a:rPr lang="en-US" sz="2800" b="1" dirty="0" smtClean="0"/>
              <a:t> Medan </a:t>
            </a:r>
            <a:r>
              <a:rPr lang="en-US" sz="2800" b="1" dirty="0" err="1" smtClean="0"/>
              <a:t>Listrik</a:t>
            </a:r>
            <a:endParaRPr 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912768" cy="443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97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36712"/>
            <a:ext cx="6254044" cy="1362075"/>
          </a:xfrm>
        </p:spPr>
        <p:txBody>
          <a:bodyPr/>
          <a:lstStyle/>
          <a:p>
            <a:r>
              <a:rPr lang="id-ID" dirty="0"/>
              <a:t>A.Medan Listrik </a:t>
            </a:r>
          </a:p>
        </p:txBody>
      </p:sp>
      <p:sp>
        <p:nvSpPr>
          <p:cNvPr id="3" name="Text Placeholder 2"/>
          <p:cNvSpPr>
            <a:spLocks noGrp="1"/>
          </p:cNvSpPr>
          <p:nvPr>
            <p:ph type="body" idx="1"/>
          </p:nvPr>
        </p:nvSpPr>
        <p:spPr>
          <a:xfrm>
            <a:off x="1475656" y="2276872"/>
            <a:ext cx="6231467" cy="2664296"/>
          </a:xfrm>
        </p:spPr>
        <p:txBody>
          <a:bodyPr>
            <a:normAutofit fontScale="25000" lnSpcReduction="20000"/>
          </a:bodyPr>
          <a:lstStyle/>
          <a:p>
            <a:pPr algn="just">
              <a:lnSpc>
                <a:spcPct val="170000"/>
              </a:lnSpc>
            </a:pPr>
            <a:r>
              <a:rPr lang="id-ID" sz="6400" dirty="0">
                <a:latin typeface="Comic Sans MS" pitchFamily="66" charset="0"/>
              </a:rPr>
              <a:t>Muatan listrik ada dua macam positif dan negatif. Jika dua muatan sejenis didekatkan akan terjadi tolak menolak, dan jika dua muatan tidak sejenis didekatkan akan terjadi tarik menarik. Untuk memvisualisasikan medan listrik, dilakukan dengan menggambarkan serangkaian garis untuk menunjukkan arah medan listrik pada berbagai titik  di ruang, yang disebut garis-garis gaya listrik</a:t>
            </a:r>
          </a:p>
          <a:p>
            <a:pPr algn="just"/>
            <a:endParaRPr lang="id-ID" dirty="0"/>
          </a:p>
        </p:txBody>
      </p:sp>
    </p:spTree>
    <p:extLst>
      <p:ext uri="{BB962C8B-B14F-4D97-AF65-F5344CB8AC3E}">
        <p14:creationId xmlns:p14="http://schemas.microsoft.com/office/powerpoint/2010/main" val="327635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195736" y="592810"/>
            <a:ext cx="4536504" cy="2836190"/>
          </a:xfrm>
          <a:prstGeom prst="rect">
            <a:avLst/>
          </a:prstGeom>
          <a:noFill/>
          <a:ln w="9525">
            <a:noFill/>
            <a:miter lim="800000"/>
            <a:headEnd/>
            <a:tailEnd/>
          </a:ln>
        </p:spPr>
      </p:pic>
      <p:sp>
        <p:nvSpPr>
          <p:cNvPr id="3" name="Rectangle 2"/>
          <p:cNvSpPr/>
          <p:nvPr/>
        </p:nvSpPr>
        <p:spPr>
          <a:xfrm>
            <a:off x="2209183" y="3717032"/>
            <a:ext cx="4572000" cy="1292854"/>
          </a:xfrm>
          <a:prstGeom prst="rect">
            <a:avLst/>
          </a:prstGeom>
        </p:spPr>
        <p:txBody>
          <a:bodyPr>
            <a:spAutoFit/>
          </a:bodyPr>
          <a:lstStyle/>
          <a:p>
            <a:pPr algn="ctr">
              <a:lnSpc>
                <a:spcPct val="150000"/>
              </a:lnSpc>
            </a:pPr>
            <a:r>
              <a:rPr lang="id-ID" dirty="0">
                <a:latin typeface="Comic Sans MS" pitchFamily="66" charset="0"/>
              </a:rPr>
              <a:t>Garis-garis medan </a:t>
            </a:r>
          </a:p>
          <a:p>
            <a:pPr algn="ctr">
              <a:lnSpc>
                <a:spcPct val="150000"/>
              </a:lnSpc>
            </a:pPr>
            <a:r>
              <a:rPr lang="id-ID" dirty="0">
                <a:latin typeface="Comic Sans MS" pitchFamily="66" charset="0"/>
              </a:rPr>
              <a:t>(a) untuk satu muatan positif,</a:t>
            </a:r>
          </a:p>
          <a:p>
            <a:pPr algn="ctr">
              <a:lnSpc>
                <a:spcPct val="150000"/>
              </a:lnSpc>
            </a:pPr>
            <a:r>
              <a:rPr lang="id-ID" dirty="0">
                <a:latin typeface="Comic Sans MS" pitchFamily="66" charset="0"/>
              </a:rPr>
              <a:t>(b) untuk satu muatan negatif</a:t>
            </a:r>
          </a:p>
        </p:txBody>
      </p:sp>
    </p:spTree>
    <p:extLst>
      <p:ext uri="{BB962C8B-B14F-4D97-AF65-F5344CB8AC3E}">
        <p14:creationId xmlns:p14="http://schemas.microsoft.com/office/powerpoint/2010/main" val="76614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692696"/>
            <a:ext cx="6768752" cy="5078313"/>
          </a:xfrm>
          <a:prstGeom prst="rect">
            <a:avLst/>
          </a:prstGeom>
        </p:spPr>
        <p:txBody>
          <a:bodyPr wrap="square">
            <a:spAutoFit/>
          </a:bodyPr>
          <a:lstStyle/>
          <a:p>
            <a:pPr>
              <a:lnSpc>
                <a:spcPct val="150000"/>
              </a:lnSpc>
            </a:pPr>
            <a:r>
              <a:rPr lang="id-ID" dirty="0">
                <a:latin typeface="Comic Sans MS" pitchFamily="66" charset="0"/>
              </a:rPr>
              <a:t>Garis medan (garis gaya) listrik adalah garis gaya yang dibayangkan sedemikian rupa sehingga arah kuat medan listrik pada setiap titik merupakan garis singgung terhadap garis medan listrik tersebut. Garis medan listrik selalu berasal dari dari muatan positif menuju ke muatan negatif.</a:t>
            </a:r>
          </a:p>
          <a:p>
            <a:pPr>
              <a:lnSpc>
                <a:spcPct val="150000"/>
              </a:lnSpc>
            </a:pPr>
            <a:endParaRPr lang="id-ID" dirty="0">
              <a:latin typeface="Comic Sans MS" pitchFamily="66" charset="0"/>
            </a:endParaRPr>
          </a:p>
          <a:p>
            <a:pPr>
              <a:lnSpc>
                <a:spcPct val="150000"/>
              </a:lnSpc>
            </a:pPr>
            <a:r>
              <a:rPr lang="id-ID" dirty="0">
                <a:latin typeface="Comic Sans MS" pitchFamily="66" charset="0"/>
              </a:rPr>
              <a:t>Kegunaan garis medan listrik adalah:</a:t>
            </a:r>
          </a:p>
          <a:p>
            <a:pPr marL="285750" lvl="0" indent="-285750">
              <a:lnSpc>
                <a:spcPct val="150000"/>
              </a:lnSpc>
              <a:buFont typeface="Wingdings" pitchFamily="2" charset="2"/>
              <a:buChar char="Ø"/>
            </a:pPr>
            <a:r>
              <a:rPr lang="id-ID" dirty="0">
                <a:latin typeface="Comic Sans MS" pitchFamily="66" charset="0"/>
              </a:rPr>
              <a:t>Untuk menentukan arah kuat medan listrik</a:t>
            </a:r>
          </a:p>
          <a:p>
            <a:pPr marL="285750" lvl="0" indent="-285750">
              <a:lnSpc>
                <a:spcPct val="150000"/>
              </a:lnSpc>
              <a:buFont typeface="Wingdings" pitchFamily="2" charset="2"/>
              <a:buChar char="Ø"/>
            </a:pPr>
            <a:r>
              <a:rPr lang="id-ID" dirty="0">
                <a:latin typeface="Comic Sans MS" pitchFamily="66" charset="0"/>
              </a:rPr>
              <a:t>Untuk menentukan wilayah/daerah yang bisa dipengaruhi oleh muatan tersebut</a:t>
            </a:r>
          </a:p>
          <a:p>
            <a:pPr marL="285750" lvl="0" indent="-285750">
              <a:lnSpc>
                <a:spcPct val="150000"/>
              </a:lnSpc>
              <a:buFont typeface="Wingdings" pitchFamily="2" charset="2"/>
              <a:buChar char="Ø"/>
            </a:pPr>
            <a:r>
              <a:rPr lang="id-ID" dirty="0">
                <a:latin typeface="Comic Sans MS" pitchFamily="66" charset="0"/>
              </a:rPr>
              <a:t>Untuk menentukan kuat medan lisrik (semakin banyak garis medannya, maka kuat medan semakin besar)</a:t>
            </a:r>
          </a:p>
        </p:txBody>
      </p:sp>
    </p:spTree>
    <p:extLst>
      <p:ext uri="{BB962C8B-B14F-4D97-AF65-F5344CB8AC3E}">
        <p14:creationId xmlns:p14="http://schemas.microsoft.com/office/powerpoint/2010/main" val="423845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122587" y="1196752"/>
            <a:ext cx="3168352" cy="1944216"/>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1122587" y="3573016"/>
            <a:ext cx="3240360" cy="1944216"/>
          </a:xfrm>
          <a:prstGeom prst="rect">
            <a:avLst/>
          </a:prstGeom>
          <a:noFill/>
          <a:ln w="9525">
            <a:noFill/>
            <a:miter lim="800000"/>
            <a:headEnd/>
            <a:tailEnd/>
          </a:ln>
        </p:spPr>
      </p:pic>
      <p:sp>
        <p:nvSpPr>
          <p:cNvPr id="4" name="Rectangle 3"/>
          <p:cNvSpPr/>
          <p:nvPr/>
        </p:nvSpPr>
        <p:spPr>
          <a:xfrm>
            <a:off x="4362946" y="1707195"/>
            <a:ext cx="3665437" cy="923330"/>
          </a:xfrm>
          <a:prstGeom prst="rect">
            <a:avLst/>
          </a:prstGeom>
        </p:spPr>
        <p:txBody>
          <a:bodyPr wrap="square">
            <a:spAutoFit/>
          </a:bodyPr>
          <a:lstStyle/>
          <a:p>
            <a:pPr>
              <a:lnSpc>
                <a:spcPct val="150000"/>
              </a:lnSpc>
            </a:pPr>
            <a:r>
              <a:rPr lang="id-ID" dirty="0">
                <a:latin typeface="Comic Sans MS" pitchFamily="66" charset="0"/>
              </a:rPr>
              <a:t>Garis-garis medan listrik antara dua buah muatan Tarik menarik</a:t>
            </a:r>
          </a:p>
        </p:txBody>
      </p:sp>
      <p:sp>
        <p:nvSpPr>
          <p:cNvPr id="6" name="Rectangle 5"/>
          <p:cNvSpPr/>
          <p:nvPr/>
        </p:nvSpPr>
        <p:spPr>
          <a:xfrm>
            <a:off x="4397530" y="3909950"/>
            <a:ext cx="3665437" cy="923330"/>
          </a:xfrm>
          <a:prstGeom prst="rect">
            <a:avLst/>
          </a:prstGeom>
        </p:spPr>
        <p:txBody>
          <a:bodyPr wrap="square">
            <a:spAutoFit/>
          </a:bodyPr>
          <a:lstStyle/>
          <a:p>
            <a:pPr>
              <a:lnSpc>
                <a:spcPct val="150000"/>
              </a:lnSpc>
            </a:pPr>
            <a:r>
              <a:rPr lang="id-ID" dirty="0">
                <a:latin typeface="Comic Sans MS" pitchFamily="66" charset="0"/>
              </a:rPr>
              <a:t>Garis-garis medan listrik antara dua buah muatan Tolak Menolak</a:t>
            </a:r>
          </a:p>
        </p:txBody>
      </p:sp>
    </p:spTree>
    <p:extLst>
      <p:ext uri="{BB962C8B-B14F-4D97-AF65-F5344CB8AC3E}">
        <p14:creationId xmlns:p14="http://schemas.microsoft.com/office/powerpoint/2010/main" val="150814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36712"/>
            <a:ext cx="6254044" cy="1362075"/>
          </a:xfrm>
        </p:spPr>
        <p:txBody>
          <a:bodyPr/>
          <a:lstStyle/>
          <a:p>
            <a:r>
              <a:rPr lang="id-ID" dirty="0"/>
              <a:t>B. Kuat Medan Listrik </a:t>
            </a:r>
          </a:p>
        </p:txBody>
      </p:sp>
      <p:sp>
        <p:nvSpPr>
          <p:cNvPr id="3" name="Text Placeholder 2"/>
          <p:cNvSpPr>
            <a:spLocks noGrp="1"/>
          </p:cNvSpPr>
          <p:nvPr>
            <p:ph type="body" idx="1"/>
          </p:nvPr>
        </p:nvSpPr>
        <p:spPr>
          <a:xfrm>
            <a:off x="1475656" y="2276872"/>
            <a:ext cx="6231467" cy="3384376"/>
          </a:xfrm>
        </p:spPr>
        <p:txBody>
          <a:bodyPr>
            <a:normAutofit/>
          </a:bodyPr>
          <a:lstStyle/>
          <a:p>
            <a:pPr algn="just">
              <a:lnSpc>
                <a:spcPct val="150000"/>
              </a:lnSpc>
            </a:pPr>
            <a:r>
              <a:rPr lang="id-ID" sz="1800" dirty="0">
                <a:latin typeface="Comic Sans MS" pitchFamily="66" charset="0"/>
              </a:rPr>
              <a:t>Ukuran kekuatan dari medan listrik pada suatu titik, didefinisikan sebagai gaya per satuan muatan pada muatan listrik yang ditempatkan pada titik tersebut, yang disebut kuat medan listrik (E). Jika gaya listrik F dan muatan adalah Q, maka secara matematis kuat medan listrik dirumuskan:</a:t>
            </a:r>
          </a:p>
          <a:p>
            <a:pPr algn="just"/>
            <a:endParaRPr lang="id-ID" dirty="0"/>
          </a:p>
        </p:txBody>
      </p:sp>
      <mc:AlternateContent xmlns:mc="http://schemas.openxmlformats.org/markup-compatibility/2006" xmlns:a14="http://schemas.microsoft.com/office/drawing/2010/main">
        <mc:Choice Requires="a14">
          <p:sp>
            <p:nvSpPr>
              <p:cNvPr id="4" name="Text Box 74"/>
              <p:cNvSpPr txBox="1">
                <a:spLocks noChangeArrowheads="1"/>
              </p:cNvSpPr>
              <p:nvPr/>
            </p:nvSpPr>
            <p:spPr bwMode="auto">
              <a:xfrm>
                <a:off x="4549158" y="4509120"/>
                <a:ext cx="1535009" cy="9361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2000" b="1" i="1">
                          <a:effectLst/>
                          <a:latin typeface="Cambria Math"/>
                          <a:ea typeface="Times New Roman"/>
                          <a:cs typeface="Times New Roman"/>
                        </a:rPr>
                        <m:t>𝑬</m:t>
                      </m:r>
                      <m:r>
                        <a:rPr lang="id-ID" sz="2000" b="1" i="1">
                          <a:effectLst/>
                          <a:latin typeface="Cambria Math"/>
                          <a:ea typeface="Times New Roman"/>
                          <a:cs typeface="Times New Roman"/>
                        </a:rPr>
                        <m:t>=</m:t>
                      </m:r>
                      <m:f>
                        <m:fPr>
                          <m:ctrlPr>
                            <a:rPr lang="id-ID" sz="2000" b="1" i="1">
                              <a:effectLst/>
                              <a:latin typeface="Cambria Math"/>
                              <a:ea typeface="Times New Roman"/>
                              <a:cs typeface="Times New Roman"/>
                            </a:rPr>
                          </m:ctrlPr>
                        </m:fPr>
                        <m:num>
                          <m:r>
                            <a:rPr lang="id-ID" sz="2000" b="1" i="1">
                              <a:effectLst/>
                              <a:latin typeface="Cambria Math"/>
                              <a:ea typeface="Times New Roman"/>
                              <a:cs typeface="Times New Roman"/>
                            </a:rPr>
                            <m:t>𝑭</m:t>
                          </m:r>
                        </m:num>
                        <m:den>
                          <m:r>
                            <a:rPr lang="id-ID" sz="2000" b="1" i="1">
                              <a:effectLst/>
                              <a:latin typeface="Cambria Math"/>
                              <a:ea typeface="Times New Roman"/>
                              <a:cs typeface="Times New Roman"/>
                            </a:rPr>
                            <m:t>𝑸</m:t>
                          </m:r>
                        </m:den>
                      </m:f>
                    </m:oMath>
                  </m:oMathPara>
                </a14:m>
                <a:endParaRPr lang="id-ID" sz="2000" i="1" dirty="0">
                  <a:effectLst/>
                  <a:latin typeface="Calibri"/>
                  <a:ea typeface="Times New Roman"/>
                  <a:cs typeface="Times New Roman"/>
                </a:endParaRPr>
              </a:p>
            </p:txBody>
          </p:sp>
        </mc:Choice>
        <mc:Fallback xmlns="">
          <p:sp>
            <p:nvSpPr>
              <p:cNvPr id="4" name="Text Box 74"/>
              <p:cNvSpPr txBox="1">
                <a:spLocks noRot="1" noChangeAspect="1" noMove="1" noResize="1" noEditPoints="1" noAdjustHandles="1" noChangeArrowheads="1" noChangeShapeType="1" noTextEdit="1"/>
              </p:cNvSpPr>
              <p:nvPr/>
            </p:nvSpPr>
            <p:spPr bwMode="auto">
              <a:xfrm>
                <a:off x="4549158" y="4509120"/>
                <a:ext cx="1535009" cy="936104"/>
              </a:xfrm>
              <a:prstGeom prst="rect">
                <a:avLst/>
              </a:prstGeom>
              <a:blipFill rotWithShape="1">
                <a:blip r:embed="rId2"/>
                <a:stretch>
                  <a:fillRect/>
                </a:stretch>
              </a:blipFill>
              <a:ln w="9525">
                <a:solidFill>
                  <a:srgbClr val="000000"/>
                </a:solidFill>
                <a:miter lim="800000"/>
                <a:headEnd/>
                <a:tailEnd/>
              </a:ln>
            </p:spPr>
            <p:txBody>
              <a:bodyPr/>
              <a:lstStyle/>
              <a:p>
                <a:r>
                  <a:rPr lang="id-ID">
                    <a:noFill/>
                  </a:rPr>
                  <a:t> </a:t>
                </a:r>
              </a:p>
            </p:txBody>
          </p:sp>
        </mc:Fallback>
      </mc:AlternateContent>
    </p:spTree>
    <p:extLst>
      <p:ext uri="{BB962C8B-B14F-4D97-AF65-F5344CB8AC3E}">
        <p14:creationId xmlns:p14="http://schemas.microsoft.com/office/powerpoint/2010/main" val="342220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15616" y="980728"/>
            <a:ext cx="67687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untuk mengukur medan listrik  di semua titik pada ruang, sedangkan medan listrik pada jarak  r dari satu muatan titik Q adalah</a:t>
            </a: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 Box 73"/>
              <p:cNvSpPr txBox="1">
                <a:spLocks noChangeArrowheads="1"/>
              </p:cNvSpPr>
              <p:nvPr/>
            </p:nvSpPr>
            <p:spPr bwMode="auto">
              <a:xfrm>
                <a:off x="1233518" y="2625008"/>
                <a:ext cx="1339116" cy="8879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2000" b="1" i="1">
                          <a:effectLst/>
                          <a:latin typeface="Cambria Math"/>
                          <a:ea typeface="Times New Roman"/>
                          <a:cs typeface="Times New Roman"/>
                        </a:rPr>
                        <m:t>𝑬</m:t>
                      </m:r>
                      <m:r>
                        <a:rPr lang="id-ID" sz="2000" b="1" i="1">
                          <a:effectLst/>
                          <a:latin typeface="Cambria Math"/>
                          <a:ea typeface="Times New Roman"/>
                          <a:cs typeface="Times New Roman"/>
                        </a:rPr>
                        <m:t>=</m:t>
                      </m:r>
                      <m:r>
                        <a:rPr lang="id-ID" sz="2000" b="1" i="1">
                          <a:effectLst/>
                          <a:latin typeface="Cambria Math"/>
                          <a:ea typeface="Times New Roman"/>
                          <a:cs typeface="Times New Roman"/>
                        </a:rPr>
                        <m:t>𝒌</m:t>
                      </m:r>
                      <m:f>
                        <m:fPr>
                          <m:ctrlPr>
                            <a:rPr lang="id-ID" sz="2000" b="1" i="1">
                              <a:effectLst/>
                              <a:latin typeface="Cambria Math"/>
                              <a:ea typeface="Times New Roman"/>
                              <a:cs typeface="Times New Roman"/>
                            </a:rPr>
                          </m:ctrlPr>
                        </m:fPr>
                        <m:num>
                          <m:r>
                            <a:rPr lang="id-ID" sz="2000" b="1" i="1">
                              <a:effectLst/>
                              <a:latin typeface="Cambria Math"/>
                              <a:ea typeface="Times New Roman"/>
                              <a:cs typeface="Times New Roman"/>
                            </a:rPr>
                            <m:t>𝑸</m:t>
                          </m:r>
                        </m:num>
                        <m:den>
                          <m:sSup>
                            <m:sSupPr>
                              <m:ctrlPr>
                                <a:rPr lang="id-ID" sz="2000" b="1" i="1">
                                  <a:effectLst/>
                                  <a:latin typeface="Cambria Math"/>
                                  <a:ea typeface="Times New Roman"/>
                                  <a:cs typeface="Times New Roman"/>
                                </a:rPr>
                              </m:ctrlPr>
                            </m:sSupPr>
                            <m:e>
                              <m:r>
                                <a:rPr lang="id-ID" sz="2000" b="1" i="1">
                                  <a:effectLst/>
                                  <a:latin typeface="Cambria Math"/>
                                  <a:ea typeface="Times New Roman"/>
                                  <a:cs typeface="Times New Roman"/>
                                </a:rPr>
                                <m:t>𝒓</m:t>
                              </m:r>
                            </m:e>
                            <m:sup>
                              <m:r>
                                <a:rPr lang="id-ID" sz="2000" b="1" i="1">
                                  <a:effectLst/>
                                  <a:latin typeface="Cambria Math"/>
                                  <a:ea typeface="Times New Roman"/>
                                  <a:cs typeface="Times New Roman"/>
                                </a:rPr>
                                <m:t>𝟐</m:t>
                              </m:r>
                            </m:sup>
                          </m:sSup>
                        </m:den>
                      </m:f>
                    </m:oMath>
                  </m:oMathPara>
                </a14:m>
                <a:endParaRPr lang="id-ID" sz="2000" dirty="0">
                  <a:effectLst/>
                  <a:latin typeface="Calibri"/>
                  <a:ea typeface="Times New Roman"/>
                  <a:cs typeface="Times New Roman"/>
                </a:endParaRPr>
              </a:p>
            </p:txBody>
          </p:sp>
        </mc:Choice>
        <mc:Fallback xmlns="">
          <p:sp>
            <p:nvSpPr>
              <p:cNvPr id="3" name="Text Box 73"/>
              <p:cNvSpPr txBox="1">
                <a:spLocks noRot="1" noChangeAspect="1" noMove="1" noResize="1" noEditPoints="1" noAdjustHandles="1" noChangeArrowheads="1" noChangeShapeType="1" noTextEdit="1"/>
              </p:cNvSpPr>
              <p:nvPr/>
            </p:nvSpPr>
            <p:spPr bwMode="auto">
              <a:xfrm>
                <a:off x="1233518" y="2625008"/>
                <a:ext cx="1339116" cy="887903"/>
              </a:xfrm>
              <a:prstGeom prst="rect">
                <a:avLst/>
              </a:prstGeom>
              <a:blipFill rotWithShape="1">
                <a:blip r:embed="rId2"/>
                <a:stretch>
                  <a:fillRect/>
                </a:stretch>
              </a:blipFill>
              <a:ln w="9525">
                <a:solidFill>
                  <a:srgbClr val="000000"/>
                </a:solidFill>
                <a:miter lim="800000"/>
                <a:headEnd/>
                <a:tailEnd/>
              </a:ln>
            </p:spPr>
            <p:txBody>
              <a:bodyPr/>
              <a:lstStyle/>
              <a:p>
                <a:r>
                  <a:rPr lang="id-ID">
                    <a:noFill/>
                  </a:rPr>
                  <a:t> </a:t>
                </a:r>
              </a:p>
            </p:txBody>
          </p:sp>
        </mc:Fallback>
      </mc:AlternateContent>
      <p:sp>
        <p:nvSpPr>
          <p:cNvPr id="4" name="Rectangle 3"/>
          <p:cNvSpPr>
            <a:spLocks noChangeArrowheads="1"/>
          </p:cNvSpPr>
          <p:nvPr/>
        </p:nvSpPr>
        <p:spPr bwMode="auto">
          <a:xfrm rot="10800000" flipV="1">
            <a:off x="1216660" y="3809285"/>
            <a:ext cx="6451684"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800" b="0" i="0" u="none" strike="noStrike" cap="none" normalizeH="0" baseline="0" dirty="0">
                <a:ln>
                  <a:noFill/>
                </a:ln>
                <a:solidFill>
                  <a:schemeClr val="tx1"/>
                </a:solidFill>
                <a:effectLst/>
                <a:latin typeface="Arial" pitchFamily="34" charset="0"/>
                <a:cs typeface="Arial" pitchFamily="34" charset="0"/>
              </a:rPr>
              <a:t/>
            </a:r>
            <a:br>
              <a:rPr kumimoji="0" lang="id-ID" sz="800" b="0" i="0" u="none" strike="noStrike" cap="none" normalizeH="0" baseline="0" dirty="0">
                <a:ln>
                  <a:noFill/>
                </a:ln>
                <a:solidFill>
                  <a:schemeClr val="tx1"/>
                </a:solidFill>
                <a:effectLst/>
                <a:latin typeface="Arial" pitchFamily="34" charset="0"/>
                <a:cs typeface="Arial" pitchFamily="34" charset="0"/>
              </a:rPr>
            </a:b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dimana: </a:t>
            </a: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E = kuat medan listrik (N/C)</a:t>
            </a: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F = gaya tarik menarik / gaya tolak menolak (N)</a:t>
            </a: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Q = muatan yang menimbulkan medan listrik (C)</a:t>
            </a:r>
            <a:endParaRPr kumimoji="0" lang="id-ID" b="0" i="0" u="none" strike="noStrike" cap="none" normalizeH="0" baseline="0" dirty="0">
              <a:ln>
                <a:noFill/>
              </a:ln>
              <a:solidFill>
                <a:schemeClr val="tx1"/>
              </a:solidFill>
              <a:effectLst/>
              <a:latin typeface="Comic Sans MS" pitchFamily="66"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b="0" i="0" u="none" strike="noStrike" cap="none" normalizeH="0" baseline="0" dirty="0">
                <a:ln>
                  <a:noFill/>
                </a:ln>
                <a:solidFill>
                  <a:schemeClr val="tx1"/>
                </a:solidFill>
                <a:effectLst/>
                <a:latin typeface="Comic Sans MS" pitchFamily="66" charset="0"/>
                <a:ea typeface="Times New Roman" pitchFamily="18" charset="0"/>
                <a:cs typeface="Times New Roman" pitchFamily="18" charset="0"/>
              </a:rPr>
              <a:t>	R = jarak antara muatan (m)</a:t>
            </a:r>
            <a:endParaRPr kumimoji="0" lang="id-ID" b="0" i="0" u="none" strike="noStrike" cap="none" normalizeH="0" baseline="0" dirty="0">
              <a:ln>
                <a:noFill/>
              </a:ln>
              <a:solidFill>
                <a:schemeClr val="tx1"/>
              </a:solidFill>
              <a:effectLst/>
              <a:latin typeface="Comic Sans MS" pitchFamily="66" charset="0"/>
              <a:cs typeface="Arial" pitchFamily="34" charset="0"/>
            </a:endParaRPr>
          </a:p>
        </p:txBody>
      </p:sp>
    </p:spTree>
    <p:extLst>
      <p:ext uri="{BB962C8B-B14F-4D97-AF65-F5344CB8AC3E}">
        <p14:creationId xmlns:p14="http://schemas.microsoft.com/office/powerpoint/2010/main" val="12648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908720"/>
            <a:ext cx="7272808" cy="5115620"/>
          </a:xfrm>
        </p:spPr>
      </p:pic>
    </p:spTree>
    <p:extLst>
      <p:ext uri="{BB962C8B-B14F-4D97-AF65-F5344CB8AC3E}">
        <p14:creationId xmlns:p14="http://schemas.microsoft.com/office/powerpoint/2010/main" val="229064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06993"/>
            <a:ext cx="7128792" cy="530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479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106</TotalTime>
  <Words>442</Words>
  <Application>Microsoft Office PowerPoint</Application>
  <PresentationFormat>On-screen Show (4:3)</PresentationFormat>
  <Paragraphs>36</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Pushpin</vt:lpstr>
      <vt:lpstr>Visio.Drawing.11</vt:lpstr>
      <vt:lpstr>Listrik Statis</vt:lpstr>
      <vt:lpstr>A.Medan Listrik </vt:lpstr>
      <vt:lpstr>PowerPoint Presentation</vt:lpstr>
      <vt:lpstr>PowerPoint Presentation</vt:lpstr>
      <vt:lpstr>PowerPoint Presentation</vt:lpstr>
      <vt:lpstr>B. Kuat Medan Listrik </vt:lpstr>
      <vt:lpstr>PowerPoint Presentation</vt:lpstr>
      <vt:lpstr>PowerPoint Presentation</vt:lpstr>
      <vt:lpstr>PowerPoint Presentation</vt:lpstr>
      <vt:lpstr>PowerPoint Presentation</vt:lpstr>
      <vt:lpstr>Latihan Soal</vt:lpstr>
      <vt:lpstr>Latihan Soal</vt:lpstr>
      <vt:lpstr>Membuat Kalkulator Fisika Medan Listrik</vt:lpstr>
      <vt:lpstr>Listing Pusbutton 1 dan 2</vt:lpstr>
      <vt:lpstr>Tampilan Kalfis Medan Listrik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Listrik Statis</dc:title>
  <dc:creator>LENOVO</dc:creator>
  <cp:lastModifiedBy>RAS</cp:lastModifiedBy>
  <cp:revision>7</cp:revision>
  <dcterms:created xsi:type="dcterms:W3CDTF">2020-03-27T16:20:29Z</dcterms:created>
  <dcterms:modified xsi:type="dcterms:W3CDTF">2021-03-02T13:48:19Z</dcterms:modified>
</cp:coreProperties>
</file>