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60" r:id="rId4"/>
    <p:sldId id="263" r:id="rId5"/>
    <p:sldId id="268" r:id="rId6"/>
    <p:sldId id="269" r:id="rId7"/>
    <p:sldId id="270" r:id="rId8"/>
    <p:sldId id="271" r:id="rId9"/>
    <p:sldId id="264" r:id="rId10"/>
    <p:sldId id="265" r:id="rId11"/>
    <p:sldId id="258" r:id="rId12"/>
    <p:sldId id="259" r:id="rId13"/>
    <p:sldId id="261" r:id="rId14"/>
    <p:sldId id="262" r:id="rId15"/>
    <p:sldId id="273" r:id="rId16"/>
    <p:sldId id="272" r:id="rId17"/>
    <p:sldId id="274" r:id="rId18"/>
    <p:sldId id="275" r:id="rId19"/>
    <p:sldId id="266" r:id="rId20"/>
    <p:sldId id="267" r:id="rId21"/>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240"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CDCF36FD-22F5-45B9-87E1-6C9F3E224265}" type="datetimeFigureOut">
              <a:rPr lang="id-ID" smtClean="0"/>
              <a:t>17/02/2021</a:t>
            </a:fld>
            <a:endParaRPr lang="id-ID"/>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id-ID"/>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54933422-72F4-4792-A663-43D789007CDE}" type="slidenum">
              <a:rPr lang="id-ID" smtClean="0"/>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DCF36FD-22F5-45B9-87E1-6C9F3E224265}" type="datetimeFigureOut">
              <a:rPr lang="id-ID" smtClean="0"/>
              <a:t>17/02/2021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4933422-72F4-4792-A663-43D789007CDE}"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DCF36FD-22F5-45B9-87E1-6C9F3E224265}" type="datetimeFigureOut">
              <a:rPr lang="id-ID" smtClean="0"/>
              <a:t>17/02/2021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4933422-72F4-4792-A663-43D789007CDE}"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CDCF36FD-22F5-45B9-87E1-6C9F3E224265}" type="datetimeFigureOut">
              <a:rPr lang="id-ID" smtClean="0"/>
              <a:t>17/02/2021</a:t>
            </a:fld>
            <a:endParaRPr lang="id-ID"/>
          </a:p>
        </p:txBody>
      </p:sp>
      <p:sp>
        <p:nvSpPr>
          <p:cNvPr id="9" name="Slide Number Placeholder 8"/>
          <p:cNvSpPr>
            <a:spLocks noGrp="1"/>
          </p:cNvSpPr>
          <p:nvPr>
            <p:ph type="sldNum" sz="quarter" idx="15"/>
          </p:nvPr>
        </p:nvSpPr>
        <p:spPr/>
        <p:txBody>
          <a:bodyPr rtlCol="0"/>
          <a:lstStyle/>
          <a:p>
            <a:fld id="{54933422-72F4-4792-A663-43D789007CDE}" type="slidenum">
              <a:rPr lang="id-ID" smtClean="0"/>
              <a:t>‹#›</a:t>
            </a:fld>
            <a:endParaRPr lang="id-ID"/>
          </a:p>
        </p:txBody>
      </p:sp>
      <p:sp>
        <p:nvSpPr>
          <p:cNvPr id="10" name="Footer Placeholder 9"/>
          <p:cNvSpPr>
            <a:spLocks noGrp="1"/>
          </p:cNvSpPr>
          <p:nvPr>
            <p:ph type="ftr" sz="quarter" idx="16"/>
          </p:nvPr>
        </p:nvSpPr>
        <p:spPr/>
        <p:txBody>
          <a:bodyPr rtlCol="0"/>
          <a:lstStyle/>
          <a:p>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CDCF36FD-22F5-45B9-87E1-6C9F3E224265}" type="datetimeFigureOut">
              <a:rPr lang="id-ID" smtClean="0"/>
              <a:t>17/02/2021</a:t>
            </a:fld>
            <a:endParaRPr lang="id-ID"/>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id-ID"/>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54933422-72F4-4792-A663-43D789007CDE}" type="slidenum">
              <a:rPr lang="id-ID" smtClean="0"/>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CDCF36FD-22F5-45B9-87E1-6C9F3E224265}" type="datetimeFigureOut">
              <a:rPr lang="id-ID" smtClean="0"/>
              <a:t>17/02/2021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54933422-72F4-4792-A663-43D789007CDE}" type="slidenum">
              <a:rPr lang="id-ID" smtClean="0"/>
              <a:t>‹#›</a:t>
            </a:fld>
            <a:endParaRPr lang="id-ID"/>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CDCF36FD-22F5-45B9-87E1-6C9F3E224265}" type="datetimeFigureOut">
              <a:rPr lang="id-ID" smtClean="0"/>
              <a:t>17/02/2021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54933422-72F4-4792-A663-43D789007CDE}" type="slidenum">
              <a:rPr lang="id-ID" smtClean="0"/>
              <a:t>‹#›</a:t>
            </a:fld>
            <a:endParaRPr lang="id-ID"/>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CDCF36FD-22F5-45B9-87E1-6C9F3E224265}" type="datetimeFigureOut">
              <a:rPr lang="id-ID" smtClean="0"/>
              <a:t>17/02/2021</a:t>
            </a:fld>
            <a:endParaRPr lang="id-ID"/>
          </a:p>
        </p:txBody>
      </p:sp>
      <p:sp>
        <p:nvSpPr>
          <p:cNvPr id="7" name="Slide Number Placeholder 6"/>
          <p:cNvSpPr>
            <a:spLocks noGrp="1"/>
          </p:cNvSpPr>
          <p:nvPr>
            <p:ph type="sldNum" sz="quarter" idx="11"/>
          </p:nvPr>
        </p:nvSpPr>
        <p:spPr/>
        <p:txBody>
          <a:bodyPr rtlCol="0"/>
          <a:lstStyle/>
          <a:p>
            <a:fld id="{54933422-72F4-4792-A663-43D789007CDE}" type="slidenum">
              <a:rPr lang="id-ID" smtClean="0"/>
              <a:t>‹#›</a:t>
            </a:fld>
            <a:endParaRPr lang="id-ID"/>
          </a:p>
        </p:txBody>
      </p:sp>
      <p:sp>
        <p:nvSpPr>
          <p:cNvPr id="8" name="Footer Placeholder 7"/>
          <p:cNvSpPr>
            <a:spLocks noGrp="1"/>
          </p:cNvSpPr>
          <p:nvPr>
            <p:ph type="ftr" sz="quarter" idx="12"/>
          </p:nvPr>
        </p:nvSpPr>
        <p:spPr/>
        <p:txBody>
          <a:bodyPr rtlCol="0"/>
          <a:lstStyle/>
          <a:p>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CF36FD-22F5-45B9-87E1-6C9F3E224265}" type="datetimeFigureOut">
              <a:rPr lang="id-ID" smtClean="0"/>
              <a:t>17/02/2021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54933422-72F4-4792-A663-43D789007CDE}"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CDCF36FD-22F5-45B9-87E1-6C9F3E224265}" type="datetimeFigureOut">
              <a:rPr lang="id-ID" smtClean="0"/>
              <a:t>17/02/2021</a:t>
            </a:fld>
            <a:endParaRPr lang="id-ID"/>
          </a:p>
        </p:txBody>
      </p:sp>
      <p:sp>
        <p:nvSpPr>
          <p:cNvPr id="22" name="Slide Number Placeholder 21"/>
          <p:cNvSpPr>
            <a:spLocks noGrp="1"/>
          </p:cNvSpPr>
          <p:nvPr>
            <p:ph type="sldNum" sz="quarter" idx="15"/>
          </p:nvPr>
        </p:nvSpPr>
        <p:spPr/>
        <p:txBody>
          <a:bodyPr rtlCol="0"/>
          <a:lstStyle/>
          <a:p>
            <a:fld id="{54933422-72F4-4792-A663-43D789007CDE}" type="slidenum">
              <a:rPr lang="id-ID" smtClean="0"/>
              <a:t>‹#›</a:t>
            </a:fld>
            <a:endParaRPr lang="id-ID"/>
          </a:p>
        </p:txBody>
      </p:sp>
      <p:sp>
        <p:nvSpPr>
          <p:cNvPr id="23" name="Footer Placeholder 22"/>
          <p:cNvSpPr>
            <a:spLocks noGrp="1"/>
          </p:cNvSpPr>
          <p:nvPr>
            <p:ph type="ftr" sz="quarter" idx="16"/>
          </p:nvPr>
        </p:nvSpPr>
        <p:spPr/>
        <p:txBody>
          <a:bodyPr rtlCol="0"/>
          <a:lstStyle/>
          <a:p>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DCF36FD-22F5-45B9-87E1-6C9F3E224265}" type="datetimeFigureOut">
              <a:rPr lang="id-ID" smtClean="0"/>
              <a:t>17/02/2021</a:t>
            </a:fld>
            <a:endParaRPr lang="id-ID"/>
          </a:p>
        </p:txBody>
      </p:sp>
      <p:sp>
        <p:nvSpPr>
          <p:cNvPr id="18" name="Slide Number Placeholder 17"/>
          <p:cNvSpPr>
            <a:spLocks noGrp="1"/>
          </p:cNvSpPr>
          <p:nvPr>
            <p:ph type="sldNum" sz="quarter" idx="11"/>
          </p:nvPr>
        </p:nvSpPr>
        <p:spPr/>
        <p:txBody>
          <a:bodyPr rtlCol="0"/>
          <a:lstStyle/>
          <a:p>
            <a:fld id="{54933422-72F4-4792-A663-43D789007CDE}" type="slidenum">
              <a:rPr lang="id-ID" smtClean="0"/>
              <a:t>‹#›</a:t>
            </a:fld>
            <a:endParaRPr lang="id-ID"/>
          </a:p>
        </p:txBody>
      </p:sp>
      <p:sp>
        <p:nvSpPr>
          <p:cNvPr id="21" name="Footer Placeholder 20"/>
          <p:cNvSpPr>
            <a:spLocks noGrp="1"/>
          </p:cNvSpPr>
          <p:nvPr>
            <p:ph type="ftr" sz="quarter" idx="12"/>
          </p:nvPr>
        </p:nvSpPr>
        <p:spPr/>
        <p:txBody>
          <a:bodyPr rtlCol="0"/>
          <a:lstStyle/>
          <a:p>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DCF36FD-22F5-45B9-87E1-6C9F3E224265}" type="datetimeFigureOut">
              <a:rPr lang="id-ID" smtClean="0"/>
              <a:t>17/02/2021</a:t>
            </a:fld>
            <a:endParaRPr lang="id-ID"/>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id-ID"/>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4933422-72F4-4792-A663-43D789007CDE}"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0.png"/><Relationship Id="rId1" Type="http://schemas.openxmlformats.org/officeDocument/2006/relationships/slideLayout" Target="../slideLayouts/slideLayout6.xml"/><Relationship Id="rId4" Type="http://schemas.openxmlformats.org/officeDocument/2006/relationships/image" Target="../media/image1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7.xml"/><Relationship Id="rId4" Type="http://schemas.openxmlformats.org/officeDocument/2006/relationships/image" Target="../media/image140.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67744" y="2636912"/>
            <a:ext cx="6172200" cy="1894362"/>
          </a:xfrm>
        </p:spPr>
        <p:txBody>
          <a:bodyPr>
            <a:normAutofit/>
          </a:bodyPr>
          <a:lstStyle/>
          <a:p>
            <a:r>
              <a:rPr lang="id-ID" sz="4000" dirty="0"/>
              <a:t>Listrik Statis </a:t>
            </a:r>
          </a:p>
        </p:txBody>
      </p:sp>
      <p:sp>
        <p:nvSpPr>
          <p:cNvPr id="3" name="Subtitle 2"/>
          <p:cNvSpPr>
            <a:spLocks noGrp="1"/>
          </p:cNvSpPr>
          <p:nvPr>
            <p:ph type="subTitle" idx="1"/>
          </p:nvPr>
        </p:nvSpPr>
        <p:spPr/>
        <p:txBody>
          <a:bodyPr/>
          <a:lstStyle/>
          <a:p>
            <a:r>
              <a:rPr lang="id-ID" dirty="0"/>
              <a:t>Pertemuan ke 3</a:t>
            </a:r>
          </a:p>
        </p:txBody>
      </p:sp>
    </p:spTree>
    <p:extLst>
      <p:ext uri="{BB962C8B-B14F-4D97-AF65-F5344CB8AC3E}">
        <p14:creationId xmlns:p14="http://schemas.microsoft.com/office/powerpoint/2010/main" val="279010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187624" y="0"/>
            <a:ext cx="4558288" cy="6858000"/>
          </a:xfrm>
        </p:spPr>
      </p:pic>
    </p:spTree>
    <p:extLst>
      <p:ext uri="{BB962C8B-B14F-4D97-AF65-F5344CB8AC3E}">
        <p14:creationId xmlns:p14="http://schemas.microsoft.com/office/powerpoint/2010/main" val="1703757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2. Potensial Listrik</a:t>
            </a:r>
          </a:p>
        </p:txBody>
      </p:sp>
      <p:sp>
        <p:nvSpPr>
          <p:cNvPr id="3" name="Rectangle 2"/>
          <p:cNvSpPr/>
          <p:nvPr/>
        </p:nvSpPr>
        <p:spPr>
          <a:xfrm>
            <a:off x="971600" y="1772816"/>
            <a:ext cx="6984776" cy="1338828"/>
          </a:xfrm>
          <a:prstGeom prst="rect">
            <a:avLst/>
          </a:prstGeom>
        </p:spPr>
        <p:txBody>
          <a:bodyPr wrap="square">
            <a:spAutoFit/>
          </a:bodyPr>
          <a:lstStyle/>
          <a:p>
            <a:pPr algn="just">
              <a:lnSpc>
                <a:spcPct val="150000"/>
              </a:lnSpc>
            </a:pPr>
            <a:r>
              <a:rPr lang="id-ID" dirty="0">
                <a:latin typeface="Comic Sans MS" pitchFamily="66" charset="0"/>
              </a:rPr>
              <a:t>Potensial listrik yaitu energi potensial tiap satu satuan muatan positif. Potensial listrik termasuk besaran skalar, dan secara matematis dapat dirumuskan:</a:t>
            </a:r>
          </a:p>
        </p:txBody>
      </p:sp>
      <mc:AlternateContent xmlns:mc="http://schemas.openxmlformats.org/markup-compatibility/2006" xmlns:a14="http://schemas.microsoft.com/office/drawing/2010/main">
        <mc:Choice Requires="a14">
          <p:sp>
            <p:nvSpPr>
              <p:cNvPr id="4" name="Rectangle 3"/>
              <p:cNvSpPr/>
              <p:nvPr/>
            </p:nvSpPr>
            <p:spPr>
              <a:xfrm>
                <a:off x="1115616" y="3284984"/>
                <a:ext cx="966931" cy="6521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d-ID" i="1">
                          <a:latin typeface="Cambria Math"/>
                        </a:rPr>
                        <m:t>𝑉</m:t>
                      </m:r>
                      <m:r>
                        <a:rPr lang="id-ID" i="1">
                          <a:latin typeface="Cambria Math"/>
                        </a:rPr>
                        <m:t>=</m:t>
                      </m:r>
                      <m:f>
                        <m:fPr>
                          <m:ctrlPr>
                            <a:rPr lang="id-ID" i="1">
                              <a:latin typeface="Cambria Math" panose="02040503050406030204" pitchFamily="18" charset="0"/>
                            </a:rPr>
                          </m:ctrlPr>
                        </m:fPr>
                        <m:num>
                          <m:r>
                            <a:rPr lang="id-ID" i="1">
                              <a:latin typeface="Cambria Math"/>
                            </a:rPr>
                            <m:t>𝐸𝑝</m:t>
                          </m:r>
                        </m:num>
                        <m:den>
                          <m:r>
                            <a:rPr lang="id-ID" i="1">
                              <a:latin typeface="Cambria Math"/>
                            </a:rPr>
                            <m:t>𝑄</m:t>
                          </m:r>
                        </m:den>
                      </m:f>
                    </m:oMath>
                  </m:oMathPara>
                </a14:m>
                <a:endParaRPr lang="id-ID" dirty="0"/>
              </a:p>
            </p:txBody>
          </p:sp>
        </mc:Choice>
        <mc:Fallback xmlns="">
          <p:sp>
            <p:nvSpPr>
              <p:cNvPr id="4" name="Rectangle 3"/>
              <p:cNvSpPr>
                <a:spLocks noRot="1" noChangeAspect="1" noMove="1" noResize="1" noEditPoints="1" noAdjustHandles="1" noChangeArrowheads="1" noChangeShapeType="1" noTextEdit="1"/>
              </p:cNvSpPr>
              <p:nvPr/>
            </p:nvSpPr>
            <p:spPr>
              <a:xfrm>
                <a:off x="1115616" y="3284984"/>
                <a:ext cx="966931" cy="652102"/>
              </a:xfrm>
              <a:prstGeom prst="rect">
                <a:avLst/>
              </a:prstGeom>
              <a:blipFill rotWithShape="1">
                <a:blip r:embed="rId2"/>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115616" y="4293096"/>
                <a:ext cx="1375568" cy="8656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d-ID" i="1">
                          <a:latin typeface="Cambria Math"/>
                        </a:rPr>
                        <m:t>𝑉</m:t>
                      </m:r>
                      <m:r>
                        <a:rPr lang="id-ID" i="1">
                          <a:latin typeface="Cambria Math"/>
                        </a:rPr>
                        <m:t>=</m:t>
                      </m:r>
                      <m:f>
                        <m:fPr>
                          <m:ctrlPr>
                            <a:rPr lang="id-ID" i="1">
                              <a:latin typeface="Cambria Math" panose="02040503050406030204" pitchFamily="18" charset="0"/>
                            </a:rPr>
                          </m:ctrlPr>
                        </m:fPr>
                        <m:num>
                          <m:r>
                            <a:rPr lang="id-ID" i="1">
                              <a:latin typeface="Cambria Math"/>
                            </a:rPr>
                            <m:t>𝑘</m:t>
                          </m:r>
                          <m:f>
                            <m:fPr>
                              <m:ctrlPr>
                                <a:rPr lang="id-ID" i="1">
                                  <a:latin typeface="Cambria Math" panose="02040503050406030204" pitchFamily="18" charset="0"/>
                                </a:rPr>
                              </m:ctrlPr>
                            </m:fPr>
                            <m:num>
                              <m:sSub>
                                <m:sSubPr>
                                  <m:ctrlPr>
                                    <a:rPr lang="id-ID" i="1">
                                      <a:latin typeface="Cambria Math" panose="02040503050406030204" pitchFamily="18" charset="0"/>
                                    </a:rPr>
                                  </m:ctrlPr>
                                </m:sSubPr>
                                <m:e>
                                  <m:r>
                                    <a:rPr lang="id-ID" i="1">
                                      <a:latin typeface="Cambria Math"/>
                                    </a:rPr>
                                    <m:t>𝑄</m:t>
                                  </m:r>
                                </m:e>
                                <m:sub>
                                  <m:r>
                                    <a:rPr lang="id-ID" i="1">
                                      <a:latin typeface="Cambria Math"/>
                                    </a:rPr>
                                    <m:t>1</m:t>
                                  </m:r>
                                </m:sub>
                              </m:sSub>
                              <m:sSub>
                                <m:sSubPr>
                                  <m:ctrlPr>
                                    <a:rPr lang="id-ID" i="1">
                                      <a:latin typeface="Cambria Math" panose="02040503050406030204" pitchFamily="18" charset="0"/>
                                    </a:rPr>
                                  </m:ctrlPr>
                                </m:sSubPr>
                                <m:e>
                                  <m:r>
                                    <a:rPr lang="id-ID" i="1">
                                      <a:latin typeface="Cambria Math"/>
                                    </a:rPr>
                                    <m:t>𝑄</m:t>
                                  </m:r>
                                </m:e>
                                <m:sub>
                                  <m:r>
                                    <a:rPr lang="id-ID" i="1">
                                      <a:latin typeface="Cambria Math"/>
                                    </a:rPr>
                                    <m:t>2</m:t>
                                  </m:r>
                                </m:sub>
                              </m:sSub>
                            </m:num>
                            <m:den>
                              <m:r>
                                <a:rPr lang="id-ID" i="1">
                                  <a:latin typeface="Cambria Math"/>
                                </a:rPr>
                                <m:t>𝑟</m:t>
                              </m:r>
                            </m:den>
                          </m:f>
                        </m:num>
                        <m:den>
                          <m:r>
                            <a:rPr lang="id-ID" i="1">
                              <a:latin typeface="Cambria Math"/>
                            </a:rPr>
                            <m:t>𝑄</m:t>
                          </m:r>
                        </m:den>
                      </m:f>
                    </m:oMath>
                  </m:oMathPara>
                </a14:m>
                <a:endParaRPr lang="id-ID" dirty="0"/>
              </a:p>
            </p:txBody>
          </p:sp>
        </mc:Choice>
        <mc:Fallback xmlns="">
          <p:sp>
            <p:nvSpPr>
              <p:cNvPr id="5" name="Rectangle 4"/>
              <p:cNvSpPr>
                <a:spLocks noRot="1" noChangeAspect="1" noMove="1" noResize="1" noEditPoints="1" noAdjustHandles="1" noChangeArrowheads="1" noChangeShapeType="1" noTextEdit="1"/>
              </p:cNvSpPr>
              <p:nvPr/>
            </p:nvSpPr>
            <p:spPr>
              <a:xfrm>
                <a:off x="1115616" y="4293096"/>
                <a:ext cx="1375568" cy="865622"/>
              </a:xfrm>
              <a:prstGeom prst="rect">
                <a:avLst/>
              </a:prstGeom>
              <a:blipFill rotWithShape="1">
                <a:blip r:embed="rId3"/>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115616" y="5589240"/>
                <a:ext cx="1047082"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d-ID" b="1" i="1">
                          <a:latin typeface="Cambria Math"/>
                        </a:rPr>
                        <m:t>𝑽</m:t>
                      </m:r>
                      <m:r>
                        <a:rPr lang="id-ID" b="1" i="1">
                          <a:latin typeface="Cambria Math"/>
                        </a:rPr>
                        <m:t>=</m:t>
                      </m:r>
                      <m:r>
                        <a:rPr lang="id-ID" b="1" i="1">
                          <a:latin typeface="Cambria Math"/>
                        </a:rPr>
                        <m:t>𝒌</m:t>
                      </m:r>
                      <m:f>
                        <m:fPr>
                          <m:ctrlPr>
                            <a:rPr lang="id-ID" b="1" i="1">
                              <a:latin typeface="Cambria Math" panose="02040503050406030204" pitchFamily="18" charset="0"/>
                            </a:rPr>
                          </m:ctrlPr>
                        </m:fPr>
                        <m:num>
                          <m:r>
                            <a:rPr lang="id-ID" b="1" i="1">
                              <a:latin typeface="Cambria Math"/>
                            </a:rPr>
                            <m:t>𝑸</m:t>
                          </m:r>
                        </m:num>
                        <m:den>
                          <m:r>
                            <a:rPr lang="id-ID" b="1" i="1">
                              <a:latin typeface="Cambria Math"/>
                            </a:rPr>
                            <m:t>𝒓</m:t>
                          </m:r>
                        </m:den>
                      </m:f>
                    </m:oMath>
                  </m:oMathPara>
                </a14:m>
                <a:endParaRPr lang="id-ID" dirty="0"/>
              </a:p>
            </p:txBody>
          </p:sp>
        </mc:Choice>
        <mc:Fallback xmlns="">
          <p:sp>
            <p:nvSpPr>
              <p:cNvPr id="6" name="Rectangle 5"/>
              <p:cNvSpPr>
                <a:spLocks noRot="1" noChangeAspect="1" noMove="1" noResize="1" noEditPoints="1" noAdjustHandles="1" noChangeArrowheads="1" noChangeShapeType="1" noTextEdit="1"/>
              </p:cNvSpPr>
              <p:nvPr/>
            </p:nvSpPr>
            <p:spPr>
              <a:xfrm>
                <a:off x="1115616" y="5589240"/>
                <a:ext cx="1047082" cy="610936"/>
              </a:xfrm>
              <a:prstGeom prst="rect">
                <a:avLst/>
              </a:prstGeom>
              <a:blipFill rotWithShape="1">
                <a:blip r:embed="rId4"/>
                <a:stretch>
                  <a:fillRect/>
                </a:stretch>
              </a:blipFill>
            </p:spPr>
            <p:txBody>
              <a:bodyPr/>
              <a:lstStyle/>
              <a:p>
                <a:r>
                  <a:rPr lang="id-ID">
                    <a:noFill/>
                  </a:rPr>
                  <a:t> </a:t>
                </a:r>
              </a:p>
            </p:txBody>
          </p:sp>
        </mc:Fallback>
      </mc:AlternateContent>
    </p:spTree>
    <p:extLst>
      <p:ext uri="{BB962C8B-B14F-4D97-AF65-F5344CB8AC3E}">
        <p14:creationId xmlns:p14="http://schemas.microsoft.com/office/powerpoint/2010/main" val="273131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188640"/>
            <a:ext cx="7848872" cy="2585323"/>
          </a:xfrm>
          <a:prstGeom prst="rect">
            <a:avLst/>
          </a:prstGeom>
        </p:spPr>
        <p:txBody>
          <a:bodyPr wrap="square">
            <a:spAutoFit/>
          </a:bodyPr>
          <a:lstStyle/>
          <a:p>
            <a:pPr algn="just">
              <a:lnSpc>
                <a:spcPct val="150000"/>
              </a:lnSpc>
            </a:pPr>
            <a:r>
              <a:rPr lang="id-ID" dirty="0">
                <a:latin typeface="Comic Sans MS" pitchFamily="66" charset="0"/>
              </a:rPr>
              <a:t>Potensial listrik juga termasuk besaran skalar seperti energi potensial listrik, berarti tidak memiliki arah dan jenis muatannya akan mempengaruhi besarnya. Jika terdiri atas beberapa muatan sumber, besarnya potensial listrik adalah jumlah aljabar biasa dari masing-masing potensial. Misalnya, kumpulan muatan sumber adalah Q</a:t>
            </a:r>
            <a:r>
              <a:rPr lang="id-ID" baseline="-25000" dirty="0">
                <a:latin typeface="Comic Sans MS" pitchFamily="66" charset="0"/>
              </a:rPr>
              <a:t>1</a:t>
            </a:r>
            <a:r>
              <a:rPr lang="id-ID" dirty="0">
                <a:latin typeface="Comic Sans MS" pitchFamily="66" charset="0"/>
              </a:rPr>
              <a:t>, Q</a:t>
            </a:r>
            <a:r>
              <a:rPr lang="id-ID" baseline="-25000" dirty="0">
                <a:latin typeface="Comic Sans MS" pitchFamily="66" charset="0"/>
              </a:rPr>
              <a:t>2</a:t>
            </a:r>
            <a:r>
              <a:rPr lang="id-ID" dirty="0">
                <a:latin typeface="Comic Sans MS" pitchFamily="66" charset="0"/>
              </a:rPr>
              <a:t>, dan Q</a:t>
            </a:r>
            <a:r>
              <a:rPr lang="id-ID" baseline="-25000" dirty="0">
                <a:latin typeface="Comic Sans MS" pitchFamily="66" charset="0"/>
              </a:rPr>
              <a:t>3</a:t>
            </a:r>
            <a:r>
              <a:rPr lang="id-ID" dirty="0">
                <a:latin typeface="Comic Sans MS" pitchFamily="66" charset="0"/>
              </a:rPr>
              <a:t>, maka potensial listrik pada titip P adalah</a:t>
            </a:r>
          </a:p>
        </p:txBody>
      </p:sp>
      <mc:AlternateContent xmlns:mc="http://schemas.openxmlformats.org/markup-compatibility/2006" xmlns:a14="http://schemas.microsoft.com/office/drawing/2010/main">
        <mc:Choice Requires="a14">
          <p:sp>
            <p:nvSpPr>
              <p:cNvPr id="3" name="Rectangle 2"/>
              <p:cNvSpPr/>
              <p:nvPr/>
            </p:nvSpPr>
            <p:spPr>
              <a:xfrm>
                <a:off x="683568" y="3059668"/>
                <a:ext cx="209999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d-ID" i="1">
                              <a:latin typeface="Cambria Math" panose="02040503050406030204" pitchFamily="18" charset="0"/>
                            </a:rPr>
                          </m:ctrlPr>
                        </m:sSubPr>
                        <m:e>
                          <m:r>
                            <a:rPr lang="id-ID" i="1">
                              <a:latin typeface="Cambria Math"/>
                            </a:rPr>
                            <m:t>𝑉</m:t>
                          </m:r>
                        </m:e>
                        <m:sub>
                          <m:r>
                            <a:rPr lang="id-ID" i="1">
                              <a:latin typeface="Cambria Math"/>
                            </a:rPr>
                            <m:t>𝑃</m:t>
                          </m:r>
                        </m:sub>
                      </m:sSub>
                      <m:r>
                        <a:rPr lang="id-ID" i="1">
                          <a:latin typeface="Cambria Math"/>
                        </a:rPr>
                        <m:t>=</m:t>
                      </m:r>
                      <m:sSub>
                        <m:sSubPr>
                          <m:ctrlPr>
                            <a:rPr lang="id-ID" i="1">
                              <a:latin typeface="Cambria Math" panose="02040503050406030204" pitchFamily="18" charset="0"/>
                            </a:rPr>
                          </m:ctrlPr>
                        </m:sSubPr>
                        <m:e>
                          <m:r>
                            <a:rPr lang="id-ID" i="1">
                              <a:latin typeface="Cambria Math"/>
                            </a:rPr>
                            <m:t>𝑉</m:t>
                          </m:r>
                        </m:e>
                        <m:sub>
                          <m:r>
                            <a:rPr lang="id-ID" i="1">
                              <a:latin typeface="Cambria Math"/>
                            </a:rPr>
                            <m:t>1</m:t>
                          </m:r>
                        </m:sub>
                      </m:sSub>
                      <m:r>
                        <a:rPr lang="id-ID" i="1">
                          <a:latin typeface="Cambria Math"/>
                        </a:rPr>
                        <m:t>+</m:t>
                      </m:r>
                      <m:sSub>
                        <m:sSubPr>
                          <m:ctrlPr>
                            <a:rPr lang="id-ID" i="1">
                              <a:latin typeface="Cambria Math" panose="02040503050406030204" pitchFamily="18" charset="0"/>
                            </a:rPr>
                          </m:ctrlPr>
                        </m:sSubPr>
                        <m:e>
                          <m:r>
                            <a:rPr lang="id-ID" i="1">
                              <a:latin typeface="Cambria Math"/>
                            </a:rPr>
                            <m:t>𝑉</m:t>
                          </m:r>
                        </m:e>
                        <m:sub>
                          <m:r>
                            <a:rPr lang="id-ID" i="1">
                              <a:latin typeface="Cambria Math"/>
                            </a:rPr>
                            <m:t>2</m:t>
                          </m:r>
                        </m:sub>
                      </m:sSub>
                      <m:r>
                        <a:rPr lang="id-ID" i="1">
                          <a:latin typeface="Cambria Math"/>
                        </a:rPr>
                        <m:t>+</m:t>
                      </m:r>
                      <m:sSub>
                        <m:sSubPr>
                          <m:ctrlPr>
                            <a:rPr lang="id-ID" i="1">
                              <a:latin typeface="Cambria Math" panose="02040503050406030204" pitchFamily="18" charset="0"/>
                            </a:rPr>
                          </m:ctrlPr>
                        </m:sSubPr>
                        <m:e>
                          <m:r>
                            <a:rPr lang="id-ID" i="1">
                              <a:latin typeface="Cambria Math"/>
                            </a:rPr>
                            <m:t>𝑉</m:t>
                          </m:r>
                        </m:e>
                        <m:sub>
                          <m:r>
                            <a:rPr lang="id-ID" i="1">
                              <a:latin typeface="Cambria Math"/>
                            </a:rPr>
                            <m:t>3</m:t>
                          </m:r>
                        </m:sub>
                      </m:sSub>
                    </m:oMath>
                  </m:oMathPara>
                </a14:m>
                <a:endParaRPr lang="id-ID" dirty="0"/>
              </a:p>
            </p:txBody>
          </p:sp>
        </mc:Choice>
        <mc:Fallback xmlns="">
          <p:sp>
            <p:nvSpPr>
              <p:cNvPr id="3" name="Rectangle 2"/>
              <p:cNvSpPr>
                <a:spLocks noRot="1" noChangeAspect="1" noMove="1" noResize="1" noEditPoints="1" noAdjustHandles="1" noChangeArrowheads="1" noChangeShapeType="1" noTextEdit="1"/>
              </p:cNvSpPr>
              <p:nvPr/>
            </p:nvSpPr>
            <p:spPr>
              <a:xfrm>
                <a:off x="683568" y="3059668"/>
                <a:ext cx="2099998" cy="369332"/>
              </a:xfrm>
              <a:prstGeom prst="rect">
                <a:avLst/>
              </a:prstGeom>
              <a:blipFill rotWithShape="1">
                <a:blip r:embed="rId2"/>
                <a:stretch>
                  <a:fillRect b="-1639"/>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804024" y="3779950"/>
                <a:ext cx="2399824" cy="67338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d-ID" i="1">
                          <a:latin typeface="Cambria Math"/>
                        </a:rPr>
                        <m:t>𝑉</m:t>
                      </m:r>
                      <m:r>
                        <a:rPr lang="id-ID" i="1">
                          <a:latin typeface="Cambria Math"/>
                        </a:rPr>
                        <m:t>=</m:t>
                      </m:r>
                      <m:f>
                        <m:fPr>
                          <m:ctrlPr>
                            <a:rPr lang="id-ID" i="1">
                              <a:latin typeface="Cambria Math" panose="02040503050406030204" pitchFamily="18" charset="0"/>
                            </a:rPr>
                          </m:ctrlPr>
                        </m:fPr>
                        <m:num>
                          <m:r>
                            <a:rPr lang="id-ID" i="1">
                              <a:latin typeface="Cambria Math"/>
                            </a:rPr>
                            <m:t>𝑘</m:t>
                          </m:r>
                          <m:sSub>
                            <m:sSubPr>
                              <m:ctrlPr>
                                <a:rPr lang="id-ID" i="1">
                                  <a:latin typeface="Cambria Math" panose="02040503050406030204" pitchFamily="18" charset="0"/>
                                </a:rPr>
                              </m:ctrlPr>
                            </m:sSubPr>
                            <m:e>
                              <m:r>
                                <a:rPr lang="id-ID" i="1">
                                  <a:latin typeface="Cambria Math"/>
                                </a:rPr>
                                <m:t>𝑄</m:t>
                              </m:r>
                            </m:e>
                            <m:sub>
                              <m:r>
                                <a:rPr lang="id-ID" i="1">
                                  <a:latin typeface="Cambria Math"/>
                                </a:rPr>
                                <m:t>1</m:t>
                              </m:r>
                            </m:sub>
                          </m:sSub>
                        </m:num>
                        <m:den>
                          <m:sSub>
                            <m:sSubPr>
                              <m:ctrlPr>
                                <a:rPr lang="id-ID" i="1">
                                  <a:latin typeface="Cambria Math" panose="02040503050406030204" pitchFamily="18" charset="0"/>
                                </a:rPr>
                              </m:ctrlPr>
                            </m:sSubPr>
                            <m:e>
                              <m:r>
                                <a:rPr lang="id-ID" i="1">
                                  <a:latin typeface="Cambria Math"/>
                                </a:rPr>
                                <m:t>𝑟</m:t>
                              </m:r>
                            </m:e>
                            <m:sub>
                              <m:r>
                                <a:rPr lang="id-ID" i="1">
                                  <a:latin typeface="Cambria Math"/>
                                </a:rPr>
                                <m:t>1</m:t>
                              </m:r>
                            </m:sub>
                          </m:sSub>
                        </m:den>
                      </m:f>
                      <m:r>
                        <a:rPr lang="id-ID" i="1">
                          <a:latin typeface="Cambria Math"/>
                        </a:rPr>
                        <m:t>+</m:t>
                      </m:r>
                      <m:f>
                        <m:fPr>
                          <m:ctrlPr>
                            <a:rPr lang="id-ID" i="1">
                              <a:latin typeface="Cambria Math" panose="02040503050406030204" pitchFamily="18" charset="0"/>
                            </a:rPr>
                          </m:ctrlPr>
                        </m:fPr>
                        <m:num>
                          <m:r>
                            <a:rPr lang="id-ID" i="1">
                              <a:latin typeface="Cambria Math"/>
                            </a:rPr>
                            <m:t>𝑘</m:t>
                          </m:r>
                          <m:sSub>
                            <m:sSubPr>
                              <m:ctrlPr>
                                <a:rPr lang="id-ID" i="1">
                                  <a:latin typeface="Cambria Math" panose="02040503050406030204" pitchFamily="18" charset="0"/>
                                </a:rPr>
                              </m:ctrlPr>
                            </m:sSubPr>
                            <m:e>
                              <m:r>
                                <a:rPr lang="id-ID" i="1">
                                  <a:latin typeface="Cambria Math"/>
                                </a:rPr>
                                <m:t>𝑄</m:t>
                              </m:r>
                            </m:e>
                            <m:sub>
                              <m:r>
                                <a:rPr lang="id-ID" i="1">
                                  <a:latin typeface="Cambria Math"/>
                                </a:rPr>
                                <m:t>2</m:t>
                              </m:r>
                            </m:sub>
                          </m:sSub>
                        </m:num>
                        <m:den>
                          <m:sSub>
                            <m:sSubPr>
                              <m:ctrlPr>
                                <a:rPr lang="id-ID" i="1">
                                  <a:latin typeface="Cambria Math" panose="02040503050406030204" pitchFamily="18" charset="0"/>
                                </a:rPr>
                              </m:ctrlPr>
                            </m:sSubPr>
                            <m:e>
                              <m:r>
                                <a:rPr lang="id-ID" i="1">
                                  <a:latin typeface="Cambria Math"/>
                                </a:rPr>
                                <m:t>𝑟</m:t>
                              </m:r>
                            </m:e>
                            <m:sub>
                              <m:r>
                                <a:rPr lang="id-ID" i="1">
                                  <a:latin typeface="Cambria Math"/>
                                </a:rPr>
                                <m:t>2</m:t>
                              </m:r>
                            </m:sub>
                          </m:sSub>
                        </m:den>
                      </m:f>
                      <m:r>
                        <a:rPr lang="id-ID" i="1">
                          <a:latin typeface="Cambria Math"/>
                        </a:rPr>
                        <m:t>+</m:t>
                      </m:r>
                      <m:f>
                        <m:fPr>
                          <m:ctrlPr>
                            <a:rPr lang="id-ID" i="1">
                              <a:latin typeface="Cambria Math" panose="02040503050406030204" pitchFamily="18" charset="0"/>
                            </a:rPr>
                          </m:ctrlPr>
                        </m:fPr>
                        <m:num>
                          <m:r>
                            <a:rPr lang="id-ID" i="1">
                              <a:latin typeface="Cambria Math"/>
                            </a:rPr>
                            <m:t>𝑘</m:t>
                          </m:r>
                          <m:sSub>
                            <m:sSubPr>
                              <m:ctrlPr>
                                <a:rPr lang="id-ID" i="1">
                                  <a:latin typeface="Cambria Math" panose="02040503050406030204" pitchFamily="18" charset="0"/>
                                </a:rPr>
                              </m:ctrlPr>
                            </m:sSubPr>
                            <m:e>
                              <m:r>
                                <a:rPr lang="id-ID" i="1">
                                  <a:latin typeface="Cambria Math"/>
                                </a:rPr>
                                <m:t>𝑄</m:t>
                              </m:r>
                            </m:e>
                            <m:sub>
                              <m:r>
                                <a:rPr lang="id-ID" i="1">
                                  <a:latin typeface="Cambria Math"/>
                                </a:rPr>
                                <m:t>3</m:t>
                              </m:r>
                            </m:sub>
                          </m:sSub>
                        </m:num>
                        <m:den>
                          <m:sSub>
                            <m:sSubPr>
                              <m:ctrlPr>
                                <a:rPr lang="id-ID" i="1">
                                  <a:latin typeface="Cambria Math" panose="02040503050406030204" pitchFamily="18" charset="0"/>
                                </a:rPr>
                              </m:ctrlPr>
                            </m:sSubPr>
                            <m:e>
                              <m:r>
                                <a:rPr lang="id-ID" i="1">
                                  <a:latin typeface="Cambria Math"/>
                                </a:rPr>
                                <m:t>𝑟</m:t>
                              </m:r>
                            </m:e>
                            <m:sub>
                              <m:r>
                                <a:rPr lang="id-ID" i="1">
                                  <a:latin typeface="Cambria Math"/>
                                </a:rPr>
                                <m:t>3</m:t>
                              </m:r>
                            </m:sub>
                          </m:sSub>
                        </m:den>
                      </m:f>
                    </m:oMath>
                  </m:oMathPara>
                </a14:m>
                <a:endParaRPr lang="id-ID" dirty="0"/>
              </a:p>
            </p:txBody>
          </p:sp>
        </mc:Choice>
        <mc:Fallback xmlns="">
          <p:sp>
            <p:nvSpPr>
              <p:cNvPr id="4" name="Rectangle 3"/>
              <p:cNvSpPr>
                <a:spLocks noRot="1" noChangeAspect="1" noMove="1" noResize="1" noEditPoints="1" noAdjustHandles="1" noChangeArrowheads="1" noChangeShapeType="1" noTextEdit="1"/>
              </p:cNvSpPr>
              <p:nvPr/>
            </p:nvSpPr>
            <p:spPr>
              <a:xfrm>
                <a:off x="804024" y="3779950"/>
                <a:ext cx="2399824" cy="673389"/>
              </a:xfrm>
              <a:prstGeom prst="rect">
                <a:avLst/>
              </a:prstGeom>
              <a:blipFill rotWithShape="1">
                <a:blip r:embed="rId3"/>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788079" y="4653136"/>
                <a:ext cx="4345998" cy="7805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d-ID" b="1" i="1">
                          <a:latin typeface="Cambria Math"/>
                        </a:rPr>
                        <m:t>𝑽</m:t>
                      </m:r>
                      <m:r>
                        <a:rPr lang="id-ID" b="1" i="1">
                          <a:latin typeface="Cambria Math"/>
                        </a:rPr>
                        <m:t>=</m:t>
                      </m:r>
                      <m:r>
                        <a:rPr lang="id-ID" b="1" i="1">
                          <a:latin typeface="Cambria Math"/>
                        </a:rPr>
                        <m:t>𝒌</m:t>
                      </m:r>
                      <m:d>
                        <m:dPr>
                          <m:ctrlPr>
                            <a:rPr lang="id-ID" b="1" i="1">
                              <a:latin typeface="Cambria Math" panose="02040503050406030204" pitchFamily="18" charset="0"/>
                            </a:rPr>
                          </m:ctrlPr>
                        </m:dPr>
                        <m:e>
                          <m:f>
                            <m:fPr>
                              <m:ctrlPr>
                                <a:rPr lang="id-ID" b="1" i="1">
                                  <a:latin typeface="Cambria Math" panose="02040503050406030204" pitchFamily="18" charset="0"/>
                                </a:rPr>
                              </m:ctrlPr>
                            </m:fPr>
                            <m:num>
                              <m:sSub>
                                <m:sSubPr>
                                  <m:ctrlPr>
                                    <a:rPr lang="id-ID" b="1" i="1">
                                      <a:latin typeface="Cambria Math" panose="02040503050406030204" pitchFamily="18" charset="0"/>
                                    </a:rPr>
                                  </m:ctrlPr>
                                </m:sSubPr>
                                <m:e>
                                  <m:r>
                                    <a:rPr lang="id-ID" b="1" i="1">
                                      <a:latin typeface="Cambria Math"/>
                                    </a:rPr>
                                    <m:t>𝑸</m:t>
                                  </m:r>
                                </m:e>
                                <m:sub>
                                  <m:r>
                                    <a:rPr lang="id-ID" b="1" i="1">
                                      <a:latin typeface="Cambria Math"/>
                                    </a:rPr>
                                    <m:t>𝟏</m:t>
                                  </m:r>
                                </m:sub>
                              </m:sSub>
                            </m:num>
                            <m:den>
                              <m:sSub>
                                <m:sSubPr>
                                  <m:ctrlPr>
                                    <a:rPr lang="id-ID" b="1" i="1">
                                      <a:latin typeface="Cambria Math" panose="02040503050406030204" pitchFamily="18" charset="0"/>
                                    </a:rPr>
                                  </m:ctrlPr>
                                </m:sSubPr>
                                <m:e>
                                  <m:r>
                                    <a:rPr lang="id-ID" b="1" i="1">
                                      <a:latin typeface="Cambria Math"/>
                                    </a:rPr>
                                    <m:t>𝒓</m:t>
                                  </m:r>
                                </m:e>
                                <m:sub>
                                  <m:r>
                                    <a:rPr lang="id-ID" b="1" i="1">
                                      <a:latin typeface="Cambria Math"/>
                                    </a:rPr>
                                    <m:t>𝟏</m:t>
                                  </m:r>
                                </m:sub>
                              </m:sSub>
                            </m:den>
                          </m:f>
                          <m:r>
                            <a:rPr lang="id-ID" b="1" i="1">
                              <a:latin typeface="Cambria Math"/>
                            </a:rPr>
                            <m:t>+</m:t>
                          </m:r>
                          <m:f>
                            <m:fPr>
                              <m:ctrlPr>
                                <a:rPr lang="id-ID" b="1" i="1">
                                  <a:latin typeface="Cambria Math" panose="02040503050406030204" pitchFamily="18" charset="0"/>
                                </a:rPr>
                              </m:ctrlPr>
                            </m:fPr>
                            <m:num>
                              <m:sSub>
                                <m:sSubPr>
                                  <m:ctrlPr>
                                    <a:rPr lang="id-ID" b="1" i="1">
                                      <a:latin typeface="Cambria Math" panose="02040503050406030204" pitchFamily="18" charset="0"/>
                                    </a:rPr>
                                  </m:ctrlPr>
                                </m:sSubPr>
                                <m:e>
                                  <m:r>
                                    <a:rPr lang="id-ID" b="1" i="1">
                                      <a:latin typeface="Cambria Math"/>
                                    </a:rPr>
                                    <m:t>𝑸</m:t>
                                  </m:r>
                                </m:e>
                                <m:sub>
                                  <m:r>
                                    <a:rPr lang="id-ID" b="1" i="1">
                                      <a:latin typeface="Cambria Math"/>
                                    </a:rPr>
                                    <m:t>𝟐</m:t>
                                  </m:r>
                                </m:sub>
                              </m:sSub>
                            </m:num>
                            <m:den>
                              <m:sSub>
                                <m:sSubPr>
                                  <m:ctrlPr>
                                    <a:rPr lang="id-ID" b="1" i="1">
                                      <a:latin typeface="Cambria Math" panose="02040503050406030204" pitchFamily="18" charset="0"/>
                                    </a:rPr>
                                  </m:ctrlPr>
                                </m:sSubPr>
                                <m:e>
                                  <m:r>
                                    <a:rPr lang="id-ID" b="1" i="1">
                                      <a:latin typeface="Cambria Math"/>
                                    </a:rPr>
                                    <m:t>𝒓</m:t>
                                  </m:r>
                                </m:e>
                                <m:sub>
                                  <m:r>
                                    <a:rPr lang="id-ID" b="1" i="1">
                                      <a:latin typeface="Cambria Math"/>
                                    </a:rPr>
                                    <m:t>𝟐</m:t>
                                  </m:r>
                                </m:sub>
                              </m:sSub>
                            </m:den>
                          </m:f>
                          <m:r>
                            <a:rPr lang="id-ID" b="1" i="1">
                              <a:latin typeface="Cambria Math"/>
                            </a:rPr>
                            <m:t>+</m:t>
                          </m:r>
                          <m:f>
                            <m:fPr>
                              <m:ctrlPr>
                                <a:rPr lang="id-ID" b="1" i="1">
                                  <a:latin typeface="Cambria Math" panose="02040503050406030204" pitchFamily="18" charset="0"/>
                                </a:rPr>
                              </m:ctrlPr>
                            </m:fPr>
                            <m:num>
                              <m:sSub>
                                <m:sSubPr>
                                  <m:ctrlPr>
                                    <a:rPr lang="id-ID" b="1" i="1">
                                      <a:latin typeface="Cambria Math" panose="02040503050406030204" pitchFamily="18" charset="0"/>
                                    </a:rPr>
                                  </m:ctrlPr>
                                </m:sSubPr>
                                <m:e>
                                  <m:r>
                                    <a:rPr lang="id-ID" b="1" i="1">
                                      <a:latin typeface="Cambria Math"/>
                                    </a:rPr>
                                    <m:t>𝑸</m:t>
                                  </m:r>
                                </m:e>
                                <m:sub>
                                  <m:r>
                                    <a:rPr lang="id-ID" b="1" i="1">
                                      <a:latin typeface="Cambria Math"/>
                                    </a:rPr>
                                    <m:t>𝟑</m:t>
                                  </m:r>
                                </m:sub>
                              </m:sSub>
                            </m:num>
                            <m:den>
                              <m:sSub>
                                <m:sSubPr>
                                  <m:ctrlPr>
                                    <a:rPr lang="id-ID" b="1" i="1">
                                      <a:latin typeface="Cambria Math" panose="02040503050406030204" pitchFamily="18" charset="0"/>
                                    </a:rPr>
                                  </m:ctrlPr>
                                </m:sSubPr>
                                <m:e>
                                  <m:r>
                                    <a:rPr lang="id-ID" b="1" i="1">
                                      <a:latin typeface="Cambria Math"/>
                                    </a:rPr>
                                    <m:t>𝒓</m:t>
                                  </m:r>
                                </m:e>
                                <m:sub>
                                  <m:r>
                                    <a:rPr lang="id-ID" b="1" i="1">
                                      <a:latin typeface="Cambria Math"/>
                                    </a:rPr>
                                    <m:t>𝟑</m:t>
                                  </m:r>
                                </m:sub>
                              </m:sSub>
                            </m:den>
                          </m:f>
                        </m:e>
                      </m:d>
                      <m:r>
                        <a:rPr lang="id-ID" b="1" i="1">
                          <a:latin typeface="Cambria Math"/>
                        </a:rPr>
                        <m:t> </m:t>
                      </m:r>
                      <m:r>
                        <a:rPr lang="id-ID" b="1" i="1">
                          <a:latin typeface="Cambria Math"/>
                        </a:rPr>
                        <m:t>𝒂𝒕𝒂𝒖</m:t>
                      </m:r>
                      <m:r>
                        <a:rPr lang="id-ID" b="1" i="1">
                          <a:latin typeface="Cambria Math"/>
                        </a:rPr>
                        <m:t> </m:t>
                      </m:r>
                      <m:r>
                        <a:rPr lang="id-ID" b="1" i="1">
                          <a:latin typeface="Cambria Math"/>
                        </a:rPr>
                        <m:t>𝑽</m:t>
                      </m:r>
                      <m:r>
                        <a:rPr lang="id-ID" b="1" i="1">
                          <a:latin typeface="Cambria Math"/>
                        </a:rPr>
                        <m:t>=</m:t>
                      </m:r>
                      <m:r>
                        <a:rPr lang="id-ID" b="1" i="1">
                          <a:latin typeface="Cambria Math"/>
                        </a:rPr>
                        <m:t>𝒌</m:t>
                      </m:r>
                      <m:nary>
                        <m:naryPr>
                          <m:chr m:val="∑"/>
                          <m:limLoc m:val="undOvr"/>
                          <m:subHide m:val="on"/>
                          <m:supHide m:val="on"/>
                          <m:ctrlPr>
                            <a:rPr lang="id-ID" b="1" i="1">
                              <a:latin typeface="Cambria Math" panose="02040503050406030204" pitchFamily="18" charset="0"/>
                            </a:rPr>
                          </m:ctrlPr>
                        </m:naryPr>
                        <m:sub/>
                        <m:sup/>
                        <m:e>
                          <m:f>
                            <m:fPr>
                              <m:ctrlPr>
                                <a:rPr lang="id-ID" b="1" i="1">
                                  <a:latin typeface="Cambria Math" panose="02040503050406030204" pitchFamily="18" charset="0"/>
                                </a:rPr>
                              </m:ctrlPr>
                            </m:fPr>
                            <m:num>
                              <m:r>
                                <a:rPr lang="id-ID" b="1" i="1">
                                  <a:latin typeface="Cambria Math"/>
                                </a:rPr>
                                <m:t>𝑸</m:t>
                              </m:r>
                            </m:num>
                            <m:den>
                              <m:r>
                                <a:rPr lang="id-ID" b="1" i="1">
                                  <a:latin typeface="Cambria Math"/>
                                </a:rPr>
                                <m:t>𝒓</m:t>
                              </m:r>
                            </m:den>
                          </m:f>
                        </m:e>
                      </m:nary>
                    </m:oMath>
                  </m:oMathPara>
                </a14:m>
                <a:endParaRPr lang="id-ID" dirty="0"/>
              </a:p>
            </p:txBody>
          </p:sp>
        </mc:Choice>
        <mc:Fallback xmlns="">
          <p:sp>
            <p:nvSpPr>
              <p:cNvPr id="5" name="Rectangle 4"/>
              <p:cNvSpPr>
                <a:spLocks noRot="1" noChangeAspect="1" noMove="1" noResize="1" noEditPoints="1" noAdjustHandles="1" noChangeArrowheads="1" noChangeShapeType="1" noTextEdit="1"/>
              </p:cNvSpPr>
              <p:nvPr/>
            </p:nvSpPr>
            <p:spPr>
              <a:xfrm>
                <a:off x="788079" y="4653136"/>
                <a:ext cx="4345998" cy="780598"/>
              </a:xfrm>
              <a:prstGeom prst="rect">
                <a:avLst/>
              </a:prstGeom>
              <a:blipFill rotWithShape="1">
                <a:blip r:embed="rId4"/>
                <a:stretch>
                  <a:fillRect/>
                </a:stretch>
              </a:blipFill>
            </p:spPr>
            <p:txBody>
              <a:bodyPr/>
              <a:lstStyle/>
              <a:p>
                <a:r>
                  <a:rPr lang="id-ID">
                    <a:noFill/>
                  </a:rPr>
                  <a:t> </a:t>
                </a:r>
              </a:p>
            </p:txBody>
          </p:sp>
        </mc:Fallback>
      </mc:AlternateContent>
    </p:spTree>
    <p:extLst>
      <p:ext uri="{BB962C8B-B14F-4D97-AF65-F5344CB8AC3E}">
        <p14:creationId xmlns:p14="http://schemas.microsoft.com/office/powerpoint/2010/main" val="172689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51519" y="620688"/>
            <a:ext cx="8460175" cy="4752528"/>
          </a:xfrm>
        </p:spPr>
      </p:pic>
    </p:spTree>
    <p:extLst>
      <p:ext uri="{BB962C8B-B14F-4D97-AF65-F5344CB8AC3E}">
        <p14:creationId xmlns:p14="http://schemas.microsoft.com/office/powerpoint/2010/main" val="1355114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95536" y="260648"/>
            <a:ext cx="7560840" cy="5972657"/>
          </a:xfrm>
        </p:spPr>
      </p:pic>
    </p:spTree>
    <p:extLst>
      <p:ext uri="{BB962C8B-B14F-4D97-AF65-F5344CB8AC3E}">
        <p14:creationId xmlns:p14="http://schemas.microsoft.com/office/powerpoint/2010/main" val="1044451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EF510F-0CD5-4758-AC34-4F8CEB85FA80}"/>
              </a:ext>
            </a:extLst>
          </p:cNvPr>
          <p:cNvPicPr>
            <a:picLocks noChangeAspect="1"/>
          </p:cNvPicPr>
          <p:nvPr/>
        </p:nvPicPr>
        <p:blipFill>
          <a:blip r:embed="rId2"/>
          <a:stretch>
            <a:fillRect/>
          </a:stretch>
        </p:blipFill>
        <p:spPr>
          <a:xfrm>
            <a:off x="216024" y="1016866"/>
            <a:ext cx="8460432" cy="4463625"/>
          </a:xfrm>
          <a:prstGeom prst="rect">
            <a:avLst/>
          </a:prstGeom>
        </p:spPr>
      </p:pic>
    </p:spTree>
    <p:extLst>
      <p:ext uri="{BB962C8B-B14F-4D97-AF65-F5344CB8AC3E}">
        <p14:creationId xmlns:p14="http://schemas.microsoft.com/office/powerpoint/2010/main" val="443083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98323FF-B9E7-434F-88D9-1A06387FA6B9}"/>
              </a:ext>
            </a:extLst>
          </p:cNvPr>
          <p:cNvPicPr>
            <a:picLocks noChangeAspect="1"/>
          </p:cNvPicPr>
          <p:nvPr/>
        </p:nvPicPr>
        <p:blipFill>
          <a:blip r:embed="rId2"/>
          <a:stretch>
            <a:fillRect/>
          </a:stretch>
        </p:blipFill>
        <p:spPr>
          <a:xfrm>
            <a:off x="1319212" y="214312"/>
            <a:ext cx="6505575" cy="6429375"/>
          </a:xfrm>
          <a:prstGeom prst="rect">
            <a:avLst/>
          </a:prstGeom>
        </p:spPr>
      </p:pic>
    </p:spTree>
    <p:extLst>
      <p:ext uri="{BB962C8B-B14F-4D97-AF65-F5344CB8AC3E}">
        <p14:creationId xmlns:p14="http://schemas.microsoft.com/office/powerpoint/2010/main" val="661930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17F597-4426-46D2-A3C4-704517B762D3}"/>
              </a:ext>
            </a:extLst>
          </p:cNvPr>
          <p:cNvPicPr>
            <a:picLocks noChangeAspect="1"/>
          </p:cNvPicPr>
          <p:nvPr/>
        </p:nvPicPr>
        <p:blipFill>
          <a:blip r:embed="rId2"/>
          <a:stretch>
            <a:fillRect/>
          </a:stretch>
        </p:blipFill>
        <p:spPr>
          <a:xfrm>
            <a:off x="611560" y="260648"/>
            <a:ext cx="5276850" cy="3362325"/>
          </a:xfrm>
          <a:prstGeom prst="rect">
            <a:avLst/>
          </a:prstGeom>
        </p:spPr>
      </p:pic>
      <p:pic>
        <p:nvPicPr>
          <p:cNvPr id="5" name="Picture 4">
            <a:extLst>
              <a:ext uri="{FF2B5EF4-FFF2-40B4-BE49-F238E27FC236}">
                <a16:creationId xmlns:a16="http://schemas.microsoft.com/office/drawing/2014/main" id="{42960ABD-547C-41E6-8144-EE61C3F0DAD5}"/>
              </a:ext>
            </a:extLst>
          </p:cNvPr>
          <p:cNvPicPr>
            <a:picLocks noChangeAspect="1"/>
          </p:cNvPicPr>
          <p:nvPr/>
        </p:nvPicPr>
        <p:blipFill>
          <a:blip r:embed="rId3"/>
          <a:stretch>
            <a:fillRect/>
          </a:stretch>
        </p:blipFill>
        <p:spPr>
          <a:xfrm>
            <a:off x="539552" y="3789040"/>
            <a:ext cx="3476625" cy="733425"/>
          </a:xfrm>
          <a:prstGeom prst="rect">
            <a:avLst/>
          </a:prstGeom>
        </p:spPr>
      </p:pic>
      <p:pic>
        <p:nvPicPr>
          <p:cNvPr id="7" name="Picture 6">
            <a:extLst>
              <a:ext uri="{FF2B5EF4-FFF2-40B4-BE49-F238E27FC236}">
                <a16:creationId xmlns:a16="http://schemas.microsoft.com/office/drawing/2014/main" id="{22FB625D-3E5E-469A-8511-65B1F484B93A}"/>
              </a:ext>
            </a:extLst>
          </p:cNvPr>
          <p:cNvPicPr>
            <a:picLocks noChangeAspect="1"/>
          </p:cNvPicPr>
          <p:nvPr/>
        </p:nvPicPr>
        <p:blipFill>
          <a:blip r:embed="rId4"/>
          <a:stretch>
            <a:fillRect/>
          </a:stretch>
        </p:blipFill>
        <p:spPr>
          <a:xfrm>
            <a:off x="611560" y="4941168"/>
            <a:ext cx="4143375" cy="981075"/>
          </a:xfrm>
          <a:prstGeom prst="rect">
            <a:avLst/>
          </a:prstGeom>
        </p:spPr>
      </p:pic>
    </p:spTree>
    <p:extLst>
      <p:ext uri="{BB962C8B-B14F-4D97-AF65-F5344CB8AC3E}">
        <p14:creationId xmlns:p14="http://schemas.microsoft.com/office/powerpoint/2010/main" val="2504956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965375-CF8C-4561-BD6A-10F1A4859A68}"/>
              </a:ext>
            </a:extLst>
          </p:cNvPr>
          <p:cNvPicPr>
            <a:picLocks noChangeAspect="1"/>
          </p:cNvPicPr>
          <p:nvPr/>
        </p:nvPicPr>
        <p:blipFill>
          <a:blip r:embed="rId2"/>
          <a:stretch>
            <a:fillRect/>
          </a:stretch>
        </p:blipFill>
        <p:spPr>
          <a:xfrm>
            <a:off x="113154" y="908720"/>
            <a:ext cx="8635310" cy="4584783"/>
          </a:xfrm>
          <a:prstGeom prst="rect">
            <a:avLst/>
          </a:prstGeom>
        </p:spPr>
      </p:pic>
    </p:spTree>
    <p:extLst>
      <p:ext uri="{BB962C8B-B14F-4D97-AF65-F5344CB8AC3E}">
        <p14:creationId xmlns:p14="http://schemas.microsoft.com/office/powerpoint/2010/main" val="56410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06090"/>
          </a:xfrm>
        </p:spPr>
        <p:txBody>
          <a:bodyPr/>
          <a:lstStyle/>
          <a:p>
            <a:r>
              <a:rPr lang="id-ID" dirty="0"/>
              <a:t>Latihan Soal</a:t>
            </a:r>
          </a:p>
        </p:txBody>
      </p:sp>
      <p:sp>
        <p:nvSpPr>
          <p:cNvPr id="3" name="Rectangle 2"/>
          <p:cNvSpPr/>
          <p:nvPr/>
        </p:nvSpPr>
        <p:spPr>
          <a:xfrm>
            <a:off x="126785" y="1628800"/>
            <a:ext cx="8352928" cy="4201343"/>
          </a:xfrm>
          <a:prstGeom prst="rect">
            <a:avLst/>
          </a:prstGeom>
        </p:spPr>
        <p:txBody>
          <a:bodyPr wrap="square">
            <a:spAutoFit/>
          </a:bodyPr>
          <a:lstStyle/>
          <a:p>
            <a:pPr marL="342900" lvl="0" indent="-342900" algn="just">
              <a:lnSpc>
                <a:spcPct val="150000"/>
              </a:lnSpc>
              <a:buFont typeface="+mj-lt"/>
              <a:buAutoNum type="arabicPeriod"/>
            </a:pPr>
            <a:r>
              <a:rPr lang="id-ID" dirty="0">
                <a:latin typeface="Comic Sans MS" pitchFamily="66" charset="0"/>
              </a:rPr>
              <a:t>Dua muatan A dan B terpisah sejauh 10 cm. Muatan A = +9 µC dan muatan B = -4 µC. </a:t>
            </a:r>
            <a:r>
              <a:rPr lang="en-US" dirty="0" err="1">
                <a:latin typeface="Comic Sans MS" pitchFamily="66" charset="0"/>
              </a:rPr>
              <a:t>Tentukan</a:t>
            </a:r>
            <a:endParaRPr lang="en-US" dirty="0">
              <a:latin typeface="Comic Sans MS" pitchFamily="66" charset="0"/>
            </a:endParaRPr>
          </a:p>
          <a:p>
            <a:pPr marL="342900" lvl="0" indent="-342900" algn="just">
              <a:lnSpc>
                <a:spcPct val="150000"/>
              </a:lnSpc>
              <a:buFont typeface="+mj-lt"/>
              <a:buAutoNum type="alphaLcPeriod"/>
            </a:pPr>
            <a:r>
              <a:rPr lang="en-US" dirty="0">
                <a:latin typeface="Comic Sans MS" pitchFamily="66" charset="0"/>
              </a:rPr>
              <a:t>P</a:t>
            </a:r>
            <a:r>
              <a:rPr lang="id-ID" dirty="0">
                <a:latin typeface="Comic Sans MS" pitchFamily="66" charset="0"/>
              </a:rPr>
              <a:t>erubahan energi potensial listrik muatan B jika bergerak ke muatan A ?</a:t>
            </a:r>
            <a:endParaRPr lang="en-US" dirty="0">
              <a:latin typeface="Comic Sans MS" pitchFamily="66" charset="0"/>
            </a:endParaRPr>
          </a:p>
          <a:p>
            <a:pPr marL="342900" lvl="0" indent="-342900" algn="just">
              <a:lnSpc>
                <a:spcPct val="150000"/>
              </a:lnSpc>
              <a:buFont typeface="+mj-lt"/>
              <a:buAutoNum type="alphaLcPeriod"/>
            </a:pPr>
            <a:r>
              <a:rPr lang="en-US" dirty="0" err="1">
                <a:latin typeface="Comic Sans MS" pitchFamily="66" charset="0"/>
              </a:rPr>
              <a:t>Kalkulator</a:t>
            </a:r>
            <a:r>
              <a:rPr lang="en-US" dirty="0">
                <a:latin typeface="Comic Sans MS" pitchFamily="66" charset="0"/>
              </a:rPr>
              <a:t> </a:t>
            </a:r>
            <a:r>
              <a:rPr lang="en-US" dirty="0" err="1">
                <a:latin typeface="Comic Sans MS" pitchFamily="66" charset="0"/>
              </a:rPr>
              <a:t>Fisikanya</a:t>
            </a:r>
            <a:r>
              <a:rPr lang="en-US" dirty="0">
                <a:latin typeface="Comic Sans MS" pitchFamily="66" charset="0"/>
              </a:rPr>
              <a:t> (</a:t>
            </a:r>
            <a:r>
              <a:rPr lang="en-US" dirty="0" err="1">
                <a:latin typeface="Comic Sans MS" pitchFamily="66" charset="0"/>
              </a:rPr>
              <a:t>Sertakan</a:t>
            </a:r>
            <a:r>
              <a:rPr lang="en-US" dirty="0">
                <a:latin typeface="Comic Sans MS" pitchFamily="66" charset="0"/>
              </a:rPr>
              <a:t> </a:t>
            </a:r>
            <a:r>
              <a:rPr lang="en-US" dirty="0" err="1">
                <a:latin typeface="Comic Sans MS" pitchFamily="66" charset="0"/>
              </a:rPr>
              <a:t>tampilan</a:t>
            </a:r>
            <a:r>
              <a:rPr lang="en-US" dirty="0">
                <a:latin typeface="Comic Sans MS" pitchFamily="66" charset="0"/>
              </a:rPr>
              <a:t> GUI dan </a:t>
            </a:r>
            <a:r>
              <a:rPr lang="en-US" dirty="0" err="1">
                <a:latin typeface="Comic Sans MS" pitchFamily="66" charset="0"/>
              </a:rPr>
              <a:t>sintak</a:t>
            </a:r>
            <a:r>
              <a:rPr lang="en-US" dirty="0">
                <a:latin typeface="Comic Sans MS" pitchFamily="66" charset="0"/>
              </a:rPr>
              <a:t> </a:t>
            </a:r>
            <a:r>
              <a:rPr lang="en-US" dirty="0" err="1">
                <a:latin typeface="Comic Sans MS" pitchFamily="66" charset="0"/>
              </a:rPr>
              <a:t>programnya</a:t>
            </a:r>
            <a:r>
              <a:rPr lang="en-US" dirty="0">
                <a:latin typeface="Comic Sans MS" pitchFamily="66" charset="0"/>
              </a:rPr>
              <a:t>)</a:t>
            </a:r>
          </a:p>
          <a:p>
            <a:pPr lvl="0" algn="just">
              <a:lnSpc>
                <a:spcPct val="150000"/>
              </a:lnSpc>
            </a:pPr>
            <a:endParaRPr lang="id-ID" dirty="0">
              <a:latin typeface="Comic Sans MS" pitchFamily="66" charset="0"/>
            </a:endParaRPr>
          </a:p>
          <a:p>
            <a:pPr marL="342900" lvl="0" indent="-342900" algn="just">
              <a:lnSpc>
                <a:spcPct val="150000"/>
              </a:lnSpc>
              <a:buFont typeface="+mj-lt"/>
              <a:buAutoNum type="arabicPeriod" startAt="2"/>
            </a:pPr>
            <a:r>
              <a:rPr lang="id-ID" dirty="0">
                <a:latin typeface="Comic Sans MS" pitchFamily="66" charset="0"/>
              </a:rPr>
              <a:t>Muatan Q</a:t>
            </a:r>
            <a:r>
              <a:rPr lang="id-ID" baseline="-25000" dirty="0">
                <a:latin typeface="Comic Sans MS" pitchFamily="66" charset="0"/>
              </a:rPr>
              <a:t>1</a:t>
            </a:r>
            <a:r>
              <a:rPr lang="id-ID" dirty="0">
                <a:latin typeface="Comic Sans MS" pitchFamily="66" charset="0"/>
              </a:rPr>
              <a:t> = 5 µC dan muatan Q</a:t>
            </a:r>
            <a:r>
              <a:rPr lang="id-ID" baseline="-25000" dirty="0">
                <a:latin typeface="Comic Sans MS" pitchFamily="66" charset="0"/>
              </a:rPr>
              <a:t>2</a:t>
            </a:r>
            <a:r>
              <a:rPr lang="id-ID" dirty="0">
                <a:latin typeface="Comic Sans MS" pitchFamily="66" charset="0"/>
              </a:rPr>
              <a:t> = 6 µC terpisah jarak sejauh 6 cm. Titik A berada di tengah-tengah kedua muatan. Tentukan </a:t>
            </a:r>
            <a:endParaRPr lang="en-US" dirty="0">
              <a:latin typeface="Comic Sans MS" pitchFamily="66" charset="0"/>
            </a:endParaRPr>
          </a:p>
          <a:p>
            <a:pPr marL="342900" lvl="0" indent="-342900" algn="just">
              <a:lnSpc>
                <a:spcPct val="150000"/>
              </a:lnSpc>
              <a:buFont typeface="+mj-lt"/>
              <a:buAutoNum type="alphaLcPeriod"/>
            </a:pPr>
            <a:r>
              <a:rPr lang="id-ID" dirty="0">
                <a:latin typeface="Comic Sans MS" pitchFamily="66" charset="0"/>
              </a:rPr>
              <a:t>Potensial listrik pada titik A ?</a:t>
            </a:r>
            <a:endParaRPr lang="en-US" dirty="0">
              <a:latin typeface="Comic Sans MS" pitchFamily="66" charset="0"/>
            </a:endParaRPr>
          </a:p>
          <a:p>
            <a:pPr marL="342900" indent="-342900" algn="just">
              <a:lnSpc>
                <a:spcPct val="150000"/>
              </a:lnSpc>
              <a:buFont typeface="+mj-lt"/>
              <a:buAutoNum type="alphaLcPeriod"/>
            </a:pPr>
            <a:r>
              <a:rPr lang="en-US" dirty="0" err="1">
                <a:latin typeface="Comic Sans MS" pitchFamily="66" charset="0"/>
              </a:rPr>
              <a:t>Kalkulator</a:t>
            </a:r>
            <a:r>
              <a:rPr lang="en-US" dirty="0">
                <a:latin typeface="Comic Sans MS" pitchFamily="66" charset="0"/>
              </a:rPr>
              <a:t> </a:t>
            </a:r>
            <a:r>
              <a:rPr lang="en-US" dirty="0" err="1">
                <a:latin typeface="Comic Sans MS" pitchFamily="66" charset="0"/>
              </a:rPr>
              <a:t>Fisikanya</a:t>
            </a:r>
            <a:r>
              <a:rPr lang="en-US" dirty="0">
                <a:latin typeface="Comic Sans MS" pitchFamily="66" charset="0"/>
              </a:rPr>
              <a:t> (</a:t>
            </a:r>
            <a:r>
              <a:rPr lang="en-US" dirty="0" err="1">
                <a:latin typeface="Comic Sans MS" pitchFamily="66" charset="0"/>
              </a:rPr>
              <a:t>Sertakan</a:t>
            </a:r>
            <a:r>
              <a:rPr lang="en-US" dirty="0">
                <a:latin typeface="Comic Sans MS" pitchFamily="66" charset="0"/>
              </a:rPr>
              <a:t> </a:t>
            </a:r>
            <a:r>
              <a:rPr lang="en-US" dirty="0" err="1">
                <a:latin typeface="Comic Sans MS" pitchFamily="66" charset="0"/>
              </a:rPr>
              <a:t>tampilan</a:t>
            </a:r>
            <a:r>
              <a:rPr lang="en-US" dirty="0">
                <a:latin typeface="Comic Sans MS" pitchFamily="66" charset="0"/>
              </a:rPr>
              <a:t> GUI dan </a:t>
            </a:r>
            <a:r>
              <a:rPr lang="en-US" dirty="0" err="1">
                <a:latin typeface="Comic Sans MS" pitchFamily="66" charset="0"/>
              </a:rPr>
              <a:t>sintak</a:t>
            </a:r>
            <a:r>
              <a:rPr lang="en-US" dirty="0">
                <a:latin typeface="Comic Sans MS" pitchFamily="66" charset="0"/>
              </a:rPr>
              <a:t> </a:t>
            </a:r>
            <a:r>
              <a:rPr lang="en-US" dirty="0" err="1">
                <a:latin typeface="Comic Sans MS" pitchFamily="66" charset="0"/>
              </a:rPr>
              <a:t>programnya</a:t>
            </a:r>
            <a:r>
              <a:rPr lang="en-US" dirty="0">
                <a:latin typeface="Comic Sans MS" pitchFamily="66" charset="0"/>
              </a:rPr>
              <a:t>)</a:t>
            </a:r>
          </a:p>
          <a:p>
            <a:pPr lvl="0" algn="just">
              <a:lnSpc>
                <a:spcPct val="150000"/>
              </a:lnSpc>
            </a:pPr>
            <a:endParaRPr lang="id-ID" dirty="0">
              <a:latin typeface="Comic Sans MS" pitchFamily="66" charset="0"/>
            </a:endParaRPr>
          </a:p>
        </p:txBody>
      </p:sp>
    </p:spTree>
    <p:extLst>
      <p:ext uri="{BB962C8B-B14F-4D97-AF65-F5344CB8AC3E}">
        <p14:creationId xmlns:p14="http://schemas.microsoft.com/office/powerpoint/2010/main" val="2230211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id-ID" b="1" dirty="0"/>
              <a:t>1. Energi Potensial </a:t>
            </a:r>
            <a:br>
              <a:rPr lang="id-ID" dirty="0"/>
            </a:br>
            <a:endParaRPr lang="id-ID" dirty="0"/>
          </a:p>
        </p:txBody>
      </p:sp>
      <p:sp>
        <p:nvSpPr>
          <p:cNvPr id="6" name="Rectangle 5"/>
          <p:cNvSpPr/>
          <p:nvPr/>
        </p:nvSpPr>
        <p:spPr>
          <a:xfrm>
            <a:off x="899592" y="1196752"/>
            <a:ext cx="7344816" cy="923330"/>
          </a:xfrm>
          <a:prstGeom prst="rect">
            <a:avLst/>
          </a:prstGeom>
        </p:spPr>
        <p:txBody>
          <a:bodyPr wrap="square">
            <a:spAutoFit/>
          </a:bodyPr>
          <a:lstStyle/>
          <a:p>
            <a:pPr>
              <a:lnSpc>
                <a:spcPct val="150000"/>
              </a:lnSpc>
            </a:pPr>
            <a:r>
              <a:rPr lang="id-ID" dirty="0">
                <a:latin typeface="Comic Sans MS" pitchFamily="66" charset="0"/>
              </a:rPr>
              <a:t>Setiap ada medan gaya maka akan melibatkan usaha dan energi. Usaha merupakan perubahan energi potensial.</a:t>
            </a:r>
          </a:p>
        </p:txBody>
      </p:sp>
      <mc:AlternateContent xmlns:mc="http://schemas.openxmlformats.org/markup-compatibility/2006" xmlns:a14="http://schemas.microsoft.com/office/drawing/2010/main">
        <mc:Choice Requires="a14">
          <p:sp>
            <p:nvSpPr>
              <p:cNvPr id="7" name="Rectangle 6"/>
              <p:cNvSpPr/>
              <p:nvPr/>
            </p:nvSpPr>
            <p:spPr>
              <a:xfrm>
                <a:off x="899592" y="2170455"/>
                <a:ext cx="1208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d-ID" b="1" i="1">
                          <a:latin typeface="Cambria Math"/>
                        </a:rPr>
                        <m:t>𝑾</m:t>
                      </m:r>
                      <m:r>
                        <a:rPr lang="id-ID" b="1" i="1">
                          <a:latin typeface="Cambria Math"/>
                        </a:rPr>
                        <m:t>=∆</m:t>
                      </m:r>
                      <m:r>
                        <a:rPr lang="id-ID" b="1" i="1">
                          <a:latin typeface="Cambria Math"/>
                        </a:rPr>
                        <m:t>𝑬𝒑</m:t>
                      </m:r>
                    </m:oMath>
                  </m:oMathPara>
                </a14:m>
                <a:endParaRPr lang="id-ID" dirty="0"/>
              </a:p>
            </p:txBody>
          </p:sp>
        </mc:Choice>
        <mc:Fallback xmlns="">
          <p:sp>
            <p:nvSpPr>
              <p:cNvPr id="7" name="Rectangle 6"/>
              <p:cNvSpPr>
                <a:spLocks noRot="1" noChangeAspect="1" noMove="1" noResize="1" noEditPoints="1" noAdjustHandles="1" noChangeArrowheads="1" noChangeShapeType="1" noTextEdit="1"/>
              </p:cNvSpPr>
              <p:nvPr/>
            </p:nvSpPr>
            <p:spPr>
              <a:xfrm>
                <a:off x="899592" y="2170455"/>
                <a:ext cx="1208985" cy="369332"/>
              </a:xfrm>
              <a:prstGeom prst="rect">
                <a:avLst/>
              </a:prstGeom>
              <a:blipFill rotWithShape="1">
                <a:blip r:embed="rId2"/>
                <a:stretch>
                  <a:fillRect b="-14754"/>
                </a:stretch>
              </a:blipFill>
            </p:spPr>
            <p:txBody>
              <a:bodyPr/>
              <a:lstStyle/>
              <a:p>
                <a:r>
                  <a:rPr lang="id-ID">
                    <a:noFill/>
                  </a:rPr>
                  <a:t> </a:t>
                </a:r>
              </a:p>
            </p:txBody>
          </p:sp>
        </mc:Fallback>
      </mc:AlternateContent>
      <p:sp>
        <p:nvSpPr>
          <p:cNvPr id="8" name="Rectangle 7"/>
          <p:cNvSpPr/>
          <p:nvPr/>
        </p:nvSpPr>
        <p:spPr>
          <a:xfrm>
            <a:off x="877320" y="2708920"/>
            <a:ext cx="7488832" cy="923330"/>
          </a:xfrm>
          <a:prstGeom prst="rect">
            <a:avLst/>
          </a:prstGeom>
        </p:spPr>
        <p:txBody>
          <a:bodyPr wrap="square">
            <a:spAutoFit/>
          </a:bodyPr>
          <a:lstStyle/>
          <a:p>
            <a:pPr>
              <a:lnSpc>
                <a:spcPct val="150000"/>
              </a:lnSpc>
            </a:pPr>
            <a:r>
              <a:rPr lang="id-ID" dirty="0">
                <a:latin typeface="Comic Sans MS" pitchFamily="66" charset="0"/>
              </a:rPr>
              <a:t>Sedangkan usaha sendiri didefinisikan sebagai perkalian titik vektor F dan R</a:t>
            </a:r>
          </a:p>
        </p:txBody>
      </p:sp>
      <mc:AlternateContent xmlns:mc="http://schemas.openxmlformats.org/markup-compatibility/2006" xmlns:a14="http://schemas.microsoft.com/office/drawing/2010/main">
        <mc:Choice Requires="a14">
          <p:sp>
            <p:nvSpPr>
              <p:cNvPr id="9" name="Rectangle 8"/>
              <p:cNvSpPr/>
              <p:nvPr/>
            </p:nvSpPr>
            <p:spPr>
              <a:xfrm>
                <a:off x="731276" y="3820132"/>
                <a:ext cx="154561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d-ID" i="1">
                          <a:latin typeface="Cambria Math"/>
                        </a:rPr>
                        <m:t>𝑑𝑊</m:t>
                      </m:r>
                      <m:r>
                        <a:rPr lang="id-ID" i="1">
                          <a:latin typeface="Cambria Math"/>
                        </a:rPr>
                        <m:t>=−</m:t>
                      </m:r>
                      <m:r>
                        <a:rPr lang="id-ID" i="1">
                          <a:latin typeface="Cambria Math"/>
                        </a:rPr>
                        <m:t>𝐹</m:t>
                      </m:r>
                      <m:r>
                        <a:rPr lang="id-ID" i="1">
                          <a:latin typeface="Cambria Math"/>
                        </a:rPr>
                        <m:t>.</m:t>
                      </m:r>
                      <m:r>
                        <a:rPr lang="id-ID" i="1">
                          <a:latin typeface="Cambria Math"/>
                        </a:rPr>
                        <m:t>𝑑𝑟</m:t>
                      </m:r>
                    </m:oMath>
                  </m:oMathPara>
                </a14:m>
                <a:endParaRPr lang="id-ID" dirty="0"/>
              </a:p>
            </p:txBody>
          </p:sp>
        </mc:Choice>
        <mc:Fallback xmlns="">
          <p:sp>
            <p:nvSpPr>
              <p:cNvPr id="9" name="Rectangle 8"/>
              <p:cNvSpPr>
                <a:spLocks noRot="1" noChangeAspect="1" noMove="1" noResize="1" noEditPoints="1" noAdjustHandles="1" noChangeArrowheads="1" noChangeShapeType="1" noTextEdit="1"/>
              </p:cNvSpPr>
              <p:nvPr/>
            </p:nvSpPr>
            <p:spPr>
              <a:xfrm>
                <a:off x="731276" y="3820132"/>
                <a:ext cx="1545615" cy="369332"/>
              </a:xfrm>
              <a:prstGeom prst="rect">
                <a:avLst/>
              </a:prstGeom>
              <a:blipFill rotWithShape="1">
                <a:blip r:embed="rId3"/>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731276" y="4365104"/>
                <a:ext cx="2540439" cy="8229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lang="id-ID" i="1">
                              <a:latin typeface="Cambria Math" panose="02040503050406030204" pitchFamily="18" charset="0"/>
                            </a:rPr>
                          </m:ctrlPr>
                        </m:naryPr>
                        <m:sub/>
                        <m:sup/>
                        <m:e>
                          <m:r>
                            <a:rPr lang="id-ID" i="1">
                              <a:latin typeface="Cambria Math"/>
                            </a:rPr>
                            <m:t>𝑊</m:t>
                          </m:r>
                        </m:e>
                      </m:nary>
                      <m:r>
                        <a:rPr lang="id-ID" i="1">
                          <a:latin typeface="Cambria Math"/>
                        </a:rPr>
                        <m:t>=−</m:t>
                      </m:r>
                      <m:nary>
                        <m:naryPr>
                          <m:limLoc m:val="subSup"/>
                          <m:ctrlPr>
                            <a:rPr lang="id-ID" i="1">
                              <a:latin typeface="Cambria Math" panose="02040503050406030204" pitchFamily="18" charset="0"/>
                            </a:rPr>
                          </m:ctrlPr>
                        </m:naryPr>
                        <m:sub>
                          <m:sSub>
                            <m:sSubPr>
                              <m:ctrlPr>
                                <a:rPr lang="id-ID" i="1">
                                  <a:latin typeface="Cambria Math" panose="02040503050406030204" pitchFamily="18" charset="0"/>
                                </a:rPr>
                              </m:ctrlPr>
                            </m:sSubPr>
                            <m:e>
                              <m:r>
                                <a:rPr lang="id-ID" i="1">
                                  <a:latin typeface="Cambria Math"/>
                                </a:rPr>
                                <m:t>𝑅</m:t>
                              </m:r>
                            </m:e>
                            <m:sub>
                              <m:r>
                                <a:rPr lang="id-ID" i="1">
                                  <a:latin typeface="Cambria Math"/>
                                </a:rPr>
                                <m:t>1</m:t>
                              </m:r>
                            </m:sub>
                          </m:sSub>
                        </m:sub>
                        <m:sup>
                          <m:sSub>
                            <m:sSubPr>
                              <m:ctrlPr>
                                <a:rPr lang="id-ID" i="1">
                                  <a:latin typeface="Cambria Math" panose="02040503050406030204" pitchFamily="18" charset="0"/>
                                </a:rPr>
                              </m:ctrlPr>
                            </m:sSubPr>
                            <m:e>
                              <m:r>
                                <a:rPr lang="id-ID" i="1">
                                  <a:latin typeface="Cambria Math"/>
                                </a:rPr>
                                <m:t>𝑅</m:t>
                              </m:r>
                            </m:e>
                            <m:sub>
                              <m:r>
                                <a:rPr lang="id-ID" i="1">
                                  <a:latin typeface="Cambria Math"/>
                                </a:rPr>
                                <m:t>2</m:t>
                              </m:r>
                            </m:sub>
                          </m:sSub>
                        </m:sup>
                        <m:e>
                          <m:r>
                            <a:rPr lang="id-ID" i="1">
                              <a:latin typeface="Cambria Math"/>
                            </a:rPr>
                            <m:t>𝑘</m:t>
                          </m:r>
                          <m:f>
                            <m:fPr>
                              <m:ctrlPr>
                                <a:rPr lang="id-ID" i="1">
                                  <a:latin typeface="Cambria Math" panose="02040503050406030204" pitchFamily="18" charset="0"/>
                                </a:rPr>
                              </m:ctrlPr>
                            </m:fPr>
                            <m:num>
                              <m:sSub>
                                <m:sSubPr>
                                  <m:ctrlPr>
                                    <a:rPr lang="id-ID" i="1">
                                      <a:latin typeface="Cambria Math" panose="02040503050406030204" pitchFamily="18" charset="0"/>
                                    </a:rPr>
                                  </m:ctrlPr>
                                </m:sSubPr>
                                <m:e>
                                  <m:r>
                                    <a:rPr lang="id-ID" i="1">
                                      <a:latin typeface="Cambria Math"/>
                                    </a:rPr>
                                    <m:t>𝑄</m:t>
                                  </m:r>
                                </m:e>
                                <m:sub>
                                  <m:r>
                                    <a:rPr lang="id-ID" i="1">
                                      <a:latin typeface="Cambria Math"/>
                                    </a:rPr>
                                    <m:t>1</m:t>
                                  </m:r>
                                </m:sub>
                              </m:sSub>
                              <m:sSub>
                                <m:sSubPr>
                                  <m:ctrlPr>
                                    <a:rPr lang="id-ID" i="1">
                                      <a:latin typeface="Cambria Math" panose="02040503050406030204" pitchFamily="18" charset="0"/>
                                    </a:rPr>
                                  </m:ctrlPr>
                                </m:sSubPr>
                                <m:e>
                                  <m:r>
                                    <a:rPr lang="id-ID" i="1">
                                      <a:latin typeface="Cambria Math"/>
                                    </a:rPr>
                                    <m:t>𝑄</m:t>
                                  </m:r>
                                </m:e>
                                <m:sub>
                                  <m:r>
                                    <a:rPr lang="id-ID" i="1">
                                      <a:latin typeface="Cambria Math"/>
                                    </a:rPr>
                                    <m:t>2</m:t>
                                  </m:r>
                                </m:sub>
                              </m:sSub>
                            </m:num>
                            <m:den>
                              <m:sSup>
                                <m:sSupPr>
                                  <m:ctrlPr>
                                    <a:rPr lang="id-ID" i="1">
                                      <a:latin typeface="Cambria Math" panose="02040503050406030204" pitchFamily="18" charset="0"/>
                                    </a:rPr>
                                  </m:ctrlPr>
                                </m:sSupPr>
                                <m:e>
                                  <m:r>
                                    <a:rPr lang="id-ID" i="1">
                                      <a:latin typeface="Cambria Math"/>
                                    </a:rPr>
                                    <m:t>𝑟</m:t>
                                  </m:r>
                                </m:e>
                                <m:sup>
                                  <m:r>
                                    <a:rPr lang="id-ID" i="1">
                                      <a:latin typeface="Cambria Math"/>
                                    </a:rPr>
                                    <m:t>2</m:t>
                                  </m:r>
                                </m:sup>
                              </m:sSup>
                            </m:den>
                          </m:f>
                        </m:e>
                      </m:nary>
                      <m:r>
                        <a:rPr lang="id-ID" i="1">
                          <a:latin typeface="Cambria Math"/>
                        </a:rPr>
                        <m:t> </m:t>
                      </m:r>
                      <m:r>
                        <a:rPr lang="id-ID" i="1">
                          <a:latin typeface="Cambria Math"/>
                        </a:rPr>
                        <m:t>𝑅</m:t>
                      </m:r>
                    </m:oMath>
                  </m:oMathPara>
                </a14:m>
                <a:endParaRPr lang="id-ID" dirty="0"/>
              </a:p>
            </p:txBody>
          </p:sp>
        </mc:Choice>
        <mc:Fallback xmlns="">
          <p:sp>
            <p:nvSpPr>
              <p:cNvPr id="10" name="Rectangle 9"/>
              <p:cNvSpPr>
                <a:spLocks noRot="1" noChangeAspect="1" noMove="1" noResize="1" noEditPoints="1" noAdjustHandles="1" noChangeArrowheads="1" noChangeShapeType="1" noTextEdit="1"/>
              </p:cNvSpPr>
              <p:nvPr/>
            </p:nvSpPr>
            <p:spPr>
              <a:xfrm>
                <a:off x="731276" y="4365104"/>
                <a:ext cx="2540439" cy="822918"/>
              </a:xfrm>
              <a:prstGeom prst="rect">
                <a:avLst/>
              </a:prstGeom>
              <a:blipFill rotWithShape="1">
                <a:blip r:embed="rId4"/>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731276" y="5301208"/>
                <a:ext cx="2096728" cy="7188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d-ID" i="1">
                          <a:latin typeface="Cambria Math"/>
                        </a:rPr>
                        <m:t>𝑊</m:t>
                      </m:r>
                      <m:r>
                        <a:rPr lang="id-ID" i="1">
                          <a:latin typeface="Cambria Math"/>
                        </a:rPr>
                        <m:t>= </m:t>
                      </m:r>
                      <m:r>
                        <a:rPr lang="id-ID" i="1">
                          <a:latin typeface="Cambria Math"/>
                        </a:rPr>
                        <m:t>𝑘</m:t>
                      </m:r>
                      <m:sSub>
                        <m:sSubPr>
                          <m:ctrlPr>
                            <a:rPr lang="id-ID" i="1">
                              <a:latin typeface="Cambria Math" panose="02040503050406030204" pitchFamily="18" charset="0"/>
                            </a:rPr>
                          </m:ctrlPr>
                        </m:sSubPr>
                        <m:e>
                          <m:r>
                            <a:rPr lang="id-ID" i="1">
                              <a:latin typeface="Cambria Math"/>
                            </a:rPr>
                            <m:t> </m:t>
                          </m:r>
                          <m:r>
                            <a:rPr lang="id-ID" i="1">
                              <a:latin typeface="Cambria Math"/>
                            </a:rPr>
                            <m:t>𝑄</m:t>
                          </m:r>
                        </m:e>
                        <m:sub>
                          <m:r>
                            <a:rPr lang="id-ID" i="1">
                              <a:latin typeface="Cambria Math"/>
                            </a:rPr>
                            <m:t>1</m:t>
                          </m:r>
                        </m:sub>
                      </m:sSub>
                      <m:sSub>
                        <m:sSubPr>
                          <m:ctrlPr>
                            <a:rPr lang="id-ID" i="1">
                              <a:latin typeface="Cambria Math" panose="02040503050406030204" pitchFamily="18" charset="0"/>
                            </a:rPr>
                          </m:ctrlPr>
                        </m:sSubPr>
                        <m:e>
                          <m:r>
                            <a:rPr lang="id-ID" i="1">
                              <a:latin typeface="Cambria Math"/>
                            </a:rPr>
                            <m:t> </m:t>
                          </m:r>
                          <m:r>
                            <a:rPr lang="id-ID" i="1">
                              <a:latin typeface="Cambria Math"/>
                            </a:rPr>
                            <m:t>𝑄</m:t>
                          </m:r>
                        </m:e>
                        <m:sub>
                          <m:r>
                            <a:rPr lang="id-ID" i="1">
                              <a:latin typeface="Cambria Math"/>
                            </a:rPr>
                            <m:t>2</m:t>
                          </m:r>
                        </m:sub>
                      </m:sSub>
                      <m:r>
                        <a:rPr lang="id-ID" i="1">
                          <a:latin typeface="Cambria Math"/>
                        </a:rPr>
                        <m:t> </m:t>
                      </m:r>
                      <m:sSubSup>
                        <m:sSubSupPr>
                          <m:ctrlPr>
                            <a:rPr lang="id-ID" i="1">
                              <a:latin typeface="Cambria Math" panose="02040503050406030204" pitchFamily="18" charset="0"/>
                            </a:rPr>
                          </m:ctrlPr>
                        </m:sSubSupPr>
                        <m:e>
                          <m:d>
                            <m:dPr>
                              <m:begChr m:val=""/>
                              <m:endChr m:val="]"/>
                              <m:ctrlPr>
                                <a:rPr lang="id-ID" i="1">
                                  <a:latin typeface="Cambria Math" panose="02040503050406030204" pitchFamily="18" charset="0"/>
                                </a:rPr>
                              </m:ctrlPr>
                            </m:dPr>
                            <m:e>
                              <m:f>
                                <m:fPr>
                                  <m:ctrlPr>
                                    <a:rPr lang="id-ID" i="1">
                                      <a:latin typeface="Cambria Math" panose="02040503050406030204" pitchFamily="18" charset="0"/>
                                    </a:rPr>
                                  </m:ctrlPr>
                                </m:fPr>
                                <m:num>
                                  <m:r>
                                    <a:rPr lang="id-ID" i="1">
                                      <a:latin typeface="Cambria Math"/>
                                    </a:rPr>
                                    <m:t>1</m:t>
                                  </m:r>
                                </m:num>
                                <m:den>
                                  <m:r>
                                    <a:rPr lang="id-ID" i="1">
                                      <a:latin typeface="Cambria Math"/>
                                    </a:rPr>
                                    <m:t>𝑟</m:t>
                                  </m:r>
                                </m:den>
                              </m:f>
                              <m:r>
                                <a:rPr lang="id-ID" i="1">
                                  <a:latin typeface="Cambria Math"/>
                                </a:rPr>
                                <m:t> </m:t>
                              </m:r>
                            </m:e>
                          </m:d>
                        </m:e>
                        <m:sub>
                          <m:sSub>
                            <m:sSubPr>
                              <m:ctrlPr>
                                <a:rPr lang="id-ID" i="1">
                                  <a:latin typeface="Cambria Math" panose="02040503050406030204" pitchFamily="18" charset="0"/>
                                </a:rPr>
                              </m:ctrlPr>
                            </m:sSubPr>
                            <m:e>
                              <m:r>
                                <a:rPr lang="id-ID" i="1">
                                  <a:latin typeface="Cambria Math"/>
                                </a:rPr>
                                <m:t>𝑟</m:t>
                              </m:r>
                            </m:e>
                            <m:sub>
                              <m:r>
                                <a:rPr lang="id-ID" i="1">
                                  <a:latin typeface="Cambria Math"/>
                                </a:rPr>
                                <m:t>1</m:t>
                              </m:r>
                            </m:sub>
                          </m:sSub>
                        </m:sub>
                        <m:sup>
                          <m:sSub>
                            <m:sSubPr>
                              <m:ctrlPr>
                                <a:rPr lang="id-ID" i="1">
                                  <a:latin typeface="Cambria Math" panose="02040503050406030204" pitchFamily="18" charset="0"/>
                                </a:rPr>
                              </m:ctrlPr>
                            </m:sSubPr>
                            <m:e>
                              <m:r>
                                <a:rPr lang="id-ID" i="1">
                                  <a:latin typeface="Cambria Math"/>
                                </a:rPr>
                                <m:t>𝑟</m:t>
                              </m:r>
                            </m:e>
                            <m:sub>
                              <m:r>
                                <a:rPr lang="id-ID" i="1">
                                  <a:latin typeface="Cambria Math"/>
                                </a:rPr>
                                <m:t>2</m:t>
                              </m:r>
                            </m:sub>
                          </m:sSub>
                        </m:sup>
                      </m:sSubSup>
                    </m:oMath>
                  </m:oMathPara>
                </a14:m>
                <a:endParaRPr lang="id-ID" dirty="0"/>
              </a:p>
            </p:txBody>
          </p:sp>
        </mc:Choice>
        <mc:Fallback xmlns="">
          <p:sp>
            <p:nvSpPr>
              <p:cNvPr id="11" name="Rectangle 10"/>
              <p:cNvSpPr>
                <a:spLocks noRot="1" noChangeAspect="1" noMove="1" noResize="1" noEditPoints="1" noAdjustHandles="1" noChangeArrowheads="1" noChangeShapeType="1" noTextEdit="1"/>
              </p:cNvSpPr>
              <p:nvPr/>
            </p:nvSpPr>
            <p:spPr>
              <a:xfrm>
                <a:off x="731276" y="5301208"/>
                <a:ext cx="2096728" cy="718851"/>
              </a:xfrm>
              <a:prstGeom prst="rect">
                <a:avLst/>
              </a:prstGeom>
              <a:blipFill rotWithShape="1">
                <a:blip r:embed="rId5"/>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731276" y="6020059"/>
                <a:ext cx="4559069"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d-ID" i="1">
                          <a:latin typeface="Cambria Math"/>
                        </a:rPr>
                        <m:t>𝑊</m:t>
                      </m:r>
                      <m:r>
                        <a:rPr lang="id-ID" i="1">
                          <a:latin typeface="Cambria Math"/>
                        </a:rPr>
                        <m:t>= </m:t>
                      </m:r>
                      <m:r>
                        <a:rPr lang="id-ID" i="1">
                          <a:latin typeface="Cambria Math"/>
                        </a:rPr>
                        <m:t>𝑘</m:t>
                      </m:r>
                      <m:sSub>
                        <m:sSubPr>
                          <m:ctrlPr>
                            <a:rPr lang="id-ID" i="1">
                              <a:latin typeface="Cambria Math" panose="02040503050406030204" pitchFamily="18" charset="0"/>
                            </a:rPr>
                          </m:ctrlPr>
                        </m:sSubPr>
                        <m:e>
                          <m:r>
                            <a:rPr lang="id-ID" i="1">
                              <a:latin typeface="Cambria Math"/>
                            </a:rPr>
                            <m:t> </m:t>
                          </m:r>
                          <m:r>
                            <a:rPr lang="id-ID" i="1">
                              <a:latin typeface="Cambria Math"/>
                            </a:rPr>
                            <m:t>𝑄</m:t>
                          </m:r>
                        </m:e>
                        <m:sub>
                          <m:r>
                            <a:rPr lang="id-ID" i="1">
                              <a:latin typeface="Cambria Math"/>
                            </a:rPr>
                            <m:t>1</m:t>
                          </m:r>
                        </m:sub>
                      </m:sSub>
                      <m:sSub>
                        <m:sSubPr>
                          <m:ctrlPr>
                            <a:rPr lang="id-ID" i="1">
                              <a:latin typeface="Cambria Math" panose="02040503050406030204" pitchFamily="18" charset="0"/>
                            </a:rPr>
                          </m:ctrlPr>
                        </m:sSubPr>
                        <m:e>
                          <m:r>
                            <a:rPr lang="id-ID" i="1">
                              <a:latin typeface="Cambria Math"/>
                            </a:rPr>
                            <m:t> </m:t>
                          </m:r>
                          <m:r>
                            <a:rPr lang="id-ID" i="1">
                              <a:latin typeface="Cambria Math"/>
                            </a:rPr>
                            <m:t>𝑄</m:t>
                          </m:r>
                        </m:e>
                        <m:sub>
                          <m:r>
                            <a:rPr lang="id-ID" i="1">
                              <a:latin typeface="Cambria Math"/>
                            </a:rPr>
                            <m:t>2</m:t>
                          </m:r>
                        </m:sub>
                      </m:sSub>
                      <m:r>
                        <a:rPr lang="id-ID" i="1">
                          <a:latin typeface="Cambria Math"/>
                        </a:rPr>
                        <m:t> </m:t>
                      </m:r>
                      <m:d>
                        <m:dPr>
                          <m:ctrlPr>
                            <a:rPr lang="id-ID" i="1">
                              <a:latin typeface="Cambria Math" panose="02040503050406030204" pitchFamily="18" charset="0"/>
                            </a:rPr>
                          </m:ctrlPr>
                        </m:dPr>
                        <m:e>
                          <m:f>
                            <m:fPr>
                              <m:ctrlPr>
                                <a:rPr lang="id-ID" i="1">
                                  <a:latin typeface="Cambria Math" panose="02040503050406030204" pitchFamily="18" charset="0"/>
                                </a:rPr>
                              </m:ctrlPr>
                            </m:fPr>
                            <m:num>
                              <m:r>
                                <a:rPr lang="id-ID" i="1">
                                  <a:latin typeface="Cambria Math"/>
                                </a:rPr>
                                <m:t>1</m:t>
                              </m:r>
                            </m:num>
                            <m:den>
                              <m:sSub>
                                <m:sSubPr>
                                  <m:ctrlPr>
                                    <a:rPr lang="id-ID" i="1">
                                      <a:latin typeface="Cambria Math" panose="02040503050406030204" pitchFamily="18" charset="0"/>
                                    </a:rPr>
                                  </m:ctrlPr>
                                </m:sSubPr>
                                <m:e>
                                  <m:r>
                                    <a:rPr lang="id-ID" i="1">
                                      <a:latin typeface="Cambria Math"/>
                                    </a:rPr>
                                    <m:t>𝑟</m:t>
                                  </m:r>
                                </m:e>
                                <m:sub>
                                  <m:r>
                                    <a:rPr lang="id-ID" i="1">
                                      <a:latin typeface="Cambria Math"/>
                                    </a:rPr>
                                    <m:t>2</m:t>
                                  </m:r>
                                </m:sub>
                              </m:sSub>
                            </m:den>
                          </m:f>
                          <m:r>
                            <a:rPr lang="id-ID" i="1">
                              <a:latin typeface="Cambria Math"/>
                            </a:rPr>
                            <m:t>−</m:t>
                          </m:r>
                          <m:f>
                            <m:fPr>
                              <m:ctrlPr>
                                <a:rPr lang="id-ID" i="1">
                                  <a:latin typeface="Cambria Math" panose="02040503050406030204" pitchFamily="18" charset="0"/>
                                </a:rPr>
                              </m:ctrlPr>
                            </m:fPr>
                            <m:num>
                              <m:r>
                                <a:rPr lang="id-ID" i="1">
                                  <a:latin typeface="Cambria Math"/>
                                </a:rPr>
                                <m:t>1</m:t>
                              </m:r>
                            </m:num>
                            <m:den>
                              <m:sSub>
                                <m:sSubPr>
                                  <m:ctrlPr>
                                    <a:rPr lang="id-ID" i="1">
                                      <a:latin typeface="Cambria Math" panose="02040503050406030204" pitchFamily="18" charset="0"/>
                                    </a:rPr>
                                  </m:ctrlPr>
                                </m:sSubPr>
                                <m:e>
                                  <m:r>
                                    <a:rPr lang="id-ID" i="1">
                                      <a:latin typeface="Cambria Math"/>
                                    </a:rPr>
                                    <m:t>𝑟</m:t>
                                  </m:r>
                                </m:e>
                                <m:sub>
                                  <m:r>
                                    <a:rPr lang="id-ID" i="1">
                                      <a:latin typeface="Cambria Math"/>
                                    </a:rPr>
                                    <m:t>1</m:t>
                                  </m:r>
                                </m:sub>
                              </m:sSub>
                            </m:den>
                          </m:f>
                        </m:e>
                      </m:d>
                      <m:r>
                        <a:rPr lang="id-ID" i="1">
                          <a:latin typeface="Cambria Math"/>
                        </a:rPr>
                        <m:t>=</m:t>
                      </m:r>
                      <m:r>
                        <a:rPr lang="id-ID" i="1">
                          <a:latin typeface="Cambria Math"/>
                        </a:rPr>
                        <m:t>𝑘</m:t>
                      </m:r>
                      <m:f>
                        <m:fPr>
                          <m:ctrlPr>
                            <a:rPr lang="id-ID" i="1">
                              <a:latin typeface="Cambria Math" panose="02040503050406030204" pitchFamily="18" charset="0"/>
                            </a:rPr>
                          </m:ctrlPr>
                        </m:fPr>
                        <m:num>
                          <m:sSub>
                            <m:sSubPr>
                              <m:ctrlPr>
                                <a:rPr lang="id-ID" i="1">
                                  <a:latin typeface="Cambria Math" panose="02040503050406030204" pitchFamily="18" charset="0"/>
                                </a:rPr>
                              </m:ctrlPr>
                            </m:sSubPr>
                            <m:e>
                              <m:r>
                                <a:rPr lang="id-ID" i="1">
                                  <a:latin typeface="Cambria Math"/>
                                </a:rPr>
                                <m:t>𝑄</m:t>
                              </m:r>
                            </m:e>
                            <m:sub>
                              <m:r>
                                <a:rPr lang="id-ID" i="1">
                                  <a:latin typeface="Cambria Math"/>
                                </a:rPr>
                                <m:t>1</m:t>
                              </m:r>
                            </m:sub>
                          </m:sSub>
                          <m:sSub>
                            <m:sSubPr>
                              <m:ctrlPr>
                                <a:rPr lang="id-ID" i="1">
                                  <a:latin typeface="Cambria Math" panose="02040503050406030204" pitchFamily="18" charset="0"/>
                                </a:rPr>
                              </m:ctrlPr>
                            </m:sSubPr>
                            <m:e>
                              <m:r>
                                <a:rPr lang="id-ID" i="1">
                                  <a:latin typeface="Cambria Math"/>
                                </a:rPr>
                                <m:t>𝑄</m:t>
                              </m:r>
                            </m:e>
                            <m:sub>
                              <m:r>
                                <a:rPr lang="id-ID" i="1">
                                  <a:latin typeface="Cambria Math"/>
                                </a:rPr>
                                <m:t>2</m:t>
                              </m:r>
                            </m:sub>
                          </m:sSub>
                        </m:num>
                        <m:den>
                          <m:sSub>
                            <m:sSubPr>
                              <m:ctrlPr>
                                <a:rPr lang="id-ID" i="1">
                                  <a:latin typeface="Cambria Math" panose="02040503050406030204" pitchFamily="18" charset="0"/>
                                </a:rPr>
                              </m:ctrlPr>
                            </m:sSubPr>
                            <m:e>
                              <m:r>
                                <a:rPr lang="id-ID" i="1">
                                  <a:latin typeface="Cambria Math"/>
                                </a:rPr>
                                <m:t>𝑟</m:t>
                              </m:r>
                            </m:e>
                            <m:sub>
                              <m:r>
                                <a:rPr lang="id-ID" i="1">
                                  <a:latin typeface="Cambria Math"/>
                                </a:rPr>
                                <m:t>2</m:t>
                              </m:r>
                            </m:sub>
                          </m:sSub>
                        </m:den>
                      </m:f>
                      <m:r>
                        <a:rPr lang="id-ID" i="1">
                          <a:latin typeface="Cambria Math"/>
                        </a:rPr>
                        <m:t>−</m:t>
                      </m:r>
                      <m:r>
                        <a:rPr lang="id-ID" i="1">
                          <a:latin typeface="Cambria Math"/>
                        </a:rPr>
                        <m:t>𝑘</m:t>
                      </m:r>
                      <m:f>
                        <m:fPr>
                          <m:ctrlPr>
                            <a:rPr lang="id-ID" i="1">
                              <a:latin typeface="Cambria Math" panose="02040503050406030204" pitchFamily="18" charset="0"/>
                            </a:rPr>
                          </m:ctrlPr>
                        </m:fPr>
                        <m:num>
                          <m:sSub>
                            <m:sSubPr>
                              <m:ctrlPr>
                                <a:rPr lang="id-ID" i="1">
                                  <a:latin typeface="Cambria Math" panose="02040503050406030204" pitchFamily="18" charset="0"/>
                                </a:rPr>
                              </m:ctrlPr>
                            </m:sSubPr>
                            <m:e>
                              <m:r>
                                <a:rPr lang="id-ID" i="1">
                                  <a:latin typeface="Cambria Math"/>
                                </a:rPr>
                                <m:t>𝑄</m:t>
                              </m:r>
                            </m:e>
                            <m:sub>
                              <m:r>
                                <a:rPr lang="id-ID" i="1">
                                  <a:latin typeface="Cambria Math"/>
                                </a:rPr>
                                <m:t>1</m:t>
                              </m:r>
                            </m:sub>
                          </m:sSub>
                          <m:sSub>
                            <m:sSubPr>
                              <m:ctrlPr>
                                <a:rPr lang="id-ID" i="1">
                                  <a:latin typeface="Cambria Math" panose="02040503050406030204" pitchFamily="18" charset="0"/>
                                </a:rPr>
                              </m:ctrlPr>
                            </m:sSubPr>
                            <m:e>
                              <m:r>
                                <a:rPr lang="id-ID" i="1">
                                  <a:latin typeface="Cambria Math"/>
                                </a:rPr>
                                <m:t>𝑄</m:t>
                              </m:r>
                            </m:e>
                            <m:sub>
                              <m:r>
                                <a:rPr lang="id-ID" i="1">
                                  <a:latin typeface="Cambria Math"/>
                                </a:rPr>
                                <m:t>2</m:t>
                              </m:r>
                            </m:sub>
                          </m:sSub>
                        </m:num>
                        <m:den>
                          <m:sSub>
                            <m:sSubPr>
                              <m:ctrlPr>
                                <a:rPr lang="id-ID" i="1">
                                  <a:latin typeface="Cambria Math" panose="02040503050406030204" pitchFamily="18" charset="0"/>
                                </a:rPr>
                              </m:ctrlPr>
                            </m:sSubPr>
                            <m:e>
                              <m:r>
                                <a:rPr lang="id-ID" i="1">
                                  <a:latin typeface="Cambria Math"/>
                                </a:rPr>
                                <m:t>𝑟</m:t>
                              </m:r>
                            </m:e>
                            <m:sub>
                              <m:r>
                                <a:rPr lang="id-ID" i="1">
                                  <a:latin typeface="Cambria Math"/>
                                </a:rPr>
                                <m:t>1</m:t>
                              </m:r>
                            </m:sub>
                          </m:sSub>
                        </m:den>
                      </m:f>
                    </m:oMath>
                  </m:oMathPara>
                </a14:m>
                <a:endParaRPr lang="id-ID" dirty="0"/>
              </a:p>
            </p:txBody>
          </p:sp>
        </mc:Choice>
        <mc:Fallback xmlns="">
          <p:sp>
            <p:nvSpPr>
              <p:cNvPr id="12" name="Rectangle 11"/>
              <p:cNvSpPr>
                <a:spLocks noRot="1" noChangeAspect="1" noMove="1" noResize="1" noEditPoints="1" noAdjustHandles="1" noChangeArrowheads="1" noChangeShapeType="1" noTextEdit="1"/>
              </p:cNvSpPr>
              <p:nvPr/>
            </p:nvSpPr>
            <p:spPr>
              <a:xfrm>
                <a:off x="731276" y="6020059"/>
                <a:ext cx="4559069" cy="714683"/>
              </a:xfrm>
              <a:prstGeom prst="rect">
                <a:avLst/>
              </a:prstGeom>
              <a:blipFill rotWithShape="1">
                <a:blip r:embed="rId6"/>
                <a:stretch>
                  <a:fillRect/>
                </a:stretch>
              </a:blipFill>
            </p:spPr>
            <p:txBody>
              <a:bodyPr/>
              <a:lstStyle/>
              <a:p>
                <a:r>
                  <a:rPr lang="id-ID">
                    <a:noFill/>
                  </a:rPr>
                  <a:t> </a:t>
                </a:r>
              </a:p>
            </p:txBody>
          </p:sp>
        </mc:Fallback>
      </mc:AlternateContent>
    </p:spTree>
    <p:extLst>
      <p:ext uri="{BB962C8B-B14F-4D97-AF65-F5344CB8AC3E}">
        <p14:creationId xmlns:p14="http://schemas.microsoft.com/office/powerpoint/2010/main" val="2842323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06090"/>
          </a:xfrm>
        </p:spPr>
        <p:txBody>
          <a:bodyPr/>
          <a:lstStyle/>
          <a:p>
            <a:r>
              <a:rPr lang="id-ID" dirty="0"/>
              <a:t>Latihan Soal</a:t>
            </a:r>
          </a:p>
        </p:txBody>
      </p:sp>
      <p:sp>
        <p:nvSpPr>
          <p:cNvPr id="3" name="Rectangle 2"/>
          <p:cNvSpPr/>
          <p:nvPr/>
        </p:nvSpPr>
        <p:spPr>
          <a:xfrm>
            <a:off x="107504" y="1124744"/>
            <a:ext cx="8352928" cy="461858"/>
          </a:xfrm>
          <a:prstGeom prst="rect">
            <a:avLst/>
          </a:prstGeom>
        </p:spPr>
        <p:txBody>
          <a:bodyPr wrap="square">
            <a:spAutoFit/>
          </a:bodyPr>
          <a:lstStyle/>
          <a:p>
            <a:pPr lvl="0">
              <a:lnSpc>
                <a:spcPct val="150000"/>
              </a:lnSpc>
            </a:pPr>
            <a:r>
              <a:rPr lang="id-ID" dirty="0">
                <a:latin typeface="Comic Sans MS" pitchFamily="66" charset="0"/>
              </a:rPr>
              <a:t>3. Perhatikan gambar berikut ini.</a:t>
            </a:r>
          </a:p>
        </p:txBody>
      </p:sp>
      <p:pic>
        <p:nvPicPr>
          <p:cNvPr id="5" name="Picture 4"/>
          <p:cNvPicPr/>
          <p:nvPr/>
        </p:nvPicPr>
        <p:blipFill>
          <a:blip r:embed="rId2">
            <a:grayscl/>
          </a:blip>
          <a:srcRect/>
          <a:stretch>
            <a:fillRect/>
          </a:stretch>
        </p:blipFill>
        <p:spPr bwMode="auto">
          <a:xfrm>
            <a:off x="470000" y="1844824"/>
            <a:ext cx="1512168" cy="1496774"/>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4" name="Rectangle 3"/>
              <p:cNvSpPr/>
              <p:nvPr/>
            </p:nvSpPr>
            <p:spPr>
              <a:xfrm>
                <a:off x="470000" y="3573016"/>
                <a:ext cx="7558384" cy="1754326"/>
              </a:xfrm>
              <a:prstGeom prst="rect">
                <a:avLst/>
              </a:prstGeom>
            </p:spPr>
            <p:txBody>
              <a:bodyPr wrap="square">
                <a:spAutoFit/>
              </a:bodyPr>
              <a:lstStyle/>
              <a:p>
                <a:pPr algn="just">
                  <a:lnSpc>
                    <a:spcPct val="150000"/>
                  </a:lnSpc>
                </a:pPr>
                <a:r>
                  <a:rPr lang="id-ID" dirty="0">
                    <a:latin typeface="Comic Sans MS" pitchFamily="66" charset="0"/>
                  </a:rPr>
                  <a:t>Empat buah bola konduktor bermuatan masing-masing besar muatannya </a:t>
                </a:r>
                <a14:m>
                  <m:oMath xmlns:m="http://schemas.openxmlformats.org/officeDocument/2006/math">
                    <m:r>
                      <a:rPr lang="id-ID" i="1">
                        <a:latin typeface="Cambria Math"/>
                      </a:rPr>
                      <m:t>+2</m:t>
                    </m:r>
                    <m:r>
                      <a:rPr lang="id-ID" i="1">
                        <a:latin typeface="Cambria Math"/>
                      </a:rPr>
                      <m:t>𝜇</m:t>
                    </m:r>
                    <m:r>
                      <a:rPr lang="id-ID" i="1">
                        <a:latin typeface="Cambria Math"/>
                      </a:rPr>
                      <m:t>𝐶</m:t>
                    </m:r>
                  </m:oMath>
                </a14:m>
                <a:r>
                  <a:rPr lang="id-ID" dirty="0">
                    <a:latin typeface="Comic Sans MS" pitchFamily="66" charset="0"/>
                  </a:rPr>
                  <a:t>, </a:t>
                </a:r>
                <a14:m>
                  <m:oMath xmlns:m="http://schemas.openxmlformats.org/officeDocument/2006/math">
                    <m:r>
                      <a:rPr lang="id-ID" i="1">
                        <a:latin typeface="Cambria Math"/>
                      </a:rPr>
                      <m:t>−2</m:t>
                    </m:r>
                    <m:r>
                      <a:rPr lang="id-ID" i="1">
                        <a:latin typeface="Cambria Math"/>
                      </a:rPr>
                      <m:t>𝜇</m:t>
                    </m:r>
                    <m:r>
                      <a:rPr lang="id-ID" i="1">
                        <a:latin typeface="Cambria Math"/>
                      </a:rPr>
                      <m:t>𝐶</m:t>
                    </m:r>
                  </m:oMath>
                </a14:m>
                <a:r>
                  <a:rPr lang="id-ID" dirty="0">
                    <a:latin typeface="Comic Sans MS" pitchFamily="66" charset="0"/>
                  </a:rPr>
                  <a:t>, </a:t>
                </a:r>
                <a14:m>
                  <m:oMath xmlns:m="http://schemas.openxmlformats.org/officeDocument/2006/math">
                    <m:r>
                      <a:rPr lang="id-ID" b="0" i="1" smtClean="0">
                        <a:latin typeface="Cambria Math"/>
                      </a:rPr>
                      <m:t>+9</m:t>
                    </m:r>
                    <m:r>
                      <a:rPr lang="id-ID" i="1">
                        <a:latin typeface="Cambria Math"/>
                      </a:rPr>
                      <m:t>𝜇</m:t>
                    </m:r>
                    <m:r>
                      <a:rPr lang="id-ID" i="1">
                        <a:latin typeface="Cambria Math"/>
                      </a:rPr>
                      <m:t>𝐶</m:t>
                    </m:r>
                  </m:oMath>
                </a14:m>
                <a:r>
                  <a:rPr lang="id-ID" dirty="0">
                    <a:latin typeface="Comic Sans MS" pitchFamily="66" charset="0"/>
                  </a:rPr>
                  <a:t>, dan </a:t>
                </a:r>
                <a14:m>
                  <m:oMath xmlns:m="http://schemas.openxmlformats.org/officeDocument/2006/math">
                    <m:r>
                      <a:rPr lang="id-ID" i="1">
                        <a:latin typeface="Cambria Math"/>
                      </a:rPr>
                      <m:t>−6</m:t>
                    </m:r>
                    <m:r>
                      <a:rPr lang="id-ID" i="1">
                        <a:latin typeface="Cambria Math"/>
                      </a:rPr>
                      <m:t>𝜇</m:t>
                    </m:r>
                    <m:r>
                      <a:rPr lang="id-ID" i="1">
                        <a:latin typeface="Cambria Math"/>
                      </a:rPr>
                      <m:t>𝐶</m:t>
                    </m:r>
                  </m:oMath>
                </a14:m>
                <a:r>
                  <a:rPr lang="id-ID" dirty="0">
                    <a:latin typeface="Comic Sans MS" pitchFamily="66" charset="0"/>
                  </a:rPr>
                  <a:t>. Keempat muatan tersebut diletakkan di titik-titik sudut sebuah persegi yang memiliki panjang diagonal 20 cm. Hitunglah potensial listrik di titik pusat persegi!</a:t>
                </a:r>
              </a:p>
            </p:txBody>
          </p:sp>
        </mc:Choice>
        <mc:Fallback xmlns="">
          <p:sp>
            <p:nvSpPr>
              <p:cNvPr id="4" name="Rectangle 3"/>
              <p:cNvSpPr>
                <a:spLocks noRot="1" noChangeAspect="1" noMove="1" noResize="1" noEditPoints="1" noAdjustHandles="1" noChangeArrowheads="1" noChangeShapeType="1" noTextEdit="1"/>
              </p:cNvSpPr>
              <p:nvPr/>
            </p:nvSpPr>
            <p:spPr>
              <a:xfrm>
                <a:off x="470000" y="3573016"/>
                <a:ext cx="7558384" cy="1754326"/>
              </a:xfrm>
              <a:prstGeom prst="rect">
                <a:avLst/>
              </a:prstGeom>
              <a:blipFill rotWithShape="1">
                <a:blip r:embed="rId3"/>
                <a:stretch>
                  <a:fillRect l="-645" r="-726" b="-2083"/>
                </a:stretch>
              </a:blipFill>
            </p:spPr>
            <p:txBody>
              <a:bodyPr/>
              <a:lstStyle/>
              <a:p>
                <a:r>
                  <a:rPr lang="id-ID">
                    <a:noFill/>
                  </a:rPr>
                  <a:t> </a:t>
                </a:r>
              </a:p>
            </p:txBody>
          </p:sp>
        </mc:Fallback>
      </mc:AlternateContent>
    </p:spTree>
    <p:extLst>
      <p:ext uri="{BB962C8B-B14F-4D97-AF65-F5344CB8AC3E}">
        <p14:creationId xmlns:p14="http://schemas.microsoft.com/office/powerpoint/2010/main" val="2230211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395536" y="404664"/>
                <a:ext cx="7848872" cy="906467"/>
              </a:xfrm>
              <a:prstGeom prst="rect">
                <a:avLst/>
              </a:prstGeom>
            </p:spPr>
            <p:txBody>
              <a:bodyPr wrap="square">
                <a:spAutoFit/>
              </a:bodyPr>
              <a:lstStyle/>
              <a:p>
                <a:pPr>
                  <a:lnSpc>
                    <a:spcPct val="150000"/>
                  </a:lnSpc>
                </a:pPr>
                <a:r>
                  <a:rPr lang="id-ID" dirty="0">
                    <a:latin typeface="Comic Sans MS" pitchFamily="66" charset="0"/>
                  </a:rPr>
                  <a:t>Dengan menggunakan konsep : </a:t>
                </a:r>
                <a14:m>
                  <m:oMath xmlns:m="http://schemas.openxmlformats.org/officeDocument/2006/math">
                    <m:r>
                      <a:rPr lang="id-ID" i="1">
                        <a:latin typeface="Cambria Math"/>
                      </a:rPr>
                      <m:t>𝑊</m:t>
                    </m:r>
                    <m:r>
                      <a:rPr lang="id-ID" i="1">
                        <a:latin typeface="Cambria Math"/>
                      </a:rPr>
                      <m:t>=∆</m:t>
                    </m:r>
                    <m:r>
                      <a:rPr lang="id-ID" i="1">
                        <a:latin typeface="Cambria Math"/>
                      </a:rPr>
                      <m:t>𝐸𝑝</m:t>
                    </m:r>
                    <m:r>
                      <a:rPr lang="id-ID" i="1">
                        <a:latin typeface="Cambria Math"/>
                      </a:rPr>
                      <m:t>=</m:t>
                    </m:r>
                    <m:sSub>
                      <m:sSubPr>
                        <m:ctrlPr>
                          <a:rPr lang="id-ID" i="1">
                            <a:latin typeface="Cambria Math" panose="02040503050406030204" pitchFamily="18" charset="0"/>
                          </a:rPr>
                        </m:ctrlPr>
                      </m:sSubPr>
                      <m:e>
                        <m:r>
                          <a:rPr lang="id-ID" i="1">
                            <a:latin typeface="Cambria Math"/>
                          </a:rPr>
                          <m:t>𝐸</m:t>
                        </m:r>
                      </m:e>
                      <m:sub>
                        <m:r>
                          <a:rPr lang="id-ID" i="1">
                            <a:latin typeface="Cambria Math"/>
                          </a:rPr>
                          <m:t>𝑝</m:t>
                        </m:r>
                        <m:r>
                          <a:rPr lang="id-ID" i="1">
                            <a:latin typeface="Cambria Math"/>
                          </a:rPr>
                          <m:t>2</m:t>
                        </m:r>
                      </m:sub>
                    </m:sSub>
                    <m:r>
                      <a:rPr lang="id-ID" i="1">
                        <a:latin typeface="Cambria Math"/>
                      </a:rPr>
                      <m:t>−</m:t>
                    </m:r>
                    <m:sSub>
                      <m:sSubPr>
                        <m:ctrlPr>
                          <a:rPr lang="id-ID" i="1">
                            <a:latin typeface="Cambria Math" panose="02040503050406030204" pitchFamily="18" charset="0"/>
                          </a:rPr>
                        </m:ctrlPr>
                      </m:sSubPr>
                      <m:e>
                        <m:r>
                          <a:rPr lang="id-ID" i="1">
                            <a:latin typeface="Cambria Math"/>
                          </a:rPr>
                          <m:t>𝐸</m:t>
                        </m:r>
                      </m:e>
                      <m:sub>
                        <m:r>
                          <a:rPr lang="id-ID" i="1">
                            <a:latin typeface="Cambria Math"/>
                          </a:rPr>
                          <m:t>𝑝</m:t>
                        </m:r>
                        <m:r>
                          <a:rPr lang="id-ID" i="1">
                            <a:latin typeface="Cambria Math"/>
                          </a:rPr>
                          <m:t>1</m:t>
                        </m:r>
                      </m:sub>
                    </m:sSub>
                  </m:oMath>
                </a14:m>
                <a:r>
                  <a:rPr lang="id-ID" dirty="0">
                    <a:latin typeface="Comic Sans MS" pitchFamily="66" charset="0"/>
                  </a:rPr>
                  <a:t> maka diperoleh rumusan energi potensial listrik seperti berikut:</a:t>
                </a:r>
              </a:p>
            </p:txBody>
          </p:sp>
        </mc:Choice>
        <mc:Fallback xmlns="">
          <p:sp>
            <p:nvSpPr>
              <p:cNvPr id="2" name="Rectangle 1"/>
              <p:cNvSpPr>
                <a:spLocks noRot="1" noChangeAspect="1" noMove="1" noResize="1" noEditPoints="1" noAdjustHandles="1" noChangeArrowheads="1" noChangeShapeType="1" noTextEdit="1"/>
              </p:cNvSpPr>
              <p:nvPr/>
            </p:nvSpPr>
            <p:spPr>
              <a:xfrm>
                <a:off x="395536" y="404664"/>
                <a:ext cx="7848872" cy="906467"/>
              </a:xfrm>
              <a:prstGeom prst="rect">
                <a:avLst/>
              </a:prstGeom>
              <a:blipFill rotWithShape="1">
                <a:blip r:embed="rId2"/>
                <a:stretch>
                  <a:fillRect l="-699" b="-10738"/>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3" name="Text Box 91"/>
              <p:cNvSpPr txBox="1">
                <a:spLocks noChangeArrowheads="1"/>
              </p:cNvSpPr>
              <p:nvPr/>
            </p:nvSpPr>
            <p:spPr bwMode="auto">
              <a:xfrm>
                <a:off x="413964" y="1628800"/>
                <a:ext cx="1781772" cy="79208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r>
                        <a:rPr lang="id-ID" sz="2000" b="1" i="1">
                          <a:effectLst/>
                          <a:latin typeface="Cambria Math"/>
                          <a:ea typeface="Times New Roman"/>
                          <a:cs typeface="Times New Roman"/>
                        </a:rPr>
                        <m:t>𝑬𝒑</m:t>
                      </m:r>
                      <m:r>
                        <a:rPr lang="id-ID" sz="2000" b="1" i="1">
                          <a:effectLst/>
                          <a:latin typeface="Cambria Math"/>
                          <a:ea typeface="Times New Roman"/>
                          <a:cs typeface="Times New Roman"/>
                        </a:rPr>
                        <m:t>= </m:t>
                      </m:r>
                      <m:r>
                        <a:rPr lang="id-ID" sz="2000" b="1" i="1">
                          <a:effectLst/>
                          <a:latin typeface="Cambria Math"/>
                          <a:ea typeface="Times New Roman"/>
                          <a:cs typeface="Times New Roman"/>
                        </a:rPr>
                        <m:t>𝒌</m:t>
                      </m:r>
                      <m:f>
                        <m:fPr>
                          <m:ctrlPr>
                            <a:rPr lang="id-ID" sz="2000" b="1" i="1">
                              <a:effectLst/>
                              <a:latin typeface="Cambria Math" panose="02040503050406030204" pitchFamily="18" charset="0"/>
                              <a:ea typeface="Times New Roman"/>
                              <a:cs typeface="Times New Roman"/>
                            </a:rPr>
                          </m:ctrlPr>
                        </m:fPr>
                        <m:num>
                          <m:sSub>
                            <m:sSubPr>
                              <m:ctrlPr>
                                <a:rPr lang="id-ID" sz="2000" b="1" i="1">
                                  <a:effectLst/>
                                  <a:latin typeface="Cambria Math" panose="02040503050406030204" pitchFamily="18" charset="0"/>
                                  <a:ea typeface="Times New Roman"/>
                                  <a:cs typeface="Times New Roman"/>
                                </a:rPr>
                              </m:ctrlPr>
                            </m:sSubPr>
                            <m:e>
                              <m:r>
                                <a:rPr lang="id-ID" sz="2000" b="1" i="1">
                                  <a:effectLst/>
                                  <a:latin typeface="Cambria Math"/>
                                  <a:ea typeface="Times New Roman"/>
                                  <a:cs typeface="Times New Roman"/>
                                </a:rPr>
                                <m:t>𝑸</m:t>
                              </m:r>
                            </m:e>
                            <m:sub>
                              <m:r>
                                <a:rPr lang="id-ID" sz="2000" b="1" i="1">
                                  <a:effectLst/>
                                  <a:latin typeface="Cambria Math"/>
                                  <a:ea typeface="Times New Roman"/>
                                  <a:cs typeface="Times New Roman"/>
                                </a:rPr>
                                <m:t>𝟏</m:t>
                              </m:r>
                            </m:sub>
                          </m:sSub>
                          <m:sSub>
                            <m:sSubPr>
                              <m:ctrlPr>
                                <a:rPr lang="id-ID" sz="2000" b="1" i="1">
                                  <a:effectLst/>
                                  <a:latin typeface="Cambria Math" panose="02040503050406030204" pitchFamily="18" charset="0"/>
                                  <a:ea typeface="Times New Roman"/>
                                  <a:cs typeface="Times New Roman"/>
                                </a:rPr>
                              </m:ctrlPr>
                            </m:sSubPr>
                            <m:e>
                              <m:r>
                                <a:rPr lang="id-ID" sz="2000" b="1" i="1">
                                  <a:effectLst/>
                                  <a:latin typeface="Cambria Math"/>
                                  <a:ea typeface="Times New Roman"/>
                                  <a:cs typeface="Times New Roman"/>
                                </a:rPr>
                                <m:t>𝑸</m:t>
                              </m:r>
                            </m:e>
                            <m:sub>
                              <m:r>
                                <a:rPr lang="id-ID" sz="2000" b="1" i="1">
                                  <a:effectLst/>
                                  <a:latin typeface="Cambria Math"/>
                                  <a:ea typeface="Times New Roman"/>
                                  <a:cs typeface="Times New Roman"/>
                                </a:rPr>
                                <m:t>𝟐</m:t>
                              </m:r>
                            </m:sub>
                          </m:sSub>
                        </m:num>
                        <m:den>
                          <m:r>
                            <a:rPr lang="id-ID" sz="2000" b="1" i="1">
                              <a:effectLst/>
                              <a:latin typeface="Cambria Math"/>
                              <a:ea typeface="Times New Roman"/>
                              <a:cs typeface="Times New Roman"/>
                            </a:rPr>
                            <m:t>𝒓</m:t>
                          </m:r>
                        </m:den>
                      </m:f>
                    </m:oMath>
                  </m:oMathPara>
                </a14:m>
                <a:endParaRPr lang="id-ID" sz="2000" dirty="0">
                  <a:effectLst/>
                  <a:latin typeface="Calibri"/>
                  <a:ea typeface="Times New Roman"/>
                  <a:cs typeface="Times New Roman"/>
                </a:endParaRPr>
              </a:p>
            </p:txBody>
          </p:sp>
        </mc:Choice>
        <mc:Fallback xmlns="">
          <p:sp>
            <p:nvSpPr>
              <p:cNvPr id="3" name="Text Box 91"/>
              <p:cNvSpPr txBox="1">
                <a:spLocks noRot="1" noChangeAspect="1" noMove="1" noResize="1" noEditPoints="1" noAdjustHandles="1" noChangeArrowheads="1" noChangeShapeType="1" noTextEdit="1"/>
              </p:cNvSpPr>
              <p:nvPr/>
            </p:nvSpPr>
            <p:spPr bwMode="auto">
              <a:xfrm>
                <a:off x="413964" y="1628800"/>
                <a:ext cx="1781772" cy="792088"/>
              </a:xfrm>
              <a:prstGeom prst="rect">
                <a:avLst/>
              </a:prstGeom>
              <a:blipFill rotWithShape="1">
                <a:blip r:embed="rId3"/>
                <a:stretch>
                  <a:fillRect/>
                </a:stretch>
              </a:blipFill>
              <a:ln w="9525">
                <a:solidFill>
                  <a:srgbClr val="000000"/>
                </a:solidFill>
                <a:miter lim="800000"/>
                <a:headEnd/>
                <a:tailEnd/>
              </a:ln>
            </p:spPr>
            <p:txBody>
              <a:bodyPr/>
              <a:lstStyle/>
              <a:p>
                <a:r>
                  <a:rPr lang="id-ID">
                    <a:noFill/>
                  </a:rPr>
                  <a:t> </a:t>
                </a:r>
              </a:p>
            </p:txBody>
          </p:sp>
        </mc:Fallback>
      </mc:AlternateContent>
      <p:sp>
        <p:nvSpPr>
          <p:cNvPr id="4" name="Rectangle 3"/>
          <p:cNvSpPr/>
          <p:nvPr/>
        </p:nvSpPr>
        <p:spPr>
          <a:xfrm>
            <a:off x="368566" y="3140968"/>
            <a:ext cx="8091865" cy="2646878"/>
          </a:xfrm>
          <a:prstGeom prst="rect">
            <a:avLst/>
          </a:prstGeom>
        </p:spPr>
        <p:txBody>
          <a:bodyPr wrap="square">
            <a:spAutoFit/>
          </a:bodyPr>
          <a:lstStyle/>
          <a:p>
            <a:r>
              <a:rPr lang="id-ID" dirty="0">
                <a:latin typeface="Comic Sans MS" pitchFamily="66" charset="0"/>
              </a:rPr>
              <a:t>Dengan : </a:t>
            </a:r>
          </a:p>
          <a:p>
            <a:endParaRPr lang="id-ID" dirty="0">
              <a:latin typeface="Comic Sans MS" pitchFamily="66" charset="0"/>
            </a:endParaRPr>
          </a:p>
          <a:p>
            <a:r>
              <a:rPr lang="id-ID" dirty="0">
                <a:latin typeface="Comic Sans MS" pitchFamily="66" charset="0"/>
              </a:rPr>
              <a:t>Ep         = energi potensial listrik (joule)</a:t>
            </a:r>
          </a:p>
          <a:p>
            <a:r>
              <a:rPr lang="id-ID" dirty="0">
                <a:latin typeface="Comic Sans MS" pitchFamily="66" charset="0"/>
              </a:rPr>
              <a:t>Q</a:t>
            </a:r>
            <a:r>
              <a:rPr lang="id-ID" baseline="-25000" dirty="0">
                <a:latin typeface="Comic Sans MS" pitchFamily="66" charset="0"/>
              </a:rPr>
              <a:t>1</a:t>
            </a:r>
            <a:r>
              <a:rPr lang="id-ID" dirty="0">
                <a:latin typeface="Comic Sans MS" pitchFamily="66" charset="0"/>
              </a:rPr>
              <a:t>, Q</a:t>
            </a:r>
            <a:r>
              <a:rPr lang="id-ID" baseline="-25000" dirty="0">
                <a:latin typeface="Comic Sans MS" pitchFamily="66" charset="0"/>
              </a:rPr>
              <a:t>2</a:t>
            </a:r>
            <a:r>
              <a:rPr lang="id-ID" dirty="0">
                <a:latin typeface="Comic Sans MS" pitchFamily="66" charset="0"/>
              </a:rPr>
              <a:t>   = muatan listrik (Coulomb atau C)</a:t>
            </a:r>
          </a:p>
          <a:p>
            <a:r>
              <a:rPr lang="id-ID" dirty="0">
                <a:latin typeface="Comic Sans MS" pitchFamily="66" charset="0"/>
              </a:rPr>
              <a:t>R           = jarak dua muatan (m)</a:t>
            </a:r>
          </a:p>
          <a:p>
            <a:endParaRPr lang="id-ID" dirty="0">
              <a:latin typeface="Comic Sans MS" pitchFamily="66" charset="0"/>
            </a:endParaRPr>
          </a:p>
          <a:p>
            <a:endParaRPr lang="id-ID" dirty="0">
              <a:latin typeface="Comic Sans MS" pitchFamily="66" charset="0"/>
            </a:endParaRPr>
          </a:p>
          <a:p>
            <a:r>
              <a:rPr lang="id-ID" sz="2000" b="1" dirty="0">
                <a:latin typeface="Comic Sans MS" pitchFamily="66" charset="0"/>
              </a:rPr>
              <a:t>Energi potensial listrik merupakan besaran skalar </a:t>
            </a:r>
            <a:r>
              <a:rPr lang="id-ID" sz="2000" dirty="0">
                <a:latin typeface="Comic Sans MS" pitchFamily="66" charset="0"/>
              </a:rPr>
              <a:t>berarti tidak memiliki arah.</a:t>
            </a:r>
          </a:p>
        </p:txBody>
      </p:sp>
    </p:spTree>
    <p:extLst>
      <p:ext uri="{BB962C8B-B14F-4D97-AF65-F5344CB8AC3E}">
        <p14:creationId xmlns:p14="http://schemas.microsoft.com/office/powerpoint/2010/main" val="4076190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9512" y="188640"/>
            <a:ext cx="7214721" cy="6395829"/>
          </a:xfrm>
        </p:spPr>
      </p:pic>
    </p:spTree>
    <p:extLst>
      <p:ext uri="{BB962C8B-B14F-4D97-AF65-F5344CB8AC3E}">
        <p14:creationId xmlns:p14="http://schemas.microsoft.com/office/powerpoint/2010/main" val="1790870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788754-F674-4665-82AC-1D6A81E2E126}"/>
              </a:ext>
            </a:extLst>
          </p:cNvPr>
          <p:cNvPicPr>
            <a:picLocks noChangeAspect="1"/>
          </p:cNvPicPr>
          <p:nvPr/>
        </p:nvPicPr>
        <p:blipFill>
          <a:blip r:embed="rId2"/>
          <a:stretch>
            <a:fillRect/>
          </a:stretch>
        </p:blipFill>
        <p:spPr>
          <a:xfrm>
            <a:off x="107504" y="274638"/>
            <a:ext cx="8686800" cy="5082460"/>
          </a:xfrm>
          <a:prstGeom prst="rect">
            <a:avLst/>
          </a:prstGeom>
        </p:spPr>
      </p:pic>
    </p:spTree>
    <p:extLst>
      <p:ext uri="{BB962C8B-B14F-4D97-AF65-F5344CB8AC3E}">
        <p14:creationId xmlns:p14="http://schemas.microsoft.com/office/powerpoint/2010/main" val="1775886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6A7348-C6AF-4C76-951E-4A92A3384451}"/>
              </a:ext>
            </a:extLst>
          </p:cNvPr>
          <p:cNvPicPr>
            <a:picLocks noChangeAspect="1"/>
          </p:cNvPicPr>
          <p:nvPr/>
        </p:nvPicPr>
        <p:blipFill>
          <a:blip r:embed="rId2"/>
          <a:stretch>
            <a:fillRect/>
          </a:stretch>
        </p:blipFill>
        <p:spPr>
          <a:xfrm>
            <a:off x="1457325" y="400050"/>
            <a:ext cx="6229350" cy="6057900"/>
          </a:xfrm>
          <a:prstGeom prst="rect">
            <a:avLst/>
          </a:prstGeom>
        </p:spPr>
      </p:pic>
    </p:spTree>
    <p:extLst>
      <p:ext uri="{BB962C8B-B14F-4D97-AF65-F5344CB8AC3E}">
        <p14:creationId xmlns:p14="http://schemas.microsoft.com/office/powerpoint/2010/main" val="3395086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CC3914-0F73-4F7C-A968-8BE60B96AD4B}"/>
              </a:ext>
            </a:extLst>
          </p:cNvPr>
          <p:cNvPicPr>
            <a:picLocks noChangeAspect="1"/>
          </p:cNvPicPr>
          <p:nvPr/>
        </p:nvPicPr>
        <p:blipFill>
          <a:blip r:embed="rId2"/>
          <a:stretch>
            <a:fillRect/>
          </a:stretch>
        </p:blipFill>
        <p:spPr>
          <a:xfrm>
            <a:off x="971600" y="836712"/>
            <a:ext cx="4352925" cy="2819400"/>
          </a:xfrm>
          <a:prstGeom prst="rect">
            <a:avLst/>
          </a:prstGeom>
        </p:spPr>
      </p:pic>
      <p:pic>
        <p:nvPicPr>
          <p:cNvPr id="7" name="Picture 6">
            <a:extLst>
              <a:ext uri="{FF2B5EF4-FFF2-40B4-BE49-F238E27FC236}">
                <a16:creationId xmlns:a16="http://schemas.microsoft.com/office/drawing/2014/main" id="{4EF03C6B-2FC1-47FE-AE4F-3D4574ABA395}"/>
              </a:ext>
            </a:extLst>
          </p:cNvPr>
          <p:cNvPicPr>
            <a:picLocks noChangeAspect="1"/>
          </p:cNvPicPr>
          <p:nvPr/>
        </p:nvPicPr>
        <p:blipFill>
          <a:blip r:embed="rId3"/>
          <a:stretch>
            <a:fillRect/>
          </a:stretch>
        </p:blipFill>
        <p:spPr>
          <a:xfrm>
            <a:off x="968302" y="5564087"/>
            <a:ext cx="3438525" cy="914400"/>
          </a:xfrm>
          <a:prstGeom prst="rect">
            <a:avLst/>
          </a:prstGeom>
        </p:spPr>
      </p:pic>
      <p:pic>
        <p:nvPicPr>
          <p:cNvPr id="9" name="Picture 8">
            <a:extLst>
              <a:ext uri="{FF2B5EF4-FFF2-40B4-BE49-F238E27FC236}">
                <a16:creationId xmlns:a16="http://schemas.microsoft.com/office/drawing/2014/main" id="{CB6E4B81-2B26-4E82-B6AE-7073839FE8DC}"/>
              </a:ext>
            </a:extLst>
          </p:cNvPr>
          <p:cNvPicPr>
            <a:picLocks noChangeAspect="1"/>
          </p:cNvPicPr>
          <p:nvPr/>
        </p:nvPicPr>
        <p:blipFill>
          <a:blip r:embed="rId4"/>
          <a:stretch>
            <a:fillRect/>
          </a:stretch>
        </p:blipFill>
        <p:spPr>
          <a:xfrm>
            <a:off x="971600" y="4071937"/>
            <a:ext cx="2276475" cy="1076325"/>
          </a:xfrm>
          <a:prstGeom prst="rect">
            <a:avLst/>
          </a:prstGeom>
        </p:spPr>
      </p:pic>
    </p:spTree>
    <p:extLst>
      <p:ext uri="{BB962C8B-B14F-4D97-AF65-F5344CB8AC3E}">
        <p14:creationId xmlns:p14="http://schemas.microsoft.com/office/powerpoint/2010/main" val="2870386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C06936-063E-459E-AD62-9D0B190CCFFB}"/>
              </a:ext>
            </a:extLst>
          </p:cNvPr>
          <p:cNvPicPr>
            <a:picLocks noChangeAspect="1"/>
          </p:cNvPicPr>
          <p:nvPr/>
        </p:nvPicPr>
        <p:blipFill>
          <a:blip r:embed="rId2"/>
          <a:stretch>
            <a:fillRect/>
          </a:stretch>
        </p:blipFill>
        <p:spPr>
          <a:xfrm>
            <a:off x="144016" y="404664"/>
            <a:ext cx="8604448" cy="5174297"/>
          </a:xfrm>
          <a:prstGeom prst="rect">
            <a:avLst/>
          </a:prstGeom>
        </p:spPr>
      </p:pic>
    </p:spTree>
    <p:extLst>
      <p:ext uri="{BB962C8B-B14F-4D97-AF65-F5344CB8AC3E}">
        <p14:creationId xmlns:p14="http://schemas.microsoft.com/office/powerpoint/2010/main" val="183668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83567" y="476672"/>
            <a:ext cx="7341967" cy="4104456"/>
          </a:xfrm>
        </p:spPr>
      </p:pic>
    </p:spTree>
    <p:extLst>
      <p:ext uri="{BB962C8B-B14F-4D97-AF65-F5344CB8AC3E}">
        <p14:creationId xmlns:p14="http://schemas.microsoft.com/office/powerpoint/2010/main" val="40177691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202</TotalTime>
  <Words>406</Words>
  <Application>Microsoft Office PowerPoint</Application>
  <PresentationFormat>On-screen Show (4:3)</PresentationFormat>
  <Paragraphs>40</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Calibri</vt:lpstr>
      <vt:lpstr>Cambria Math</vt:lpstr>
      <vt:lpstr>Century Schoolbook</vt:lpstr>
      <vt:lpstr>Comic Sans MS</vt:lpstr>
      <vt:lpstr>Wingdings</vt:lpstr>
      <vt:lpstr>Wingdings 2</vt:lpstr>
      <vt:lpstr>Oriel</vt:lpstr>
      <vt:lpstr>Listrik Statis </vt:lpstr>
      <vt:lpstr>1. Energi Potensial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Potensial Listrik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Latihan Soal</vt:lpstr>
      <vt:lpstr>Latihan Soal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Listrik Statis</dc:title>
  <dc:creator>LENOVO</dc:creator>
  <cp:lastModifiedBy>Siwi Puji Astuti</cp:lastModifiedBy>
  <cp:revision>16</cp:revision>
  <dcterms:created xsi:type="dcterms:W3CDTF">2020-03-27T16:52:11Z</dcterms:created>
  <dcterms:modified xsi:type="dcterms:W3CDTF">2021-02-17T14:57:52Z</dcterms:modified>
</cp:coreProperties>
</file>