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7" r:id="rId30"/>
    <p:sldId id="289" r:id="rId31"/>
    <p:sldId id="290" r:id="rId32"/>
    <p:sldId id="291" r:id="rId33"/>
    <p:sldId id="292" r:id="rId34"/>
    <p:sldId id="293" r:id="rId35"/>
    <p:sldId id="294" r:id="rId36"/>
    <p:sldId id="295" r:id="rId37"/>
    <p:sldId id="296" r:id="rId3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660"/>
  </p:normalViewPr>
  <p:slideViewPr>
    <p:cSldViewPr>
      <p:cViewPr varScale="1">
        <p:scale>
          <a:sx n="69" d="100"/>
          <a:sy n="69" d="100"/>
        </p:scale>
        <p:origin x="81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EB4C3486-2269-4F34-9F22-B9380F61A2A3}" type="datetimeFigureOut">
              <a:rPr lang="id-ID" smtClean="0"/>
              <a:t>03/03/2021</a:t>
            </a:fld>
            <a:endParaRPr lang="id-ID"/>
          </a:p>
        </p:txBody>
      </p:sp>
      <p:sp>
        <p:nvSpPr>
          <p:cNvPr id="17" name="Footer Placeholder 16"/>
          <p:cNvSpPr>
            <a:spLocks noGrp="1"/>
          </p:cNvSpPr>
          <p:nvPr>
            <p:ph type="ftr" sz="quarter" idx="11"/>
          </p:nvPr>
        </p:nvSpPr>
        <p:spPr/>
        <p:txBody>
          <a:bodyPr/>
          <a:lstStyle/>
          <a:p>
            <a:endParaRPr lang="id-ID"/>
          </a:p>
        </p:txBody>
      </p:sp>
      <p:sp>
        <p:nvSpPr>
          <p:cNvPr id="29" name="Slide Number Placeholder 28"/>
          <p:cNvSpPr>
            <a:spLocks noGrp="1"/>
          </p:cNvSpPr>
          <p:nvPr>
            <p:ph type="sldNum" sz="quarter" idx="12"/>
          </p:nvPr>
        </p:nvSpPr>
        <p:spPr/>
        <p:txBody>
          <a:bodyPr/>
          <a:lstStyle/>
          <a:p>
            <a:fld id="{59A90548-285B-42D9-9D8C-1AD34DE86F9E}" type="slidenum">
              <a:rPr lang="id-ID" smtClean="0"/>
              <a:t>‹#›</a:t>
            </a:fld>
            <a:endParaRPr lang="id-ID"/>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B4C3486-2269-4F34-9F22-B9380F61A2A3}" type="datetimeFigureOut">
              <a:rPr lang="id-ID" smtClean="0"/>
              <a:t>03/03/2021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9A90548-285B-42D9-9D8C-1AD34DE86F9E}"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B4C3486-2269-4F34-9F22-B9380F61A2A3}" type="datetimeFigureOut">
              <a:rPr lang="id-ID" smtClean="0"/>
              <a:t>03/03/2021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9A90548-285B-42D9-9D8C-1AD34DE86F9E}"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B4C3486-2269-4F34-9F22-B9380F61A2A3}" type="datetimeFigureOut">
              <a:rPr lang="id-ID" smtClean="0"/>
              <a:t>03/03/2021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9A90548-285B-42D9-9D8C-1AD34DE86F9E}"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B4C3486-2269-4F34-9F22-B9380F61A2A3}" type="datetimeFigureOut">
              <a:rPr lang="id-ID" smtClean="0"/>
              <a:t>03/03/2021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7924800" y="6416675"/>
            <a:ext cx="762000" cy="365125"/>
          </a:xfrm>
        </p:spPr>
        <p:txBody>
          <a:bodyPr/>
          <a:lstStyle/>
          <a:p>
            <a:fld id="{59A90548-285B-42D9-9D8C-1AD34DE86F9E}"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B4C3486-2269-4F34-9F22-B9380F61A2A3}" type="datetimeFigureOut">
              <a:rPr lang="id-ID" smtClean="0"/>
              <a:t>03/03/2021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9A90548-285B-42D9-9D8C-1AD34DE86F9E}"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B4C3486-2269-4F34-9F22-B9380F61A2A3}" type="datetimeFigureOut">
              <a:rPr lang="id-ID" smtClean="0"/>
              <a:t>03/03/2021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9A90548-285B-42D9-9D8C-1AD34DE86F9E}"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B4C3486-2269-4F34-9F22-B9380F61A2A3}" type="datetimeFigureOut">
              <a:rPr lang="id-ID" smtClean="0"/>
              <a:t>03/03/2021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9A90548-285B-42D9-9D8C-1AD34DE86F9E}"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C3486-2269-4F34-9F22-B9380F61A2A3}" type="datetimeFigureOut">
              <a:rPr lang="id-ID" smtClean="0"/>
              <a:t>03/03/2021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9A90548-285B-42D9-9D8C-1AD34DE86F9E}"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B4C3486-2269-4F34-9F22-B9380F61A2A3}" type="datetimeFigureOut">
              <a:rPr lang="id-ID" smtClean="0"/>
              <a:t>03/03/2021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9A90548-285B-42D9-9D8C-1AD34DE86F9E}"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B4C3486-2269-4F34-9F22-B9380F61A2A3}" type="datetimeFigureOut">
              <a:rPr lang="id-ID" smtClean="0"/>
              <a:t>03/03/2021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9A90548-285B-42D9-9D8C-1AD34DE86F9E}"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B4C3486-2269-4F34-9F22-B9380F61A2A3}" type="datetimeFigureOut">
              <a:rPr lang="id-ID" smtClean="0"/>
              <a:t>03/03/2021</a:t>
            </a:fld>
            <a:endParaRPr lang="id-ID"/>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id-ID"/>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9A90548-285B-42D9-9D8C-1AD34DE86F9E}" type="slidenum">
              <a:rPr lang="id-ID" smtClean="0"/>
              <a:t>‹#›</a:t>
            </a:fld>
            <a:endParaRPr lang="id-ID"/>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29.emf"/><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solidFill>
                  <a:srgbClr val="FF0000"/>
                </a:solidFill>
                <a:effectLst>
                  <a:outerShdw blurRad="38100" dist="38100" dir="2700000" algn="tl">
                    <a:srgbClr val="000000">
                      <a:alpha val="43137"/>
                    </a:srgbClr>
                  </a:outerShdw>
                </a:effectLst>
                <a:latin typeface="Bodoni MT Black" pitchFamily="18" charset="0"/>
              </a:rPr>
              <a:t>Listrik statis</a:t>
            </a:r>
          </a:p>
        </p:txBody>
      </p:sp>
      <p:sp>
        <p:nvSpPr>
          <p:cNvPr id="3" name="Subtitle 2"/>
          <p:cNvSpPr>
            <a:spLocks noGrp="1"/>
          </p:cNvSpPr>
          <p:nvPr>
            <p:ph type="subTitle" idx="1"/>
          </p:nvPr>
        </p:nvSpPr>
        <p:spPr/>
        <p:txBody>
          <a:bodyPr/>
          <a:lstStyle/>
          <a:p>
            <a:r>
              <a:rPr lang="id-ID" b="1" dirty="0"/>
              <a:t>Pertemuan ke 4</a:t>
            </a:r>
          </a:p>
        </p:txBody>
      </p:sp>
    </p:spTree>
    <p:extLst>
      <p:ext uri="{BB962C8B-B14F-4D97-AF65-F5344CB8AC3E}">
        <p14:creationId xmlns:p14="http://schemas.microsoft.com/office/powerpoint/2010/main" val="4003073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75040" cy="1163216"/>
          </a:xfrm>
        </p:spPr>
        <p:txBody>
          <a:bodyPr/>
          <a:lstStyle/>
          <a:p>
            <a:r>
              <a:rPr lang="id-ID" dirty="0">
                <a:solidFill>
                  <a:schemeClr val="bg1"/>
                </a:solidFill>
                <a:effectLst/>
              </a:rPr>
              <a:t>Contoh Soal 2</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251520" y="1567061"/>
                <a:ext cx="8424936" cy="5256584"/>
              </a:xfrm>
            </p:spPr>
            <p:txBody>
              <a:bodyPr>
                <a:normAutofit fontScale="92500" lnSpcReduction="20000"/>
              </a:bodyPr>
              <a:lstStyle/>
              <a:p>
                <a:pPr lvl="0" algn="just">
                  <a:lnSpc>
                    <a:spcPct val="150000"/>
                  </a:lnSpc>
                </a:pPr>
                <a:r>
                  <a:rPr lang="id-ID" sz="1800" dirty="0">
                    <a:solidFill>
                      <a:schemeClr val="bg1"/>
                    </a:solidFill>
                    <a:latin typeface="Comic Sans MS" pitchFamily="66" charset="0"/>
                  </a:rPr>
                  <a:t>Sebuah kapasitor mempunyai luas bidang 4 cm</a:t>
                </a:r>
                <a:r>
                  <a:rPr lang="id-ID" sz="1800" baseline="30000" dirty="0">
                    <a:solidFill>
                      <a:schemeClr val="bg1"/>
                    </a:solidFill>
                    <a:latin typeface="Comic Sans MS" pitchFamily="66" charset="0"/>
                  </a:rPr>
                  <a:t>2</a:t>
                </a:r>
                <a:r>
                  <a:rPr lang="id-ID" sz="1800" dirty="0">
                    <a:solidFill>
                      <a:schemeClr val="bg1"/>
                    </a:solidFill>
                    <a:latin typeface="Comic Sans MS" pitchFamily="66" charset="0"/>
                  </a:rPr>
                  <a:t> dan jarak kedua bidang 0,4 cm. Apabila muatan masing - masing bidang 4,425 µC dan permitivitas ruang hampa dan udara 8,85 × 10</a:t>
                </a:r>
                <a:r>
                  <a:rPr lang="id-ID" sz="1800" baseline="30000" dirty="0">
                    <a:solidFill>
                      <a:schemeClr val="bg1"/>
                    </a:solidFill>
                    <a:latin typeface="Comic Sans MS" pitchFamily="66" charset="0"/>
                  </a:rPr>
                  <a:t>-12</a:t>
                </a:r>
                <a:r>
                  <a:rPr lang="id-ID" sz="1800" dirty="0">
                    <a:solidFill>
                      <a:schemeClr val="bg1"/>
                    </a:solidFill>
                    <a:latin typeface="Comic Sans MS" pitchFamily="66" charset="0"/>
                  </a:rPr>
                  <a:t>  C/Nm</a:t>
                </a:r>
                <a:r>
                  <a:rPr lang="id-ID" sz="1800" baseline="30000" dirty="0">
                    <a:solidFill>
                      <a:schemeClr val="bg1"/>
                    </a:solidFill>
                    <a:latin typeface="Comic Sans MS" pitchFamily="66" charset="0"/>
                  </a:rPr>
                  <a:t>2</a:t>
                </a:r>
                <a:r>
                  <a:rPr lang="id-ID" sz="1800" dirty="0">
                    <a:solidFill>
                      <a:schemeClr val="bg1"/>
                    </a:solidFill>
                    <a:latin typeface="Comic Sans MS" pitchFamily="66" charset="0"/>
                  </a:rPr>
                  <a:t>, tentukan:</a:t>
                </a:r>
              </a:p>
              <a:p>
                <a:pPr marL="416052" lvl="0" indent="-342900" algn="just">
                  <a:lnSpc>
                    <a:spcPct val="150000"/>
                  </a:lnSpc>
                  <a:buClrTx/>
                  <a:buSzPct val="75000"/>
                  <a:buFont typeface="+mj-lt"/>
                  <a:buAutoNum type="alphaLcPeriod"/>
                </a:pPr>
                <a:r>
                  <a:rPr lang="id-ID" sz="1800" dirty="0">
                    <a:solidFill>
                      <a:schemeClr val="bg1"/>
                    </a:solidFill>
                    <a:latin typeface="Comic Sans MS" pitchFamily="66" charset="0"/>
                  </a:rPr>
                  <a:t>Kapasitas kapasitor</a:t>
                </a:r>
              </a:p>
              <a:p>
                <a:pPr marL="416052" lvl="0" indent="-342900" algn="just">
                  <a:lnSpc>
                    <a:spcPct val="150000"/>
                  </a:lnSpc>
                  <a:buClrTx/>
                  <a:buSzPct val="75000"/>
                  <a:buFont typeface="+mj-lt"/>
                  <a:buAutoNum type="alphaLcPeriod"/>
                </a:pPr>
                <a:r>
                  <a:rPr lang="id-ID" sz="1800" dirty="0">
                    <a:solidFill>
                      <a:schemeClr val="bg1"/>
                    </a:solidFill>
                    <a:latin typeface="Comic Sans MS" pitchFamily="66" charset="0"/>
                  </a:rPr>
                  <a:t>Kapasitas kapasitor apabila diberi bahan dielektrik dengan konstanta dielektrik 5</a:t>
                </a:r>
              </a:p>
              <a:p>
                <a:pPr algn="just">
                  <a:lnSpc>
                    <a:spcPct val="150000"/>
                  </a:lnSpc>
                </a:pPr>
                <a:r>
                  <a:rPr lang="id-ID" sz="1800" dirty="0">
                    <a:solidFill>
                      <a:schemeClr val="bg1"/>
                    </a:solidFill>
                    <a:latin typeface="Comic Sans MS" pitchFamily="66" charset="0"/>
                  </a:rPr>
                  <a:t>Diketahui : A = 4 cm</a:t>
                </a:r>
                <a:r>
                  <a:rPr lang="id-ID" sz="1800" baseline="30000" dirty="0">
                    <a:solidFill>
                      <a:schemeClr val="bg1"/>
                    </a:solidFill>
                    <a:latin typeface="Comic Sans MS" pitchFamily="66" charset="0"/>
                  </a:rPr>
                  <a:t>2</a:t>
                </a:r>
                <a:r>
                  <a:rPr lang="id-ID" sz="1800" dirty="0">
                    <a:solidFill>
                      <a:schemeClr val="bg1"/>
                    </a:solidFill>
                    <a:latin typeface="Comic Sans MS" pitchFamily="66" charset="0"/>
                  </a:rPr>
                  <a:t> = 4 × 10</a:t>
                </a:r>
                <a:r>
                  <a:rPr lang="id-ID" sz="1800" baseline="30000" dirty="0">
                    <a:solidFill>
                      <a:schemeClr val="bg1"/>
                    </a:solidFill>
                    <a:latin typeface="Comic Sans MS" pitchFamily="66" charset="0"/>
                  </a:rPr>
                  <a:t>-4</a:t>
                </a:r>
                <a:r>
                  <a:rPr lang="id-ID" sz="1800" dirty="0">
                    <a:solidFill>
                      <a:schemeClr val="bg1"/>
                    </a:solidFill>
                    <a:latin typeface="Comic Sans MS" pitchFamily="66" charset="0"/>
                  </a:rPr>
                  <a:t> m</a:t>
                </a:r>
                <a:r>
                  <a:rPr lang="id-ID" sz="1800" baseline="30000" dirty="0">
                    <a:solidFill>
                      <a:schemeClr val="bg1"/>
                    </a:solidFill>
                    <a:latin typeface="Comic Sans MS" pitchFamily="66" charset="0"/>
                  </a:rPr>
                  <a:t>2</a:t>
                </a:r>
                <a:r>
                  <a:rPr lang="id-ID" sz="1800" dirty="0">
                    <a:solidFill>
                      <a:schemeClr val="bg1"/>
                    </a:solidFill>
                    <a:latin typeface="Comic Sans MS" pitchFamily="66" charset="0"/>
                  </a:rPr>
                  <a:t>	</a:t>
                </a:r>
              </a:p>
              <a:p>
                <a:pPr algn="just">
                  <a:lnSpc>
                    <a:spcPct val="150000"/>
                  </a:lnSpc>
                </a:pPr>
                <a:r>
                  <a:rPr lang="id-ID" sz="1800" dirty="0">
                    <a:solidFill>
                      <a:schemeClr val="bg1"/>
                    </a:solidFill>
                    <a:latin typeface="Comic Sans MS" pitchFamily="66" charset="0"/>
                  </a:rPr>
                  <a:t>	     Q = 4,425 µC = 4,425 × 10</a:t>
                </a:r>
                <a:r>
                  <a:rPr lang="id-ID" sz="1800" baseline="30000" dirty="0">
                    <a:solidFill>
                      <a:schemeClr val="bg1"/>
                    </a:solidFill>
                    <a:latin typeface="Comic Sans MS" pitchFamily="66" charset="0"/>
                  </a:rPr>
                  <a:t>-6</a:t>
                </a:r>
                <a:r>
                  <a:rPr lang="id-ID" sz="1800" dirty="0">
                    <a:solidFill>
                      <a:schemeClr val="bg1"/>
                    </a:solidFill>
                    <a:latin typeface="Comic Sans MS" pitchFamily="66" charset="0"/>
                  </a:rPr>
                  <a:t> C </a:t>
                </a:r>
              </a:p>
              <a:p>
                <a:pPr algn="just">
                  <a:lnSpc>
                    <a:spcPct val="150000"/>
                  </a:lnSpc>
                </a:pPr>
                <a:r>
                  <a:rPr lang="id-ID" sz="1800" dirty="0">
                    <a:solidFill>
                      <a:schemeClr val="bg1"/>
                    </a:solidFill>
                    <a:latin typeface="Comic Sans MS" pitchFamily="66" charset="0"/>
                  </a:rPr>
                  <a:t>	      d = 0,4 cm = 4 × 10</a:t>
                </a:r>
                <a:r>
                  <a:rPr lang="id-ID" sz="1800" baseline="30000" dirty="0">
                    <a:solidFill>
                      <a:schemeClr val="bg1"/>
                    </a:solidFill>
                    <a:latin typeface="Comic Sans MS" pitchFamily="66" charset="0"/>
                  </a:rPr>
                  <a:t>-3</a:t>
                </a:r>
                <a:r>
                  <a:rPr lang="id-ID" sz="1800" dirty="0">
                    <a:solidFill>
                      <a:schemeClr val="bg1"/>
                    </a:solidFill>
                    <a:latin typeface="Comic Sans MS" pitchFamily="66" charset="0"/>
                  </a:rPr>
                  <a:t> m	</a:t>
                </a:r>
              </a:p>
              <a:p>
                <a:pPr algn="just">
                  <a:lnSpc>
                    <a:spcPct val="150000"/>
                  </a:lnSpc>
                </a:pPr>
                <a:r>
                  <a:rPr lang="id-ID" sz="1800" dirty="0">
                    <a:solidFill>
                      <a:schemeClr val="bg1"/>
                    </a:solidFill>
                    <a:latin typeface="Comic Sans MS" pitchFamily="66" charset="0"/>
                  </a:rPr>
                  <a:t>	     </a:t>
                </a:r>
                <a14:m>
                  <m:oMath xmlns:m="http://schemas.openxmlformats.org/officeDocument/2006/math">
                    <m:sSub>
                      <m:sSubPr>
                        <m:ctrlPr>
                          <a:rPr lang="id-ID" sz="1800" i="1">
                            <a:solidFill>
                              <a:schemeClr val="bg1"/>
                            </a:solidFill>
                            <a:latin typeface="Cambria Math" panose="02040503050406030204" pitchFamily="18" charset="0"/>
                          </a:rPr>
                        </m:ctrlPr>
                      </m:sSubPr>
                      <m:e>
                        <m:r>
                          <a:rPr lang="id-ID" sz="1800" i="1">
                            <a:solidFill>
                              <a:schemeClr val="bg1"/>
                            </a:solidFill>
                            <a:latin typeface="Cambria Math"/>
                          </a:rPr>
                          <m:t>𝜀</m:t>
                        </m:r>
                      </m:e>
                      <m:sub>
                        <m:r>
                          <a:rPr lang="id-ID" sz="1800" i="1">
                            <a:solidFill>
                              <a:schemeClr val="bg1"/>
                            </a:solidFill>
                            <a:latin typeface="Cambria Math"/>
                          </a:rPr>
                          <m:t>0</m:t>
                        </m:r>
                      </m:sub>
                    </m:sSub>
                  </m:oMath>
                </a14:m>
                <a:r>
                  <a:rPr lang="id-ID" sz="1800" dirty="0">
                    <a:solidFill>
                      <a:schemeClr val="bg1"/>
                    </a:solidFill>
                    <a:latin typeface="Comic Sans MS" pitchFamily="66" charset="0"/>
                  </a:rPr>
                  <a:t> = 8,85 × 10</a:t>
                </a:r>
                <a:r>
                  <a:rPr lang="id-ID" sz="1800" baseline="30000" dirty="0">
                    <a:solidFill>
                      <a:schemeClr val="bg1"/>
                    </a:solidFill>
                    <a:latin typeface="Comic Sans MS" pitchFamily="66" charset="0"/>
                  </a:rPr>
                  <a:t>-12</a:t>
                </a:r>
                <a:r>
                  <a:rPr lang="id-ID" sz="1800" dirty="0">
                    <a:solidFill>
                      <a:schemeClr val="bg1"/>
                    </a:solidFill>
                    <a:latin typeface="Comic Sans MS" pitchFamily="66" charset="0"/>
                  </a:rPr>
                  <a:t>  C/Nm</a:t>
                </a:r>
                <a:r>
                  <a:rPr lang="id-ID" sz="1800" baseline="30000" dirty="0">
                    <a:solidFill>
                      <a:schemeClr val="bg1"/>
                    </a:solidFill>
                    <a:latin typeface="Comic Sans MS" pitchFamily="66" charset="0"/>
                  </a:rPr>
                  <a:t>2</a:t>
                </a:r>
                <a:endParaRPr lang="id-ID" sz="1800" dirty="0">
                  <a:solidFill>
                    <a:schemeClr val="bg1"/>
                  </a:solidFill>
                  <a:latin typeface="Comic Sans MS" pitchFamily="66" charset="0"/>
                </a:endParaRPr>
              </a:p>
              <a:p>
                <a:pPr algn="just">
                  <a:lnSpc>
                    <a:spcPct val="150000"/>
                  </a:lnSpc>
                </a:pPr>
                <a:r>
                  <a:rPr lang="id-ID" sz="1800" dirty="0">
                    <a:solidFill>
                      <a:schemeClr val="bg1"/>
                    </a:solidFill>
                    <a:latin typeface="Comic Sans MS" pitchFamily="66" charset="0"/>
                  </a:rPr>
                  <a:t>Ditanya :  a. C ?</a:t>
                </a:r>
              </a:p>
              <a:p>
                <a:pPr algn="just">
                  <a:lnSpc>
                    <a:spcPct val="150000"/>
                  </a:lnSpc>
                </a:pPr>
                <a:r>
                  <a:rPr lang="id-ID" sz="1800" dirty="0">
                    <a:solidFill>
                      <a:schemeClr val="bg1"/>
                    </a:solidFill>
                    <a:latin typeface="Comic Sans MS" pitchFamily="66" charset="0"/>
                  </a:rPr>
                  <a:t>	 b. C ? Jika K = 5</a:t>
                </a:r>
              </a:p>
              <a:p>
                <a:pPr algn="just">
                  <a:lnSpc>
                    <a:spcPct val="150000"/>
                  </a:lnSpc>
                </a:pPr>
                <a:r>
                  <a:rPr lang="id-ID" sz="1800" dirty="0">
                    <a:solidFill>
                      <a:schemeClr val="bg1"/>
                    </a:solidFill>
                    <a:latin typeface="Comic Sans MS" pitchFamily="66" charset="0"/>
                  </a:rPr>
                  <a:t>Jawab</a:t>
                </a:r>
              </a:p>
              <a:p>
                <a:endParaRPr lang="id-ID"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251520" y="1567061"/>
                <a:ext cx="8424936" cy="5256584"/>
              </a:xfrm>
              <a:blipFill rotWithShape="1">
                <a:blip r:embed="rId2"/>
                <a:stretch>
                  <a:fillRect r="-507"/>
                </a:stretch>
              </a:blipFill>
            </p:spPr>
            <p:txBody>
              <a:bodyPr/>
              <a:lstStyle/>
              <a:p>
                <a:r>
                  <a:rPr lang="id-ID">
                    <a:noFill/>
                  </a:rPr>
                  <a:t> </a:t>
                </a:r>
              </a:p>
            </p:txBody>
          </p:sp>
        </mc:Fallback>
      </mc:AlternateContent>
    </p:spTree>
    <p:extLst>
      <p:ext uri="{BB962C8B-B14F-4D97-AF65-F5344CB8AC3E}">
        <p14:creationId xmlns:p14="http://schemas.microsoft.com/office/powerpoint/2010/main" val="977390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99163" y="476672"/>
                <a:ext cx="7056784" cy="2396169"/>
              </a:xfrm>
              <a:prstGeom prst="rect">
                <a:avLst/>
              </a:prstGeom>
            </p:spPr>
            <p:txBody>
              <a:bodyPr wrap="square">
                <a:spAutoFit/>
              </a:bodyPr>
              <a:lstStyle/>
              <a:p>
                <a:pPr marL="457200" lvl="0" indent="-457200">
                  <a:lnSpc>
                    <a:spcPct val="150000"/>
                  </a:lnSpc>
                  <a:buFont typeface="+mj-lt"/>
                  <a:buAutoNum type="alphaLcPeriod"/>
                </a:pPr>
                <a14:m>
                  <m:oMath xmlns:m="http://schemas.openxmlformats.org/officeDocument/2006/math">
                    <m:r>
                      <m:rPr>
                        <m:sty m:val="p"/>
                      </m:rPr>
                      <a:rPr lang="id-ID" sz="3600" i="0" smtClean="0">
                        <a:solidFill>
                          <a:schemeClr val="bg1"/>
                        </a:solidFill>
                        <a:latin typeface="Cambria Math"/>
                      </a:rPr>
                      <m:t>C</m:t>
                    </m:r>
                    <m:r>
                      <a:rPr lang="id-ID" sz="3600" i="0" smtClean="0">
                        <a:solidFill>
                          <a:schemeClr val="bg1"/>
                        </a:solidFill>
                        <a:latin typeface="Cambria Math"/>
                      </a:rPr>
                      <m:t>=</m:t>
                    </m:r>
                    <m:f>
                      <m:fPr>
                        <m:ctrlPr>
                          <a:rPr lang="id-ID" sz="3600" i="1">
                            <a:solidFill>
                              <a:schemeClr val="bg1"/>
                            </a:solidFill>
                            <a:latin typeface="Cambria Math" panose="02040503050406030204" pitchFamily="18" charset="0"/>
                          </a:rPr>
                        </m:ctrlPr>
                      </m:fPr>
                      <m:num>
                        <m:sSub>
                          <m:sSubPr>
                            <m:ctrlPr>
                              <a:rPr lang="id-ID" sz="3600" i="1">
                                <a:solidFill>
                                  <a:schemeClr val="bg1"/>
                                </a:solidFill>
                                <a:latin typeface="Cambria Math" panose="02040503050406030204" pitchFamily="18" charset="0"/>
                              </a:rPr>
                            </m:ctrlPr>
                          </m:sSubPr>
                          <m:e>
                            <m:r>
                              <m:rPr>
                                <m:sty m:val="p"/>
                              </m:rPr>
                              <a:rPr lang="id-ID" sz="3600" i="0">
                                <a:solidFill>
                                  <a:schemeClr val="bg1"/>
                                </a:solidFill>
                                <a:latin typeface="Cambria Math"/>
                              </a:rPr>
                              <m:t>ε</m:t>
                            </m:r>
                          </m:e>
                          <m:sub>
                            <m:r>
                              <a:rPr lang="id-ID" sz="3600" i="0">
                                <a:solidFill>
                                  <a:schemeClr val="bg1"/>
                                </a:solidFill>
                                <a:latin typeface="Cambria Math"/>
                              </a:rPr>
                              <m:t>0</m:t>
                            </m:r>
                          </m:sub>
                        </m:sSub>
                        <m:r>
                          <a:rPr lang="id-ID" sz="3600" i="0">
                            <a:solidFill>
                              <a:schemeClr val="bg1"/>
                            </a:solidFill>
                            <a:latin typeface="Cambria Math"/>
                          </a:rPr>
                          <m:t> </m:t>
                        </m:r>
                        <m:r>
                          <m:rPr>
                            <m:sty m:val="p"/>
                          </m:rPr>
                          <a:rPr lang="id-ID" sz="3600" i="0">
                            <a:solidFill>
                              <a:schemeClr val="bg1"/>
                            </a:solidFill>
                            <a:latin typeface="Cambria Math"/>
                          </a:rPr>
                          <m:t>A</m:t>
                        </m:r>
                      </m:num>
                      <m:den>
                        <m:r>
                          <m:rPr>
                            <m:sty m:val="p"/>
                          </m:rPr>
                          <a:rPr lang="id-ID" sz="3600" i="0">
                            <a:solidFill>
                              <a:schemeClr val="bg1"/>
                            </a:solidFill>
                            <a:latin typeface="Cambria Math"/>
                          </a:rPr>
                          <m:t>d</m:t>
                        </m:r>
                      </m:den>
                    </m:f>
                    <m:r>
                      <a:rPr lang="id-ID" sz="3600" i="0">
                        <a:solidFill>
                          <a:schemeClr val="bg1"/>
                        </a:solidFill>
                        <a:latin typeface="Cambria Math"/>
                      </a:rPr>
                      <m:t>=</m:t>
                    </m:r>
                    <m:f>
                      <m:fPr>
                        <m:ctrlPr>
                          <a:rPr lang="id-ID" sz="3600" i="1">
                            <a:solidFill>
                              <a:schemeClr val="bg1"/>
                            </a:solidFill>
                            <a:latin typeface="Cambria Math" panose="02040503050406030204" pitchFamily="18" charset="0"/>
                          </a:rPr>
                        </m:ctrlPr>
                      </m:fPr>
                      <m:num>
                        <m:r>
                          <a:rPr lang="id-ID" sz="3600" i="0">
                            <a:solidFill>
                              <a:schemeClr val="bg1"/>
                            </a:solidFill>
                            <a:latin typeface="Cambria Math"/>
                          </a:rPr>
                          <m:t>8,85×</m:t>
                        </m:r>
                        <m:sSup>
                          <m:sSupPr>
                            <m:ctrlPr>
                              <a:rPr lang="id-ID" sz="3600" i="1">
                                <a:solidFill>
                                  <a:schemeClr val="bg1"/>
                                </a:solidFill>
                                <a:latin typeface="Cambria Math" panose="02040503050406030204" pitchFamily="18" charset="0"/>
                              </a:rPr>
                            </m:ctrlPr>
                          </m:sSupPr>
                          <m:e>
                            <m:r>
                              <a:rPr lang="id-ID" sz="3600" i="0">
                                <a:solidFill>
                                  <a:schemeClr val="bg1"/>
                                </a:solidFill>
                                <a:latin typeface="Cambria Math"/>
                              </a:rPr>
                              <m:t>10</m:t>
                            </m:r>
                          </m:e>
                          <m:sup>
                            <m:r>
                              <a:rPr lang="id-ID" sz="3600" i="0">
                                <a:solidFill>
                                  <a:schemeClr val="bg1"/>
                                </a:solidFill>
                                <a:latin typeface="Cambria Math"/>
                              </a:rPr>
                              <m:t>−12</m:t>
                            </m:r>
                          </m:sup>
                        </m:sSup>
                        <m:r>
                          <a:rPr lang="id-ID" sz="3600" i="0">
                            <a:solidFill>
                              <a:schemeClr val="bg1"/>
                            </a:solidFill>
                            <a:latin typeface="Cambria Math"/>
                          </a:rPr>
                          <m:t>∙ </m:t>
                        </m:r>
                        <m:sSup>
                          <m:sSupPr>
                            <m:ctrlPr>
                              <a:rPr lang="id-ID" sz="3600" i="1">
                                <a:solidFill>
                                  <a:schemeClr val="bg1"/>
                                </a:solidFill>
                                <a:latin typeface="Cambria Math" panose="02040503050406030204" pitchFamily="18" charset="0"/>
                              </a:rPr>
                            </m:ctrlPr>
                          </m:sSupPr>
                          <m:e>
                            <m:r>
                              <a:rPr lang="id-ID" sz="3600" i="0">
                                <a:solidFill>
                                  <a:schemeClr val="bg1"/>
                                </a:solidFill>
                                <a:latin typeface="Cambria Math"/>
                              </a:rPr>
                              <m:t>4×10</m:t>
                            </m:r>
                          </m:e>
                          <m:sup>
                            <m:r>
                              <a:rPr lang="id-ID" sz="3600" i="0">
                                <a:solidFill>
                                  <a:schemeClr val="bg1"/>
                                </a:solidFill>
                                <a:latin typeface="Cambria Math"/>
                              </a:rPr>
                              <m:t>−4</m:t>
                            </m:r>
                          </m:sup>
                        </m:sSup>
                      </m:num>
                      <m:den>
                        <m:r>
                          <a:rPr lang="id-ID" sz="3600" i="0">
                            <a:solidFill>
                              <a:schemeClr val="bg1"/>
                            </a:solidFill>
                            <a:latin typeface="Cambria Math"/>
                          </a:rPr>
                          <m:t>4×</m:t>
                        </m:r>
                        <m:sSup>
                          <m:sSupPr>
                            <m:ctrlPr>
                              <a:rPr lang="id-ID" sz="3600" i="1">
                                <a:solidFill>
                                  <a:schemeClr val="bg1"/>
                                </a:solidFill>
                                <a:latin typeface="Cambria Math" panose="02040503050406030204" pitchFamily="18" charset="0"/>
                              </a:rPr>
                            </m:ctrlPr>
                          </m:sSupPr>
                          <m:e>
                            <m:r>
                              <a:rPr lang="id-ID" sz="3600" i="0">
                                <a:solidFill>
                                  <a:schemeClr val="bg1"/>
                                </a:solidFill>
                                <a:latin typeface="Cambria Math"/>
                              </a:rPr>
                              <m:t>10</m:t>
                            </m:r>
                          </m:e>
                          <m:sup>
                            <m:r>
                              <a:rPr lang="id-ID" sz="3600" i="0">
                                <a:solidFill>
                                  <a:schemeClr val="bg1"/>
                                </a:solidFill>
                                <a:latin typeface="Cambria Math"/>
                              </a:rPr>
                              <m:t>−3</m:t>
                            </m:r>
                          </m:sup>
                        </m:sSup>
                      </m:den>
                    </m:f>
                  </m:oMath>
                </a14:m>
                <a:endParaRPr lang="id-ID" sz="3600" dirty="0">
                  <a:solidFill>
                    <a:schemeClr val="bg1"/>
                  </a:solidFill>
                </a:endParaRPr>
              </a:p>
              <a:p>
                <a:pPr lvl="0">
                  <a:lnSpc>
                    <a:spcPct val="150000"/>
                  </a:lnSpc>
                </a:pPr>
                <a14:m>
                  <m:oMathPara xmlns:m="http://schemas.openxmlformats.org/officeDocument/2006/math">
                    <m:oMathParaPr>
                      <m:jc m:val="centerGroup"/>
                    </m:oMathParaPr>
                    <m:oMath xmlns:m="http://schemas.openxmlformats.org/officeDocument/2006/math">
                      <m:r>
                        <a:rPr lang="id-ID" sz="3600" i="1">
                          <a:solidFill>
                            <a:schemeClr val="bg1"/>
                          </a:solidFill>
                          <a:latin typeface="Cambria Math"/>
                        </a:rPr>
                        <m:t>=8,85×</m:t>
                      </m:r>
                      <m:sSup>
                        <m:sSupPr>
                          <m:ctrlPr>
                            <a:rPr lang="id-ID" sz="3600" i="1">
                              <a:solidFill>
                                <a:schemeClr val="bg1"/>
                              </a:solidFill>
                              <a:latin typeface="Cambria Math" panose="02040503050406030204" pitchFamily="18" charset="0"/>
                            </a:rPr>
                          </m:ctrlPr>
                        </m:sSupPr>
                        <m:e>
                          <m:r>
                            <a:rPr lang="id-ID" sz="3600" i="1">
                              <a:solidFill>
                                <a:schemeClr val="bg1"/>
                              </a:solidFill>
                              <a:latin typeface="Cambria Math"/>
                            </a:rPr>
                            <m:t>10</m:t>
                          </m:r>
                        </m:e>
                        <m:sup>
                          <m:r>
                            <a:rPr lang="id-ID" sz="3600" i="1">
                              <a:solidFill>
                                <a:schemeClr val="bg1"/>
                              </a:solidFill>
                              <a:latin typeface="Cambria Math"/>
                            </a:rPr>
                            <m:t>−13</m:t>
                          </m:r>
                        </m:sup>
                      </m:sSup>
                      <m:r>
                        <a:rPr lang="id-ID" sz="3600" i="1">
                          <a:solidFill>
                            <a:schemeClr val="bg1"/>
                          </a:solidFill>
                          <a:latin typeface="Cambria Math"/>
                        </a:rPr>
                        <m:t>𝐹</m:t>
                      </m:r>
                    </m:oMath>
                  </m:oMathPara>
                </a14:m>
                <a:endParaRPr lang="id-ID" sz="3600" dirty="0">
                  <a:solidFill>
                    <a:schemeClr val="bg1"/>
                  </a:solidFill>
                  <a:latin typeface="Comic Sans MS" pitchFamily="66"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99163" y="476672"/>
                <a:ext cx="7056784" cy="2396169"/>
              </a:xfrm>
              <a:prstGeom prst="rect">
                <a:avLst/>
              </a:prstGeom>
              <a:blipFill rotWithShape="1">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907186" y="3501008"/>
                <a:ext cx="7380312" cy="1628203"/>
              </a:xfrm>
              <a:prstGeom prst="rect">
                <a:avLst/>
              </a:prstGeom>
            </p:spPr>
            <p:txBody>
              <a:bodyPr wrap="square">
                <a:spAutoFit/>
              </a:bodyPr>
              <a:lstStyle/>
              <a:p>
                <a:pPr lvl="0"/>
                <a:r>
                  <a:rPr lang="id-ID" sz="3600" dirty="0">
                    <a:solidFill>
                      <a:schemeClr val="bg1"/>
                    </a:solidFill>
                  </a:rPr>
                  <a:t>b. </a:t>
                </a:r>
                <a14:m>
                  <m:oMath xmlns:m="http://schemas.openxmlformats.org/officeDocument/2006/math">
                    <m:r>
                      <a:rPr lang="id-ID" sz="3600" i="1">
                        <a:solidFill>
                          <a:schemeClr val="bg1"/>
                        </a:solidFill>
                        <a:latin typeface="Cambria Math"/>
                      </a:rPr>
                      <m:t>𝐶</m:t>
                    </m:r>
                    <m:r>
                      <a:rPr lang="id-ID" sz="3600" i="1">
                        <a:solidFill>
                          <a:schemeClr val="bg1"/>
                        </a:solidFill>
                        <a:latin typeface="Cambria Math"/>
                      </a:rPr>
                      <m:t>=</m:t>
                    </m:r>
                    <m:r>
                      <a:rPr lang="id-ID" sz="3600" i="1">
                        <a:solidFill>
                          <a:schemeClr val="bg1"/>
                        </a:solidFill>
                        <a:latin typeface="Cambria Math"/>
                      </a:rPr>
                      <m:t>𝑘</m:t>
                    </m:r>
                    <m:f>
                      <m:fPr>
                        <m:ctrlPr>
                          <a:rPr lang="id-ID" sz="3600" i="1">
                            <a:solidFill>
                              <a:schemeClr val="bg1"/>
                            </a:solidFill>
                            <a:latin typeface="Cambria Math" panose="02040503050406030204" pitchFamily="18" charset="0"/>
                          </a:rPr>
                        </m:ctrlPr>
                      </m:fPr>
                      <m:num>
                        <m:sSub>
                          <m:sSubPr>
                            <m:ctrlPr>
                              <a:rPr lang="id-ID" sz="3600" i="1">
                                <a:solidFill>
                                  <a:schemeClr val="bg1"/>
                                </a:solidFill>
                                <a:latin typeface="Cambria Math" panose="02040503050406030204" pitchFamily="18" charset="0"/>
                              </a:rPr>
                            </m:ctrlPr>
                          </m:sSubPr>
                          <m:e>
                            <m:r>
                              <a:rPr lang="id-ID" sz="3600" i="1">
                                <a:solidFill>
                                  <a:schemeClr val="bg1"/>
                                </a:solidFill>
                                <a:latin typeface="Cambria Math"/>
                              </a:rPr>
                              <m:t>𝜀</m:t>
                            </m:r>
                          </m:e>
                          <m:sub>
                            <m:r>
                              <a:rPr lang="id-ID" sz="3600" i="1">
                                <a:solidFill>
                                  <a:schemeClr val="bg1"/>
                                </a:solidFill>
                                <a:latin typeface="Cambria Math"/>
                              </a:rPr>
                              <m:t>0</m:t>
                            </m:r>
                          </m:sub>
                        </m:sSub>
                        <m:r>
                          <a:rPr lang="id-ID" sz="3600" i="1" smtClean="0">
                            <a:solidFill>
                              <a:schemeClr val="bg1"/>
                            </a:solidFill>
                            <a:latin typeface="Cambria Math"/>
                          </a:rPr>
                          <m:t> </m:t>
                        </m:r>
                        <m:r>
                          <a:rPr lang="id-ID" sz="3600" i="1">
                            <a:solidFill>
                              <a:schemeClr val="bg1"/>
                            </a:solidFill>
                            <a:latin typeface="Cambria Math"/>
                          </a:rPr>
                          <m:t>𝐴</m:t>
                        </m:r>
                      </m:num>
                      <m:den>
                        <m:r>
                          <a:rPr lang="id-ID" sz="3600" i="1">
                            <a:solidFill>
                              <a:schemeClr val="bg1"/>
                            </a:solidFill>
                            <a:latin typeface="Cambria Math"/>
                          </a:rPr>
                          <m:t>𝑑</m:t>
                        </m:r>
                      </m:den>
                    </m:f>
                    <m:r>
                      <a:rPr lang="id-ID" sz="3600" i="1">
                        <a:solidFill>
                          <a:schemeClr val="bg1"/>
                        </a:solidFill>
                        <a:latin typeface="Cambria Math"/>
                      </a:rPr>
                      <m:t>=5∙</m:t>
                    </m:r>
                    <m:f>
                      <m:fPr>
                        <m:ctrlPr>
                          <a:rPr lang="id-ID" sz="3600" i="1">
                            <a:solidFill>
                              <a:schemeClr val="bg1"/>
                            </a:solidFill>
                            <a:latin typeface="Cambria Math" panose="02040503050406030204" pitchFamily="18" charset="0"/>
                          </a:rPr>
                        </m:ctrlPr>
                      </m:fPr>
                      <m:num>
                        <m:r>
                          <a:rPr lang="id-ID" sz="3600" i="1">
                            <a:solidFill>
                              <a:schemeClr val="bg1"/>
                            </a:solidFill>
                            <a:latin typeface="Cambria Math"/>
                          </a:rPr>
                          <m:t>8,85×</m:t>
                        </m:r>
                        <m:sSup>
                          <m:sSupPr>
                            <m:ctrlPr>
                              <a:rPr lang="id-ID" sz="3600" i="1">
                                <a:solidFill>
                                  <a:schemeClr val="bg1"/>
                                </a:solidFill>
                                <a:latin typeface="Cambria Math" panose="02040503050406030204" pitchFamily="18" charset="0"/>
                              </a:rPr>
                            </m:ctrlPr>
                          </m:sSupPr>
                          <m:e>
                            <m:r>
                              <a:rPr lang="id-ID" sz="3600" i="1">
                                <a:solidFill>
                                  <a:schemeClr val="bg1"/>
                                </a:solidFill>
                                <a:latin typeface="Cambria Math"/>
                              </a:rPr>
                              <m:t>10</m:t>
                            </m:r>
                          </m:e>
                          <m:sup>
                            <m:r>
                              <a:rPr lang="id-ID" sz="3600" i="1">
                                <a:solidFill>
                                  <a:schemeClr val="bg1"/>
                                </a:solidFill>
                                <a:latin typeface="Cambria Math"/>
                              </a:rPr>
                              <m:t>−12</m:t>
                            </m:r>
                          </m:sup>
                        </m:sSup>
                        <m:r>
                          <a:rPr lang="id-ID" sz="3600" i="1">
                            <a:solidFill>
                              <a:schemeClr val="bg1"/>
                            </a:solidFill>
                            <a:latin typeface="Cambria Math"/>
                          </a:rPr>
                          <m:t>∙ </m:t>
                        </m:r>
                        <m:sSup>
                          <m:sSupPr>
                            <m:ctrlPr>
                              <a:rPr lang="id-ID" sz="3600" i="1">
                                <a:solidFill>
                                  <a:schemeClr val="bg1"/>
                                </a:solidFill>
                                <a:latin typeface="Cambria Math" panose="02040503050406030204" pitchFamily="18" charset="0"/>
                              </a:rPr>
                            </m:ctrlPr>
                          </m:sSupPr>
                          <m:e>
                            <m:r>
                              <a:rPr lang="id-ID" sz="3600" i="1">
                                <a:solidFill>
                                  <a:schemeClr val="bg1"/>
                                </a:solidFill>
                                <a:latin typeface="Cambria Math"/>
                              </a:rPr>
                              <m:t>4×10</m:t>
                            </m:r>
                          </m:e>
                          <m:sup>
                            <m:r>
                              <a:rPr lang="id-ID" sz="3600" i="1">
                                <a:solidFill>
                                  <a:schemeClr val="bg1"/>
                                </a:solidFill>
                                <a:latin typeface="Cambria Math"/>
                              </a:rPr>
                              <m:t>−4</m:t>
                            </m:r>
                          </m:sup>
                        </m:sSup>
                      </m:num>
                      <m:den>
                        <m:r>
                          <a:rPr lang="id-ID" sz="3600" i="1">
                            <a:solidFill>
                              <a:schemeClr val="bg1"/>
                            </a:solidFill>
                            <a:latin typeface="Cambria Math"/>
                          </a:rPr>
                          <m:t>4×</m:t>
                        </m:r>
                        <m:sSup>
                          <m:sSupPr>
                            <m:ctrlPr>
                              <a:rPr lang="id-ID" sz="3600" i="1">
                                <a:solidFill>
                                  <a:schemeClr val="bg1"/>
                                </a:solidFill>
                                <a:latin typeface="Cambria Math" panose="02040503050406030204" pitchFamily="18" charset="0"/>
                              </a:rPr>
                            </m:ctrlPr>
                          </m:sSupPr>
                          <m:e>
                            <m:r>
                              <a:rPr lang="id-ID" sz="3600" i="1">
                                <a:solidFill>
                                  <a:schemeClr val="bg1"/>
                                </a:solidFill>
                                <a:latin typeface="Cambria Math"/>
                              </a:rPr>
                              <m:t>10</m:t>
                            </m:r>
                          </m:e>
                          <m:sup>
                            <m:r>
                              <a:rPr lang="id-ID" sz="3600" i="1">
                                <a:solidFill>
                                  <a:schemeClr val="bg1"/>
                                </a:solidFill>
                                <a:latin typeface="Cambria Math"/>
                              </a:rPr>
                              <m:t>−3</m:t>
                            </m:r>
                          </m:sup>
                        </m:sSup>
                      </m:den>
                    </m:f>
                  </m:oMath>
                </a14:m>
                <a:endParaRPr lang="id-ID" sz="3600" i="1" dirty="0">
                  <a:solidFill>
                    <a:schemeClr val="bg1"/>
                  </a:solidFill>
                </a:endParaRPr>
              </a:p>
              <a:p>
                <a:pPr lvl="0"/>
                <a14:m>
                  <m:oMathPara xmlns:m="http://schemas.openxmlformats.org/officeDocument/2006/math">
                    <m:oMathParaPr>
                      <m:jc m:val="centerGroup"/>
                    </m:oMathParaPr>
                    <m:oMath xmlns:m="http://schemas.openxmlformats.org/officeDocument/2006/math">
                      <m:r>
                        <a:rPr lang="id-ID" sz="3600" i="1">
                          <a:solidFill>
                            <a:schemeClr val="bg1"/>
                          </a:solidFill>
                          <a:latin typeface="Cambria Math"/>
                        </a:rPr>
                        <m:t>=44,25×</m:t>
                      </m:r>
                      <m:sSup>
                        <m:sSupPr>
                          <m:ctrlPr>
                            <a:rPr lang="id-ID" sz="3600" i="1">
                              <a:solidFill>
                                <a:schemeClr val="bg1"/>
                              </a:solidFill>
                              <a:latin typeface="Cambria Math" panose="02040503050406030204" pitchFamily="18" charset="0"/>
                            </a:rPr>
                          </m:ctrlPr>
                        </m:sSupPr>
                        <m:e>
                          <m:r>
                            <a:rPr lang="id-ID" sz="3600" i="1">
                              <a:solidFill>
                                <a:schemeClr val="bg1"/>
                              </a:solidFill>
                              <a:latin typeface="Cambria Math"/>
                            </a:rPr>
                            <m:t>10</m:t>
                          </m:r>
                        </m:e>
                        <m:sup>
                          <m:r>
                            <a:rPr lang="id-ID" sz="3600" i="1">
                              <a:solidFill>
                                <a:schemeClr val="bg1"/>
                              </a:solidFill>
                              <a:latin typeface="Cambria Math"/>
                            </a:rPr>
                            <m:t>−13</m:t>
                          </m:r>
                        </m:sup>
                      </m:sSup>
                      <m:r>
                        <a:rPr lang="id-ID" sz="3600" i="1">
                          <a:solidFill>
                            <a:schemeClr val="bg1"/>
                          </a:solidFill>
                          <a:latin typeface="Cambria Math"/>
                        </a:rPr>
                        <m:t>𝐹</m:t>
                      </m:r>
                    </m:oMath>
                  </m:oMathPara>
                </a14:m>
                <a:endParaRPr lang="id-ID" sz="3600" dirty="0">
                  <a:solidFill>
                    <a:schemeClr val="bg1"/>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907186" y="3501008"/>
                <a:ext cx="7380312" cy="1628203"/>
              </a:xfrm>
              <a:prstGeom prst="rect">
                <a:avLst/>
              </a:prstGeom>
              <a:blipFill rotWithShape="1">
                <a:blip r:embed="rId4"/>
                <a:stretch>
                  <a:fillRect l="-2562"/>
                </a:stretch>
              </a:blipFill>
            </p:spPr>
            <p:txBody>
              <a:bodyPr/>
              <a:lstStyle/>
              <a:p>
                <a:r>
                  <a:rPr lang="id-ID">
                    <a:noFill/>
                  </a:rPr>
                  <a:t> </a:t>
                </a:r>
              </a:p>
            </p:txBody>
          </p:sp>
        </mc:Fallback>
      </mc:AlternateContent>
    </p:spTree>
    <p:extLst>
      <p:ext uri="{BB962C8B-B14F-4D97-AF65-F5344CB8AC3E}">
        <p14:creationId xmlns:p14="http://schemas.microsoft.com/office/powerpoint/2010/main" val="2918682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6475040" cy="1163216"/>
          </a:xfrm>
        </p:spPr>
        <p:txBody>
          <a:bodyPr/>
          <a:lstStyle/>
          <a:p>
            <a:r>
              <a:rPr lang="id-ID" dirty="0">
                <a:solidFill>
                  <a:schemeClr val="bg1"/>
                </a:solidFill>
                <a:effectLst/>
              </a:rPr>
              <a:t>Contoh Soal 3</a:t>
            </a:r>
          </a:p>
        </p:txBody>
      </p:sp>
      <p:sp>
        <p:nvSpPr>
          <p:cNvPr id="3" name="Text Placeholder 2"/>
          <p:cNvSpPr>
            <a:spLocks noGrp="1"/>
          </p:cNvSpPr>
          <p:nvPr>
            <p:ph type="body" idx="1"/>
          </p:nvPr>
        </p:nvSpPr>
        <p:spPr>
          <a:xfrm>
            <a:off x="251520" y="2132856"/>
            <a:ext cx="8424936" cy="3374107"/>
          </a:xfrm>
        </p:spPr>
        <p:txBody>
          <a:bodyPr>
            <a:normAutofit/>
          </a:bodyPr>
          <a:lstStyle/>
          <a:p>
            <a:pPr lvl="0" algn="just">
              <a:lnSpc>
                <a:spcPct val="150000"/>
              </a:lnSpc>
            </a:pPr>
            <a:r>
              <a:rPr lang="id-ID" sz="1800" dirty="0">
                <a:solidFill>
                  <a:schemeClr val="bg1"/>
                </a:solidFill>
                <a:latin typeface="Comic Sans MS" pitchFamily="66" charset="0"/>
              </a:rPr>
              <a:t>Sebuah kapasitor luas penampang platnya 20×20 cm</a:t>
            </a:r>
            <a:r>
              <a:rPr lang="id-ID" sz="1800" baseline="30000" dirty="0">
                <a:solidFill>
                  <a:schemeClr val="bg1"/>
                </a:solidFill>
                <a:latin typeface="Comic Sans MS" pitchFamily="66" charset="0"/>
              </a:rPr>
              <a:t>2</a:t>
            </a:r>
            <a:r>
              <a:rPr lang="id-ID" sz="1800" dirty="0">
                <a:solidFill>
                  <a:schemeClr val="bg1"/>
                </a:solidFill>
                <a:latin typeface="Comic Sans MS" pitchFamily="66" charset="0"/>
              </a:rPr>
              <a:t> dan diantaranya hanya berjarak 2 mm. Jika ujung-ujung kapasitor itu dihubungkan pada beda potensial 10 volt, maka tentukan:</a:t>
            </a:r>
          </a:p>
          <a:p>
            <a:pPr marL="416052" lvl="0" indent="-342900" algn="just">
              <a:lnSpc>
                <a:spcPct val="150000"/>
              </a:lnSpc>
              <a:buClrTx/>
              <a:buSzPct val="100000"/>
              <a:buFont typeface="+mj-lt"/>
              <a:buAutoNum type="alphaLcPeriod"/>
            </a:pPr>
            <a:r>
              <a:rPr lang="id-ID" sz="1800" dirty="0">
                <a:solidFill>
                  <a:schemeClr val="bg1"/>
                </a:solidFill>
                <a:latin typeface="Comic Sans MS" pitchFamily="66" charset="0"/>
              </a:rPr>
              <a:t>Kapasitas kapasitor</a:t>
            </a:r>
          </a:p>
          <a:p>
            <a:pPr marL="416052" lvl="0" indent="-342900" algn="just">
              <a:lnSpc>
                <a:spcPct val="150000"/>
              </a:lnSpc>
              <a:buClrTx/>
              <a:buSzPct val="100000"/>
              <a:buFont typeface="+mj-lt"/>
              <a:buAutoNum type="alphaLcPeriod"/>
            </a:pPr>
            <a:r>
              <a:rPr lang="id-ID" sz="1800" dirty="0">
                <a:solidFill>
                  <a:schemeClr val="bg1"/>
                </a:solidFill>
                <a:latin typeface="Comic Sans MS" pitchFamily="66" charset="0"/>
              </a:rPr>
              <a:t>Muatan yang tersimpan</a:t>
            </a:r>
          </a:p>
          <a:p>
            <a:pPr marL="416052" lvl="0" indent="-342900" algn="just">
              <a:lnSpc>
                <a:spcPct val="150000"/>
              </a:lnSpc>
              <a:buClrTx/>
              <a:buSzPct val="100000"/>
              <a:buFont typeface="+mj-lt"/>
              <a:buAutoNum type="alphaLcPeriod"/>
            </a:pPr>
            <a:r>
              <a:rPr lang="id-ID" sz="1800" dirty="0">
                <a:solidFill>
                  <a:schemeClr val="bg1"/>
                </a:solidFill>
                <a:latin typeface="Comic Sans MS" pitchFamily="66" charset="0"/>
              </a:rPr>
              <a:t>Energi yang tersimpan kapasitor</a:t>
            </a:r>
          </a:p>
          <a:p>
            <a:endParaRPr lang="id-ID" dirty="0"/>
          </a:p>
        </p:txBody>
      </p:sp>
    </p:spTree>
    <p:extLst>
      <p:ext uri="{BB962C8B-B14F-4D97-AF65-F5344CB8AC3E}">
        <p14:creationId xmlns:p14="http://schemas.microsoft.com/office/powerpoint/2010/main" val="739065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76672"/>
            <a:ext cx="6390456" cy="3000821"/>
          </a:xfrm>
          <a:prstGeom prst="rect">
            <a:avLst/>
          </a:prstGeom>
        </p:spPr>
        <p:txBody>
          <a:bodyPr wrap="square">
            <a:spAutoFit/>
          </a:bodyPr>
          <a:lstStyle/>
          <a:p>
            <a:pPr algn="just">
              <a:lnSpc>
                <a:spcPct val="150000"/>
              </a:lnSpc>
            </a:pPr>
            <a:r>
              <a:rPr lang="id-ID" dirty="0">
                <a:solidFill>
                  <a:schemeClr val="bg1"/>
                </a:solidFill>
                <a:latin typeface="Comic Sans MS" pitchFamily="66" charset="0"/>
              </a:rPr>
              <a:t>Diketahui : A = 400 cm</a:t>
            </a:r>
            <a:r>
              <a:rPr lang="id-ID" baseline="30000" dirty="0">
                <a:solidFill>
                  <a:schemeClr val="bg1"/>
                </a:solidFill>
                <a:latin typeface="Comic Sans MS" pitchFamily="66" charset="0"/>
              </a:rPr>
              <a:t>2</a:t>
            </a:r>
            <a:r>
              <a:rPr lang="id-ID" dirty="0">
                <a:solidFill>
                  <a:schemeClr val="bg1"/>
                </a:solidFill>
                <a:latin typeface="Comic Sans MS" pitchFamily="66" charset="0"/>
              </a:rPr>
              <a:t> = 400 × 10</a:t>
            </a:r>
            <a:r>
              <a:rPr lang="id-ID" baseline="30000" dirty="0">
                <a:solidFill>
                  <a:schemeClr val="bg1"/>
                </a:solidFill>
                <a:latin typeface="Comic Sans MS" pitchFamily="66" charset="0"/>
              </a:rPr>
              <a:t>-4</a:t>
            </a:r>
            <a:r>
              <a:rPr lang="id-ID" dirty="0">
                <a:solidFill>
                  <a:schemeClr val="bg1"/>
                </a:solidFill>
                <a:latin typeface="Comic Sans MS" pitchFamily="66" charset="0"/>
              </a:rPr>
              <a:t> m</a:t>
            </a:r>
            <a:r>
              <a:rPr lang="id-ID" baseline="30000" dirty="0">
                <a:solidFill>
                  <a:schemeClr val="bg1"/>
                </a:solidFill>
                <a:latin typeface="Comic Sans MS" pitchFamily="66" charset="0"/>
              </a:rPr>
              <a:t>2</a:t>
            </a:r>
            <a:r>
              <a:rPr lang="id-ID" dirty="0">
                <a:solidFill>
                  <a:schemeClr val="bg1"/>
                </a:solidFill>
                <a:latin typeface="Comic Sans MS" pitchFamily="66" charset="0"/>
              </a:rPr>
              <a:t> = 4 × 10</a:t>
            </a:r>
            <a:r>
              <a:rPr lang="id-ID" baseline="30000" dirty="0">
                <a:solidFill>
                  <a:schemeClr val="bg1"/>
                </a:solidFill>
                <a:latin typeface="Comic Sans MS" pitchFamily="66" charset="0"/>
              </a:rPr>
              <a:t>-2</a:t>
            </a:r>
            <a:r>
              <a:rPr lang="id-ID" dirty="0">
                <a:solidFill>
                  <a:schemeClr val="bg1"/>
                </a:solidFill>
                <a:latin typeface="Comic Sans MS" pitchFamily="66" charset="0"/>
              </a:rPr>
              <a:t> m</a:t>
            </a:r>
            <a:r>
              <a:rPr lang="id-ID" baseline="30000" dirty="0">
                <a:solidFill>
                  <a:schemeClr val="bg1"/>
                </a:solidFill>
                <a:latin typeface="Comic Sans MS" pitchFamily="66" charset="0"/>
              </a:rPr>
              <a:t>2</a:t>
            </a:r>
            <a:endParaRPr lang="id-ID" dirty="0">
              <a:solidFill>
                <a:schemeClr val="bg1"/>
              </a:solidFill>
              <a:latin typeface="Comic Sans MS" pitchFamily="66" charset="0"/>
            </a:endParaRPr>
          </a:p>
          <a:p>
            <a:pPr algn="just">
              <a:lnSpc>
                <a:spcPct val="150000"/>
              </a:lnSpc>
            </a:pPr>
            <a:r>
              <a:rPr lang="id-ID" dirty="0">
                <a:solidFill>
                  <a:schemeClr val="bg1"/>
                </a:solidFill>
                <a:latin typeface="Comic Sans MS" pitchFamily="66" charset="0"/>
              </a:rPr>
              <a:t>	     d = 2 × 10</a:t>
            </a:r>
            <a:r>
              <a:rPr lang="id-ID" baseline="30000" dirty="0">
                <a:solidFill>
                  <a:schemeClr val="bg1"/>
                </a:solidFill>
                <a:latin typeface="Comic Sans MS" pitchFamily="66" charset="0"/>
              </a:rPr>
              <a:t>-3</a:t>
            </a:r>
            <a:r>
              <a:rPr lang="id-ID" dirty="0">
                <a:solidFill>
                  <a:schemeClr val="bg1"/>
                </a:solidFill>
                <a:latin typeface="Comic Sans MS" pitchFamily="66" charset="0"/>
              </a:rPr>
              <a:t> m</a:t>
            </a:r>
          </a:p>
          <a:p>
            <a:pPr algn="just">
              <a:lnSpc>
                <a:spcPct val="150000"/>
              </a:lnSpc>
            </a:pPr>
            <a:r>
              <a:rPr lang="id-ID" dirty="0">
                <a:solidFill>
                  <a:schemeClr val="bg1"/>
                </a:solidFill>
                <a:latin typeface="Comic Sans MS" pitchFamily="66" charset="0"/>
              </a:rPr>
              <a:t>	     V = 10 Volt</a:t>
            </a:r>
          </a:p>
          <a:p>
            <a:pPr algn="just">
              <a:lnSpc>
                <a:spcPct val="150000"/>
              </a:lnSpc>
            </a:pPr>
            <a:r>
              <a:rPr lang="id-ID" dirty="0">
                <a:solidFill>
                  <a:schemeClr val="bg1"/>
                </a:solidFill>
                <a:latin typeface="Comic Sans MS" pitchFamily="66" charset="0"/>
              </a:rPr>
              <a:t>Ditanya : a. C ?</a:t>
            </a:r>
          </a:p>
          <a:p>
            <a:pPr algn="just">
              <a:lnSpc>
                <a:spcPct val="150000"/>
              </a:lnSpc>
            </a:pPr>
            <a:r>
              <a:rPr lang="id-ID" dirty="0">
                <a:solidFill>
                  <a:schemeClr val="bg1"/>
                </a:solidFill>
                <a:latin typeface="Comic Sans MS" pitchFamily="66" charset="0"/>
              </a:rPr>
              <a:t>    	 b. Q ?</a:t>
            </a:r>
          </a:p>
          <a:p>
            <a:pPr algn="just">
              <a:lnSpc>
                <a:spcPct val="150000"/>
              </a:lnSpc>
            </a:pPr>
            <a:r>
              <a:rPr lang="id-ID" dirty="0">
                <a:solidFill>
                  <a:schemeClr val="bg1"/>
                </a:solidFill>
                <a:latin typeface="Comic Sans MS" pitchFamily="66" charset="0"/>
              </a:rPr>
              <a:t>       	 c. W ?</a:t>
            </a:r>
          </a:p>
          <a:p>
            <a:pPr algn="just">
              <a:lnSpc>
                <a:spcPct val="150000"/>
              </a:lnSpc>
            </a:pPr>
            <a:r>
              <a:rPr lang="id-ID" dirty="0">
                <a:solidFill>
                  <a:schemeClr val="bg1"/>
                </a:solidFill>
                <a:latin typeface="Comic Sans MS" pitchFamily="66" charset="0"/>
              </a:rPr>
              <a:t>Jawab</a:t>
            </a:r>
          </a:p>
        </p:txBody>
      </p:sp>
      <mc:AlternateContent xmlns:mc="http://schemas.openxmlformats.org/markup-compatibility/2006" xmlns:a14="http://schemas.microsoft.com/office/drawing/2010/main">
        <mc:Choice Requires="a14">
          <p:sp>
            <p:nvSpPr>
              <p:cNvPr id="3" name="Rectangle 2"/>
              <p:cNvSpPr/>
              <p:nvPr/>
            </p:nvSpPr>
            <p:spPr>
              <a:xfrm>
                <a:off x="611560" y="3356992"/>
                <a:ext cx="7920880" cy="913776"/>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id-ID" sz="2400" b="0" i="1" smtClean="0">
                          <a:solidFill>
                            <a:schemeClr val="bg1"/>
                          </a:solidFill>
                          <a:latin typeface="Cambria Math"/>
                        </a:rPr>
                        <m:t>𝑎</m:t>
                      </m:r>
                      <m:r>
                        <a:rPr lang="id-ID" sz="2400" b="0" i="1" smtClean="0">
                          <a:solidFill>
                            <a:schemeClr val="bg1"/>
                          </a:solidFill>
                          <a:latin typeface="Cambria Math"/>
                        </a:rPr>
                        <m:t>. </m:t>
                      </m:r>
                      <m:r>
                        <a:rPr lang="id-ID" sz="2400" i="1">
                          <a:solidFill>
                            <a:schemeClr val="bg1"/>
                          </a:solidFill>
                          <a:latin typeface="Cambria Math"/>
                        </a:rPr>
                        <m:t>𝐶</m:t>
                      </m:r>
                      <m:r>
                        <a:rPr lang="id-ID" sz="2400" i="1">
                          <a:solidFill>
                            <a:schemeClr val="bg1"/>
                          </a:solidFill>
                          <a:latin typeface="Cambria Math"/>
                        </a:rPr>
                        <m:t>=</m:t>
                      </m:r>
                      <m:f>
                        <m:fPr>
                          <m:ctrlPr>
                            <a:rPr lang="id-ID" sz="2400" i="1">
                              <a:solidFill>
                                <a:schemeClr val="bg1"/>
                              </a:solidFill>
                              <a:latin typeface="Cambria Math" panose="02040503050406030204" pitchFamily="18" charset="0"/>
                            </a:rPr>
                          </m:ctrlPr>
                        </m:fPr>
                        <m:num>
                          <m:sSub>
                            <m:sSubPr>
                              <m:ctrlPr>
                                <a:rPr lang="id-ID" sz="2400" i="1">
                                  <a:solidFill>
                                    <a:schemeClr val="bg1"/>
                                  </a:solidFill>
                                  <a:latin typeface="Cambria Math" panose="02040503050406030204" pitchFamily="18" charset="0"/>
                                </a:rPr>
                              </m:ctrlPr>
                            </m:sSubPr>
                            <m:e>
                              <m:r>
                                <a:rPr lang="id-ID" sz="2400" i="1">
                                  <a:solidFill>
                                    <a:schemeClr val="bg1"/>
                                  </a:solidFill>
                                  <a:latin typeface="Cambria Math"/>
                                </a:rPr>
                                <m:t>𝜀</m:t>
                              </m:r>
                            </m:e>
                            <m:sub>
                              <m:r>
                                <a:rPr lang="id-ID" sz="2400" i="1">
                                  <a:solidFill>
                                    <a:schemeClr val="bg1"/>
                                  </a:solidFill>
                                  <a:latin typeface="Cambria Math"/>
                                </a:rPr>
                                <m:t>0</m:t>
                              </m:r>
                            </m:sub>
                          </m:sSub>
                          <m:r>
                            <a:rPr lang="id-ID" sz="2400" i="1">
                              <a:solidFill>
                                <a:schemeClr val="bg1"/>
                              </a:solidFill>
                              <a:latin typeface="Cambria Math"/>
                            </a:rPr>
                            <m:t> </m:t>
                          </m:r>
                          <m:r>
                            <a:rPr lang="id-ID" sz="2400" i="1">
                              <a:solidFill>
                                <a:schemeClr val="bg1"/>
                              </a:solidFill>
                              <a:latin typeface="Cambria Math"/>
                            </a:rPr>
                            <m:t>𝐴</m:t>
                          </m:r>
                        </m:num>
                        <m:den>
                          <m:r>
                            <a:rPr lang="id-ID" sz="2400" i="1">
                              <a:solidFill>
                                <a:schemeClr val="bg1"/>
                              </a:solidFill>
                              <a:latin typeface="Cambria Math"/>
                            </a:rPr>
                            <m:t>𝑑</m:t>
                          </m:r>
                        </m:den>
                      </m:f>
                      <m:r>
                        <a:rPr lang="id-ID" sz="2400" i="1">
                          <a:solidFill>
                            <a:schemeClr val="bg1"/>
                          </a:solidFill>
                          <a:latin typeface="Cambria Math"/>
                        </a:rPr>
                        <m:t>=</m:t>
                      </m:r>
                      <m:f>
                        <m:fPr>
                          <m:ctrlPr>
                            <a:rPr lang="id-ID" sz="2400" i="1">
                              <a:solidFill>
                                <a:schemeClr val="bg1"/>
                              </a:solidFill>
                              <a:latin typeface="Cambria Math" panose="02040503050406030204" pitchFamily="18" charset="0"/>
                            </a:rPr>
                          </m:ctrlPr>
                        </m:fPr>
                        <m:num>
                          <m:r>
                            <a:rPr lang="id-ID" sz="2400" i="1">
                              <a:solidFill>
                                <a:schemeClr val="bg1"/>
                              </a:solidFill>
                              <a:latin typeface="Cambria Math"/>
                            </a:rPr>
                            <m:t>8,85×</m:t>
                          </m:r>
                          <m:sSup>
                            <m:sSupPr>
                              <m:ctrlPr>
                                <a:rPr lang="id-ID" sz="2400" i="1">
                                  <a:solidFill>
                                    <a:schemeClr val="bg1"/>
                                  </a:solidFill>
                                  <a:latin typeface="Cambria Math" panose="02040503050406030204" pitchFamily="18" charset="0"/>
                                </a:rPr>
                              </m:ctrlPr>
                            </m:sSupPr>
                            <m:e>
                              <m:r>
                                <a:rPr lang="id-ID" sz="2400" i="1">
                                  <a:solidFill>
                                    <a:schemeClr val="bg1"/>
                                  </a:solidFill>
                                  <a:latin typeface="Cambria Math"/>
                                </a:rPr>
                                <m:t>10</m:t>
                              </m:r>
                            </m:e>
                            <m:sup>
                              <m:r>
                                <a:rPr lang="id-ID" sz="2400" i="1">
                                  <a:solidFill>
                                    <a:schemeClr val="bg1"/>
                                  </a:solidFill>
                                  <a:latin typeface="Cambria Math"/>
                                </a:rPr>
                                <m:t>−12</m:t>
                              </m:r>
                            </m:sup>
                          </m:sSup>
                          <m:r>
                            <a:rPr lang="id-ID" sz="2400" i="1">
                              <a:solidFill>
                                <a:schemeClr val="bg1"/>
                              </a:solidFill>
                              <a:latin typeface="Cambria Math"/>
                            </a:rPr>
                            <m:t>∙ </m:t>
                          </m:r>
                          <m:sSup>
                            <m:sSupPr>
                              <m:ctrlPr>
                                <a:rPr lang="id-ID" sz="2400" i="1">
                                  <a:solidFill>
                                    <a:schemeClr val="bg1"/>
                                  </a:solidFill>
                                  <a:latin typeface="Cambria Math" panose="02040503050406030204" pitchFamily="18" charset="0"/>
                                </a:rPr>
                              </m:ctrlPr>
                            </m:sSupPr>
                            <m:e>
                              <m:r>
                                <a:rPr lang="id-ID" sz="2400" i="1">
                                  <a:solidFill>
                                    <a:schemeClr val="bg1"/>
                                  </a:solidFill>
                                  <a:latin typeface="Cambria Math"/>
                                </a:rPr>
                                <m:t>4×10</m:t>
                              </m:r>
                            </m:e>
                            <m:sup>
                              <m:r>
                                <a:rPr lang="id-ID" sz="2400" i="1">
                                  <a:solidFill>
                                    <a:schemeClr val="bg1"/>
                                  </a:solidFill>
                                  <a:latin typeface="Cambria Math"/>
                                </a:rPr>
                                <m:t>−2</m:t>
                              </m:r>
                            </m:sup>
                          </m:sSup>
                        </m:num>
                        <m:den>
                          <m:r>
                            <a:rPr lang="id-ID" sz="2400" i="1">
                              <a:solidFill>
                                <a:schemeClr val="bg1"/>
                              </a:solidFill>
                              <a:latin typeface="Cambria Math"/>
                            </a:rPr>
                            <m:t>2×</m:t>
                          </m:r>
                          <m:sSup>
                            <m:sSupPr>
                              <m:ctrlPr>
                                <a:rPr lang="id-ID" sz="2400" i="1">
                                  <a:solidFill>
                                    <a:schemeClr val="bg1"/>
                                  </a:solidFill>
                                  <a:latin typeface="Cambria Math" panose="02040503050406030204" pitchFamily="18" charset="0"/>
                                </a:rPr>
                              </m:ctrlPr>
                            </m:sSupPr>
                            <m:e>
                              <m:r>
                                <a:rPr lang="id-ID" sz="2400" i="1">
                                  <a:solidFill>
                                    <a:schemeClr val="bg1"/>
                                  </a:solidFill>
                                  <a:latin typeface="Cambria Math"/>
                                </a:rPr>
                                <m:t>10</m:t>
                              </m:r>
                            </m:e>
                            <m:sup>
                              <m:r>
                                <a:rPr lang="id-ID" sz="2400" i="1">
                                  <a:solidFill>
                                    <a:schemeClr val="bg1"/>
                                  </a:solidFill>
                                  <a:latin typeface="Cambria Math"/>
                                </a:rPr>
                                <m:t>−3</m:t>
                              </m:r>
                            </m:sup>
                          </m:sSup>
                        </m:den>
                      </m:f>
                      <m:r>
                        <a:rPr lang="id-ID" sz="2400" i="1">
                          <a:solidFill>
                            <a:schemeClr val="bg1"/>
                          </a:solidFill>
                          <a:latin typeface="Cambria Math"/>
                        </a:rPr>
                        <m:t>=17,7×</m:t>
                      </m:r>
                      <m:sSup>
                        <m:sSupPr>
                          <m:ctrlPr>
                            <a:rPr lang="id-ID" sz="2400" i="1">
                              <a:solidFill>
                                <a:schemeClr val="bg1"/>
                              </a:solidFill>
                              <a:latin typeface="Cambria Math" panose="02040503050406030204" pitchFamily="18" charset="0"/>
                            </a:rPr>
                          </m:ctrlPr>
                        </m:sSupPr>
                        <m:e>
                          <m:r>
                            <a:rPr lang="id-ID" sz="2400" i="1">
                              <a:solidFill>
                                <a:schemeClr val="bg1"/>
                              </a:solidFill>
                              <a:latin typeface="Cambria Math"/>
                            </a:rPr>
                            <m:t>10</m:t>
                          </m:r>
                        </m:e>
                        <m:sup>
                          <m:r>
                            <a:rPr lang="id-ID" sz="2400" i="1">
                              <a:solidFill>
                                <a:schemeClr val="bg1"/>
                              </a:solidFill>
                              <a:latin typeface="Cambria Math"/>
                            </a:rPr>
                            <m:t>−13</m:t>
                          </m:r>
                        </m:sup>
                      </m:sSup>
                      <m:r>
                        <a:rPr lang="id-ID" sz="2400" i="1">
                          <a:solidFill>
                            <a:schemeClr val="bg1"/>
                          </a:solidFill>
                          <a:latin typeface="Cambria Math"/>
                        </a:rPr>
                        <m:t>𝐹</m:t>
                      </m:r>
                    </m:oMath>
                  </m:oMathPara>
                </a14:m>
                <a:endParaRPr lang="id-ID" sz="2400" dirty="0">
                  <a:solidFill>
                    <a:schemeClr val="bg1"/>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611560" y="3356992"/>
                <a:ext cx="7920880" cy="913776"/>
              </a:xfrm>
              <a:prstGeom prst="rect">
                <a:avLst/>
              </a:prstGeom>
              <a:blipFill rotWithShape="1">
                <a:blip r:embed="rId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59070" y="4358259"/>
                <a:ext cx="7632848" cy="495713"/>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id-ID" sz="2400" b="0" i="1" smtClean="0">
                          <a:solidFill>
                            <a:schemeClr val="bg1"/>
                          </a:solidFill>
                          <a:latin typeface="Cambria Math"/>
                        </a:rPr>
                        <m:t>𝑏</m:t>
                      </m:r>
                      <m:r>
                        <a:rPr lang="id-ID" sz="2400" b="0" i="1" smtClean="0">
                          <a:solidFill>
                            <a:schemeClr val="bg1"/>
                          </a:solidFill>
                          <a:latin typeface="Cambria Math"/>
                        </a:rPr>
                        <m:t>. </m:t>
                      </m:r>
                      <m:r>
                        <a:rPr lang="id-ID" sz="2400" i="1">
                          <a:solidFill>
                            <a:schemeClr val="bg1"/>
                          </a:solidFill>
                          <a:latin typeface="Cambria Math"/>
                        </a:rPr>
                        <m:t>𝑄</m:t>
                      </m:r>
                      <m:r>
                        <a:rPr lang="id-ID" sz="2400" i="1">
                          <a:solidFill>
                            <a:schemeClr val="bg1"/>
                          </a:solidFill>
                          <a:latin typeface="Cambria Math"/>
                        </a:rPr>
                        <m:t>=</m:t>
                      </m:r>
                      <m:r>
                        <a:rPr lang="id-ID" sz="2400" i="1">
                          <a:solidFill>
                            <a:schemeClr val="bg1"/>
                          </a:solidFill>
                          <a:latin typeface="Cambria Math"/>
                        </a:rPr>
                        <m:t>𝐶</m:t>
                      </m:r>
                      <m:r>
                        <a:rPr lang="id-ID" sz="2400" i="1">
                          <a:solidFill>
                            <a:schemeClr val="bg1"/>
                          </a:solidFill>
                          <a:latin typeface="Cambria Math"/>
                        </a:rPr>
                        <m:t> </m:t>
                      </m:r>
                      <m:r>
                        <a:rPr lang="id-ID" sz="2400" i="1">
                          <a:solidFill>
                            <a:schemeClr val="bg1"/>
                          </a:solidFill>
                          <a:latin typeface="Cambria Math"/>
                        </a:rPr>
                        <m:t>𝑉</m:t>
                      </m:r>
                      <m:r>
                        <a:rPr lang="id-ID" sz="2400" i="1">
                          <a:solidFill>
                            <a:schemeClr val="bg1"/>
                          </a:solidFill>
                          <a:latin typeface="Cambria Math"/>
                        </a:rPr>
                        <m:t>=17,7×</m:t>
                      </m:r>
                      <m:sSup>
                        <m:sSupPr>
                          <m:ctrlPr>
                            <a:rPr lang="id-ID" sz="2400" i="1">
                              <a:solidFill>
                                <a:schemeClr val="bg1"/>
                              </a:solidFill>
                              <a:latin typeface="Cambria Math" panose="02040503050406030204" pitchFamily="18" charset="0"/>
                            </a:rPr>
                          </m:ctrlPr>
                        </m:sSupPr>
                        <m:e>
                          <m:r>
                            <a:rPr lang="id-ID" sz="2400" i="1">
                              <a:solidFill>
                                <a:schemeClr val="bg1"/>
                              </a:solidFill>
                              <a:latin typeface="Cambria Math"/>
                            </a:rPr>
                            <m:t>10</m:t>
                          </m:r>
                        </m:e>
                        <m:sup>
                          <m:r>
                            <a:rPr lang="id-ID" sz="2400" i="1">
                              <a:solidFill>
                                <a:schemeClr val="bg1"/>
                              </a:solidFill>
                              <a:latin typeface="Cambria Math"/>
                            </a:rPr>
                            <m:t>−13</m:t>
                          </m:r>
                        </m:sup>
                      </m:sSup>
                      <m:r>
                        <a:rPr lang="id-ID" sz="2400" i="1">
                          <a:solidFill>
                            <a:schemeClr val="bg1"/>
                          </a:solidFill>
                          <a:latin typeface="Cambria Math"/>
                        </a:rPr>
                        <m:t>∙10=177×</m:t>
                      </m:r>
                      <m:sSup>
                        <m:sSupPr>
                          <m:ctrlPr>
                            <a:rPr lang="id-ID" sz="2400" i="1">
                              <a:solidFill>
                                <a:schemeClr val="bg1"/>
                              </a:solidFill>
                              <a:latin typeface="Cambria Math" panose="02040503050406030204" pitchFamily="18" charset="0"/>
                            </a:rPr>
                          </m:ctrlPr>
                        </m:sSupPr>
                        <m:e>
                          <m:r>
                            <a:rPr lang="id-ID" sz="2400" i="1">
                              <a:solidFill>
                                <a:schemeClr val="bg1"/>
                              </a:solidFill>
                              <a:latin typeface="Cambria Math"/>
                            </a:rPr>
                            <m:t>10</m:t>
                          </m:r>
                        </m:e>
                        <m:sup>
                          <m:r>
                            <a:rPr lang="id-ID" sz="2400" i="1">
                              <a:solidFill>
                                <a:schemeClr val="bg1"/>
                              </a:solidFill>
                              <a:latin typeface="Cambria Math"/>
                            </a:rPr>
                            <m:t>−13</m:t>
                          </m:r>
                        </m:sup>
                      </m:sSup>
                      <m:r>
                        <a:rPr lang="id-ID" sz="2400" i="1">
                          <a:solidFill>
                            <a:schemeClr val="bg1"/>
                          </a:solidFill>
                          <a:latin typeface="Cambria Math"/>
                        </a:rPr>
                        <m:t>𝐶</m:t>
                      </m:r>
                    </m:oMath>
                  </m:oMathPara>
                </a14:m>
                <a:endParaRPr lang="id-ID" sz="2400" dirty="0">
                  <a:solidFill>
                    <a:schemeClr val="bg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159070" y="4358259"/>
                <a:ext cx="7632848" cy="495713"/>
              </a:xfrm>
              <a:prstGeom prst="rect">
                <a:avLst/>
              </a:prstGeom>
              <a:blipFill rotWithShape="1">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59070" y="5013176"/>
                <a:ext cx="8373370" cy="103727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id-ID" sz="2400" b="0" i="1" smtClean="0">
                          <a:solidFill>
                            <a:schemeClr val="bg1"/>
                          </a:solidFill>
                          <a:latin typeface="Cambria Math"/>
                        </a:rPr>
                        <m:t>𝑐</m:t>
                      </m:r>
                      <m:r>
                        <a:rPr lang="id-ID" sz="2400" b="0" i="1" smtClean="0">
                          <a:solidFill>
                            <a:schemeClr val="bg1"/>
                          </a:solidFill>
                          <a:latin typeface="Cambria Math"/>
                        </a:rPr>
                        <m:t>. </m:t>
                      </m:r>
                      <m:r>
                        <a:rPr lang="id-ID" sz="2400" i="1">
                          <a:solidFill>
                            <a:schemeClr val="bg1"/>
                          </a:solidFill>
                          <a:latin typeface="Cambria Math"/>
                        </a:rPr>
                        <m:t>𝑊</m:t>
                      </m:r>
                      <m:r>
                        <a:rPr lang="id-ID" sz="2400" i="1">
                          <a:solidFill>
                            <a:schemeClr val="bg1"/>
                          </a:solidFill>
                          <a:latin typeface="Cambria Math"/>
                        </a:rPr>
                        <m:t>=</m:t>
                      </m:r>
                      <m:f>
                        <m:fPr>
                          <m:ctrlPr>
                            <a:rPr lang="id-ID" sz="2400" i="1">
                              <a:solidFill>
                                <a:schemeClr val="bg1"/>
                              </a:solidFill>
                              <a:latin typeface="Cambria Math" panose="02040503050406030204" pitchFamily="18" charset="0"/>
                            </a:rPr>
                          </m:ctrlPr>
                        </m:fPr>
                        <m:num>
                          <m:r>
                            <a:rPr lang="id-ID" sz="2400" i="1">
                              <a:solidFill>
                                <a:schemeClr val="bg1"/>
                              </a:solidFill>
                              <a:latin typeface="Cambria Math"/>
                            </a:rPr>
                            <m:t>1</m:t>
                          </m:r>
                        </m:num>
                        <m:den>
                          <m:r>
                            <a:rPr lang="id-ID" sz="2400" i="1">
                              <a:solidFill>
                                <a:schemeClr val="bg1"/>
                              </a:solidFill>
                              <a:latin typeface="Cambria Math"/>
                            </a:rPr>
                            <m:t>2</m:t>
                          </m:r>
                        </m:den>
                      </m:f>
                      <m:f>
                        <m:fPr>
                          <m:ctrlPr>
                            <a:rPr lang="id-ID" sz="2400" i="1">
                              <a:solidFill>
                                <a:schemeClr val="bg1"/>
                              </a:solidFill>
                              <a:latin typeface="Cambria Math" panose="02040503050406030204" pitchFamily="18" charset="0"/>
                            </a:rPr>
                          </m:ctrlPr>
                        </m:fPr>
                        <m:num>
                          <m:sSup>
                            <m:sSupPr>
                              <m:ctrlPr>
                                <a:rPr lang="id-ID" sz="2400" i="1">
                                  <a:solidFill>
                                    <a:schemeClr val="bg1"/>
                                  </a:solidFill>
                                  <a:latin typeface="Cambria Math" panose="02040503050406030204" pitchFamily="18" charset="0"/>
                                </a:rPr>
                              </m:ctrlPr>
                            </m:sSupPr>
                            <m:e>
                              <m:r>
                                <a:rPr lang="id-ID" sz="2400" i="1">
                                  <a:solidFill>
                                    <a:schemeClr val="bg1"/>
                                  </a:solidFill>
                                  <a:latin typeface="Cambria Math"/>
                                </a:rPr>
                                <m:t>𝑄</m:t>
                              </m:r>
                            </m:e>
                            <m:sup>
                              <m:r>
                                <a:rPr lang="id-ID" sz="2400" i="1">
                                  <a:solidFill>
                                    <a:schemeClr val="bg1"/>
                                  </a:solidFill>
                                  <a:latin typeface="Cambria Math"/>
                                </a:rPr>
                                <m:t>2</m:t>
                              </m:r>
                            </m:sup>
                          </m:sSup>
                        </m:num>
                        <m:den>
                          <m:r>
                            <a:rPr lang="id-ID" sz="2400" i="1">
                              <a:solidFill>
                                <a:schemeClr val="bg1"/>
                              </a:solidFill>
                              <a:latin typeface="Cambria Math"/>
                            </a:rPr>
                            <m:t>𝐶</m:t>
                          </m:r>
                        </m:den>
                      </m:f>
                      <m:r>
                        <a:rPr lang="id-ID" sz="2400" i="1">
                          <a:solidFill>
                            <a:schemeClr val="bg1"/>
                          </a:solidFill>
                          <a:latin typeface="Cambria Math"/>
                        </a:rPr>
                        <m:t>=</m:t>
                      </m:r>
                      <m:f>
                        <m:fPr>
                          <m:ctrlPr>
                            <a:rPr lang="id-ID" sz="2400" i="1">
                              <a:solidFill>
                                <a:schemeClr val="bg1"/>
                              </a:solidFill>
                              <a:latin typeface="Cambria Math" panose="02040503050406030204" pitchFamily="18" charset="0"/>
                            </a:rPr>
                          </m:ctrlPr>
                        </m:fPr>
                        <m:num>
                          <m:r>
                            <a:rPr lang="id-ID" sz="2400" i="1">
                              <a:solidFill>
                                <a:schemeClr val="bg1"/>
                              </a:solidFill>
                              <a:latin typeface="Cambria Math"/>
                            </a:rPr>
                            <m:t>1</m:t>
                          </m:r>
                        </m:num>
                        <m:den>
                          <m:r>
                            <a:rPr lang="id-ID" sz="2400" i="1">
                              <a:solidFill>
                                <a:schemeClr val="bg1"/>
                              </a:solidFill>
                              <a:latin typeface="Cambria Math"/>
                            </a:rPr>
                            <m:t>2</m:t>
                          </m:r>
                        </m:den>
                      </m:f>
                      <m:f>
                        <m:fPr>
                          <m:ctrlPr>
                            <a:rPr lang="id-ID" sz="2400" i="1">
                              <a:solidFill>
                                <a:schemeClr val="bg1"/>
                              </a:solidFill>
                              <a:latin typeface="Cambria Math" panose="02040503050406030204" pitchFamily="18" charset="0"/>
                            </a:rPr>
                          </m:ctrlPr>
                        </m:fPr>
                        <m:num>
                          <m:sSup>
                            <m:sSupPr>
                              <m:ctrlPr>
                                <a:rPr lang="id-ID" sz="2400" i="1">
                                  <a:solidFill>
                                    <a:schemeClr val="bg1"/>
                                  </a:solidFill>
                                  <a:latin typeface="Cambria Math" panose="02040503050406030204" pitchFamily="18" charset="0"/>
                                </a:rPr>
                              </m:ctrlPr>
                            </m:sSupPr>
                            <m:e>
                              <m:d>
                                <m:dPr>
                                  <m:ctrlPr>
                                    <a:rPr lang="id-ID" sz="2400" i="1">
                                      <a:solidFill>
                                        <a:schemeClr val="bg1"/>
                                      </a:solidFill>
                                      <a:latin typeface="Cambria Math" panose="02040503050406030204" pitchFamily="18" charset="0"/>
                                    </a:rPr>
                                  </m:ctrlPr>
                                </m:dPr>
                                <m:e>
                                  <m:r>
                                    <a:rPr lang="id-ID" sz="2400" i="1">
                                      <a:solidFill>
                                        <a:schemeClr val="bg1"/>
                                      </a:solidFill>
                                      <a:latin typeface="Cambria Math"/>
                                    </a:rPr>
                                    <m:t>177×</m:t>
                                  </m:r>
                                  <m:sSup>
                                    <m:sSupPr>
                                      <m:ctrlPr>
                                        <a:rPr lang="id-ID" sz="2400" i="1">
                                          <a:solidFill>
                                            <a:schemeClr val="bg1"/>
                                          </a:solidFill>
                                          <a:latin typeface="Cambria Math" panose="02040503050406030204" pitchFamily="18" charset="0"/>
                                        </a:rPr>
                                      </m:ctrlPr>
                                    </m:sSupPr>
                                    <m:e>
                                      <m:r>
                                        <a:rPr lang="id-ID" sz="2400" i="1">
                                          <a:solidFill>
                                            <a:schemeClr val="bg1"/>
                                          </a:solidFill>
                                          <a:latin typeface="Cambria Math"/>
                                        </a:rPr>
                                        <m:t>10</m:t>
                                      </m:r>
                                    </m:e>
                                    <m:sup>
                                      <m:r>
                                        <a:rPr lang="id-ID" sz="2400" i="1">
                                          <a:solidFill>
                                            <a:schemeClr val="bg1"/>
                                          </a:solidFill>
                                          <a:latin typeface="Cambria Math"/>
                                        </a:rPr>
                                        <m:t>−13</m:t>
                                      </m:r>
                                    </m:sup>
                                  </m:sSup>
                                </m:e>
                              </m:d>
                            </m:e>
                            <m:sup>
                              <m:r>
                                <a:rPr lang="id-ID" sz="2400" i="1">
                                  <a:solidFill>
                                    <a:schemeClr val="bg1"/>
                                  </a:solidFill>
                                  <a:latin typeface="Cambria Math"/>
                                </a:rPr>
                                <m:t>2</m:t>
                              </m:r>
                            </m:sup>
                          </m:sSup>
                        </m:num>
                        <m:den>
                          <m:r>
                            <a:rPr lang="id-ID" sz="2400" i="1">
                              <a:solidFill>
                                <a:schemeClr val="bg1"/>
                              </a:solidFill>
                              <a:latin typeface="Cambria Math"/>
                            </a:rPr>
                            <m:t>17,7×</m:t>
                          </m:r>
                          <m:sSup>
                            <m:sSupPr>
                              <m:ctrlPr>
                                <a:rPr lang="id-ID" sz="2400" i="1">
                                  <a:solidFill>
                                    <a:schemeClr val="bg1"/>
                                  </a:solidFill>
                                  <a:latin typeface="Cambria Math" panose="02040503050406030204" pitchFamily="18" charset="0"/>
                                </a:rPr>
                              </m:ctrlPr>
                            </m:sSupPr>
                            <m:e>
                              <m:r>
                                <a:rPr lang="id-ID" sz="2400" i="1">
                                  <a:solidFill>
                                    <a:schemeClr val="bg1"/>
                                  </a:solidFill>
                                  <a:latin typeface="Cambria Math"/>
                                </a:rPr>
                                <m:t>10</m:t>
                              </m:r>
                            </m:e>
                            <m:sup>
                              <m:r>
                                <a:rPr lang="id-ID" sz="2400" i="1">
                                  <a:solidFill>
                                    <a:schemeClr val="bg1"/>
                                  </a:solidFill>
                                  <a:latin typeface="Cambria Math"/>
                                </a:rPr>
                                <m:t>−13</m:t>
                              </m:r>
                            </m:sup>
                          </m:sSup>
                        </m:den>
                      </m:f>
                      <m:r>
                        <a:rPr lang="id-ID" sz="2400" i="1">
                          <a:solidFill>
                            <a:schemeClr val="bg1"/>
                          </a:solidFill>
                          <a:latin typeface="Cambria Math"/>
                        </a:rPr>
                        <m:t>=885</m:t>
                      </m:r>
                      <m:sSup>
                        <m:sSupPr>
                          <m:ctrlPr>
                            <a:rPr lang="id-ID" sz="2400" i="1">
                              <a:solidFill>
                                <a:schemeClr val="bg1"/>
                              </a:solidFill>
                              <a:latin typeface="Cambria Math" panose="02040503050406030204" pitchFamily="18" charset="0"/>
                            </a:rPr>
                          </m:ctrlPr>
                        </m:sSupPr>
                        <m:e>
                          <m:r>
                            <a:rPr lang="id-ID" sz="2400" i="1">
                              <a:solidFill>
                                <a:schemeClr val="bg1"/>
                              </a:solidFill>
                              <a:latin typeface="Cambria Math"/>
                            </a:rPr>
                            <m:t>×10</m:t>
                          </m:r>
                        </m:e>
                        <m:sup>
                          <m:r>
                            <a:rPr lang="id-ID" sz="2400" i="1">
                              <a:solidFill>
                                <a:schemeClr val="bg1"/>
                              </a:solidFill>
                              <a:latin typeface="Cambria Math"/>
                            </a:rPr>
                            <m:t>−13</m:t>
                          </m:r>
                        </m:sup>
                      </m:sSup>
                      <m:r>
                        <a:rPr lang="id-ID" sz="2400" i="1">
                          <a:solidFill>
                            <a:schemeClr val="bg1"/>
                          </a:solidFill>
                          <a:latin typeface="Cambria Math"/>
                        </a:rPr>
                        <m:t> </m:t>
                      </m:r>
                      <m:r>
                        <a:rPr lang="id-ID" sz="2400" i="1">
                          <a:solidFill>
                            <a:schemeClr val="bg1"/>
                          </a:solidFill>
                          <a:latin typeface="Cambria Math"/>
                        </a:rPr>
                        <m:t>𝐽𝑜𝑢𝑙𝑒</m:t>
                      </m:r>
                    </m:oMath>
                  </m:oMathPara>
                </a14:m>
                <a:endParaRPr lang="id-ID" sz="2400" dirty="0">
                  <a:solidFill>
                    <a:schemeClr val="bg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59070" y="5013176"/>
                <a:ext cx="8373370" cy="1037272"/>
              </a:xfrm>
              <a:prstGeom prst="rect">
                <a:avLst/>
              </a:prstGeom>
              <a:blipFill rotWithShape="1">
                <a:blip r:embed="rId5"/>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587782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6475040" cy="1163216"/>
          </a:xfrm>
        </p:spPr>
        <p:txBody>
          <a:bodyPr/>
          <a:lstStyle/>
          <a:p>
            <a:r>
              <a:rPr lang="id-ID" dirty="0">
                <a:solidFill>
                  <a:schemeClr val="bg1"/>
                </a:solidFill>
                <a:effectLst/>
              </a:rPr>
              <a:t>Contoh Soal 4</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251520" y="2132856"/>
                <a:ext cx="8424936" cy="3816424"/>
              </a:xfrm>
            </p:spPr>
            <p:txBody>
              <a:bodyPr>
                <a:normAutofit lnSpcReduction="10000"/>
              </a:bodyPr>
              <a:lstStyle/>
              <a:p>
                <a:pPr lvl="0" algn="just">
                  <a:lnSpc>
                    <a:spcPct val="150000"/>
                  </a:lnSpc>
                </a:pPr>
                <a:r>
                  <a:rPr lang="id-ID" sz="1800" dirty="0">
                    <a:solidFill>
                      <a:schemeClr val="bg1"/>
                    </a:solidFill>
                    <a:latin typeface="Comic Sans MS" pitchFamily="66" charset="0"/>
                  </a:rPr>
                  <a:t>Sebuah kapasitor mempunyai kapasitas 4 μF diberi beda potensial 25 volt. Berapakah energi yang tersimpan?</a:t>
                </a:r>
              </a:p>
              <a:p>
                <a:pPr algn="just">
                  <a:lnSpc>
                    <a:spcPct val="150000"/>
                  </a:lnSpc>
                </a:pPr>
                <a:r>
                  <a:rPr lang="id-ID" sz="1800" dirty="0">
                    <a:solidFill>
                      <a:schemeClr val="bg1"/>
                    </a:solidFill>
                    <a:latin typeface="Comic Sans MS" pitchFamily="66" charset="0"/>
                  </a:rPr>
                  <a:t>Penyelesaian</a:t>
                </a:r>
              </a:p>
              <a:p>
                <a:pPr algn="just">
                  <a:lnSpc>
                    <a:spcPct val="150000"/>
                  </a:lnSpc>
                </a:pPr>
                <a:r>
                  <a:rPr lang="id-ID" sz="1800" dirty="0">
                    <a:solidFill>
                      <a:schemeClr val="bg1"/>
                    </a:solidFill>
                    <a:latin typeface="Comic Sans MS" pitchFamily="66" charset="0"/>
                  </a:rPr>
                  <a:t>Diketahui :  C = 4 µF = 4 × 10</a:t>
                </a:r>
                <a:r>
                  <a:rPr lang="id-ID" sz="1800" baseline="30000" dirty="0">
                    <a:solidFill>
                      <a:schemeClr val="bg1"/>
                    </a:solidFill>
                    <a:latin typeface="Comic Sans MS" pitchFamily="66" charset="0"/>
                  </a:rPr>
                  <a:t>-6</a:t>
                </a:r>
                <a:r>
                  <a:rPr lang="id-ID" sz="1800" dirty="0">
                    <a:solidFill>
                      <a:schemeClr val="bg1"/>
                    </a:solidFill>
                    <a:latin typeface="Comic Sans MS" pitchFamily="66" charset="0"/>
                  </a:rPr>
                  <a:t> F</a:t>
                </a:r>
              </a:p>
              <a:p>
                <a:pPr algn="just">
                  <a:lnSpc>
                    <a:spcPct val="150000"/>
                  </a:lnSpc>
                </a:pPr>
                <a:r>
                  <a:rPr lang="id-ID" sz="1800" dirty="0">
                    <a:solidFill>
                      <a:schemeClr val="bg1"/>
                    </a:solidFill>
                    <a:latin typeface="Comic Sans MS" pitchFamily="66" charset="0"/>
                  </a:rPr>
                  <a:t>	        V = 25 Volt</a:t>
                </a:r>
              </a:p>
              <a:p>
                <a:pPr algn="just">
                  <a:lnSpc>
                    <a:spcPct val="150000"/>
                  </a:lnSpc>
                </a:pPr>
                <a:r>
                  <a:rPr lang="id-ID" sz="1800" dirty="0">
                    <a:solidFill>
                      <a:schemeClr val="bg1"/>
                    </a:solidFill>
                    <a:latin typeface="Comic Sans MS" pitchFamily="66" charset="0"/>
                  </a:rPr>
                  <a:t>Ditanya : W ?</a:t>
                </a:r>
              </a:p>
              <a:p>
                <a:pPr algn="just">
                  <a:lnSpc>
                    <a:spcPct val="150000"/>
                  </a:lnSpc>
                </a:pPr>
                <a:r>
                  <a:rPr lang="id-ID" sz="1800" dirty="0">
                    <a:solidFill>
                      <a:schemeClr val="bg1"/>
                    </a:solidFill>
                    <a:latin typeface="Comic Sans MS" pitchFamily="66" charset="0"/>
                  </a:rPr>
                  <a:t>Jawab</a:t>
                </a:r>
              </a:p>
              <a:p>
                <a:pPr algn="just">
                  <a:lnSpc>
                    <a:spcPct val="150000"/>
                  </a:lnSpc>
                </a:pPr>
                <a14:m>
                  <m:oMath xmlns:m="http://schemas.openxmlformats.org/officeDocument/2006/math">
                    <m:r>
                      <a:rPr lang="id-ID" i="1">
                        <a:solidFill>
                          <a:schemeClr val="bg1"/>
                        </a:solidFill>
                        <a:latin typeface="Cambria Math"/>
                      </a:rPr>
                      <m:t>𝑊</m:t>
                    </m:r>
                    <m:r>
                      <a:rPr lang="id-ID" i="1">
                        <a:solidFill>
                          <a:schemeClr val="bg1"/>
                        </a:solidFill>
                        <a:latin typeface="Cambria Math"/>
                      </a:rPr>
                      <m:t>=</m:t>
                    </m:r>
                    <m:f>
                      <m:fPr>
                        <m:ctrlPr>
                          <a:rPr lang="id-ID" i="1">
                            <a:solidFill>
                              <a:schemeClr val="bg1"/>
                            </a:solidFill>
                            <a:latin typeface="Cambria Math" panose="02040503050406030204" pitchFamily="18" charset="0"/>
                          </a:rPr>
                        </m:ctrlPr>
                      </m:fPr>
                      <m:num>
                        <m:r>
                          <a:rPr lang="id-ID" i="1">
                            <a:solidFill>
                              <a:schemeClr val="bg1"/>
                            </a:solidFill>
                            <a:latin typeface="Cambria Math"/>
                          </a:rPr>
                          <m:t>1</m:t>
                        </m:r>
                      </m:num>
                      <m:den>
                        <m:r>
                          <a:rPr lang="id-ID" i="1">
                            <a:solidFill>
                              <a:schemeClr val="bg1"/>
                            </a:solidFill>
                            <a:latin typeface="Cambria Math"/>
                          </a:rPr>
                          <m:t>2</m:t>
                        </m:r>
                      </m:den>
                    </m:f>
                    <m:r>
                      <a:rPr lang="id-ID" i="1">
                        <a:solidFill>
                          <a:schemeClr val="bg1"/>
                        </a:solidFill>
                        <a:latin typeface="Cambria Math"/>
                      </a:rPr>
                      <m:t>𝐶</m:t>
                    </m:r>
                    <m:r>
                      <a:rPr lang="id-ID" i="1">
                        <a:solidFill>
                          <a:schemeClr val="bg1"/>
                        </a:solidFill>
                        <a:latin typeface="Cambria Math"/>
                      </a:rPr>
                      <m:t> </m:t>
                    </m:r>
                    <m:sSup>
                      <m:sSupPr>
                        <m:ctrlPr>
                          <a:rPr lang="id-ID" i="1">
                            <a:solidFill>
                              <a:schemeClr val="bg1"/>
                            </a:solidFill>
                            <a:latin typeface="Cambria Math" panose="02040503050406030204" pitchFamily="18" charset="0"/>
                          </a:rPr>
                        </m:ctrlPr>
                      </m:sSupPr>
                      <m:e>
                        <m:r>
                          <a:rPr lang="id-ID" i="1">
                            <a:solidFill>
                              <a:schemeClr val="bg1"/>
                            </a:solidFill>
                            <a:latin typeface="Cambria Math"/>
                          </a:rPr>
                          <m:t>𝑉</m:t>
                        </m:r>
                      </m:e>
                      <m:sup>
                        <m:r>
                          <a:rPr lang="id-ID" i="1">
                            <a:solidFill>
                              <a:schemeClr val="bg1"/>
                            </a:solidFill>
                            <a:latin typeface="Cambria Math"/>
                          </a:rPr>
                          <m:t>2</m:t>
                        </m:r>
                      </m:sup>
                    </m:sSup>
                    <m:r>
                      <a:rPr lang="id-ID" i="1">
                        <a:solidFill>
                          <a:schemeClr val="bg1"/>
                        </a:solidFill>
                        <a:latin typeface="Cambria Math"/>
                      </a:rPr>
                      <m:t>=</m:t>
                    </m:r>
                    <m:f>
                      <m:fPr>
                        <m:ctrlPr>
                          <a:rPr lang="id-ID" i="1">
                            <a:solidFill>
                              <a:schemeClr val="bg1"/>
                            </a:solidFill>
                            <a:latin typeface="Cambria Math" panose="02040503050406030204" pitchFamily="18" charset="0"/>
                          </a:rPr>
                        </m:ctrlPr>
                      </m:fPr>
                      <m:num>
                        <m:r>
                          <a:rPr lang="id-ID" i="1">
                            <a:solidFill>
                              <a:schemeClr val="bg1"/>
                            </a:solidFill>
                            <a:latin typeface="Cambria Math"/>
                          </a:rPr>
                          <m:t>1</m:t>
                        </m:r>
                      </m:num>
                      <m:den>
                        <m:r>
                          <a:rPr lang="id-ID" i="1">
                            <a:solidFill>
                              <a:schemeClr val="bg1"/>
                            </a:solidFill>
                            <a:latin typeface="Cambria Math"/>
                          </a:rPr>
                          <m:t>2</m:t>
                        </m:r>
                      </m:den>
                    </m:f>
                    <m:r>
                      <a:rPr lang="id-ID" i="1">
                        <a:solidFill>
                          <a:schemeClr val="bg1"/>
                        </a:solidFill>
                        <a:latin typeface="Cambria Math"/>
                      </a:rPr>
                      <m:t>∙4×</m:t>
                    </m:r>
                    <m:sSup>
                      <m:sSupPr>
                        <m:ctrlPr>
                          <a:rPr lang="id-ID" i="1">
                            <a:solidFill>
                              <a:schemeClr val="bg1"/>
                            </a:solidFill>
                            <a:latin typeface="Cambria Math" panose="02040503050406030204" pitchFamily="18" charset="0"/>
                          </a:rPr>
                        </m:ctrlPr>
                      </m:sSupPr>
                      <m:e>
                        <m:r>
                          <a:rPr lang="id-ID" i="1">
                            <a:solidFill>
                              <a:schemeClr val="bg1"/>
                            </a:solidFill>
                            <a:latin typeface="Cambria Math"/>
                          </a:rPr>
                          <m:t>10</m:t>
                        </m:r>
                      </m:e>
                      <m:sup>
                        <m:r>
                          <a:rPr lang="id-ID" i="1">
                            <a:solidFill>
                              <a:schemeClr val="bg1"/>
                            </a:solidFill>
                            <a:latin typeface="Cambria Math"/>
                          </a:rPr>
                          <m:t>−6</m:t>
                        </m:r>
                      </m:sup>
                    </m:sSup>
                    <m:r>
                      <a:rPr lang="id-ID" i="1">
                        <a:solidFill>
                          <a:schemeClr val="bg1"/>
                        </a:solidFill>
                        <a:latin typeface="Cambria Math"/>
                      </a:rPr>
                      <m:t>∙</m:t>
                    </m:r>
                    <m:sSup>
                      <m:sSupPr>
                        <m:ctrlPr>
                          <a:rPr lang="id-ID" i="1">
                            <a:solidFill>
                              <a:schemeClr val="bg1"/>
                            </a:solidFill>
                            <a:latin typeface="Cambria Math" panose="02040503050406030204" pitchFamily="18" charset="0"/>
                          </a:rPr>
                        </m:ctrlPr>
                      </m:sSupPr>
                      <m:e>
                        <m:r>
                          <a:rPr lang="id-ID" i="1">
                            <a:solidFill>
                              <a:schemeClr val="bg1"/>
                            </a:solidFill>
                            <a:latin typeface="Cambria Math"/>
                          </a:rPr>
                          <m:t>25</m:t>
                        </m:r>
                      </m:e>
                      <m:sup>
                        <m:r>
                          <a:rPr lang="id-ID" i="1">
                            <a:solidFill>
                              <a:schemeClr val="bg1"/>
                            </a:solidFill>
                            <a:latin typeface="Cambria Math"/>
                          </a:rPr>
                          <m:t>2</m:t>
                        </m:r>
                      </m:sup>
                    </m:sSup>
                    <m:r>
                      <a:rPr lang="id-ID" i="1">
                        <a:solidFill>
                          <a:schemeClr val="bg1"/>
                        </a:solidFill>
                        <a:latin typeface="Cambria Math"/>
                      </a:rPr>
                      <m:t>=1250 ×</m:t>
                    </m:r>
                    <m:sSup>
                      <m:sSupPr>
                        <m:ctrlPr>
                          <a:rPr lang="id-ID" i="1">
                            <a:solidFill>
                              <a:schemeClr val="bg1"/>
                            </a:solidFill>
                            <a:latin typeface="Cambria Math" panose="02040503050406030204" pitchFamily="18" charset="0"/>
                          </a:rPr>
                        </m:ctrlPr>
                      </m:sSupPr>
                      <m:e>
                        <m:r>
                          <a:rPr lang="id-ID" i="1">
                            <a:solidFill>
                              <a:schemeClr val="bg1"/>
                            </a:solidFill>
                            <a:latin typeface="Cambria Math"/>
                          </a:rPr>
                          <m:t>10</m:t>
                        </m:r>
                      </m:e>
                      <m:sup>
                        <m:r>
                          <a:rPr lang="id-ID" i="1">
                            <a:solidFill>
                              <a:schemeClr val="bg1"/>
                            </a:solidFill>
                            <a:latin typeface="Cambria Math"/>
                          </a:rPr>
                          <m:t>−6</m:t>
                        </m:r>
                      </m:sup>
                    </m:sSup>
                    <m:r>
                      <a:rPr lang="id-ID" i="1">
                        <a:solidFill>
                          <a:schemeClr val="bg1"/>
                        </a:solidFill>
                        <a:latin typeface="Cambria Math"/>
                      </a:rPr>
                      <m:t> </m:t>
                    </m:r>
                    <m:r>
                      <a:rPr lang="id-ID" i="1">
                        <a:solidFill>
                          <a:schemeClr val="bg1"/>
                        </a:solidFill>
                        <a:latin typeface="Cambria Math"/>
                      </a:rPr>
                      <m:t>𝐽𝑜𝑢𝑙𝑒</m:t>
                    </m:r>
                  </m:oMath>
                </a14:m>
                <a:r>
                  <a:rPr lang="id-ID" dirty="0">
                    <a:solidFill>
                      <a:schemeClr val="bg1"/>
                    </a:solidFill>
                    <a:latin typeface="Comic Sans MS" pitchFamily="66" charset="0"/>
                  </a:rPr>
                  <a:t> </a:t>
                </a:r>
              </a:p>
              <a:p>
                <a:endParaRPr lang="id-ID"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251520" y="2132856"/>
                <a:ext cx="8424936" cy="3816424"/>
              </a:xfrm>
              <a:blipFill rotWithShape="1">
                <a:blip r:embed="rId2"/>
                <a:stretch>
                  <a:fillRect r="-651"/>
                </a:stretch>
              </a:blipFill>
            </p:spPr>
            <p:txBody>
              <a:bodyPr/>
              <a:lstStyle/>
              <a:p>
                <a:r>
                  <a:rPr lang="id-ID">
                    <a:noFill/>
                  </a:rPr>
                  <a:t> </a:t>
                </a:r>
              </a:p>
            </p:txBody>
          </p:sp>
        </mc:Fallback>
      </mc:AlternateContent>
    </p:spTree>
    <p:extLst>
      <p:ext uri="{BB962C8B-B14F-4D97-AF65-F5344CB8AC3E}">
        <p14:creationId xmlns:p14="http://schemas.microsoft.com/office/powerpoint/2010/main" val="1394298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solidFill>
                  <a:schemeClr val="bg1">
                    <a:lumMod val="95000"/>
                    <a:lumOff val="5000"/>
                  </a:schemeClr>
                </a:solidFill>
                <a:effectLst/>
              </a:rPr>
              <a:t>RANGKAIAN KAPASITOR</a:t>
            </a:r>
          </a:p>
        </p:txBody>
      </p:sp>
      <p:sp>
        <p:nvSpPr>
          <p:cNvPr id="3" name="Rectangle 2"/>
          <p:cNvSpPr/>
          <p:nvPr/>
        </p:nvSpPr>
        <p:spPr>
          <a:xfrm>
            <a:off x="611560" y="1556792"/>
            <a:ext cx="7992888" cy="2631490"/>
          </a:xfrm>
          <a:prstGeom prst="rect">
            <a:avLst/>
          </a:prstGeom>
        </p:spPr>
        <p:txBody>
          <a:bodyPr wrap="square">
            <a:spAutoFit/>
          </a:bodyPr>
          <a:lstStyle/>
          <a:p>
            <a:pPr lvl="0">
              <a:lnSpc>
                <a:spcPct val="150000"/>
              </a:lnSpc>
            </a:pPr>
            <a:r>
              <a:rPr lang="id-ID" sz="2000" b="1" dirty="0">
                <a:solidFill>
                  <a:schemeClr val="bg1">
                    <a:lumMod val="95000"/>
                    <a:lumOff val="5000"/>
                  </a:schemeClr>
                </a:solidFill>
                <a:latin typeface="Comic Sans MS" pitchFamily="66" charset="0"/>
              </a:rPr>
              <a:t>Rangkaian Seri</a:t>
            </a:r>
          </a:p>
          <a:p>
            <a:pPr algn="just">
              <a:lnSpc>
                <a:spcPct val="150000"/>
              </a:lnSpc>
            </a:pPr>
            <a:r>
              <a:rPr lang="id-ID" dirty="0">
                <a:solidFill>
                  <a:schemeClr val="bg1">
                    <a:lumMod val="95000"/>
                    <a:lumOff val="5000"/>
                  </a:schemeClr>
                </a:solidFill>
                <a:latin typeface="Comic Sans MS" pitchFamily="66" charset="0"/>
              </a:rPr>
              <a:t>	Dua kapasitor atau lebih dapat disusun dengan ujung-ujung yang disambung-sambungkan secara berurutan seperti pada gambar. Pada rangkaian seri muatan yang tersimpan pada kapasitor akan sama, Q sama, meskipun besar kapasitasnya berlainan. Akibatnya beda potensial tiap kapasitor akan berbanding terbalik dengan kapasitas kapasitornya.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5" name="Object 4"/>
          <p:cNvGraphicFramePr>
            <a:graphicFrameLocks noChangeAspect="1"/>
          </p:cNvGraphicFramePr>
          <p:nvPr>
            <p:extLst>
              <p:ext uri="{D42A27DB-BD31-4B8C-83A1-F6EECF244321}">
                <p14:modId xmlns:p14="http://schemas.microsoft.com/office/powerpoint/2010/main" val="11683513"/>
              </p:ext>
            </p:extLst>
          </p:nvPr>
        </p:nvGraphicFramePr>
        <p:xfrm>
          <a:off x="2915816" y="4188282"/>
          <a:ext cx="2678417" cy="1894490"/>
        </p:xfrm>
        <a:graphic>
          <a:graphicData uri="http://schemas.openxmlformats.org/presentationml/2006/ole">
            <mc:AlternateContent xmlns:mc="http://schemas.openxmlformats.org/markup-compatibility/2006">
              <mc:Choice xmlns:v="urn:schemas-microsoft-com:vml" Requires="v">
                <p:oleObj spid="_x0000_s2052" r:id="rId3" imgW="2357051" imgH="1656750" progId="Visio.Drawing.11">
                  <p:embed/>
                </p:oleObj>
              </mc:Choice>
              <mc:Fallback>
                <p:oleObj r:id="rId3" imgW="2357051" imgH="165675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4188282"/>
                        <a:ext cx="2678417" cy="1894490"/>
                      </a:xfrm>
                      <a:prstGeom prst="rect">
                        <a:avLst/>
                      </a:prstGeom>
                      <a:noFill/>
                    </p:spPr>
                  </p:pic>
                </p:oleObj>
              </mc:Fallback>
            </mc:AlternateContent>
          </a:graphicData>
        </a:graphic>
      </p:graphicFrame>
      <p:sp>
        <p:nvSpPr>
          <p:cNvPr id="6" name="Rectangle 5"/>
          <p:cNvSpPr/>
          <p:nvPr/>
        </p:nvSpPr>
        <p:spPr>
          <a:xfrm>
            <a:off x="2843808" y="6021288"/>
            <a:ext cx="2781531" cy="369332"/>
          </a:xfrm>
          <a:prstGeom prst="rect">
            <a:avLst/>
          </a:prstGeom>
        </p:spPr>
        <p:txBody>
          <a:bodyPr wrap="none">
            <a:spAutoFit/>
          </a:bodyPr>
          <a:lstStyle/>
          <a:p>
            <a:r>
              <a:rPr lang="id-ID" dirty="0">
                <a:solidFill>
                  <a:schemeClr val="bg1">
                    <a:lumMod val="95000"/>
                    <a:lumOff val="5000"/>
                  </a:schemeClr>
                </a:solidFill>
              </a:rPr>
              <a:t>Rangkaian Seri Kapasitor</a:t>
            </a:r>
          </a:p>
        </p:txBody>
      </p:sp>
    </p:spTree>
    <p:extLst>
      <p:ext uri="{BB962C8B-B14F-4D97-AF65-F5344CB8AC3E}">
        <p14:creationId xmlns:p14="http://schemas.microsoft.com/office/powerpoint/2010/main" val="3086273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683568" y="1484784"/>
                <a:ext cx="7920880" cy="3730830"/>
              </a:xfrm>
              <a:prstGeom prst="rect">
                <a:avLst/>
              </a:prstGeom>
            </p:spPr>
            <p:txBody>
              <a:bodyPr wrap="square">
                <a:spAutoFit/>
              </a:bodyPr>
              <a:lstStyle/>
              <a:p>
                <a:pPr algn="just">
                  <a:lnSpc>
                    <a:spcPct val="150000"/>
                  </a:lnSpc>
                </a:pPr>
                <a:r>
                  <a:rPr lang="id-ID" dirty="0">
                    <a:solidFill>
                      <a:schemeClr val="bg1">
                        <a:lumMod val="95000"/>
                        <a:lumOff val="5000"/>
                      </a:schemeClr>
                    </a:solidFill>
                    <a:latin typeface="Comic Sans MS" pitchFamily="66" charset="0"/>
                  </a:rPr>
                  <a:t>	</a:t>
                </a:r>
                <a:r>
                  <a:rPr lang="id-ID" sz="2000" dirty="0">
                    <a:solidFill>
                      <a:schemeClr val="bg1">
                        <a:lumMod val="95000"/>
                        <a:lumOff val="5000"/>
                      </a:schemeClr>
                    </a:solidFill>
                    <a:latin typeface="Comic Sans MS" pitchFamily="66" charset="0"/>
                  </a:rPr>
                  <a:t>Pada gambar rangkaian seri beda potensial sumber E akan terbagi menjadi tiga bagian. Dari penjelasan ini dapat disimpulkan sifat-sifat yang dimiliki rangkaian seri sebagai berikut:</a:t>
                </a:r>
              </a:p>
              <a:p>
                <a:pPr algn="just">
                  <a:lnSpc>
                    <a:spcPct val="150000"/>
                  </a:lnSpc>
                </a:pPr>
                <a:endParaRPr lang="id-ID" sz="2000" dirty="0">
                  <a:solidFill>
                    <a:schemeClr val="bg1">
                      <a:lumMod val="95000"/>
                      <a:lumOff val="5000"/>
                    </a:schemeClr>
                  </a:solidFill>
                  <a:latin typeface="Comic Sans MS" pitchFamily="66" charset="0"/>
                </a:endParaRPr>
              </a:p>
              <a:p>
                <a:pPr marL="342900" lvl="0" indent="-342900" algn="just">
                  <a:lnSpc>
                    <a:spcPct val="150000"/>
                  </a:lnSpc>
                  <a:buFont typeface="+mj-lt"/>
                  <a:buAutoNum type="arabicPeriod"/>
                </a:pPr>
                <a:r>
                  <a:rPr lang="id-ID" sz="2000" b="1" dirty="0">
                    <a:solidFill>
                      <a:schemeClr val="bg1">
                        <a:lumMod val="95000"/>
                        <a:lumOff val="5000"/>
                      </a:schemeClr>
                    </a:solidFill>
                    <a:latin typeface="Comic Sans MS" pitchFamily="66" charset="0"/>
                  </a:rPr>
                  <a:t>Q</a:t>
                </a:r>
                <a:r>
                  <a:rPr lang="id-ID" sz="2000" b="1" baseline="-25000" dirty="0">
                    <a:solidFill>
                      <a:schemeClr val="bg1">
                        <a:lumMod val="95000"/>
                        <a:lumOff val="5000"/>
                      </a:schemeClr>
                    </a:solidFill>
                    <a:latin typeface="Comic Sans MS" pitchFamily="66" charset="0"/>
                  </a:rPr>
                  <a:t>tot</a:t>
                </a:r>
                <a:r>
                  <a:rPr lang="id-ID" sz="2000" b="1" dirty="0">
                    <a:solidFill>
                      <a:schemeClr val="bg1">
                        <a:lumMod val="95000"/>
                        <a:lumOff val="5000"/>
                      </a:schemeClr>
                    </a:solidFill>
                    <a:latin typeface="Comic Sans MS" pitchFamily="66" charset="0"/>
                  </a:rPr>
                  <a:t> = Q</a:t>
                </a:r>
                <a:r>
                  <a:rPr lang="id-ID" sz="2000" b="1" baseline="-25000" dirty="0">
                    <a:solidFill>
                      <a:schemeClr val="bg1">
                        <a:lumMod val="95000"/>
                        <a:lumOff val="5000"/>
                      </a:schemeClr>
                    </a:solidFill>
                    <a:latin typeface="Comic Sans MS" pitchFamily="66" charset="0"/>
                  </a:rPr>
                  <a:t>1</a:t>
                </a:r>
                <a:r>
                  <a:rPr lang="id-ID" sz="2000" b="1" dirty="0">
                    <a:solidFill>
                      <a:schemeClr val="bg1">
                        <a:lumMod val="95000"/>
                        <a:lumOff val="5000"/>
                      </a:schemeClr>
                    </a:solidFill>
                    <a:latin typeface="Comic Sans MS" pitchFamily="66" charset="0"/>
                  </a:rPr>
                  <a:t> = Q</a:t>
                </a:r>
                <a:r>
                  <a:rPr lang="id-ID" sz="2000" b="1" baseline="-25000" dirty="0">
                    <a:solidFill>
                      <a:schemeClr val="bg1">
                        <a:lumMod val="95000"/>
                        <a:lumOff val="5000"/>
                      </a:schemeClr>
                    </a:solidFill>
                    <a:latin typeface="Comic Sans MS" pitchFamily="66" charset="0"/>
                  </a:rPr>
                  <a:t>2</a:t>
                </a:r>
                <a:r>
                  <a:rPr lang="id-ID" sz="2000" b="1" dirty="0">
                    <a:solidFill>
                      <a:schemeClr val="bg1">
                        <a:lumMod val="95000"/>
                        <a:lumOff val="5000"/>
                      </a:schemeClr>
                    </a:solidFill>
                    <a:latin typeface="Comic Sans MS" pitchFamily="66" charset="0"/>
                  </a:rPr>
                  <a:t> = Q</a:t>
                </a:r>
                <a:r>
                  <a:rPr lang="id-ID" sz="2000" b="1" baseline="-25000" dirty="0">
                    <a:solidFill>
                      <a:schemeClr val="bg1">
                        <a:lumMod val="95000"/>
                        <a:lumOff val="5000"/>
                      </a:schemeClr>
                    </a:solidFill>
                    <a:latin typeface="Comic Sans MS" pitchFamily="66" charset="0"/>
                  </a:rPr>
                  <a:t>3</a:t>
                </a:r>
                <a:r>
                  <a:rPr lang="id-ID" sz="2000" b="1" dirty="0">
                    <a:solidFill>
                      <a:schemeClr val="bg1">
                        <a:lumMod val="95000"/>
                        <a:lumOff val="5000"/>
                      </a:schemeClr>
                    </a:solidFill>
                    <a:latin typeface="Comic Sans MS" pitchFamily="66" charset="0"/>
                  </a:rPr>
                  <a:t> </a:t>
                </a:r>
                <a:endParaRPr lang="id-ID" sz="2000" dirty="0">
                  <a:solidFill>
                    <a:schemeClr val="bg1">
                      <a:lumMod val="95000"/>
                      <a:lumOff val="5000"/>
                    </a:schemeClr>
                  </a:solidFill>
                  <a:latin typeface="Comic Sans MS" pitchFamily="66" charset="0"/>
                </a:endParaRPr>
              </a:p>
              <a:p>
                <a:pPr marL="342900" lvl="0" indent="-342900" algn="just">
                  <a:lnSpc>
                    <a:spcPct val="150000"/>
                  </a:lnSpc>
                  <a:buFont typeface="+mj-lt"/>
                  <a:buAutoNum type="arabicPeriod"/>
                </a:pPr>
                <a:r>
                  <a:rPr lang="id-ID" sz="2000" b="1" dirty="0">
                    <a:solidFill>
                      <a:schemeClr val="bg1">
                        <a:lumMod val="95000"/>
                        <a:lumOff val="5000"/>
                      </a:schemeClr>
                    </a:solidFill>
                    <a:latin typeface="Comic Sans MS" pitchFamily="66" charset="0"/>
                  </a:rPr>
                  <a:t>V</a:t>
                </a:r>
                <a:r>
                  <a:rPr lang="id-ID" sz="2000" b="1" baseline="-25000" dirty="0">
                    <a:solidFill>
                      <a:schemeClr val="bg1">
                        <a:lumMod val="95000"/>
                        <a:lumOff val="5000"/>
                      </a:schemeClr>
                    </a:solidFill>
                    <a:latin typeface="Comic Sans MS" pitchFamily="66" charset="0"/>
                  </a:rPr>
                  <a:t>AB</a:t>
                </a:r>
                <a:r>
                  <a:rPr lang="id-ID" sz="2000" b="1" dirty="0">
                    <a:solidFill>
                      <a:schemeClr val="bg1">
                        <a:lumMod val="95000"/>
                        <a:lumOff val="5000"/>
                      </a:schemeClr>
                    </a:solidFill>
                    <a:latin typeface="Comic Sans MS" pitchFamily="66" charset="0"/>
                  </a:rPr>
                  <a:t> = V</a:t>
                </a:r>
                <a:r>
                  <a:rPr lang="id-ID" sz="2000" b="1" baseline="-25000" dirty="0">
                    <a:solidFill>
                      <a:schemeClr val="bg1">
                        <a:lumMod val="95000"/>
                        <a:lumOff val="5000"/>
                      </a:schemeClr>
                    </a:solidFill>
                    <a:latin typeface="Comic Sans MS" pitchFamily="66" charset="0"/>
                  </a:rPr>
                  <a:t>1</a:t>
                </a:r>
                <a:r>
                  <a:rPr lang="id-ID" sz="2000" b="1" dirty="0">
                    <a:solidFill>
                      <a:schemeClr val="bg1">
                        <a:lumMod val="95000"/>
                        <a:lumOff val="5000"/>
                      </a:schemeClr>
                    </a:solidFill>
                    <a:latin typeface="Comic Sans MS" pitchFamily="66" charset="0"/>
                  </a:rPr>
                  <a:t> + V</a:t>
                </a:r>
                <a:r>
                  <a:rPr lang="id-ID" sz="2000" b="1" baseline="-25000" dirty="0">
                    <a:solidFill>
                      <a:schemeClr val="bg1">
                        <a:lumMod val="95000"/>
                        <a:lumOff val="5000"/>
                      </a:schemeClr>
                    </a:solidFill>
                    <a:latin typeface="Comic Sans MS" pitchFamily="66" charset="0"/>
                  </a:rPr>
                  <a:t>2</a:t>
                </a:r>
                <a:r>
                  <a:rPr lang="id-ID" sz="2000" b="1" dirty="0">
                    <a:solidFill>
                      <a:schemeClr val="bg1">
                        <a:lumMod val="95000"/>
                        <a:lumOff val="5000"/>
                      </a:schemeClr>
                    </a:solidFill>
                    <a:latin typeface="Comic Sans MS" pitchFamily="66" charset="0"/>
                  </a:rPr>
                  <a:t> + V</a:t>
                </a:r>
                <a:r>
                  <a:rPr lang="id-ID" sz="2000" b="1" baseline="-25000" dirty="0">
                    <a:solidFill>
                      <a:schemeClr val="bg1">
                        <a:lumMod val="95000"/>
                        <a:lumOff val="5000"/>
                      </a:schemeClr>
                    </a:solidFill>
                    <a:latin typeface="Comic Sans MS" pitchFamily="66" charset="0"/>
                  </a:rPr>
                  <a:t>3</a:t>
                </a:r>
                <a:endParaRPr lang="id-ID" sz="2000" dirty="0">
                  <a:solidFill>
                    <a:schemeClr val="bg1">
                      <a:lumMod val="95000"/>
                      <a:lumOff val="5000"/>
                    </a:schemeClr>
                  </a:solidFill>
                  <a:latin typeface="Comic Sans MS" pitchFamily="66" charset="0"/>
                </a:endParaRPr>
              </a:p>
              <a:p>
                <a:pPr marL="342900" lvl="0" indent="-342900" algn="just">
                  <a:lnSpc>
                    <a:spcPct val="150000"/>
                  </a:lnSpc>
                  <a:buFont typeface="+mj-lt"/>
                  <a:buAutoNum type="arabicPeriod"/>
                </a:pPr>
                <a14:m>
                  <m:oMath xmlns:m="http://schemas.openxmlformats.org/officeDocument/2006/math">
                    <m:f>
                      <m:fPr>
                        <m:ctrlPr>
                          <a:rPr lang="id-ID" sz="2400" b="1" i="1">
                            <a:solidFill>
                              <a:schemeClr val="bg1">
                                <a:lumMod val="95000"/>
                                <a:lumOff val="5000"/>
                              </a:schemeClr>
                            </a:solidFill>
                            <a:latin typeface="Cambria Math" panose="02040503050406030204" pitchFamily="18" charset="0"/>
                          </a:rPr>
                        </m:ctrlPr>
                      </m:fPr>
                      <m:num>
                        <m:r>
                          <a:rPr lang="id-ID" sz="2400" b="1" i="1">
                            <a:solidFill>
                              <a:schemeClr val="bg1">
                                <a:lumMod val="95000"/>
                                <a:lumOff val="5000"/>
                              </a:schemeClr>
                            </a:solidFill>
                            <a:latin typeface="Cambria Math"/>
                          </a:rPr>
                          <m:t>𝟏</m:t>
                        </m:r>
                      </m:num>
                      <m:den>
                        <m:sSub>
                          <m:sSubPr>
                            <m:ctrlPr>
                              <a:rPr lang="id-ID" sz="2400" b="1" i="1">
                                <a:solidFill>
                                  <a:schemeClr val="bg1">
                                    <a:lumMod val="95000"/>
                                    <a:lumOff val="5000"/>
                                  </a:schemeClr>
                                </a:solidFill>
                                <a:latin typeface="Cambria Math" panose="02040503050406030204" pitchFamily="18" charset="0"/>
                              </a:rPr>
                            </m:ctrlPr>
                          </m:sSubPr>
                          <m:e>
                            <m:r>
                              <a:rPr lang="id-ID" sz="2400" b="1" i="1">
                                <a:solidFill>
                                  <a:schemeClr val="bg1">
                                    <a:lumMod val="95000"/>
                                    <a:lumOff val="5000"/>
                                  </a:schemeClr>
                                </a:solidFill>
                                <a:latin typeface="Cambria Math"/>
                              </a:rPr>
                              <m:t>𝐂</m:t>
                            </m:r>
                          </m:e>
                          <m:sub>
                            <m:r>
                              <a:rPr lang="id-ID" sz="2400" b="1" i="1">
                                <a:solidFill>
                                  <a:schemeClr val="bg1">
                                    <a:lumMod val="95000"/>
                                    <a:lumOff val="5000"/>
                                  </a:schemeClr>
                                </a:solidFill>
                                <a:latin typeface="Cambria Math"/>
                              </a:rPr>
                              <m:t>𝐬</m:t>
                            </m:r>
                          </m:sub>
                        </m:sSub>
                      </m:den>
                    </m:f>
                    <m:r>
                      <a:rPr lang="id-ID" sz="2400" b="1">
                        <a:solidFill>
                          <a:schemeClr val="bg1">
                            <a:lumMod val="95000"/>
                            <a:lumOff val="5000"/>
                          </a:schemeClr>
                        </a:solidFill>
                        <a:latin typeface="Cambria Math"/>
                      </a:rPr>
                      <m:t>=</m:t>
                    </m:r>
                    <m:f>
                      <m:fPr>
                        <m:ctrlPr>
                          <a:rPr lang="id-ID" sz="2400" b="1" i="1">
                            <a:solidFill>
                              <a:schemeClr val="bg1">
                                <a:lumMod val="95000"/>
                                <a:lumOff val="5000"/>
                              </a:schemeClr>
                            </a:solidFill>
                            <a:latin typeface="Cambria Math" panose="02040503050406030204" pitchFamily="18" charset="0"/>
                          </a:rPr>
                        </m:ctrlPr>
                      </m:fPr>
                      <m:num>
                        <m:r>
                          <a:rPr lang="id-ID" sz="2400" b="1" i="1">
                            <a:solidFill>
                              <a:schemeClr val="bg1">
                                <a:lumMod val="95000"/>
                                <a:lumOff val="5000"/>
                              </a:schemeClr>
                            </a:solidFill>
                            <a:latin typeface="Cambria Math"/>
                          </a:rPr>
                          <m:t>𝟏</m:t>
                        </m:r>
                      </m:num>
                      <m:den>
                        <m:sSub>
                          <m:sSubPr>
                            <m:ctrlPr>
                              <a:rPr lang="id-ID" sz="2400" b="1" i="1">
                                <a:solidFill>
                                  <a:schemeClr val="bg1">
                                    <a:lumMod val="95000"/>
                                    <a:lumOff val="5000"/>
                                  </a:schemeClr>
                                </a:solidFill>
                                <a:latin typeface="Cambria Math" panose="02040503050406030204" pitchFamily="18" charset="0"/>
                              </a:rPr>
                            </m:ctrlPr>
                          </m:sSubPr>
                          <m:e>
                            <m:r>
                              <a:rPr lang="id-ID" sz="2400" b="1" i="1">
                                <a:solidFill>
                                  <a:schemeClr val="bg1">
                                    <a:lumMod val="95000"/>
                                    <a:lumOff val="5000"/>
                                  </a:schemeClr>
                                </a:solidFill>
                                <a:latin typeface="Cambria Math"/>
                              </a:rPr>
                              <m:t>𝐂</m:t>
                            </m:r>
                          </m:e>
                          <m:sub>
                            <m:r>
                              <a:rPr lang="id-ID" sz="2400" b="1" i="1">
                                <a:solidFill>
                                  <a:schemeClr val="bg1">
                                    <a:lumMod val="95000"/>
                                    <a:lumOff val="5000"/>
                                  </a:schemeClr>
                                </a:solidFill>
                                <a:latin typeface="Cambria Math"/>
                              </a:rPr>
                              <m:t>𝟏</m:t>
                            </m:r>
                          </m:sub>
                        </m:sSub>
                      </m:den>
                    </m:f>
                    <m:r>
                      <a:rPr lang="id-ID" sz="2400" b="1">
                        <a:solidFill>
                          <a:schemeClr val="bg1">
                            <a:lumMod val="95000"/>
                            <a:lumOff val="5000"/>
                          </a:schemeClr>
                        </a:solidFill>
                        <a:latin typeface="Cambria Math"/>
                      </a:rPr>
                      <m:t>+</m:t>
                    </m:r>
                    <m:f>
                      <m:fPr>
                        <m:ctrlPr>
                          <a:rPr lang="id-ID" sz="2400" b="1" i="1">
                            <a:solidFill>
                              <a:schemeClr val="bg1">
                                <a:lumMod val="95000"/>
                                <a:lumOff val="5000"/>
                              </a:schemeClr>
                            </a:solidFill>
                            <a:latin typeface="Cambria Math" panose="02040503050406030204" pitchFamily="18" charset="0"/>
                          </a:rPr>
                        </m:ctrlPr>
                      </m:fPr>
                      <m:num>
                        <m:r>
                          <a:rPr lang="id-ID" sz="2400" b="1" i="1">
                            <a:solidFill>
                              <a:schemeClr val="bg1">
                                <a:lumMod val="95000"/>
                                <a:lumOff val="5000"/>
                              </a:schemeClr>
                            </a:solidFill>
                            <a:latin typeface="Cambria Math"/>
                          </a:rPr>
                          <m:t>𝟏</m:t>
                        </m:r>
                      </m:num>
                      <m:den>
                        <m:sSub>
                          <m:sSubPr>
                            <m:ctrlPr>
                              <a:rPr lang="id-ID" sz="2400" b="1" i="1">
                                <a:solidFill>
                                  <a:schemeClr val="bg1">
                                    <a:lumMod val="95000"/>
                                    <a:lumOff val="5000"/>
                                  </a:schemeClr>
                                </a:solidFill>
                                <a:latin typeface="Cambria Math" panose="02040503050406030204" pitchFamily="18" charset="0"/>
                              </a:rPr>
                            </m:ctrlPr>
                          </m:sSubPr>
                          <m:e>
                            <m:r>
                              <a:rPr lang="id-ID" sz="2400" b="1" i="1">
                                <a:solidFill>
                                  <a:schemeClr val="bg1">
                                    <a:lumMod val="95000"/>
                                    <a:lumOff val="5000"/>
                                  </a:schemeClr>
                                </a:solidFill>
                                <a:latin typeface="Cambria Math"/>
                              </a:rPr>
                              <m:t>𝐂</m:t>
                            </m:r>
                          </m:e>
                          <m:sub>
                            <m:r>
                              <a:rPr lang="id-ID" sz="2400" b="1" i="1">
                                <a:solidFill>
                                  <a:schemeClr val="bg1">
                                    <a:lumMod val="95000"/>
                                    <a:lumOff val="5000"/>
                                  </a:schemeClr>
                                </a:solidFill>
                                <a:latin typeface="Cambria Math"/>
                              </a:rPr>
                              <m:t>𝟐</m:t>
                            </m:r>
                          </m:sub>
                        </m:sSub>
                      </m:den>
                    </m:f>
                    <m:r>
                      <a:rPr lang="id-ID" sz="2400" b="1">
                        <a:solidFill>
                          <a:schemeClr val="bg1">
                            <a:lumMod val="95000"/>
                            <a:lumOff val="5000"/>
                          </a:schemeClr>
                        </a:solidFill>
                        <a:latin typeface="Cambria Math"/>
                      </a:rPr>
                      <m:t>+</m:t>
                    </m:r>
                    <m:f>
                      <m:fPr>
                        <m:ctrlPr>
                          <a:rPr lang="id-ID" sz="2400" b="1" i="1">
                            <a:solidFill>
                              <a:schemeClr val="bg1">
                                <a:lumMod val="95000"/>
                                <a:lumOff val="5000"/>
                              </a:schemeClr>
                            </a:solidFill>
                            <a:latin typeface="Cambria Math" panose="02040503050406030204" pitchFamily="18" charset="0"/>
                          </a:rPr>
                        </m:ctrlPr>
                      </m:fPr>
                      <m:num>
                        <m:r>
                          <a:rPr lang="id-ID" sz="2400" b="1" i="1">
                            <a:solidFill>
                              <a:schemeClr val="bg1">
                                <a:lumMod val="95000"/>
                                <a:lumOff val="5000"/>
                              </a:schemeClr>
                            </a:solidFill>
                            <a:latin typeface="Cambria Math"/>
                          </a:rPr>
                          <m:t>𝟏</m:t>
                        </m:r>
                      </m:num>
                      <m:den>
                        <m:sSub>
                          <m:sSubPr>
                            <m:ctrlPr>
                              <a:rPr lang="id-ID" sz="2400" b="1" i="1">
                                <a:solidFill>
                                  <a:schemeClr val="bg1">
                                    <a:lumMod val="95000"/>
                                    <a:lumOff val="5000"/>
                                  </a:schemeClr>
                                </a:solidFill>
                                <a:latin typeface="Cambria Math" panose="02040503050406030204" pitchFamily="18" charset="0"/>
                              </a:rPr>
                            </m:ctrlPr>
                          </m:sSubPr>
                          <m:e>
                            <m:r>
                              <a:rPr lang="id-ID" sz="2400" b="1" i="1">
                                <a:solidFill>
                                  <a:schemeClr val="bg1">
                                    <a:lumMod val="95000"/>
                                    <a:lumOff val="5000"/>
                                  </a:schemeClr>
                                </a:solidFill>
                                <a:latin typeface="Cambria Math"/>
                              </a:rPr>
                              <m:t>𝐂</m:t>
                            </m:r>
                          </m:e>
                          <m:sub>
                            <m:r>
                              <a:rPr lang="id-ID" sz="2400" b="1" i="1">
                                <a:solidFill>
                                  <a:schemeClr val="bg1">
                                    <a:lumMod val="95000"/>
                                    <a:lumOff val="5000"/>
                                  </a:schemeClr>
                                </a:solidFill>
                                <a:latin typeface="Cambria Math"/>
                              </a:rPr>
                              <m:t>𝟑</m:t>
                            </m:r>
                          </m:sub>
                        </m:sSub>
                      </m:den>
                    </m:f>
                  </m:oMath>
                </a14:m>
                <a:endParaRPr lang="id-ID" sz="2400" dirty="0">
                  <a:latin typeface="Comic Sans MS" pitchFamily="66"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683568" y="1484784"/>
                <a:ext cx="7920880" cy="3730830"/>
              </a:xfrm>
              <a:prstGeom prst="rect">
                <a:avLst/>
              </a:prstGeom>
              <a:blipFill rotWithShape="1">
                <a:blip r:embed="rId2"/>
                <a:stretch>
                  <a:fillRect l="-1078" r="-847"/>
                </a:stretch>
              </a:blipFill>
            </p:spPr>
            <p:txBody>
              <a:bodyPr/>
              <a:lstStyle/>
              <a:p>
                <a:r>
                  <a:rPr lang="id-ID">
                    <a:noFill/>
                  </a:rPr>
                  <a:t> </a:t>
                </a:r>
              </a:p>
            </p:txBody>
          </p:sp>
        </mc:Fallback>
      </mc:AlternateContent>
    </p:spTree>
    <p:extLst>
      <p:ext uri="{BB962C8B-B14F-4D97-AF65-F5344CB8AC3E}">
        <p14:creationId xmlns:p14="http://schemas.microsoft.com/office/powerpoint/2010/main" val="2702707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solidFill>
                  <a:schemeClr val="bg1">
                    <a:lumMod val="95000"/>
                    <a:lumOff val="5000"/>
                  </a:schemeClr>
                </a:solidFill>
                <a:effectLst/>
              </a:rPr>
              <a:t>RANGKAIAN KAPASITOR</a:t>
            </a:r>
          </a:p>
        </p:txBody>
      </p:sp>
      <p:sp>
        <p:nvSpPr>
          <p:cNvPr id="3" name="Rectangle 2"/>
          <p:cNvSpPr/>
          <p:nvPr/>
        </p:nvSpPr>
        <p:spPr>
          <a:xfrm>
            <a:off x="611560" y="1556792"/>
            <a:ext cx="4392488" cy="5124480"/>
          </a:xfrm>
          <a:prstGeom prst="rect">
            <a:avLst/>
          </a:prstGeom>
        </p:spPr>
        <p:txBody>
          <a:bodyPr wrap="square">
            <a:spAutoFit/>
          </a:bodyPr>
          <a:lstStyle/>
          <a:p>
            <a:pPr lvl="0">
              <a:lnSpc>
                <a:spcPct val="150000"/>
              </a:lnSpc>
            </a:pPr>
            <a:r>
              <a:rPr lang="id-ID" sz="2000" b="1" dirty="0">
                <a:solidFill>
                  <a:schemeClr val="bg1">
                    <a:lumMod val="95000"/>
                    <a:lumOff val="5000"/>
                  </a:schemeClr>
                </a:solidFill>
                <a:latin typeface="Comic Sans MS" pitchFamily="66" charset="0"/>
              </a:rPr>
              <a:t>Rangkaian Paralel</a:t>
            </a:r>
          </a:p>
          <a:p>
            <a:pPr algn="just">
              <a:lnSpc>
                <a:spcPct val="150000"/>
              </a:lnSpc>
            </a:pPr>
            <a:r>
              <a:rPr lang="id-ID" dirty="0">
                <a:solidFill>
                  <a:schemeClr val="bg1">
                    <a:lumMod val="95000"/>
                    <a:lumOff val="5000"/>
                  </a:schemeClr>
                </a:solidFill>
                <a:latin typeface="Comic Sans MS" pitchFamily="66" charset="0"/>
              </a:rPr>
              <a:t>	Rangkaian paralel adalah gabungan dua kapasitor atau lebih dengan kutub-kutub yang sama menyatu seperti pada gambar. </a:t>
            </a:r>
          </a:p>
          <a:p>
            <a:pPr algn="just">
              <a:lnSpc>
                <a:spcPct val="150000"/>
              </a:lnSpc>
            </a:pPr>
            <a:r>
              <a:rPr lang="id-ID" dirty="0">
                <a:solidFill>
                  <a:schemeClr val="bg1">
                    <a:lumMod val="95000"/>
                    <a:lumOff val="5000"/>
                  </a:schemeClr>
                </a:solidFill>
                <a:latin typeface="Comic Sans MS" pitchFamily="66" charset="0"/>
              </a:rPr>
              <a:t>	Pada rangkaian ini beda potensial ujung-ujung kapasitor akan sama karena posisinya sama. Akibatnya muatan yang tersimpan sebanding dengan kapasitornya. Muatan total yang tersimpan sama dengan jumlah totalnya</a:t>
            </a:r>
            <a:r>
              <a:rPr lang="id-ID" dirty="0"/>
              <a:t>. </a:t>
            </a:r>
            <a:r>
              <a:rPr lang="id-ID" dirty="0">
                <a:solidFill>
                  <a:schemeClr val="bg1">
                    <a:lumMod val="95000"/>
                    <a:lumOff val="5000"/>
                  </a:schemeClr>
                </a:solidFill>
                <a:latin typeface="Comic Sans MS" pitchFamily="66" charset="0"/>
              </a:rPr>
              <a:t>. </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8" name="Object 7"/>
          <p:cNvGraphicFramePr>
            <a:graphicFrameLocks noChangeAspect="1"/>
          </p:cNvGraphicFramePr>
          <p:nvPr>
            <p:extLst>
              <p:ext uri="{D42A27DB-BD31-4B8C-83A1-F6EECF244321}">
                <p14:modId xmlns:p14="http://schemas.microsoft.com/office/powerpoint/2010/main" val="4219566922"/>
              </p:ext>
            </p:extLst>
          </p:nvPr>
        </p:nvGraphicFramePr>
        <p:xfrm>
          <a:off x="5724128" y="2132855"/>
          <a:ext cx="2808312" cy="2506855"/>
        </p:xfrm>
        <a:graphic>
          <a:graphicData uri="http://schemas.openxmlformats.org/presentationml/2006/ole">
            <mc:AlternateContent xmlns:mc="http://schemas.openxmlformats.org/markup-compatibility/2006">
              <mc:Choice xmlns:v="urn:schemas-microsoft-com:vml" Requires="v">
                <p:oleObj spid="_x0000_s3076" r:id="rId3" imgW="2206203" imgH="1961209" progId="Visio.Drawing.11">
                  <p:embed/>
                </p:oleObj>
              </mc:Choice>
              <mc:Fallback>
                <p:oleObj r:id="rId3" imgW="2206203" imgH="196120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2132855"/>
                        <a:ext cx="2808312" cy="2506855"/>
                      </a:xfrm>
                      <a:prstGeom prst="rect">
                        <a:avLst/>
                      </a:prstGeom>
                      <a:noFill/>
                    </p:spPr>
                  </p:pic>
                </p:oleObj>
              </mc:Fallback>
            </mc:AlternateContent>
          </a:graphicData>
        </a:graphic>
      </p:graphicFrame>
      <p:sp>
        <p:nvSpPr>
          <p:cNvPr id="9" name="Rectangle 8"/>
          <p:cNvSpPr/>
          <p:nvPr/>
        </p:nvSpPr>
        <p:spPr>
          <a:xfrm>
            <a:off x="5508104" y="4581128"/>
            <a:ext cx="3097323" cy="369332"/>
          </a:xfrm>
          <a:prstGeom prst="rect">
            <a:avLst/>
          </a:prstGeom>
        </p:spPr>
        <p:txBody>
          <a:bodyPr wrap="none">
            <a:spAutoFit/>
          </a:bodyPr>
          <a:lstStyle/>
          <a:p>
            <a:r>
              <a:rPr lang="id-ID" dirty="0">
                <a:solidFill>
                  <a:schemeClr val="bg1">
                    <a:lumMod val="95000"/>
                    <a:lumOff val="5000"/>
                  </a:schemeClr>
                </a:solidFill>
              </a:rPr>
              <a:t>Rangkaian Paralel Kapasitor</a:t>
            </a:r>
          </a:p>
        </p:txBody>
      </p:sp>
    </p:spTree>
    <p:extLst>
      <p:ext uri="{BB962C8B-B14F-4D97-AF65-F5344CB8AC3E}">
        <p14:creationId xmlns:p14="http://schemas.microsoft.com/office/powerpoint/2010/main" val="4146682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3561" y="810366"/>
            <a:ext cx="7704856" cy="2169825"/>
          </a:xfrm>
          <a:prstGeom prst="rect">
            <a:avLst/>
          </a:prstGeom>
        </p:spPr>
        <p:txBody>
          <a:bodyPr wrap="square">
            <a:spAutoFit/>
          </a:bodyPr>
          <a:lstStyle/>
          <a:p>
            <a:pPr algn="just">
              <a:lnSpc>
                <a:spcPct val="150000"/>
              </a:lnSpc>
            </a:pPr>
            <a:r>
              <a:rPr lang="id-ID" dirty="0">
                <a:solidFill>
                  <a:schemeClr val="bg1">
                    <a:lumMod val="95000"/>
                    <a:lumOff val="5000"/>
                  </a:schemeClr>
                </a:solidFill>
                <a:latin typeface="Comic Sans MS" pitchFamily="66" charset="0"/>
              </a:rPr>
              <a:t>	Dari penjelasan ini dapat disimpulkan sifat-sifat yang dimiliki rangkaian </a:t>
            </a:r>
            <a:r>
              <a:rPr lang="en-US" dirty="0" err="1">
                <a:solidFill>
                  <a:schemeClr val="bg1">
                    <a:lumMod val="95000"/>
                    <a:lumOff val="5000"/>
                  </a:schemeClr>
                </a:solidFill>
                <a:latin typeface="Comic Sans MS" pitchFamily="66" charset="0"/>
              </a:rPr>
              <a:t>paralel</a:t>
            </a:r>
            <a:r>
              <a:rPr lang="id-ID" dirty="0">
                <a:solidFill>
                  <a:schemeClr val="bg1">
                    <a:lumMod val="95000"/>
                    <a:lumOff val="5000"/>
                  </a:schemeClr>
                </a:solidFill>
                <a:latin typeface="Comic Sans MS" pitchFamily="66" charset="0"/>
              </a:rPr>
              <a:t> sebagai berikut:</a:t>
            </a:r>
          </a:p>
          <a:p>
            <a:pPr marL="342900" lvl="0" indent="-342900" algn="just">
              <a:lnSpc>
                <a:spcPct val="150000"/>
              </a:lnSpc>
              <a:buFont typeface="+mj-lt"/>
              <a:buAutoNum type="arabicPeriod"/>
            </a:pPr>
            <a:r>
              <a:rPr lang="id-ID" b="1" dirty="0">
                <a:solidFill>
                  <a:schemeClr val="bg1">
                    <a:lumMod val="95000"/>
                    <a:lumOff val="5000"/>
                  </a:schemeClr>
                </a:solidFill>
                <a:latin typeface="Comic Sans MS" pitchFamily="66" charset="0"/>
              </a:rPr>
              <a:t>V</a:t>
            </a:r>
            <a:r>
              <a:rPr lang="id-ID" b="1" baseline="-25000" dirty="0">
                <a:solidFill>
                  <a:schemeClr val="bg1">
                    <a:lumMod val="95000"/>
                    <a:lumOff val="5000"/>
                  </a:schemeClr>
                </a:solidFill>
                <a:latin typeface="Comic Sans MS" pitchFamily="66" charset="0"/>
              </a:rPr>
              <a:t>AB</a:t>
            </a:r>
            <a:r>
              <a:rPr lang="id-ID" b="1" dirty="0">
                <a:solidFill>
                  <a:schemeClr val="bg1">
                    <a:lumMod val="95000"/>
                    <a:lumOff val="5000"/>
                  </a:schemeClr>
                </a:solidFill>
                <a:latin typeface="Comic Sans MS" pitchFamily="66" charset="0"/>
              </a:rPr>
              <a:t> = V</a:t>
            </a:r>
            <a:r>
              <a:rPr lang="id-ID" b="1" baseline="-25000" dirty="0">
                <a:solidFill>
                  <a:schemeClr val="bg1">
                    <a:lumMod val="95000"/>
                    <a:lumOff val="5000"/>
                  </a:schemeClr>
                </a:solidFill>
                <a:latin typeface="Comic Sans MS" pitchFamily="66" charset="0"/>
              </a:rPr>
              <a:t>1</a:t>
            </a:r>
            <a:r>
              <a:rPr lang="id-ID" b="1" dirty="0">
                <a:solidFill>
                  <a:schemeClr val="bg1">
                    <a:lumMod val="95000"/>
                    <a:lumOff val="5000"/>
                  </a:schemeClr>
                </a:solidFill>
                <a:latin typeface="Comic Sans MS" pitchFamily="66" charset="0"/>
              </a:rPr>
              <a:t> = V</a:t>
            </a:r>
            <a:r>
              <a:rPr lang="id-ID" b="1" baseline="-25000" dirty="0">
                <a:solidFill>
                  <a:schemeClr val="bg1">
                    <a:lumMod val="95000"/>
                    <a:lumOff val="5000"/>
                  </a:schemeClr>
                </a:solidFill>
                <a:latin typeface="Comic Sans MS" pitchFamily="66" charset="0"/>
              </a:rPr>
              <a:t>2</a:t>
            </a:r>
            <a:r>
              <a:rPr lang="id-ID" b="1" dirty="0">
                <a:solidFill>
                  <a:schemeClr val="bg1">
                    <a:lumMod val="95000"/>
                    <a:lumOff val="5000"/>
                  </a:schemeClr>
                </a:solidFill>
                <a:latin typeface="Comic Sans MS" pitchFamily="66" charset="0"/>
              </a:rPr>
              <a:t> =V</a:t>
            </a:r>
            <a:r>
              <a:rPr lang="id-ID" b="1" baseline="-25000" dirty="0">
                <a:solidFill>
                  <a:schemeClr val="bg1">
                    <a:lumMod val="95000"/>
                    <a:lumOff val="5000"/>
                  </a:schemeClr>
                </a:solidFill>
                <a:latin typeface="Comic Sans MS" pitchFamily="66" charset="0"/>
              </a:rPr>
              <a:t>3</a:t>
            </a:r>
            <a:endParaRPr lang="id-ID" dirty="0">
              <a:solidFill>
                <a:schemeClr val="bg1">
                  <a:lumMod val="95000"/>
                  <a:lumOff val="5000"/>
                </a:schemeClr>
              </a:solidFill>
              <a:latin typeface="Comic Sans MS" pitchFamily="66" charset="0"/>
            </a:endParaRPr>
          </a:p>
          <a:p>
            <a:pPr marL="342900" lvl="0" indent="-342900" algn="just">
              <a:lnSpc>
                <a:spcPct val="150000"/>
              </a:lnSpc>
              <a:buFont typeface="+mj-lt"/>
              <a:buAutoNum type="arabicPeriod"/>
            </a:pPr>
            <a:r>
              <a:rPr lang="id-ID" b="1" dirty="0">
                <a:solidFill>
                  <a:schemeClr val="bg1">
                    <a:lumMod val="95000"/>
                    <a:lumOff val="5000"/>
                  </a:schemeClr>
                </a:solidFill>
                <a:latin typeface="Comic Sans MS" pitchFamily="66" charset="0"/>
              </a:rPr>
              <a:t>Q</a:t>
            </a:r>
            <a:r>
              <a:rPr lang="id-ID" b="1" baseline="-25000" dirty="0">
                <a:solidFill>
                  <a:schemeClr val="bg1">
                    <a:lumMod val="95000"/>
                    <a:lumOff val="5000"/>
                  </a:schemeClr>
                </a:solidFill>
                <a:latin typeface="Comic Sans MS" pitchFamily="66" charset="0"/>
              </a:rPr>
              <a:t>tot</a:t>
            </a:r>
            <a:r>
              <a:rPr lang="id-ID" b="1" dirty="0">
                <a:solidFill>
                  <a:schemeClr val="bg1">
                    <a:lumMod val="95000"/>
                    <a:lumOff val="5000"/>
                  </a:schemeClr>
                </a:solidFill>
                <a:latin typeface="Comic Sans MS" pitchFamily="66" charset="0"/>
              </a:rPr>
              <a:t> = Q</a:t>
            </a:r>
            <a:r>
              <a:rPr lang="id-ID" b="1" baseline="-25000" dirty="0">
                <a:solidFill>
                  <a:schemeClr val="bg1">
                    <a:lumMod val="95000"/>
                    <a:lumOff val="5000"/>
                  </a:schemeClr>
                </a:solidFill>
                <a:latin typeface="Comic Sans MS" pitchFamily="66" charset="0"/>
              </a:rPr>
              <a:t>1</a:t>
            </a:r>
            <a:r>
              <a:rPr lang="id-ID" b="1" dirty="0">
                <a:solidFill>
                  <a:schemeClr val="bg1">
                    <a:lumMod val="95000"/>
                    <a:lumOff val="5000"/>
                  </a:schemeClr>
                </a:solidFill>
                <a:latin typeface="Comic Sans MS" pitchFamily="66" charset="0"/>
              </a:rPr>
              <a:t> + Q</a:t>
            </a:r>
            <a:r>
              <a:rPr lang="id-ID" b="1" baseline="-25000" dirty="0">
                <a:solidFill>
                  <a:schemeClr val="bg1">
                    <a:lumMod val="95000"/>
                    <a:lumOff val="5000"/>
                  </a:schemeClr>
                </a:solidFill>
                <a:latin typeface="Comic Sans MS" pitchFamily="66" charset="0"/>
              </a:rPr>
              <a:t>2</a:t>
            </a:r>
            <a:r>
              <a:rPr lang="id-ID" b="1" dirty="0">
                <a:solidFill>
                  <a:schemeClr val="bg1">
                    <a:lumMod val="95000"/>
                    <a:lumOff val="5000"/>
                  </a:schemeClr>
                </a:solidFill>
                <a:latin typeface="Comic Sans MS" pitchFamily="66" charset="0"/>
              </a:rPr>
              <a:t> + Q</a:t>
            </a:r>
            <a:r>
              <a:rPr lang="id-ID" b="1" baseline="-25000" dirty="0">
                <a:solidFill>
                  <a:schemeClr val="bg1">
                    <a:lumMod val="95000"/>
                    <a:lumOff val="5000"/>
                  </a:schemeClr>
                </a:solidFill>
                <a:latin typeface="Comic Sans MS" pitchFamily="66" charset="0"/>
              </a:rPr>
              <a:t>3</a:t>
            </a:r>
            <a:r>
              <a:rPr lang="id-ID" b="1" dirty="0">
                <a:solidFill>
                  <a:schemeClr val="bg1">
                    <a:lumMod val="95000"/>
                    <a:lumOff val="5000"/>
                  </a:schemeClr>
                </a:solidFill>
                <a:latin typeface="Comic Sans MS" pitchFamily="66" charset="0"/>
              </a:rPr>
              <a:t> </a:t>
            </a:r>
            <a:endParaRPr lang="id-ID" dirty="0">
              <a:solidFill>
                <a:schemeClr val="bg1">
                  <a:lumMod val="95000"/>
                  <a:lumOff val="5000"/>
                </a:schemeClr>
              </a:solidFill>
              <a:latin typeface="Comic Sans MS" pitchFamily="66" charset="0"/>
            </a:endParaRPr>
          </a:p>
          <a:p>
            <a:pPr marL="342900" lvl="0" indent="-342900" algn="just">
              <a:lnSpc>
                <a:spcPct val="150000"/>
              </a:lnSpc>
              <a:buFont typeface="+mj-lt"/>
              <a:buAutoNum type="arabicPeriod"/>
            </a:pPr>
            <a:r>
              <a:rPr lang="id-ID" b="1" dirty="0">
                <a:solidFill>
                  <a:schemeClr val="bg1">
                    <a:lumMod val="95000"/>
                    <a:lumOff val="5000"/>
                  </a:schemeClr>
                </a:solidFill>
                <a:latin typeface="Comic Sans MS" pitchFamily="66" charset="0"/>
              </a:rPr>
              <a:t>C</a:t>
            </a:r>
            <a:r>
              <a:rPr lang="id-ID" b="1" baseline="-25000" dirty="0">
                <a:solidFill>
                  <a:schemeClr val="bg1">
                    <a:lumMod val="95000"/>
                    <a:lumOff val="5000"/>
                  </a:schemeClr>
                </a:solidFill>
                <a:latin typeface="Comic Sans MS" pitchFamily="66" charset="0"/>
              </a:rPr>
              <a:t>P</a:t>
            </a:r>
            <a:r>
              <a:rPr lang="id-ID" b="1" dirty="0">
                <a:solidFill>
                  <a:schemeClr val="bg1">
                    <a:lumMod val="95000"/>
                    <a:lumOff val="5000"/>
                  </a:schemeClr>
                </a:solidFill>
                <a:latin typeface="Comic Sans MS" pitchFamily="66" charset="0"/>
              </a:rPr>
              <a:t>   = C</a:t>
            </a:r>
            <a:r>
              <a:rPr lang="id-ID" b="1" baseline="-25000" dirty="0">
                <a:solidFill>
                  <a:schemeClr val="bg1">
                    <a:lumMod val="95000"/>
                    <a:lumOff val="5000"/>
                  </a:schemeClr>
                </a:solidFill>
                <a:latin typeface="Comic Sans MS" pitchFamily="66" charset="0"/>
              </a:rPr>
              <a:t>1</a:t>
            </a:r>
            <a:r>
              <a:rPr lang="id-ID" b="1" dirty="0">
                <a:solidFill>
                  <a:schemeClr val="bg1">
                    <a:lumMod val="95000"/>
                    <a:lumOff val="5000"/>
                  </a:schemeClr>
                </a:solidFill>
                <a:latin typeface="Comic Sans MS" pitchFamily="66" charset="0"/>
              </a:rPr>
              <a:t> + C</a:t>
            </a:r>
            <a:r>
              <a:rPr lang="id-ID" b="1" baseline="-25000" dirty="0">
                <a:solidFill>
                  <a:schemeClr val="bg1">
                    <a:lumMod val="95000"/>
                    <a:lumOff val="5000"/>
                  </a:schemeClr>
                </a:solidFill>
                <a:latin typeface="Comic Sans MS" pitchFamily="66" charset="0"/>
              </a:rPr>
              <a:t>2</a:t>
            </a:r>
            <a:r>
              <a:rPr lang="id-ID" b="1" dirty="0">
                <a:solidFill>
                  <a:schemeClr val="bg1">
                    <a:lumMod val="95000"/>
                    <a:lumOff val="5000"/>
                  </a:schemeClr>
                </a:solidFill>
                <a:latin typeface="Comic Sans MS" pitchFamily="66" charset="0"/>
              </a:rPr>
              <a:t> + C</a:t>
            </a:r>
            <a:r>
              <a:rPr lang="id-ID" b="1" baseline="-25000" dirty="0">
                <a:solidFill>
                  <a:schemeClr val="bg1">
                    <a:lumMod val="95000"/>
                    <a:lumOff val="5000"/>
                  </a:schemeClr>
                </a:solidFill>
                <a:latin typeface="Comic Sans MS" pitchFamily="66" charset="0"/>
              </a:rPr>
              <a:t>3</a:t>
            </a:r>
            <a:endParaRPr lang="id-ID" dirty="0">
              <a:solidFill>
                <a:schemeClr val="bg1">
                  <a:lumMod val="95000"/>
                  <a:lumOff val="5000"/>
                </a:schemeClr>
              </a:solidFill>
              <a:latin typeface="Comic Sans MS" pitchFamily="66" charset="0"/>
            </a:endParaRPr>
          </a:p>
        </p:txBody>
      </p:sp>
      <p:sp>
        <p:nvSpPr>
          <p:cNvPr id="3" name="Rectangle 2"/>
          <p:cNvSpPr/>
          <p:nvPr/>
        </p:nvSpPr>
        <p:spPr>
          <a:xfrm>
            <a:off x="673561" y="3573016"/>
            <a:ext cx="7858879" cy="1800493"/>
          </a:xfrm>
          <a:prstGeom prst="rect">
            <a:avLst/>
          </a:prstGeom>
        </p:spPr>
        <p:txBody>
          <a:bodyPr wrap="square">
            <a:spAutoFit/>
          </a:bodyPr>
          <a:lstStyle/>
          <a:p>
            <a:pPr lvl="0" algn="just">
              <a:lnSpc>
                <a:spcPct val="150000"/>
              </a:lnSpc>
            </a:pPr>
            <a:r>
              <a:rPr lang="id-ID" sz="2000" b="1" dirty="0">
                <a:solidFill>
                  <a:schemeClr val="bg1">
                    <a:lumMod val="95000"/>
                    <a:lumOff val="5000"/>
                  </a:schemeClr>
                </a:solidFill>
                <a:latin typeface="Comic Sans MS" pitchFamily="66" charset="0"/>
              </a:rPr>
              <a:t>Rangkaian Campuran</a:t>
            </a:r>
          </a:p>
          <a:p>
            <a:pPr algn="just">
              <a:lnSpc>
                <a:spcPct val="150000"/>
              </a:lnSpc>
            </a:pPr>
            <a:r>
              <a:rPr lang="id-ID" dirty="0">
                <a:solidFill>
                  <a:schemeClr val="bg1">
                    <a:lumMod val="95000"/>
                    <a:lumOff val="5000"/>
                  </a:schemeClr>
                </a:solidFill>
                <a:latin typeface="Comic Sans MS" pitchFamily="66" charset="0"/>
              </a:rPr>
              <a:t>Rangkaian campuran adalah rangkaian gabungan dari rangkaian seri dan paralel. Penyelesaian soal ini menyelesaikan hubungan beberapa kapasitor yang dapat ditentukan seri atau paralelnya terlebih dahulu.</a:t>
            </a:r>
          </a:p>
        </p:txBody>
      </p:sp>
    </p:spTree>
    <p:extLst>
      <p:ext uri="{BB962C8B-B14F-4D97-AF65-F5344CB8AC3E}">
        <p14:creationId xmlns:p14="http://schemas.microsoft.com/office/powerpoint/2010/main" val="1633955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571" y="289679"/>
            <a:ext cx="8424936" cy="4247317"/>
          </a:xfrm>
          <a:prstGeom prst="rect">
            <a:avLst/>
          </a:prstGeom>
        </p:spPr>
        <p:txBody>
          <a:bodyPr wrap="square">
            <a:spAutoFit/>
          </a:bodyPr>
          <a:lstStyle/>
          <a:p>
            <a:pPr algn="just">
              <a:lnSpc>
                <a:spcPct val="150000"/>
              </a:lnSpc>
            </a:pPr>
            <a:r>
              <a:rPr lang="id-ID" b="1" dirty="0">
                <a:solidFill>
                  <a:schemeClr val="bg1">
                    <a:lumMod val="95000"/>
                    <a:lumOff val="5000"/>
                  </a:schemeClr>
                </a:solidFill>
                <a:latin typeface="Comic Sans MS" pitchFamily="66" charset="0"/>
              </a:rPr>
              <a:t>Contoh soal 1</a:t>
            </a:r>
            <a:endParaRPr lang="id-ID" dirty="0">
              <a:solidFill>
                <a:schemeClr val="bg1">
                  <a:lumMod val="95000"/>
                  <a:lumOff val="5000"/>
                </a:schemeClr>
              </a:solidFill>
              <a:latin typeface="Comic Sans MS" pitchFamily="66" charset="0"/>
            </a:endParaRPr>
          </a:p>
          <a:p>
            <a:pPr lvl="0" algn="just">
              <a:lnSpc>
                <a:spcPct val="150000"/>
              </a:lnSpc>
            </a:pPr>
            <a:r>
              <a:rPr lang="id-ID" dirty="0">
                <a:solidFill>
                  <a:schemeClr val="bg1">
                    <a:lumMod val="95000"/>
                    <a:lumOff val="5000"/>
                  </a:schemeClr>
                </a:solidFill>
                <a:latin typeface="Comic Sans MS" pitchFamily="66" charset="0"/>
              </a:rPr>
              <a:t>Tiga kapasitor masing-masing berkapasitas 2 µF, 3 µF, dan 4 µF disusun seri, kemudian diberi sumber listrik 13 volt. Tentukan potensial listrik masing-masing kapasitor?</a:t>
            </a:r>
          </a:p>
          <a:p>
            <a:pPr algn="just">
              <a:lnSpc>
                <a:spcPct val="150000"/>
              </a:lnSpc>
            </a:pPr>
            <a:r>
              <a:rPr lang="id-ID" dirty="0">
                <a:solidFill>
                  <a:schemeClr val="bg1">
                    <a:lumMod val="95000"/>
                    <a:lumOff val="5000"/>
                  </a:schemeClr>
                </a:solidFill>
                <a:latin typeface="Comic Sans MS" pitchFamily="66" charset="0"/>
              </a:rPr>
              <a:t>Diketahui : C</a:t>
            </a:r>
            <a:r>
              <a:rPr lang="id-ID" baseline="-25000" dirty="0">
                <a:solidFill>
                  <a:schemeClr val="bg1">
                    <a:lumMod val="95000"/>
                    <a:lumOff val="5000"/>
                  </a:schemeClr>
                </a:solidFill>
                <a:latin typeface="Comic Sans MS" pitchFamily="66" charset="0"/>
              </a:rPr>
              <a:t>1</a:t>
            </a:r>
            <a:r>
              <a:rPr lang="id-ID" dirty="0">
                <a:solidFill>
                  <a:schemeClr val="bg1">
                    <a:lumMod val="95000"/>
                    <a:lumOff val="5000"/>
                  </a:schemeClr>
                </a:solidFill>
                <a:latin typeface="Comic Sans MS" pitchFamily="66" charset="0"/>
              </a:rPr>
              <a:t> = 2 µF = 2 × 10</a:t>
            </a:r>
            <a:r>
              <a:rPr lang="id-ID" baseline="30000" dirty="0">
                <a:solidFill>
                  <a:schemeClr val="bg1">
                    <a:lumMod val="95000"/>
                    <a:lumOff val="5000"/>
                  </a:schemeClr>
                </a:solidFill>
                <a:latin typeface="Comic Sans MS" pitchFamily="66" charset="0"/>
              </a:rPr>
              <a:t>-6</a:t>
            </a:r>
            <a:r>
              <a:rPr lang="id-ID" dirty="0">
                <a:solidFill>
                  <a:schemeClr val="bg1">
                    <a:lumMod val="95000"/>
                    <a:lumOff val="5000"/>
                  </a:schemeClr>
                </a:solidFill>
                <a:latin typeface="Comic Sans MS" pitchFamily="66" charset="0"/>
              </a:rPr>
              <a:t> F</a:t>
            </a:r>
          </a:p>
          <a:p>
            <a:pPr algn="just">
              <a:lnSpc>
                <a:spcPct val="150000"/>
              </a:lnSpc>
            </a:pPr>
            <a:r>
              <a:rPr lang="id-ID" dirty="0">
                <a:solidFill>
                  <a:schemeClr val="bg1">
                    <a:lumMod val="95000"/>
                    <a:lumOff val="5000"/>
                  </a:schemeClr>
                </a:solidFill>
                <a:latin typeface="Comic Sans MS" pitchFamily="66" charset="0"/>
              </a:rPr>
              <a:t>	    C</a:t>
            </a:r>
            <a:r>
              <a:rPr lang="id-ID" baseline="-25000" dirty="0">
                <a:solidFill>
                  <a:schemeClr val="bg1">
                    <a:lumMod val="95000"/>
                    <a:lumOff val="5000"/>
                  </a:schemeClr>
                </a:solidFill>
                <a:latin typeface="Comic Sans MS" pitchFamily="66" charset="0"/>
              </a:rPr>
              <a:t>2</a:t>
            </a:r>
            <a:r>
              <a:rPr lang="id-ID" dirty="0">
                <a:solidFill>
                  <a:schemeClr val="bg1">
                    <a:lumMod val="95000"/>
                    <a:lumOff val="5000"/>
                  </a:schemeClr>
                </a:solidFill>
                <a:latin typeface="Comic Sans MS" pitchFamily="66" charset="0"/>
              </a:rPr>
              <a:t> = 3 µF = 3 × 10</a:t>
            </a:r>
            <a:r>
              <a:rPr lang="id-ID" baseline="30000" dirty="0">
                <a:solidFill>
                  <a:schemeClr val="bg1">
                    <a:lumMod val="95000"/>
                    <a:lumOff val="5000"/>
                  </a:schemeClr>
                </a:solidFill>
                <a:latin typeface="Comic Sans MS" pitchFamily="66" charset="0"/>
              </a:rPr>
              <a:t>-6</a:t>
            </a:r>
            <a:r>
              <a:rPr lang="id-ID" dirty="0">
                <a:solidFill>
                  <a:schemeClr val="bg1">
                    <a:lumMod val="95000"/>
                    <a:lumOff val="5000"/>
                  </a:schemeClr>
                </a:solidFill>
                <a:latin typeface="Comic Sans MS" pitchFamily="66" charset="0"/>
              </a:rPr>
              <a:t> F</a:t>
            </a:r>
          </a:p>
          <a:p>
            <a:pPr algn="just">
              <a:lnSpc>
                <a:spcPct val="150000"/>
              </a:lnSpc>
            </a:pPr>
            <a:r>
              <a:rPr lang="id-ID" dirty="0">
                <a:solidFill>
                  <a:schemeClr val="bg1">
                    <a:lumMod val="95000"/>
                    <a:lumOff val="5000"/>
                  </a:schemeClr>
                </a:solidFill>
                <a:latin typeface="Comic Sans MS" pitchFamily="66" charset="0"/>
              </a:rPr>
              <a:t>	    C</a:t>
            </a:r>
            <a:r>
              <a:rPr lang="id-ID" baseline="-25000" dirty="0">
                <a:solidFill>
                  <a:schemeClr val="bg1">
                    <a:lumMod val="95000"/>
                    <a:lumOff val="5000"/>
                  </a:schemeClr>
                </a:solidFill>
                <a:latin typeface="Comic Sans MS" pitchFamily="66" charset="0"/>
              </a:rPr>
              <a:t>3</a:t>
            </a:r>
            <a:r>
              <a:rPr lang="id-ID" dirty="0">
                <a:solidFill>
                  <a:schemeClr val="bg1">
                    <a:lumMod val="95000"/>
                    <a:lumOff val="5000"/>
                  </a:schemeClr>
                </a:solidFill>
                <a:latin typeface="Comic Sans MS" pitchFamily="66" charset="0"/>
              </a:rPr>
              <a:t> = 4 µF = 4 × 10</a:t>
            </a:r>
            <a:r>
              <a:rPr lang="id-ID" baseline="30000" dirty="0">
                <a:solidFill>
                  <a:schemeClr val="bg1">
                    <a:lumMod val="95000"/>
                    <a:lumOff val="5000"/>
                  </a:schemeClr>
                </a:solidFill>
                <a:latin typeface="Comic Sans MS" pitchFamily="66" charset="0"/>
              </a:rPr>
              <a:t>-6</a:t>
            </a:r>
            <a:r>
              <a:rPr lang="id-ID" dirty="0">
                <a:solidFill>
                  <a:schemeClr val="bg1">
                    <a:lumMod val="95000"/>
                    <a:lumOff val="5000"/>
                  </a:schemeClr>
                </a:solidFill>
                <a:latin typeface="Comic Sans MS" pitchFamily="66" charset="0"/>
              </a:rPr>
              <a:t> F</a:t>
            </a:r>
          </a:p>
          <a:p>
            <a:pPr algn="just">
              <a:lnSpc>
                <a:spcPct val="150000"/>
              </a:lnSpc>
            </a:pPr>
            <a:r>
              <a:rPr lang="id-ID" dirty="0">
                <a:solidFill>
                  <a:schemeClr val="bg1">
                    <a:lumMod val="95000"/>
                    <a:lumOff val="5000"/>
                  </a:schemeClr>
                </a:solidFill>
                <a:latin typeface="Comic Sans MS" pitchFamily="66" charset="0"/>
              </a:rPr>
              <a:t>	     V = 13 Volt</a:t>
            </a:r>
          </a:p>
          <a:p>
            <a:pPr algn="just">
              <a:lnSpc>
                <a:spcPct val="150000"/>
              </a:lnSpc>
            </a:pPr>
            <a:r>
              <a:rPr lang="id-ID" dirty="0">
                <a:solidFill>
                  <a:schemeClr val="bg1">
                    <a:lumMod val="95000"/>
                    <a:lumOff val="5000"/>
                  </a:schemeClr>
                </a:solidFill>
                <a:latin typeface="Comic Sans MS" pitchFamily="66" charset="0"/>
              </a:rPr>
              <a:t>Ditanya : V</a:t>
            </a:r>
            <a:r>
              <a:rPr lang="id-ID" baseline="-25000" dirty="0">
                <a:solidFill>
                  <a:schemeClr val="bg1">
                    <a:lumMod val="95000"/>
                    <a:lumOff val="5000"/>
                  </a:schemeClr>
                </a:solidFill>
                <a:latin typeface="Comic Sans MS" pitchFamily="66" charset="0"/>
              </a:rPr>
              <a:t>1</a:t>
            </a:r>
            <a:r>
              <a:rPr lang="id-ID" dirty="0">
                <a:solidFill>
                  <a:schemeClr val="bg1">
                    <a:lumMod val="95000"/>
                    <a:lumOff val="5000"/>
                  </a:schemeClr>
                </a:solidFill>
                <a:latin typeface="Comic Sans MS" pitchFamily="66" charset="0"/>
              </a:rPr>
              <a:t>, V</a:t>
            </a:r>
            <a:r>
              <a:rPr lang="id-ID" baseline="-25000" dirty="0">
                <a:solidFill>
                  <a:schemeClr val="bg1">
                    <a:lumMod val="95000"/>
                    <a:lumOff val="5000"/>
                  </a:schemeClr>
                </a:solidFill>
                <a:latin typeface="Comic Sans MS" pitchFamily="66" charset="0"/>
              </a:rPr>
              <a:t>2</a:t>
            </a:r>
            <a:r>
              <a:rPr lang="id-ID" dirty="0">
                <a:solidFill>
                  <a:schemeClr val="bg1">
                    <a:lumMod val="95000"/>
                    <a:lumOff val="5000"/>
                  </a:schemeClr>
                </a:solidFill>
                <a:latin typeface="Comic Sans MS" pitchFamily="66" charset="0"/>
              </a:rPr>
              <a:t>, V</a:t>
            </a:r>
            <a:r>
              <a:rPr lang="id-ID" baseline="-25000" dirty="0">
                <a:solidFill>
                  <a:schemeClr val="bg1">
                    <a:lumMod val="95000"/>
                    <a:lumOff val="5000"/>
                  </a:schemeClr>
                </a:solidFill>
                <a:latin typeface="Comic Sans MS" pitchFamily="66" charset="0"/>
              </a:rPr>
              <a:t>3</a:t>
            </a:r>
            <a:r>
              <a:rPr lang="id-ID" dirty="0">
                <a:solidFill>
                  <a:schemeClr val="bg1">
                    <a:lumMod val="95000"/>
                    <a:lumOff val="5000"/>
                  </a:schemeClr>
                </a:solidFill>
                <a:latin typeface="Comic Sans MS" pitchFamily="66" charset="0"/>
              </a:rPr>
              <a:t> ?</a:t>
            </a:r>
          </a:p>
          <a:p>
            <a:pPr algn="just">
              <a:lnSpc>
                <a:spcPct val="150000"/>
              </a:lnSpc>
            </a:pPr>
            <a:r>
              <a:rPr lang="id-ID" dirty="0">
                <a:solidFill>
                  <a:schemeClr val="bg1">
                    <a:lumMod val="95000"/>
                    <a:lumOff val="5000"/>
                  </a:schemeClr>
                </a:solidFill>
                <a:latin typeface="Comic Sans MS" pitchFamily="66" charset="0"/>
              </a:rPr>
              <a:t>Jawab?</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4" name="Object 3"/>
          <p:cNvGraphicFramePr>
            <a:graphicFrameLocks noChangeAspect="1"/>
          </p:cNvGraphicFramePr>
          <p:nvPr>
            <p:extLst>
              <p:ext uri="{D42A27DB-BD31-4B8C-83A1-F6EECF244321}">
                <p14:modId xmlns:p14="http://schemas.microsoft.com/office/powerpoint/2010/main" val="3903066385"/>
              </p:ext>
            </p:extLst>
          </p:nvPr>
        </p:nvGraphicFramePr>
        <p:xfrm>
          <a:off x="539552" y="4509771"/>
          <a:ext cx="2376264" cy="1706036"/>
        </p:xfrm>
        <a:graphic>
          <a:graphicData uri="http://schemas.openxmlformats.org/presentationml/2006/ole">
            <mc:AlternateContent xmlns:mc="http://schemas.openxmlformats.org/markup-compatibility/2006">
              <mc:Choice xmlns:v="urn:schemas-microsoft-com:vml" Requires="v">
                <p:oleObj spid="_x0000_s4100" r:id="rId3" imgW="2357051" imgH="1656750" progId="Visio.Drawing.11">
                  <p:embed/>
                </p:oleObj>
              </mc:Choice>
              <mc:Fallback>
                <p:oleObj r:id="rId3" imgW="2357051" imgH="165675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509771"/>
                        <a:ext cx="2376264" cy="1706036"/>
                      </a:xfrm>
                      <a:prstGeom prst="rect">
                        <a:avLst/>
                      </a:prstGeom>
                      <a:noFill/>
                    </p:spPr>
                  </p:pic>
                </p:oleObj>
              </mc:Fallback>
            </mc:AlternateContent>
          </a:graphicData>
        </a:graphic>
      </p:graphicFrame>
    </p:spTree>
    <p:extLst>
      <p:ext uri="{BB962C8B-B14F-4D97-AF65-F5344CB8AC3E}">
        <p14:creationId xmlns:p14="http://schemas.microsoft.com/office/powerpoint/2010/main" val="151182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solidFill>
                  <a:schemeClr val="bg1">
                    <a:lumMod val="95000"/>
                    <a:lumOff val="5000"/>
                  </a:schemeClr>
                </a:solidFill>
                <a:effectLst/>
              </a:rPr>
              <a:t>KAPASITOR</a:t>
            </a:r>
          </a:p>
        </p:txBody>
      </p:sp>
      <p:sp>
        <p:nvSpPr>
          <p:cNvPr id="6" name="Rectangle 5"/>
          <p:cNvSpPr/>
          <p:nvPr/>
        </p:nvSpPr>
        <p:spPr>
          <a:xfrm>
            <a:off x="179512" y="1340768"/>
            <a:ext cx="8784976" cy="2539350"/>
          </a:xfrm>
          <a:prstGeom prst="rect">
            <a:avLst/>
          </a:prstGeom>
        </p:spPr>
        <p:txBody>
          <a:bodyPr wrap="square">
            <a:spAutoFit/>
          </a:bodyPr>
          <a:lstStyle/>
          <a:p>
            <a:pPr algn="just">
              <a:lnSpc>
                <a:spcPct val="150000"/>
              </a:lnSpc>
            </a:pPr>
            <a:r>
              <a:rPr lang="id-ID" dirty="0">
                <a:solidFill>
                  <a:schemeClr val="bg1"/>
                </a:solidFill>
                <a:latin typeface="Comic Sans MS" pitchFamily="66" charset="0"/>
              </a:rPr>
              <a:t>	Kapasitor atau kondensator adalah alat (komponen) yang dibuat sedemikian rupa sehingga mampu menyimpan muatan listrik yang besar untuk sementara waktu. Sebuah kapasitor terdiri atas keping-keping logam yang disekat satu sama lain dengan isolator. Isolator penyekat disebut </a:t>
            </a:r>
            <a:r>
              <a:rPr lang="id-ID" i="1" dirty="0">
                <a:solidFill>
                  <a:schemeClr val="bg1"/>
                </a:solidFill>
                <a:latin typeface="Comic Sans MS" pitchFamily="66" charset="0"/>
              </a:rPr>
              <a:t>zat dielektrik</a:t>
            </a:r>
            <a:r>
              <a:rPr lang="id-ID" dirty="0">
                <a:solidFill>
                  <a:schemeClr val="bg1"/>
                </a:solidFill>
                <a:latin typeface="Comic Sans MS" pitchFamily="66" charset="0"/>
              </a:rPr>
              <a:t>. Simbol yang digunakan untuk menampilkan sebuah kapasitor dalam suatu rangkaian listrik adalah </a:t>
            </a:r>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8" name="Object 7"/>
          <p:cNvGraphicFramePr>
            <a:graphicFrameLocks noChangeAspect="1"/>
          </p:cNvGraphicFramePr>
          <p:nvPr>
            <p:extLst>
              <p:ext uri="{D42A27DB-BD31-4B8C-83A1-F6EECF244321}">
                <p14:modId xmlns:p14="http://schemas.microsoft.com/office/powerpoint/2010/main" val="3785743074"/>
              </p:ext>
            </p:extLst>
          </p:nvPr>
        </p:nvGraphicFramePr>
        <p:xfrm>
          <a:off x="2915816" y="3573016"/>
          <a:ext cx="695325" cy="171450"/>
        </p:xfrm>
        <a:graphic>
          <a:graphicData uri="http://schemas.openxmlformats.org/presentationml/2006/ole">
            <mc:AlternateContent xmlns:mc="http://schemas.openxmlformats.org/markup-compatibility/2006">
              <mc:Choice xmlns:v="urn:schemas-microsoft-com:vml" Requires="v">
                <p:oleObj spid="_x0000_s1028" r:id="rId3" imgW="834747" imgH="263184" progId="Visio.Drawing.11">
                  <p:embed/>
                </p:oleObj>
              </mc:Choice>
              <mc:Fallback>
                <p:oleObj r:id="rId3" imgW="834747" imgH="263184"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3573016"/>
                        <a:ext cx="695325"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179512" y="4077072"/>
            <a:ext cx="8784976" cy="2123851"/>
          </a:xfrm>
          <a:prstGeom prst="rect">
            <a:avLst/>
          </a:prstGeom>
        </p:spPr>
        <p:txBody>
          <a:bodyPr wrap="square">
            <a:spAutoFit/>
          </a:bodyPr>
          <a:lstStyle/>
          <a:p>
            <a:pPr algn="just">
              <a:lnSpc>
                <a:spcPct val="150000"/>
              </a:lnSpc>
            </a:pPr>
            <a:r>
              <a:rPr lang="id-ID" dirty="0">
                <a:solidFill>
                  <a:schemeClr val="bg1"/>
                </a:solidFill>
                <a:latin typeface="Comic Sans MS" pitchFamily="66" charset="0"/>
              </a:rPr>
              <a:t>	Berdasarkan bahannya, ada beberapa jenis kapasitor, antara lain kapasitor mika, kertas, keramik, plastik, dan elektrolit. Menurut pemasangannya dalam rangkaian listrik, kapasitor dibedakan menjadi  kapasitor berpolar, yang mempunyai kutub positif dan kutub negatif. Dan juga  kapasitor nonpolar, yang tidak mempunyai kutub, bila dipasang pada rangkaian arus bolak-balik (AC).</a:t>
            </a:r>
          </a:p>
        </p:txBody>
      </p:sp>
    </p:spTree>
    <p:extLst>
      <p:ext uri="{BB962C8B-B14F-4D97-AF65-F5344CB8AC3E}">
        <p14:creationId xmlns:p14="http://schemas.microsoft.com/office/powerpoint/2010/main" val="1249708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683568" y="476672"/>
                <a:ext cx="4248472" cy="574966"/>
              </a:xfrm>
              <a:prstGeom prst="rect">
                <a:avLst/>
              </a:prstGeom>
            </p:spPr>
            <p:txBody>
              <a:bodyPr wrap="square">
                <a:spAutoFit/>
              </a:bodyPr>
              <a:lstStyle/>
              <a:p>
                <a14:m>
                  <m:oMath xmlns:m="http://schemas.openxmlformats.org/officeDocument/2006/math">
                    <m:f>
                      <m:fPr>
                        <m:ctrlPr>
                          <a:rPr lang="id-ID" sz="2000" i="1" smtClean="0">
                            <a:solidFill>
                              <a:schemeClr val="bg1"/>
                            </a:solidFill>
                            <a:latin typeface="Cambria Math" panose="02040503050406030204" pitchFamily="18" charset="0"/>
                          </a:rPr>
                        </m:ctrlPr>
                      </m:fPr>
                      <m:num>
                        <m:r>
                          <a:rPr lang="id-ID" sz="2000" i="1">
                            <a:solidFill>
                              <a:schemeClr val="bg1"/>
                            </a:solidFill>
                            <a:latin typeface="Cambria Math"/>
                          </a:rPr>
                          <m:t>1</m:t>
                        </m:r>
                      </m:num>
                      <m:den>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𝐶</m:t>
                            </m:r>
                          </m:e>
                          <m:sub>
                            <m:r>
                              <a:rPr lang="id-ID" sz="2000" i="1">
                                <a:solidFill>
                                  <a:schemeClr val="bg1"/>
                                </a:solidFill>
                                <a:latin typeface="Cambria Math"/>
                              </a:rPr>
                              <m:t>𝑡𝑜𝑡𝑎𝑙</m:t>
                            </m:r>
                          </m:sub>
                        </m:sSub>
                      </m:den>
                    </m:f>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r>
                          <a:rPr lang="id-ID" sz="2000" i="1">
                            <a:solidFill>
                              <a:schemeClr val="bg1"/>
                            </a:solidFill>
                            <a:latin typeface="Cambria Math"/>
                          </a:rPr>
                          <m:t>1</m:t>
                        </m:r>
                      </m:num>
                      <m:den>
                        <m:r>
                          <a:rPr lang="id-ID" sz="2000" i="1">
                            <a:solidFill>
                              <a:schemeClr val="bg1"/>
                            </a:solidFill>
                            <a:latin typeface="Cambria Math"/>
                          </a:rPr>
                          <m:t>2</m:t>
                        </m:r>
                      </m:den>
                    </m:f>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r>
                          <a:rPr lang="id-ID" sz="2000" i="1">
                            <a:solidFill>
                              <a:schemeClr val="bg1"/>
                            </a:solidFill>
                            <a:latin typeface="Cambria Math"/>
                          </a:rPr>
                          <m:t>1</m:t>
                        </m:r>
                      </m:num>
                      <m:den>
                        <m:r>
                          <a:rPr lang="id-ID" sz="2000" i="1">
                            <a:solidFill>
                              <a:schemeClr val="bg1"/>
                            </a:solidFill>
                            <a:latin typeface="Cambria Math"/>
                          </a:rPr>
                          <m:t>3</m:t>
                        </m:r>
                      </m:den>
                    </m:f>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r>
                          <a:rPr lang="id-ID" sz="2000" i="1">
                            <a:solidFill>
                              <a:schemeClr val="bg1"/>
                            </a:solidFill>
                            <a:latin typeface="Cambria Math"/>
                          </a:rPr>
                          <m:t>1</m:t>
                        </m:r>
                      </m:num>
                      <m:den>
                        <m:r>
                          <a:rPr lang="id-ID" sz="2000" i="1">
                            <a:solidFill>
                              <a:schemeClr val="bg1"/>
                            </a:solidFill>
                            <a:latin typeface="Cambria Math"/>
                          </a:rPr>
                          <m:t>4</m:t>
                        </m:r>
                      </m:den>
                    </m:f>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r>
                          <a:rPr lang="id-ID" sz="2000" i="1">
                            <a:solidFill>
                              <a:schemeClr val="bg1"/>
                            </a:solidFill>
                            <a:latin typeface="Cambria Math"/>
                          </a:rPr>
                          <m:t>6+4+3</m:t>
                        </m:r>
                      </m:num>
                      <m:den>
                        <m:r>
                          <a:rPr lang="id-ID" sz="2000" i="1">
                            <a:solidFill>
                              <a:schemeClr val="bg1"/>
                            </a:solidFill>
                            <a:latin typeface="Cambria Math"/>
                          </a:rPr>
                          <m:t>12</m:t>
                        </m:r>
                      </m:den>
                    </m:f>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r>
                          <a:rPr lang="id-ID" sz="2000" i="1">
                            <a:solidFill>
                              <a:schemeClr val="bg1"/>
                            </a:solidFill>
                            <a:latin typeface="Cambria Math"/>
                          </a:rPr>
                          <m:t>13</m:t>
                        </m:r>
                      </m:num>
                      <m:den>
                        <m:r>
                          <a:rPr lang="id-ID" sz="2000" i="1">
                            <a:solidFill>
                              <a:schemeClr val="bg1"/>
                            </a:solidFill>
                            <a:latin typeface="Cambria Math"/>
                          </a:rPr>
                          <m:t>12</m:t>
                        </m:r>
                      </m:den>
                    </m:f>
                  </m:oMath>
                </a14:m>
                <a:r>
                  <a:rPr lang="id-ID" dirty="0"/>
                  <a:t> </a:t>
                </a:r>
              </a:p>
            </p:txBody>
          </p:sp>
        </mc:Choice>
        <mc:Fallback xmlns="">
          <p:sp>
            <p:nvSpPr>
              <p:cNvPr id="4" name="Rectangle 3"/>
              <p:cNvSpPr>
                <a:spLocks noRot="1" noChangeAspect="1" noMove="1" noResize="1" noEditPoints="1" noAdjustHandles="1" noChangeArrowheads="1" noChangeShapeType="1" noTextEdit="1"/>
              </p:cNvSpPr>
              <p:nvPr/>
            </p:nvSpPr>
            <p:spPr>
              <a:xfrm>
                <a:off x="683568" y="476672"/>
                <a:ext cx="4248472" cy="574966"/>
              </a:xfrm>
              <a:prstGeom prst="rect">
                <a:avLst/>
              </a:prstGeom>
              <a:blipFill rotWithShape="1">
                <a:blip r:embed="rId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39552" y="1340768"/>
                <a:ext cx="3509038" cy="670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d-ID" sz="2000" i="1" smtClean="0">
                              <a:solidFill>
                                <a:schemeClr val="bg1"/>
                              </a:solidFill>
                              <a:latin typeface="Cambria Math" panose="02040503050406030204" pitchFamily="18" charset="0"/>
                            </a:rPr>
                          </m:ctrlPr>
                        </m:sSubPr>
                        <m:e>
                          <m:r>
                            <a:rPr lang="id-ID" sz="2000" i="1">
                              <a:solidFill>
                                <a:schemeClr val="bg1"/>
                              </a:solidFill>
                              <a:latin typeface="Cambria Math"/>
                            </a:rPr>
                            <m:t>𝐶</m:t>
                          </m:r>
                        </m:e>
                        <m:sub>
                          <m:r>
                            <a:rPr lang="id-ID" sz="2000" i="1">
                              <a:solidFill>
                                <a:schemeClr val="bg1"/>
                              </a:solidFill>
                              <a:latin typeface="Cambria Math"/>
                            </a:rPr>
                            <m:t>𝑡𝑜𝑡𝑎𝑙</m:t>
                          </m:r>
                        </m:sub>
                      </m:sSub>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r>
                            <a:rPr lang="id-ID" sz="2000" i="1">
                              <a:solidFill>
                                <a:schemeClr val="bg1"/>
                              </a:solidFill>
                              <a:latin typeface="Cambria Math"/>
                            </a:rPr>
                            <m:t>12</m:t>
                          </m:r>
                        </m:num>
                        <m:den>
                          <m:r>
                            <a:rPr lang="id-ID" sz="2000" i="1">
                              <a:solidFill>
                                <a:schemeClr val="bg1"/>
                              </a:solidFill>
                              <a:latin typeface="Cambria Math"/>
                            </a:rPr>
                            <m:t>13</m:t>
                          </m:r>
                        </m:den>
                      </m:f>
                      <m:r>
                        <a:rPr lang="id-ID" sz="2000" i="1">
                          <a:solidFill>
                            <a:schemeClr val="bg1"/>
                          </a:solidFill>
                          <a:latin typeface="Cambria Math"/>
                        </a:rPr>
                        <m:t> </m:t>
                      </m:r>
                      <m:r>
                        <a:rPr lang="id-ID" sz="2000" i="1">
                          <a:solidFill>
                            <a:schemeClr val="bg1"/>
                          </a:solidFill>
                          <a:latin typeface="Cambria Math"/>
                        </a:rPr>
                        <m:t>𝜇</m:t>
                      </m:r>
                      <m:r>
                        <a:rPr lang="id-ID" sz="2000" i="1">
                          <a:solidFill>
                            <a:schemeClr val="bg1"/>
                          </a:solidFill>
                          <a:latin typeface="Cambria Math"/>
                        </a:rPr>
                        <m:t>𝐹</m:t>
                      </m:r>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r>
                            <a:rPr lang="id-ID" sz="2000" i="1">
                              <a:solidFill>
                                <a:schemeClr val="bg1"/>
                              </a:solidFill>
                              <a:latin typeface="Cambria Math"/>
                            </a:rPr>
                            <m:t>12</m:t>
                          </m:r>
                        </m:num>
                        <m:den>
                          <m:r>
                            <a:rPr lang="id-ID" sz="2000" i="1">
                              <a:solidFill>
                                <a:schemeClr val="bg1"/>
                              </a:solidFill>
                              <a:latin typeface="Cambria Math"/>
                            </a:rPr>
                            <m:t>13</m:t>
                          </m:r>
                        </m:den>
                      </m:f>
                      <m:r>
                        <a:rPr lang="id-ID" sz="2000" i="1">
                          <a:solidFill>
                            <a:schemeClr val="bg1"/>
                          </a:solidFill>
                          <a:latin typeface="Cambria Math"/>
                        </a:rPr>
                        <m:t> ×</m:t>
                      </m:r>
                      <m:sSup>
                        <m:sSupPr>
                          <m:ctrlPr>
                            <a:rPr lang="id-ID" sz="2000" i="1">
                              <a:solidFill>
                                <a:schemeClr val="bg1"/>
                              </a:solidFill>
                              <a:latin typeface="Cambria Math" panose="02040503050406030204" pitchFamily="18" charset="0"/>
                            </a:rPr>
                          </m:ctrlPr>
                        </m:sSupPr>
                        <m:e>
                          <m:r>
                            <a:rPr lang="id-ID" sz="2000" i="1">
                              <a:solidFill>
                                <a:schemeClr val="bg1"/>
                              </a:solidFill>
                              <a:latin typeface="Cambria Math"/>
                            </a:rPr>
                            <m:t>10</m:t>
                          </m:r>
                        </m:e>
                        <m:sup>
                          <m:r>
                            <a:rPr lang="id-ID" sz="2000" i="1">
                              <a:solidFill>
                                <a:schemeClr val="bg1"/>
                              </a:solidFill>
                              <a:latin typeface="Cambria Math"/>
                            </a:rPr>
                            <m:t>−6</m:t>
                          </m:r>
                        </m:sup>
                      </m:sSup>
                      <m:r>
                        <a:rPr lang="id-ID" sz="2000" i="1">
                          <a:solidFill>
                            <a:schemeClr val="bg1"/>
                          </a:solidFill>
                          <a:latin typeface="Cambria Math"/>
                        </a:rPr>
                        <m:t>𝐹</m:t>
                      </m:r>
                    </m:oMath>
                  </m:oMathPara>
                </a14:m>
                <a:endParaRPr lang="id-ID" sz="2000" dirty="0">
                  <a:solidFill>
                    <a:schemeClr val="bg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539552" y="1340768"/>
                <a:ext cx="3509038" cy="670568"/>
              </a:xfrm>
              <a:prstGeom prst="rect">
                <a:avLst/>
              </a:prstGeom>
              <a:blipFill rotWithShape="1">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01755" y="2370606"/>
                <a:ext cx="6624736" cy="6705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2000" i="1" smtClean="0">
                              <a:solidFill>
                                <a:schemeClr val="bg1"/>
                              </a:solidFill>
                              <a:latin typeface="Cambria Math" panose="02040503050406030204" pitchFamily="18" charset="0"/>
                            </a:rPr>
                          </m:ctrlPr>
                        </m:sSubPr>
                        <m:e>
                          <m:r>
                            <a:rPr lang="id-ID" sz="2000" i="1">
                              <a:solidFill>
                                <a:schemeClr val="bg1"/>
                              </a:solidFill>
                              <a:latin typeface="Cambria Math"/>
                            </a:rPr>
                            <m:t>𝑄</m:t>
                          </m:r>
                        </m:e>
                        <m:sub>
                          <m:r>
                            <a:rPr lang="id-ID" sz="2000" i="1">
                              <a:solidFill>
                                <a:schemeClr val="bg1"/>
                              </a:solidFill>
                              <a:latin typeface="Cambria Math"/>
                            </a:rPr>
                            <m:t>𝑡𝑜𝑡𝑎𝑙</m:t>
                          </m:r>
                        </m:sub>
                      </m:sSub>
                      <m:r>
                        <a:rPr lang="id-ID" sz="2000" i="1">
                          <a:solidFill>
                            <a:schemeClr val="bg1"/>
                          </a:solidFill>
                          <a:latin typeface="Cambria Math"/>
                        </a:rPr>
                        <m:t>=</m:t>
                      </m:r>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𝐶</m:t>
                          </m:r>
                        </m:e>
                        <m:sub>
                          <m:r>
                            <a:rPr lang="id-ID" sz="2000" i="1">
                              <a:solidFill>
                                <a:schemeClr val="bg1"/>
                              </a:solidFill>
                              <a:latin typeface="Cambria Math"/>
                            </a:rPr>
                            <m:t>𝑡𝑜𝑡𝑎𝑙</m:t>
                          </m:r>
                          <m:r>
                            <a:rPr lang="id-ID" sz="2000" i="1">
                              <a:solidFill>
                                <a:schemeClr val="bg1"/>
                              </a:solidFill>
                              <a:latin typeface="Cambria Math"/>
                            </a:rPr>
                            <m:t> </m:t>
                          </m:r>
                        </m:sub>
                      </m:sSub>
                      <m:r>
                        <a:rPr lang="id-ID" sz="2000" i="1">
                          <a:solidFill>
                            <a:schemeClr val="bg1"/>
                          </a:solidFill>
                          <a:latin typeface="Cambria Math"/>
                        </a:rPr>
                        <m:t>∙</m:t>
                      </m:r>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𝑉</m:t>
                          </m:r>
                        </m:e>
                        <m:sub>
                          <m:r>
                            <a:rPr lang="id-ID" sz="2000" i="1">
                              <a:solidFill>
                                <a:schemeClr val="bg1"/>
                              </a:solidFill>
                              <a:latin typeface="Cambria Math"/>
                            </a:rPr>
                            <m:t>𝑡𝑜𝑡𝑎𝑙</m:t>
                          </m:r>
                        </m:sub>
                      </m:sSub>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r>
                            <a:rPr lang="id-ID" sz="2000" i="1">
                              <a:solidFill>
                                <a:schemeClr val="bg1"/>
                              </a:solidFill>
                              <a:latin typeface="Cambria Math"/>
                            </a:rPr>
                            <m:t>12</m:t>
                          </m:r>
                        </m:num>
                        <m:den>
                          <m:r>
                            <a:rPr lang="id-ID" sz="2000" i="1">
                              <a:solidFill>
                                <a:schemeClr val="bg1"/>
                              </a:solidFill>
                              <a:latin typeface="Cambria Math"/>
                            </a:rPr>
                            <m:t>13</m:t>
                          </m:r>
                        </m:den>
                      </m:f>
                      <m:r>
                        <a:rPr lang="id-ID" sz="2000" i="1">
                          <a:solidFill>
                            <a:schemeClr val="bg1"/>
                          </a:solidFill>
                          <a:latin typeface="Cambria Math"/>
                        </a:rPr>
                        <m:t>×</m:t>
                      </m:r>
                      <m:sSup>
                        <m:sSupPr>
                          <m:ctrlPr>
                            <a:rPr lang="id-ID" sz="2000" i="1">
                              <a:solidFill>
                                <a:schemeClr val="bg1"/>
                              </a:solidFill>
                              <a:latin typeface="Cambria Math" panose="02040503050406030204" pitchFamily="18" charset="0"/>
                            </a:rPr>
                          </m:ctrlPr>
                        </m:sSupPr>
                        <m:e>
                          <m:r>
                            <a:rPr lang="id-ID" sz="2000" i="1">
                              <a:solidFill>
                                <a:schemeClr val="bg1"/>
                              </a:solidFill>
                              <a:latin typeface="Cambria Math"/>
                            </a:rPr>
                            <m:t>10</m:t>
                          </m:r>
                        </m:e>
                        <m:sup>
                          <m:r>
                            <a:rPr lang="id-ID" sz="2000" i="1">
                              <a:solidFill>
                                <a:schemeClr val="bg1"/>
                              </a:solidFill>
                              <a:latin typeface="Cambria Math"/>
                            </a:rPr>
                            <m:t>−6</m:t>
                          </m:r>
                        </m:sup>
                      </m:sSup>
                      <m:r>
                        <a:rPr lang="id-ID" sz="2000" i="1">
                          <a:solidFill>
                            <a:schemeClr val="bg1"/>
                          </a:solidFill>
                          <a:latin typeface="Cambria Math"/>
                        </a:rPr>
                        <m:t>∙13=12×</m:t>
                      </m:r>
                      <m:sSup>
                        <m:sSupPr>
                          <m:ctrlPr>
                            <a:rPr lang="id-ID" sz="2000" i="1">
                              <a:solidFill>
                                <a:schemeClr val="bg1"/>
                              </a:solidFill>
                              <a:latin typeface="Cambria Math" panose="02040503050406030204" pitchFamily="18" charset="0"/>
                            </a:rPr>
                          </m:ctrlPr>
                        </m:sSupPr>
                        <m:e>
                          <m:r>
                            <a:rPr lang="id-ID" sz="2000" i="1">
                              <a:solidFill>
                                <a:schemeClr val="bg1"/>
                              </a:solidFill>
                              <a:latin typeface="Cambria Math"/>
                            </a:rPr>
                            <m:t>10</m:t>
                          </m:r>
                        </m:e>
                        <m:sup>
                          <m:r>
                            <a:rPr lang="id-ID" sz="2000" i="1">
                              <a:solidFill>
                                <a:schemeClr val="bg1"/>
                              </a:solidFill>
                              <a:latin typeface="Cambria Math"/>
                            </a:rPr>
                            <m:t>−6</m:t>
                          </m:r>
                        </m:sup>
                      </m:sSup>
                      <m:r>
                        <a:rPr lang="id-ID" sz="2000" i="1">
                          <a:solidFill>
                            <a:schemeClr val="bg1"/>
                          </a:solidFill>
                          <a:latin typeface="Cambria Math"/>
                        </a:rPr>
                        <m:t>𝐶</m:t>
                      </m:r>
                    </m:oMath>
                  </m:oMathPara>
                </a14:m>
                <a:endParaRPr lang="id-ID" sz="2000" dirty="0">
                  <a:solidFill>
                    <a:schemeClr val="bg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201755" y="2370606"/>
                <a:ext cx="6624736" cy="670568"/>
              </a:xfrm>
              <a:prstGeom prst="rect">
                <a:avLst/>
              </a:prstGeom>
              <a:blipFill rotWithShape="1">
                <a:blip r:embed="rId4"/>
                <a:stretch>
                  <a:fillRect/>
                </a:stretch>
              </a:blipFill>
            </p:spPr>
            <p:txBody>
              <a:bodyPr/>
              <a:lstStyle/>
              <a:p>
                <a:r>
                  <a:rPr lang="id-ID">
                    <a:noFill/>
                  </a:rPr>
                  <a:t> </a:t>
                </a:r>
              </a:p>
            </p:txBody>
          </p:sp>
        </mc:Fallback>
      </mc:AlternateContent>
      <p:sp>
        <p:nvSpPr>
          <p:cNvPr id="7" name="TextBox 6"/>
          <p:cNvSpPr txBox="1"/>
          <p:nvPr/>
        </p:nvSpPr>
        <p:spPr>
          <a:xfrm>
            <a:off x="539552" y="3333047"/>
            <a:ext cx="2592288" cy="400110"/>
          </a:xfrm>
          <a:prstGeom prst="rect">
            <a:avLst/>
          </a:prstGeom>
          <a:noFill/>
        </p:spPr>
        <p:txBody>
          <a:bodyPr wrap="square" rtlCol="0">
            <a:spAutoFit/>
          </a:bodyPr>
          <a:lstStyle/>
          <a:p>
            <a:r>
              <a:rPr lang="id-ID" sz="2000" dirty="0">
                <a:solidFill>
                  <a:schemeClr val="bg1"/>
                </a:solidFill>
              </a:rPr>
              <a:t>Maka</a:t>
            </a:r>
          </a:p>
        </p:txBody>
      </p:sp>
      <mc:AlternateContent xmlns:mc="http://schemas.openxmlformats.org/markup-compatibility/2006" xmlns:a14="http://schemas.microsoft.com/office/drawing/2010/main">
        <mc:Choice Requires="a14">
          <p:sp>
            <p:nvSpPr>
              <p:cNvPr id="8" name="Rectangle 7"/>
              <p:cNvSpPr/>
              <p:nvPr/>
            </p:nvSpPr>
            <p:spPr>
              <a:xfrm>
                <a:off x="539552" y="3933056"/>
                <a:ext cx="3672287" cy="7895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d-ID" sz="2000" i="1" smtClean="0">
                              <a:solidFill>
                                <a:schemeClr val="bg1"/>
                              </a:solidFill>
                              <a:latin typeface="Cambria Math" panose="02040503050406030204" pitchFamily="18" charset="0"/>
                            </a:rPr>
                          </m:ctrlPr>
                        </m:sSubPr>
                        <m:e>
                          <m:r>
                            <a:rPr lang="id-ID" sz="2000" i="1">
                              <a:solidFill>
                                <a:schemeClr val="bg1"/>
                              </a:solidFill>
                              <a:latin typeface="Cambria Math"/>
                            </a:rPr>
                            <m:t>𝑉</m:t>
                          </m:r>
                        </m:e>
                        <m:sub>
                          <m:r>
                            <a:rPr lang="id-ID" sz="2000" i="1">
                              <a:solidFill>
                                <a:schemeClr val="bg1"/>
                              </a:solidFill>
                              <a:latin typeface="Cambria Math"/>
                            </a:rPr>
                            <m:t>1</m:t>
                          </m:r>
                        </m:sub>
                      </m:sSub>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𝑄</m:t>
                              </m:r>
                            </m:e>
                            <m:sub>
                              <m:r>
                                <a:rPr lang="id-ID" sz="2000" i="1">
                                  <a:solidFill>
                                    <a:schemeClr val="bg1"/>
                                  </a:solidFill>
                                  <a:latin typeface="Cambria Math"/>
                                </a:rPr>
                                <m:t>1</m:t>
                              </m:r>
                            </m:sub>
                          </m:sSub>
                        </m:num>
                        <m:den>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𝐶</m:t>
                              </m:r>
                            </m:e>
                            <m:sub>
                              <m:r>
                                <a:rPr lang="id-ID" sz="2000" i="1">
                                  <a:solidFill>
                                    <a:schemeClr val="bg1"/>
                                  </a:solidFill>
                                  <a:latin typeface="Cambria Math"/>
                                </a:rPr>
                                <m:t>1</m:t>
                              </m:r>
                            </m:sub>
                          </m:sSub>
                        </m:den>
                      </m:f>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r>
                            <a:rPr lang="id-ID" sz="2000" i="1">
                              <a:solidFill>
                                <a:schemeClr val="bg1"/>
                              </a:solidFill>
                              <a:latin typeface="Cambria Math"/>
                            </a:rPr>
                            <m:t>12×</m:t>
                          </m:r>
                          <m:sSup>
                            <m:sSupPr>
                              <m:ctrlPr>
                                <a:rPr lang="id-ID" sz="2000" i="1">
                                  <a:solidFill>
                                    <a:schemeClr val="bg1"/>
                                  </a:solidFill>
                                  <a:latin typeface="Cambria Math" panose="02040503050406030204" pitchFamily="18" charset="0"/>
                                </a:rPr>
                              </m:ctrlPr>
                            </m:sSupPr>
                            <m:e>
                              <m:r>
                                <a:rPr lang="id-ID" sz="2000" i="1">
                                  <a:solidFill>
                                    <a:schemeClr val="bg1"/>
                                  </a:solidFill>
                                  <a:latin typeface="Cambria Math"/>
                                </a:rPr>
                                <m:t>10</m:t>
                              </m:r>
                            </m:e>
                            <m:sup>
                              <m:r>
                                <a:rPr lang="id-ID" sz="2000" i="1">
                                  <a:solidFill>
                                    <a:schemeClr val="bg1"/>
                                  </a:solidFill>
                                  <a:latin typeface="Cambria Math"/>
                                </a:rPr>
                                <m:t>−6</m:t>
                              </m:r>
                            </m:sup>
                          </m:sSup>
                          <m:r>
                            <a:rPr lang="id-ID" sz="2000" i="1">
                              <a:solidFill>
                                <a:schemeClr val="bg1"/>
                              </a:solidFill>
                              <a:latin typeface="Cambria Math"/>
                            </a:rPr>
                            <m:t> </m:t>
                          </m:r>
                        </m:num>
                        <m:den>
                          <m:r>
                            <a:rPr lang="id-ID" sz="2000" i="1">
                              <a:solidFill>
                                <a:schemeClr val="bg1"/>
                              </a:solidFill>
                              <a:latin typeface="Cambria Math"/>
                            </a:rPr>
                            <m:t>2×</m:t>
                          </m:r>
                          <m:sSup>
                            <m:sSupPr>
                              <m:ctrlPr>
                                <a:rPr lang="id-ID" sz="2000" i="1">
                                  <a:solidFill>
                                    <a:schemeClr val="bg1"/>
                                  </a:solidFill>
                                  <a:latin typeface="Cambria Math" panose="02040503050406030204" pitchFamily="18" charset="0"/>
                                </a:rPr>
                              </m:ctrlPr>
                            </m:sSupPr>
                            <m:e>
                              <m:r>
                                <a:rPr lang="id-ID" sz="2000" i="1">
                                  <a:solidFill>
                                    <a:schemeClr val="bg1"/>
                                  </a:solidFill>
                                  <a:latin typeface="Cambria Math"/>
                                </a:rPr>
                                <m:t>10</m:t>
                              </m:r>
                            </m:e>
                            <m:sup>
                              <m:r>
                                <a:rPr lang="id-ID" sz="2000" i="1">
                                  <a:solidFill>
                                    <a:schemeClr val="bg1"/>
                                  </a:solidFill>
                                  <a:latin typeface="Cambria Math"/>
                                </a:rPr>
                                <m:t>−6</m:t>
                              </m:r>
                            </m:sup>
                          </m:sSup>
                        </m:den>
                      </m:f>
                      <m:r>
                        <a:rPr lang="id-ID" sz="2000" i="1">
                          <a:solidFill>
                            <a:schemeClr val="bg1"/>
                          </a:solidFill>
                          <a:latin typeface="Cambria Math"/>
                        </a:rPr>
                        <m:t>=6 </m:t>
                      </m:r>
                      <m:r>
                        <a:rPr lang="id-ID" sz="2000" i="1">
                          <a:solidFill>
                            <a:schemeClr val="bg1"/>
                          </a:solidFill>
                          <a:latin typeface="Cambria Math"/>
                        </a:rPr>
                        <m:t>𝑉𝑜𝑙𝑡</m:t>
                      </m:r>
                    </m:oMath>
                  </m:oMathPara>
                </a14:m>
                <a:endParaRPr lang="id-ID" sz="2000" dirty="0"/>
              </a:p>
            </p:txBody>
          </p:sp>
        </mc:Choice>
        <mc:Fallback xmlns="">
          <p:sp>
            <p:nvSpPr>
              <p:cNvPr id="8" name="Rectangle 7"/>
              <p:cNvSpPr>
                <a:spLocks noRot="1" noChangeAspect="1" noMove="1" noResize="1" noEditPoints="1" noAdjustHandles="1" noChangeArrowheads="1" noChangeShapeType="1" noTextEdit="1"/>
              </p:cNvSpPr>
              <p:nvPr/>
            </p:nvSpPr>
            <p:spPr>
              <a:xfrm>
                <a:off x="539552" y="3933056"/>
                <a:ext cx="3672287" cy="789512"/>
              </a:xfrm>
              <a:prstGeom prst="rect">
                <a:avLst/>
              </a:prstGeom>
              <a:blipFill rotWithShape="1">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26165" y="4797152"/>
                <a:ext cx="3672287" cy="7895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d-ID" sz="2000" i="1" smtClean="0">
                              <a:solidFill>
                                <a:schemeClr val="bg1"/>
                              </a:solidFill>
                              <a:latin typeface="Cambria Math" panose="02040503050406030204" pitchFamily="18" charset="0"/>
                            </a:rPr>
                          </m:ctrlPr>
                        </m:sSubPr>
                        <m:e>
                          <m:r>
                            <a:rPr lang="id-ID" sz="2000" i="1">
                              <a:solidFill>
                                <a:schemeClr val="bg1"/>
                              </a:solidFill>
                              <a:latin typeface="Cambria Math"/>
                            </a:rPr>
                            <m:t>𝑉</m:t>
                          </m:r>
                        </m:e>
                        <m:sub>
                          <m:r>
                            <a:rPr lang="id-ID" sz="2000" i="1">
                              <a:solidFill>
                                <a:schemeClr val="bg1"/>
                              </a:solidFill>
                              <a:latin typeface="Cambria Math"/>
                            </a:rPr>
                            <m:t>2</m:t>
                          </m:r>
                        </m:sub>
                      </m:sSub>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𝑄</m:t>
                              </m:r>
                            </m:e>
                            <m:sub>
                              <m:r>
                                <a:rPr lang="id-ID" sz="2000" i="1">
                                  <a:solidFill>
                                    <a:schemeClr val="bg1"/>
                                  </a:solidFill>
                                  <a:latin typeface="Cambria Math"/>
                                </a:rPr>
                                <m:t>2</m:t>
                              </m:r>
                            </m:sub>
                          </m:sSub>
                        </m:num>
                        <m:den>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𝐶</m:t>
                              </m:r>
                            </m:e>
                            <m:sub>
                              <m:r>
                                <a:rPr lang="id-ID" sz="2000" i="1">
                                  <a:solidFill>
                                    <a:schemeClr val="bg1"/>
                                  </a:solidFill>
                                  <a:latin typeface="Cambria Math"/>
                                </a:rPr>
                                <m:t>2</m:t>
                              </m:r>
                            </m:sub>
                          </m:sSub>
                        </m:den>
                      </m:f>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r>
                            <a:rPr lang="id-ID" sz="2000" i="1">
                              <a:solidFill>
                                <a:schemeClr val="bg1"/>
                              </a:solidFill>
                              <a:latin typeface="Cambria Math"/>
                            </a:rPr>
                            <m:t>12×</m:t>
                          </m:r>
                          <m:sSup>
                            <m:sSupPr>
                              <m:ctrlPr>
                                <a:rPr lang="id-ID" sz="2000" i="1">
                                  <a:solidFill>
                                    <a:schemeClr val="bg1"/>
                                  </a:solidFill>
                                  <a:latin typeface="Cambria Math" panose="02040503050406030204" pitchFamily="18" charset="0"/>
                                </a:rPr>
                              </m:ctrlPr>
                            </m:sSupPr>
                            <m:e>
                              <m:r>
                                <a:rPr lang="id-ID" sz="2000" i="1">
                                  <a:solidFill>
                                    <a:schemeClr val="bg1"/>
                                  </a:solidFill>
                                  <a:latin typeface="Cambria Math"/>
                                </a:rPr>
                                <m:t>10</m:t>
                              </m:r>
                            </m:e>
                            <m:sup>
                              <m:r>
                                <a:rPr lang="id-ID" sz="2000" i="1">
                                  <a:solidFill>
                                    <a:schemeClr val="bg1"/>
                                  </a:solidFill>
                                  <a:latin typeface="Cambria Math"/>
                                </a:rPr>
                                <m:t>−6</m:t>
                              </m:r>
                            </m:sup>
                          </m:sSup>
                          <m:r>
                            <a:rPr lang="id-ID" sz="2000" i="1">
                              <a:solidFill>
                                <a:schemeClr val="bg1"/>
                              </a:solidFill>
                              <a:latin typeface="Cambria Math"/>
                            </a:rPr>
                            <m:t> </m:t>
                          </m:r>
                        </m:num>
                        <m:den>
                          <m:r>
                            <a:rPr lang="id-ID" sz="2000" i="1">
                              <a:solidFill>
                                <a:schemeClr val="bg1"/>
                              </a:solidFill>
                              <a:latin typeface="Cambria Math"/>
                            </a:rPr>
                            <m:t>3×</m:t>
                          </m:r>
                          <m:sSup>
                            <m:sSupPr>
                              <m:ctrlPr>
                                <a:rPr lang="id-ID" sz="2000" i="1">
                                  <a:solidFill>
                                    <a:schemeClr val="bg1"/>
                                  </a:solidFill>
                                  <a:latin typeface="Cambria Math" panose="02040503050406030204" pitchFamily="18" charset="0"/>
                                </a:rPr>
                              </m:ctrlPr>
                            </m:sSupPr>
                            <m:e>
                              <m:r>
                                <a:rPr lang="id-ID" sz="2000" i="1">
                                  <a:solidFill>
                                    <a:schemeClr val="bg1"/>
                                  </a:solidFill>
                                  <a:latin typeface="Cambria Math"/>
                                </a:rPr>
                                <m:t>10</m:t>
                              </m:r>
                            </m:e>
                            <m:sup>
                              <m:r>
                                <a:rPr lang="id-ID" sz="2000" i="1">
                                  <a:solidFill>
                                    <a:schemeClr val="bg1"/>
                                  </a:solidFill>
                                  <a:latin typeface="Cambria Math"/>
                                </a:rPr>
                                <m:t>−6</m:t>
                              </m:r>
                            </m:sup>
                          </m:sSup>
                        </m:den>
                      </m:f>
                      <m:r>
                        <a:rPr lang="id-ID" sz="2000" i="1">
                          <a:solidFill>
                            <a:schemeClr val="bg1"/>
                          </a:solidFill>
                          <a:latin typeface="Cambria Math"/>
                        </a:rPr>
                        <m:t>=4 </m:t>
                      </m:r>
                      <m:r>
                        <a:rPr lang="id-ID" sz="2000" i="1">
                          <a:solidFill>
                            <a:schemeClr val="bg1"/>
                          </a:solidFill>
                          <a:latin typeface="Cambria Math"/>
                        </a:rPr>
                        <m:t>𝑉𝑜𝑙𝑡</m:t>
                      </m:r>
                    </m:oMath>
                  </m:oMathPara>
                </a14:m>
                <a:endParaRPr lang="id-ID" sz="2000" dirty="0"/>
              </a:p>
            </p:txBody>
          </p:sp>
        </mc:Choice>
        <mc:Fallback xmlns="">
          <p:sp>
            <p:nvSpPr>
              <p:cNvPr id="9" name="Rectangle 8"/>
              <p:cNvSpPr>
                <a:spLocks noRot="1" noChangeAspect="1" noMove="1" noResize="1" noEditPoints="1" noAdjustHandles="1" noChangeArrowheads="1" noChangeShapeType="1" noTextEdit="1"/>
              </p:cNvSpPr>
              <p:nvPr/>
            </p:nvSpPr>
            <p:spPr>
              <a:xfrm>
                <a:off x="526165" y="4797152"/>
                <a:ext cx="3672287" cy="789512"/>
              </a:xfrm>
              <a:prstGeom prst="rect">
                <a:avLst/>
              </a:prstGeom>
              <a:blipFill rotWithShape="1">
                <a:blip r:embed="rId6"/>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26165" y="5805264"/>
                <a:ext cx="3672287" cy="7909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d-ID" sz="2000" i="1" smtClean="0">
                              <a:solidFill>
                                <a:schemeClr val="bg1"/>
                              </a:solidFill>
                              <a:latin typeface="Cambria Math" panose="02040503050406030204" pitchFamily="18" charset="0"/>
                            </a:rPr>
                          </m:ctrlPr>
                        </m:sSubPr>
                        <m:e>
                          <m:r>
                            <a:rPr lang="id-ID" sz="2000" i="1">
                              <a:solidFill>
                                <a:schemeClr val="bg1"/>
                              </a:solidFill>
                              <a:latin typeface="Cambria Math"/>
                            </a:rPr>
                            <m:t>𝑉</m:t>
                          </m:r>
                        </m:e>
                        <m:sub>
                          <m:r>
                            <a:rPr lang="id-ID" sz="2000" i="1">
                              <a:solidFill>
                                <a:schemeClr val="bg1"/>
                              </a:solidFill>
                              <a:latin typeface="Cambria Math"/>
                            </a:rPr>
                            <m:t>3</m:t>
                          </m:r>
                        </m:sub>
                      </m:sSub>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𝑄</m:t>
                              </m:r>
                            </m:e>
                            <m:sub>
                              <m:r>
                                <a:rPr lang="id-ID" sz="2000" i="1">
                                  <a:solidFill>
                                    <a:schemeClr val="bg1"/>
                                  </a:solidFill>
                                  <a:latin typeface="Cambria Math"/>
                                </a:rPr>
                                <m:t>3</m:t>
                              </m:r>
                            </m:sub>
                          </m:sSub>
                        </m:num>
                        <m:den>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𝐶</m:t>
                              </m:r>
                            </m:e>
                            <m:sub>
                              <m:r>
                                <a:rPr lang="id-ID" sz="2000" i="1">
                                  <a:solidFill>
                                    <a:schemeClr val="bg1"/>
                                  </a:solidFill>
                                  <a:latin typeface="Cambria Math"/>
                                </a:rPr>
                                <m:t>3</m:t>
                              </m:r>
                            </m:sub>
                          </m:sSub>
                        </m:den>
                      </m:f>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r>
                            <a:rPr lang="id-ID" sz="2000" i="1">
                              <a:solidFill>
                                <a:schemeClr val="bg1"/>
                              </a:solidFill>
                              <a:latin typeface="Cambria Math"/>
                            </a:rPr>
                            <m:t>12×</m:t>
                          </m:r>
                          <m:sSup>
                            <m:sSupPr>
                              <m:ctrlPr>
                                <a:rPr lang="id-ID" sz="2000" i="1">
                                  <a:solidFill>
                                    <a:schemeClr val="bg1"/>
                                  </a:solidFill>
                                  <a:latin typeface="Cambria Math" panose="02040503050406030204" pitchFamily="18" charset="0"/>
                                </a:rPr>
                              </m:ctrlPr>
                            </m:sSupPr>
                            <m:e>
                              <m:r>
                                <a:rPr lang="id-ID" sz="2000" i="1">
                                  <a:solidFill>
                                    <a:schemeClr val="bg1"/>
                                  </a:solidFill>
                                  <a:latin typeface="Cambria Math"/>
                                </a:rPr>
                                <m:t>10</m:t>
                              </m:r>
                            </m:e>
                            <m:sup>
                              <m:r>
                                <a:rPr lang="id-ID" sz="2000" i="1">
                                  <a:solidFill>
                                    <a:schemeClr val="bg1"/>
                                  </a:solidFill>
                                  <a:latin typeface="Cambria Math"/>
                                </a:rPr>
                                <m:t>−6</m:t>
                              </m:r>
                            </m:sup>
                          </m:sSup>
                          <m:r>
                            <a:rPr lang="id-ID" sz="2000" i="1">
                              <a:solidFill>
                                <a:schemeClr val="bg1"/>
                              </a:solidFill>
                              <a:latin typeface="Cambria Math"/>
                            </a:rPr>
                            <m:t> </m:t>
                          </m:r>
                        </m:num>
                        <m:den>
                          <m:r>
                            <a:rPr lang="id-ID" sz="2000" i="1">
                              <a:solidFill>
                                <a:schemeClr val="bg1"/>
                              </a:solidFill>
                              <a:latin typeface="Cambria Math"/>
                            </a:rPr>
                            <m:t>4×</m:t>
                          </m:r>
                          <m:sSup>
                            <m:sSupPr>
                              <m:ctrlPr>
                                <a:rPr lang="id-ID" sz="2000" i="1">
                                  <a:solidFill>
                                    <a:schemeClr val="bg1"/>
                                  </a:solidFill>
                                  <a:latin typeface="Cambria Math" panose="02040503050406030204" pitchFamily="18" charset="0"/>
                                </a:rPr>
                              </m:ctrlPr>
                            </m:sSupPr>
                            <m:e>
                              <m:r>
                                <a:rPr lang="id-ID" sz="2000" i="1">
                                  <a:solidFill>
                                    <a:schemeClr val="bg1"/>
                                  </a:solidFill>
                                  <a:latin typeface="Cambria Math"/>
                                </a:rPr>
                                <m:t>10</m:t>
                              </m:r>
                            </m:e>
                            <m:sup>
                              <m:r>
                                <a:rPr lang="id-ID" sz="2000" i="1">
                                  <a:solidFill>
                                    <a:schemeClr val="bg1"/>
                                  </a:solidFill>
                                  <a:latin typeface="Cambria Math"/>
                                </a:rPr>
                                <m:t>−6</m:t>
                              </m:r>
                            </m:sup>
                          </m:sSup>
                        </m:den>
                      </m:f>
                      <m:r>
                        <a:rPr lang="id-ID" sz="2000" i="1">
                          <a:solidFill>
                            <a:schemeClr val="bg1"/>
                          </a:solidFill>
                          <a:latin typeface="Cambria Math"/>
                        </a:rPr>
                        <m:t>=3 </m:t>
                      </m:r>
                      <m:r>
                        <a:rPr lang="id-ID" sz="2000" i="1">
                          <a:solidFill>
                            <a:schemeClr val="bg1"/>
                          </a:solidFill>
                          <a:latin typeface="Cambria Math"/>
                        </a:rPr>
                        <m:t>𝑉𝑜𝑙𝑡</m:t>
                      </m:r>
                    </m:oMath>
                  </m:oMathPara>
                </a14:m>
                <a:endParaRPr lang="id-ID" sz="2000" dirty="0">
                  <a:solidFill>
                    <a:schemeClr val="bg1"/>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526165" y="5805264"/>
                <a:ext cx="3672287" cy="790986"/>
              </a:xfrm>
              <a:prstGeom prst="rect">
                <a:avLst/>
              </a:prstGeom>
              <a:blipFill rotWithShape="1">
                <a:blip r:embed="rId7"/>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425503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571" y="764704"/>
            <a:ext cx="8424936" cy="2169825"/>
          </a:xfrm>
          <a:prstGeom prst="rect">
            <a:avLst/>
          </a:prstGeom>
        </p:spPr>
        <p:txBody>
          <a:bodyPr wrap="square">
            <a:spAutoFit/>
          </a:bodyPr>
          <a:lstStyle/>
          <a:p>
            <a:pPr algn="just">
              <a:lnSpc>
                <a:spcPct val="150000"/>
              </a:lnSpc>
            </a:pPr>
            <a:r>
              <a:rPr lang="id-ID" b="1" dirty="0">
                <a:solidFill>
                  <a:schemeClr val="bg1">
                    <a:lumMod val="95000"/>
                    <a:lumOff val="5000"/>
                  </a:schemeClr>
                </a:solidFill>
                <a:latin typeface="Comic Sans MS" pitchFamily="66" charset="0"/>
              </a:rPr>
              <a:t>Contoh soal 2</a:t>
            </a:r>
            <a:endParaRPr lang="id-ID" dirty="0">
              <a:solidFill>
                <a:schemeClr val="bg1">
                  <a:lumMod val="95000"/>
                  <a:lumOff val="5000"/>
                </a:schemeClr>
              </a:solidFill>
              <a:latin typeface="Comic Sans MS" pitchFamily="66" charset="0"/>
            </a:endParaRPr>
          </a:p>
          <a:p>
            <a:pPr lvl="0" algn="just">
              <a:lnSpc>
                <a:spcPct val="150000"/>
              </a:lnSpc>
            </a:pPr>
            <a:r>
              <a:rPr lang="id-ID" dirty="0">
                <a:solidFill>
                  <a:schemeClr val="bg1"/>
                </a:solidFill>
                <a:latin typeface="Comic Sans MS" pitchFamily="66" charset="0"/>
              </a:rPr>
              <a:t>Empat buah kapasitor dirangkai seperti pada gambar. Jika beda potensialnya 12 volt, tentukan:</a:t>
            </a:r>
          </a:p>
          <a:p>
            <a:pPr marL="342900" lvl="0" indent="-342900" algn="just">
              <a:lnSpc>
                <a:spcPct val="150000"/>
              </a:lnSpc>
              <a:buFont typeface="+mj-lt"/>
              <a:buAutoNum type="alphaLcPeriod"/>
            </a:pPr>
            <a:r>
              <a:rPr lang="id-ID" dirty="0">
                <a:solidFill>
                  <a:schemeClr val="bg1"/>
                </a:solidFill>
                <a:latin typeface="Comic Sans MS" pitchFamily="66" charset="0"/>
              </a:rPr>
              <a:t>Kapasitas kapasitor penggantinya</a:t>
            </a:r>
          </a:p>
          <a:p>
            <a:pPr marL="342900" lvl="0" indent="-342900" algn="just">
              <a:lnSpc>
                <a:spcPct val="150000"/>
              </a:lnSpc>
              <a:buFont typeface="+mj-lt"/>
              <a:buAutoNum type="alphaLcPeriod"/>
            </a:pPr>
            <a:r>
              <a:rPr lang="id-ID" dirty="0">
                <a:solidFill>
                  <a:schemeClr val="bg1"/>
                </a:solidFill>
                <a:latin typeface="Comic Sans MS" pitchFamily="66" charset="0"/>
              </a:rPr>
              <a:t>Beda potensial listrik masing-masing kapasitor</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6" name="Object 5"/>
          <p:cNvGraphicFramePr>
            <a:graphicFrameLocks noChangeAspect="1"/>
          </p:cNvGraphicFramePr>
          <p:nvPr>
            <p:extLst>
              <p:ext uri="{D42A27DB-BD31-4B8C-83A1-F6EECF244321}">
                <p14:modId xmlns:p14="http://schemas.microsoft.com/office/powerpoint/2010/main" val="2448195052"/>
              </p:ext>
            </p:extLst>
          </p:nvPr>
        </p:nvGraphicFramePr>
        <p:xfrm>
          <a:off x="827583" y="3212976"/>
          <a:ext cx="4137349" cy="1872208"/>
        </p:xfrm>
        <a:graphic>
          <a:graphicData uri="http://schemas.openxmlformats.org/presentationml/2006/ole">
            <mc:AlternateContent xmlns:mc="http://schemas.openxmlformats.org/markup-compatibility/2006">
              <mc:Choice xmlns:v="urn:schemas-microsoft-com:vml" Requires="v">
                <p:oleObj spid="_x0000_s5124" r:id="rId3" imgW="2590032" imgH="1151633" progId="Visio.Drawing.11">
                  <p:embed/>
                </p:oleObj>
              </mc:Choice>
              <mc:Fallback>
                <p:oleObj r:id="rId3" imgW="2590032" imgH="115163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3" y="3212976"/>
                        <a:ext cx="4137349" cy="1872208"/>
                      </a:xfrm>
                      <a:prstGeom prst="rect">
                        <a:avLst/>
                      </a:prstGeom>
                      <a:noFill/>
                    </p:spPr>
                  </p:pic>
                </p:oleObj>
              </mc:Fallback>
            </mc:AlternateContent>
          </a:graphicData>
        </a:graphic>
      </p:graphicFrame>
    </p:spTree>
    <p:extLst>
      <p:ext uri="{BB962C8B-B14F-4D97-AF65-F5344CB8AC3E}">
        <p14:creationId xmlns:p14="http://schemas.microsoft.com/office/powerpoint/2010/main" val="1512081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04664"/>
            <a:ext cx="7920880" cy="3416320"/>
          </a:xfrm>
          <a:prstGeom prst="rect">
            <a:avLst/>
          </a:prstGeom>
        </p:spPr>
        <p:txBody>
          <a:bodyPr wrap="square">
            <a:spAutoFit/>
          </a:bodyPr>
          <a:lstStyle/>
          <a:p>
            <a:pPr algn="just">
              <a:lnSpc>
                <a:spcPct val="150000"/>
              </a:lnSpc>
            </a:pPr>
            <a:r>
              <a:rPr lang="id-ID" dirty="0">
                <a:solidFill>
                  <a:schemeClr val="bg1"/>
                </a:solidFill>
                <a:latin typeface="Comic Sans MS" pitchFamily="66" charset="0"/>
              </a:rPr>
              <a:t>Diketahui : C</a:t>
            </a:r>
            <a:r>
              <a:rPr lang="id-ID" baseline="-25000" dirty="0">
                <a:solidFill>
                  <a:schemeClr val="bg1"/>
                </a:solidFill>
                <a:latin typeface="Comic Sans MS" pitchFamily="66" charset="0"/>
              </a:rPr>
              <a:t>1</a:t>
            </a:r>
            <a:r>
              <a:rPr lang="id-ID" dirty="0">
                <a:solidFill>
                  <a:schemeClr val="bg1"/>
                </a:solidFill>
                <a:latin typeface="Comic Sans MS" pitchFamily="66" charset="0"/>
              </a:rPr>
              <a:t> = 2 µF = 2 × 10</a:t>
            </a:r>
            <a:r>
              <a:rPr lang="id-ID" baseline="30000" dirty="0">
                <a:solidFill>
                  <a:schemeClr val="bg1"/>
                </a:solidFill>
                <a:latin typeface="Comic Sans MS" pitchFamily="66" charset="0"/>
              </a:rPr>
              <a:t>-6</a:t>
            </a:r>
            <a:r>
              <a:rPr lang="id-ID" dirty="0">
                <a:solidFill>
                  <a:schemeClr val="bg1"/>
                </a:solidFill>
                <a:latin typeface="Comic Sans MS" pitchFamily="66" charset="0"/>
              </a:rPr>
              <a:t> F</a:t>
            </a:r>
          </a:p>
          <a:p>
            <a:pPr algn="just">
              <a:lnSpc>
                <a:spcPct val="150000"/>
              </a:lnSpc>
            </a:pPr>
            <a:r>
              <a:rPr lang="id-ID" dirty="0">
                <a:solidFill>
                  <a:schemeClr val="bg1"/>
                </a:solidFill>
                <a:latin typeface="Comic Sans MS" pitchFamily="66" charset="0"/>
              </a:rPr>
              <a:t>	    C</a:t>
            </a:r>
            <a:r>
              <a:rPr lang="id-ID" baseline="-25000" dirty="0">
                <a:solidFill>
                  <a:schemeClr val="bg1"/>
                </a:solidFill>
                <a:latin typeface="Comic Sans MS" pitchFamily="66" charset="0"/>
              </a:rPr>
              <a:t>2</a:t>
            </a:r>
            <a:r>
              <a:rPr lang="id-ID" dirty="0">
                <a:solidFill>
                  <a:schemeClr val="bg1"/>
                </a:solidFill>
                <a:latin typeface="Comic Sans MS" pitchFamily="66" charset="0"/>
              </a:rPr>
              <a:t> = 4 µF = 4 × 10</a:t>
            </a:r>
            <a:r>
              <a:rPr lang="id-ID" baseline="30000" dirty="0">
                <a:solidFill>
                  <a:schemeClr val="bg1"/>
                </a:solidFill>
                <a:latin typeface="Comic Sans MS" pitchFamily="66" charset="0"/>
              </a:rPr>
              <a:t>-6</a:t>
            </a:r>
            <a:r>
              <a:rPr lang="id-ID" dirty="0">
                <a:solidFill>
                  <a:schemeClr val="bg1"/>
                </a:solidFill>
                <a:latin typeface="Comic Sans MS" pitchFamily="66" charset="0"/>
              </a:rPr>
              <a:t> F</a:t>
            </a:r>
          </a:p>
          <a:p>
            <a:pPr algn="just">
              <a:lnSpc>
                <a:spcPct val="150000"/>
              </a:lnSpc>
            </a:pPr>
            <a:r>
              <a:rPr lang="id-ID" dirty="0">
                <a:solidFill>
                  <a:schemeClr val="bg1"/>
                </a:solidFill>
                <a:latin typeface="Comic Sans MS" pitchFamily="66" charset="0"/>
              </a:rPr>
              <a:t>	    C</a:t>
            </a:r>
            <a:r>
              <a:rPr lang="id-ID" baseline="-25000" dirty="0">
                <a:solidFill>
                  <a:schemeClr val="bg1"/>
                </a:solidFill>
                <a:latin typeface="Comic Sans MS" pitchFamily="66" charset="0"/>
              </a:rPr>
              <a:t>3</a:t>
            </a:r>
            <a:r>
              <a:rPr lang="id-ID" dirty="0">
                <a:solidFill>
                  <a:schemeClr val="bg1"/>
                </a:solidFill>
                <a:latin typeface="Comic Sans MS" pitchFamily="66" charset="0"/>
              </a:rPr>
              <a:t> = 3 µF = 3 × 10</a:t>
            </a:r>
            <a:r>
              <a:rPr lang="id-ID" baseline="30000" dirty="0">
                <a:solidFill>
                  <a:schemeClr val="bg1"/>
                </a:solidFill>
                <a:latin typeface="Comic Sans MS" pitchFamily="66" charset="0"/>
              </a:rPr>
              <a:t>-6</a:t>
            </a:r>
            <a:r>
              <a:rPr lang="id-ID" dirty="0">
                <a:solidFill>
                  <a:schemeClr val="bg1"/>
                </a:solidFill>
                <a:latin typeface="Comic Sans MS" pitchFamily="66" charset="0"/>
              </a:rPr>
              <a:t> F</a:t>
            </a:r>
          </a:p>
          <a:p>
            <a:pPr algn="just">
              <a:lnSpc>
                <a:spcPct val="150000"/>
              </a:lnSpc>
            </a:pPr>
            <a:r>
              <a:rPr lang="id-ID" dirty="0">
                <a:solidFill>
                  <a:schemeClr val="bg1"/>
                </a:solidFill>
                <a:latin typeface="Comic Sans MS" pitchFamily="66" charset="0"/>
              </a:rPr>
              <a:t>	    C</a:t>
            </a:r>
            <a:r>
              <a:rPr lang="id-ID" baseline="-25000" dirty="0">
                <a:solidFill>
                  <a:schemeClr val="bg1"/>
                </a:solidFill>
                <a:latin typeface="Comic Sans MS" pitchFamily="66" charset="0"/>
              </a:rPr>
              <a:t>4</a:t>
            </a:r>
            <a:r>
              <a:rPr lang="id-ID" dirty="0">
                <a:solidFill>
                  <a:schemeClr val="bg1"/>
                </a:solidFill>
                <a:latin typeface="Comic Sans MS" pitchFamily="66" charset="0"/>
              </a:rPr>
              <a:t> = 6 µF = 6 × 10</a:t>
            </a:r>
            <a:r>
              <a:rPr lang="id-ID" baseline="30000" dirty="0">
                <a:solidFill>
                  <a:schemeClr val="bg1"/>
                </a:solidFill>
                <a:latin typeface="Comic Sans MS" pitchFamily="66" charset="0"/>
              </a:rPr>
              <a:t>-6</a:t>
            </a:r>
            <a:r>
              <a:rPr lang="id-ID" dirty="0">
                <a:solidFill>
                  <a:schemeClr val="bg1"/>
                </a:solidFill>
                <a:latin typeface="Comic Sans MS" pitchFamily="66" charset="0"/>
              </a:rPr>
              <a:t> F</a:t>
            </a:r>
          </a:p>
          <a:p>
            <a:pPr algn="just">
              <a:lnSpc>
                <a:spcPct val="150000"/>
              </a:lnSpc>
            </a:pPr>
            <a:r>
              <a:rPr lang="id-ID" dirty="0">
                <a:solidFill>
                  <a:schemeClr val="bg1"/>
                </a:solidFill>
                <a:latin typeface="Comic Sans MS" pitchFamily="66" charset="0"/>
              </a:rPr>
              <a:t>	  V</a:t>
            </a:r>
            <a:r>
              <a:rPr lang="id-ID" baseline="-25000" dirty="0">
                <a:solidFill>
                  <a:schemeClr val="bg1"/>
                </a:solidFill>
                <a:latin typeface="Comic Sans MS" pitchFamily="66" charset="0"/>
              </a:rPr>
              <a:t>total</a:t>
            </a:r>
            <a:r>
              <a:rPr lang="id-ID" dirty="0">
                <a:solidFill>
                  <a:schemeClr val="bg1"/>
                </a:solidFill>
                <a:latin typeface="Comic Sans MS" pitchFamily="66" charset="0"/>
              </a:rPr>
              <a:t> = 12 Volt</a:t>
            </a:r>
          </a:p>
          <a:p>
            <a:pPr algn="just">
              <a:lnSpc>
                <a:spcPct val="150000"/>
              </a:lnSpc>
            </a:pPr>
            <a:r>
              <a:rPr lang="id-ID" dirty="0">
                <a:solidFill>
                  <a:schemeClr val="bg1"/>
                </a:solidFill>
                <a:latin typeface="Comic Sans MS" pitchFamily="66" charset="0"/>
              </a:rPr>
              <a:t>Ditanya : a. C</a:t>
            </a:r>
            <a:r>
              <a:rPr lang="id-ID" baseline="-25000" dirty="0">
                <a:solidFill>
                  <a:schemeClr val="bg1"/>
                </a:solidFill>
                <a:latin typeface="Comic Sans MS" pitchFamily="66" charset="0"/>
              </a:rPr>
              <a:t>total</a:t>
            </a:r>
            <a:r>
              <a:rPr lang="id-ID" dirty="0">
                <a:solidFill>
                  <a:schemeClr val="bg1"/>
                </a:solidFill>
                <a:latin typeface="Comic Sans MS" pitchFamily="66" charset="0"/>
              </a:rPr>
              <a:t> ?</a:t>
            </a:r>
          </a:p>
          <a:p>
            <a:pPr algn="just">
              <a:lnSpc>
                <a:spcPct val="150000"/>
              </a:lnSpc>
            </a:pPr>
            <a:r>
              <a:rPr lang="id-ID" dirty="0">
                <a:solidFill>
                  <a:schemeClr val="bg1"/>
                </a:solidFill>
                <a:latin typeface="Comic Sans MS" pitchFamily="66" charset="0"/>
              </a:rPr>
              <a:t>	  b. V</a:t>
            </a:r>
            <a:r>
              <a:rPr lang="id-ID" baseline="-25000" dirty="0">
                <a:solidFill>
                  <a:schemeClr val="bg1"/>
                </a:solidFill>
                <a:latin typeface="Comic Sans MS" pitchFamily="66" charset="0"/>
              </a:rPr>
              <a:t>1</a:t>
            </a:r>
            <a:r>
              <a:rPr lang="id-ID" dirty="0">
                <a:solidFill>
                  <a:schemeClr val="bg1"/>
                </a:solidFill>
                <a:latin typeface="Comic Sans MS" pitchFamily="66" charset="0"/>
              </a:rPr>
              <a:t>, V</a:t>
            </a:r>
            <a:r>
              <a:rPr lang="id-ID" baseline="-25000" dirty="0">
                <a:solidFill>
                  <a:schemeClr val="bg1"/>
                </a:solidFill>
                <a:latin typeface="Comic Sans MS" pitchFamily="66" charset="0"/>
              </a:rPr>
              <a:t>2</a:t>
            </a:r>
            <a:r>
              <a:rPr lang="id-ID" dirty="0">
                <a:solidFill>
                  <a:schemeClr val="bg1"/>
                </a:solidFill>
                <a:latin typeface="Comic Sans MS" pitchFamily="66" charset="0"/>
              </a:rPr>
              <a:t>, V</a:t>
            </a:r>
            <a:r>
              <a:rPr lang="id-ID" baseline="-25000" dirty="0">
                <a:solidFill>
                  <a:schemeClr val="bg1"/>
                </a:solidFill>
                <a:latin typeface="Comic Sans MS" pitchFamily="66" charset="0"/>
              </a:rPr>
              <a:t>3</a:t>
            </a:r>
            <a:r>
              <a:rPr lang="id-ID" dirty="0">
                <a:solidFill>
                  <a:schemeClr val="bg1"/>
                </a:solidFill>
                <a:latin typeface="Comic Sans MS" pitchFamily="66" charset="0"/>
              </a:rPr>
              <a:t> ?</a:t>
            </a:r>
          </a:p>
          <a:p>
            <a:pPr algn="just">
              <a:lnSpc>
                <a:spcPct val="150000"/>
              </a:lnSpc>
            </a:pPr>
            <a:r>
              <a:rPr lang="id-ID" dirty="0">
                <a:solidFill>
                  <a:schemeClr val="bg1"/>
                </a:solidFill>
                <a:latin typeface="Comic Sans MS" pitchFamily="66" charset="0"/>
              </a:rPr>
              <a:t>Jawab?</a:t>
            </a:r>
          </a:p>
        </p:txBody>
      </p:sp>
      <mc:AlternateContent xmlns:mc="http://schemas.openxmlformats.org/markup-compatibility/2006" xmlns:a14="http://schemas.microsoft.com/office/drawing/2010/main">
        <mc:Choice Requires="a14">
          <p:sp>
            <p:nvSpPr>
              <p:cNvPr id="3" name="Rectangle 2"/>
              <p:cNvSpPr/>
              <p:nvPr/>
            </p:nvSpPr>
            <p:spPr>
              <a:xfrm>
                <a:off x="614512" y="4725144"/>
                <a:ext cx="4145494" cy="6594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id-ID" i="1" smtClean="0">
                              <a:solidFill>
                                <a:schemeClr val="bg1"/>
                              </a:solidFill>
                              <a:latin typeface="Cambria Math" panose="02040503050406030204" pitchFamily="18" charset="0"/>
                            </a:rPr>
                          </m:ctrlPr>
                        </m:fPr>
                        <m:num>
                          <m:r>
                            <a:rPr lang="id-ID" i="1">
                              <a:solidFill>
                                <a:schemeClr val="bg1"/>
                              </a:solidFill>
                              <a:latin typeface="Cambria Math"/>
                            </a:rPr>
                            <m:t>1</m:t>
                          </m:r>
                        </m:num>
                        <m:den>
                          <m:sSub>
                            <m:sSubPr>
                              <m:ctrlPr>
                                <a:rPr lang="id-ID" i="1">
                                  <a:solidFill>
                                    <a:schemeClr val="bg1"/>
                                  </a:solidFill>
                                  <a:latin typeface="Cambria Math" panose="02040503050406030204" pitchFamily="18" charset="0"/>
                                </a:rPr>
                              </m:ctrlPr>
                            </m:sSubPr>
                            <m:e>
                              <m:r>
                                <a:rPr lang="id-ID" i="1">
                                  <a:solidFill>
                                    <a:schemeClr val="bg1"/>
                                  </a:solidFill>
                                  <a:latin typeface="Cambria Math"/>
                                </a:rPr>
                                <m:t>𝐶</m:t>
                              </m:r>
                            </m:e>
                            <m:sub>
                              <m:r>
                                <a:rPr lang="id-ID" i="1">
                                  <a:solidFill>
                                    <a:schemeClr val="bg1"/>
                                  </a:solidFill>
                                  <a:latin typeface="Cambria Math"/>
                                </a:rPr>
                                <m:t>34</m:t>
                              </m:r>
                            </m:sub>
                          </m:sSub>
                        </m:den>
                      </m:f>
                      <m:r>
                        <a:rPr lang="id-ID" i="1">
                          <a:solidFill>
                            <a:schemeClr val="bg1"/>
                          </a:solidFill>
                          <a:latin typeface="Cambria Math"/>
                        </a:rPr>
                        <m:t>=</m:t>
                      </m:r>
                      <m:f>
                        <m:fPr>
                          <m:ctrlPr>
                            <a:rPr lang="id-ID" i="1">
                              <a:solidFill>
                                <a:schemeClr val="bg1"/>
                              </a:solidFill>
                              <a:latin typeface="Cambria Math" panose="02040503050406030204" pitchFamily="18" charset="0"/>
                            </a:rPr>
                          </m:ctrlPr>
                        </m:fPr>
                        <m:num>
                          <m:r>
                            <a:rPr lang="id-ID" i="1">
                              <a:solidFill>
                                <a:schemeClr val="bg1"/>
                              </a:solidFill>
                              <a:latin typeface="Cambria Math"/>
                            </a:rPr>
                            <m:t>1</m:t>
                          </m:r>
                        </m:num>
                        <m:den>
                          <m:sSub>
                            <m:sSubPr>
                              <m:ctrlPr>
                                <a:rPr lang="id-ID" i="1">
                                  <a:solidFill>
                                    <a:schemeClr val="bg1"/>
                                  </a:solidFill>
                                  <a:latin typeface="Cambria Math" panose="02040503050406030204" pitchFamily="18" charset="0"/>
                                </a:rPr>
                              </m:ctrlPr>
                            </m:sSubPr>
                            <m:e>
                              <m:r>
                                <a:rPr lang="id-ID" i="1">
                                  <a:solidFill>
                                    <a:schemeClr val="bg1"/>
                                  </a:solidFill>
                                  <a:latin typeface="Cambria Math"/>
                                </a:rPr>
                                <m:t>𝐶</m:t>
                              </m:r>
                            </m:e>
                            <m:sub>
                              <m:r>
                                <a:rPr lang="id-ID" i="1">
                                  <a:solidFill>
                                    <a:schemeClr val="bg1"/>
                                  </a:solidFill>
                                  <a:latin typeface="Cambria Math"/>
                                </a:rPr>
                                <m:t>3</m:t>
                              </m:r>
                            </m:sub>
                          </m:sSub>
                        </m:den>
                      </m:f>
                      <m:r>
                        <a:rPr lang="id-ID" i="1">
                          <a:solidFill>
                            <a:schemeClr val="bg1"/>
                          </a:solidFill>
                          <a:latin typeface="Cambria Math"/>
                        </a:rPr>
                        <m:t>+</m:t>
                      </m:r>
                      <m:f>
                        <m:fPr>
                          <m:ctrlPr>
                            <a:rPr lang="id-ID" i="1">
                              <a:solidFill>
                                <a:schemeClr val="bg1"/>
                              </a:solidFill>
                              <a:latin typeface="Cambria Math" panose="02040503050406030204" pitchFamily="18" charset="0"/>
                            </a:rPr>
                          </m:ctrlPr>
                        </m:fPr>
                        <m:num>
                          <m:r>
                            <a:rPr lang="id-ID" i="1">
                              <a:solidFill>
                                <a:schemeClr val="bg1"/>
                              </a:solidFill>
                              <a:latin typeface="Cambria Math"/>
                            </a:rPr>
                            <m:t>1</m:t>
                          </m:r>
                        </m:num>
                        <m:den>
                          <m:sSub>
                            <m:sSubPr>
                              <m:ctrlPr>
                                <a:rPr lang="id-ID" i="1">
                                  <a:solidFill>
                                    <a:schemeClr val="bg1"/>
                                  </a:solidFill>
                                  <a:latin typeface="Cambria Math" panose="02040503050406030204" pitchFamily="18" charset="0"/>
                                </a:rPr>
                              </m:ctrlPr>
                            </m:sSubPr>
                            <m:e>
                              <m:r>
                                <a:rPr lang="id-ID" i="1">
                                  <a:solidFill>
                                    <a:schemeClr val="bg1"/>
                                  </a:solidFill>
                                  <a:latin typeface="Cambria Math"/>
                                </a:rPr>
                                <m:t>𝐶</m:t>
                              </m:r>
                            </m:e>
                            <m:sub>
                              <m:r>
                                <a:rPr lang="id-ID" i="1">
                                  <a:solidFill>
                                    <a:schemeClr val="bg1"/>
                                  </a:solidFill>
                                  <a:latin typeface="Cambria Math"/>
                                </a:rPr>
                                <m:t>4</m:t>
                              </m:r>
                            </m:sub>
                          </m:sSub>
                        </m:den>
                      </m:f>
                      <m:r>
                        <a:rPr lang="id-ID" i="1">
                          <a:solidFill>
                            <a:schemeClr val="bg1"/>
                          </a:solidFill>
                          <a:latin typeface="Cambria Math"/>
                        </a:rPr>
                        <m:t>=</m:t>
                      </m:r>
                      <m:f>
                        <m:fPr>
                          <m:ctrlPr>
                            <a:rPr lang="id-ID" i="1">
                              <a:solidFill>
                                <a:schemeClr val="bg1"/>
                              </a:solidFill>
                              <a:latin typeface="Cambria Math" panose="02040503050406030204" pitchFamily="18" charset="0"/>
                            </a:rPr>
                          </m:ctrlPr>
                        </m:fPr>
                        <m:num>
                          <m:r>
                            <a:rPr lang="id-ID" i="1">
                              <a:solidFill>
                                <a:schemeClr val="bg1"/>
                              </a:solidFill>
                              <a:latin typeface="Cambria Math"/>
                            </a:rPr>
                            <m:t>1</m:t>
                          </m:r>
                        </m:num>
                        <m:den>
                          <m:r>
                            <a:rPr lang="id-ID" i="1">
                              <a:solidFill>
                                <a:schemeClr val="bg1"/>
                              </a:solidFill>
                              <a:latin typeface="Cambria Math"/>
                            </a:rPr>
                            <m:t>3</m:t>
                          </m:r>
                        </m:den>
                      </m:f>
                      <m:r>
                        <a:rPr lang="id-ID" i="1">
                          <a:solidFill>
                            <a:schemeClr val="bg1"/>
                          </a:solidFill>
                          <a:latin typeface="Cambria Math"/>
                        </a:rPr>
                        <m:t>+</m:t>
                      </m:r>
                      <m:f>
                        <m:fPr>
                          <m:ctrlPr>
                            <a:rPr lang="id-ID" i="1">
                              <a:solidFill>
                                <a:schemeClr val="bg1"/>
                              </a:solidFill>
                              <a:latin typeface="Cambria Math" panose="02040503050406030204" pitchFamily="18" charset="0"/>
                            </a:rPr>
                          </m:ctrlPr>
                        </m:fPr>
                        <m:num>
                          <m:r>
                            <a:rPr lang="id-ID" i="1">
                              <a:solidFill>
                                <a:schemeClr val="bg1"/>
                              </a:solidFill>
                              <a:latin typeface="Cambria Math"/>
                            </a:rPr>
                            <m:t>1</m:t>
                          </m:r>
                        </m:num>
                        <m:den>
                          <m:r>
                            <a:rPr lang="id-ID" i="1">
                              <a:solidFill>
                                <a:schemeClr val="bg1"/>
                              </a:solidFill>
                              <a:latin typeface="Cambria Math"/>
                            </a:rPr>
                            <m:t>6</m:t>
                          </m:r>
                        </m:den>
                      </m:f>
                      <m:r>
                        <a:rPr lang="id-ID" i="1">
                          <a:solidFill>
                            <a:schemeClr val="bg1"/>
                          </a:solidFill>
                          <a:latin typeface="Cambria Math"/>
                        </a:rPr>
                        <m:t>=</m:t>
                      </m:r>
                      <m:f>
                        <m:fPr>
                          <m:ctrlPr>
                            <a:rPr lang="id-ID" i="1">
                              <a:solidFill>
                                <a:schemeClr val="bg1"/>
                              </a:solidFill>
                              <a:latin typeface="Cambria Math" panose="02040503050406030204" pitchFamily="18" charset="0"/>
                            </a:rPr>
                          </m:ctrlPr>
                        </m:fPr>
                        <m:num>
                          <m:r>
                            <a:rPr lang="id-ID" i="1">
                              <a:solidFill>
                                <a:schemeClr val="bg1"/>
                              </a:solidFill>
                              <a:latin typeface="Cambria Math"/>
                            </a:rPr>
                            <m:t>2+1</m:t>
                          </m:r>
                        </m:num>
                        <m:den>
                          <m:r>
                            <a:rPr lang="id-ID" i="1">
                              <a:solidFill>
                                <a:schemeClr val="bg1"/>
                              </a:solidFill>
                              <a:latin typeface="Cambria Math"/>
                            </a:rPr>
                            <m:t>6</m:t>
                          </m:r>
                        </m:den>
                      </m:f>
                      <m:r>
                        <a:rPr lang="id-ID" i="1">
                          <a:solidFill>
                            <a:schemeClr val="bg1"/>
                          </a:solidFill>
                          <a:latin typeface="Cambria Math"/>
                        </a:rPr>
                        <m:t>=</m:t>
                      </m:r>
                      <m:f>
                        <m:fPr>
                          <m:ctrlPr>
                            <a:rPr lang="id-ID" i="1">
                              <a:solidFill>
                                <a:schemeClr val="bg1"/>
                              </a:solidFill>
                              <a:latin typeface="Cambria Math" panose="02040503050406030204" pitchFamily="18" charset="0"/>
                            </a:rPr>
                          </m:ctrlPr>
                        </m:fPr>
                        <m:num>
                          <m:r>
                            <a:rPr lang="id-ID" i="1">
                              <a:solidFill>
                                <a:schemeClr val="bg1"/>
                              </a:solidFill>
                              <a:latin typeface="Cambria Math"/>
                            </a:rPr>
                            <m:t>3</m:t>
                          </m:r>
                        </m:num>
                        <m:den>
                          <m:r>
                            <a:rPr lang="id-ID" i="1">
                              <a:solidFill>
                                <a:schemeClr val="bg1"/>
                              </a:solidFill>
                              <a:latin typeface="Cambria Math"/>
                            </a:rPr>
                            <m:t>6</m:t>
                          </m:r>
                        </m:den>
                      </m:f>
                      <m:r>
                        <a:rPr lang="id-ID" i="1">
                          <a:solidFill>
                            <a:schemeClr val="bg1"/>
                          </a:solidFill>
                          <a:latin typeface="Cambria Math"/>
                        </a:rPr>
                        <m:t> </m:t>
                      </m:r>
                      <m:r>
                        <a:rPr lang="id-ID" i="1">
                          <a:solidFill>
                            <a:schemeClr val="bg1"/>
                          </a:solidFill>
                          <a:latin typeface="Cambria Math"/>
                        </a:rPr>
                        <m:t>𝜇</m:t>
                      </m:r>
                      <m:r>
                        <a:rPr lang="id-ID" i="1">
                          <a:solidFill>
                            <a:schemeClr val="bg1"/>
                          </a:solidFill>
                          <a:latin typeface="Cambria Math"/>
                        </a:rPr>
                        <m:t>𝐹</m:t>
                      </m:r>
                      <m:r>
                        <m:rPr>
                          <m:nor/>
                        </m:rPr>
                        <a:rPr lang="id-ID">
                          <a:solidFill>
                            <a:schemeClr val="bg1"/>
                          </a:solidFill>
                          <a:latin typeface="Comic Sans MS" pitchFamily="66" charset="0"/>
                        </a:rPr>
                        <m:t> </m:t>
                      </m:r>
                    </m:oMath>
                  </m:oMathPara>
                </a14:m>
                <a:endParaRPr lang="id-ID" dirty="0">
                  <a:solidFill>
                    <a:schemeClr val="bg1"/>
                  </a:solidFill>
                  <a:latin typeface="Comic Sans MS" pitchFamily="66"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614512" y="4725144"/>
                <a:ext cx="4145494" cy="659411"/>
              </a:xfrm>
              <a:prstGeom prst="rect">
                <a:avLst/>
              </a:prstGeom>
              <a:blipFill rotWithShape="1">
                <a:blip r:embed="rId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11560" y="3820984"/>
                <a:ext cx="4087786" cy="6580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id-ID" i="1" smtClean="0">
                              <a:solidFill>
                                <a:schemeClr val="bg1"/>
                              </a:solidFill>
                              <a:latin typeface="Cambria Math" panose="02040503050406030204" pitchFamily="18" charset="0"/>
                            </a:rPr>
                          </m:ctrlPr>
                        </m:fPr>
                        <m:num>
                          <m:r>
                            <a:rPr lang="id-ID" i="1">
                              <a:solidFill>
                                <a:schemeClr val="bg1"/>
                              </a:solidFill>
                              <a:latin typeface="Cambria Math"/>
                            </a:rPr>
                            <m:t>1</m:t>
                          </m:r>
                        </m:num>
                        <m:den>
                          <m:sSub>
                            <m:sSubPr>
                              <m:ctrlPr>
                                <a:rPr lang="id-ID" i="1">
                                  <a:solidFill>
                                    <a:schemeClr val="bg1"/>
                                  </a:solidFill>
                                  <a:latin typeface="Cambria Math" panose="02040503050406030204" pitchFamily="18" charset="0"/>
                                </a:rPr>
                              </m:ctrlPr>
                            </m:sSubPr>
                            <m:e>
                              <m:r>
                                <a:rPr lang="id-ID" i="1">
                                  <a:solidFill>
                                    <a:schemeClr val="bg1"/>
                                  </a:solidFill>
                                  <a:latin typeface="Cambria Math"/>
                                </a:rPr>
                                <m:t>𝐶</m:t>
                              </m:r>
                            </m:e>
                            <m:sub>
                              <m:r>
                                <a:rPr lang="id-ID" i="1">
                                  <a:solidFill>
                                    <a:schemeClr val="bg1"/>
                                  </a:solidFill>
                                  <a:latin typeface="Cambria Math"/>
                                </a:rPr>
                                <m:t>12</m:t>
                              </m:r>
                            </m:sub>
                          </m:sSub>
                        </m:den>
                      </m:f>
                      <m:r>
                        <a:rPr lang="id-ID" i="1">
                          <a:solidFill>
                            <a:schemeClr val="bg1"/>
                          </a:solidFill>
                          <a:latin typeface="Cambria Math"/>
                        </a:rPr>
                        <m:t>=</m:t>
                      </m:r>
                      <m:f>
                        <m:fPr>
                          <m:ctrlPr>
                            <a:rPr lang="id-ID" i="1">
                              <a:solidFill>
                                <a:schemeClr val="bg1"/>
                              </a:solidFill>
                              <a:latin typeface="Cambria Math" panose="02040503050406030204" pitchFamily="18" charset="0"/>
                            </a:rPr>
                          </m:ctrlPr>
                        </m:fPr>
                        <m:num>
                          <m:r>
                            <a:rPr lang="id-ID" i="1">
                              <a:solidFill>
                                <a:schemeClr val="bg1"/>
                              </a:solidFill>
                              <a:latin typeface="Cambria Math"/>
                            </a:rPr>
                            <m:t>1</m:t>
                          </m:r>
                        </m:num>
                        <m:den>
                          <m:sSub>
                            <m:sSubPr>
                              <m:ctrlPr>
                                <a:rPr lang="id-ID" i="1">
                                  <a:solidFill>
                                    <a:schemeClr val="bg1"/>
                                  </a:solidFill>
                                  <a:latin typeface="Cambria Math" panose="02040503050406030204" pitchFamily="18" charset="0"/>
                                </a:rPr>
                              </m:ctrlPr>
                            </m:sSubPr>
                            <m:e>
                              <m:r>
                                <a:rPr lang="id-ID" i="1">
                                  <a:solidFill>
                                    <a:schemeClr val="bg1"/>
                                  </a:solidFill>
                                  <a:latin typeface="Cambria Math"/>
                                </a:rPr>
                                <m:t>𝐶</m:t>
                              </m:r>
                            </m:e>
                            <m:sub>
                              <m:r>
                                <a:rPr lang="id-ID" i="1">
                                  <a:solidFill>
                                    <a:schemeClr val="bg1"/>
                                  </a:solidFill>
                                  <a:latin typeface="Cambria Math"/>
                                </a:rPr>
                                <m:t>1</m:t>
                              </m:r>
                            </m:sub>
                          </m:sSub>
                        </m:den>
                      </m:f>
                      <m:r>
                        <a:rPr lang="id-ID" i="1">
                          <a:solidFill>
                            <a:schemeClr val="bg1"/>
                          </a:solidFill>
                          <a:latin typeface="Cambria Math"/>
                        </a:rPr>
                        <m:t>+</m:t>
                      </m:r>
                      <m:f>
                        <m:fPr>
                          <m:ctrlPr>
                            <a:rPr lang="id-ID" i="1">
                              <a:solidFill>
                                <a:schemeClr val="bg1"/>
                              </a:solidFill>
                              <a:latin typeface="Cambria Math" panose="02040503050406030204" pitchFamily="18" charset="0"/>
                            </a:rPr>
                          </m:ctrlPr>
                        </m:fPr>
                        <m:num>
                          <m:r>
                            <a:rPr lang="id-ID" i="1">
                              <a:solidFill>
                                <a:schemeClr val="bg1"/>
                              </a:solidFill>
                              <a:latin typeface="Cambria Math"/>
                            </a:rPr>
                            <m:t>1</m:t>
                          </m:r>
                        </m:num>
                        <m:den>
                          <m:sSub>
                            <m:sSubPr>
                              <m:ctrlPr>
                                <a:rPr lang="id-ID" i="1">
                                  <a:solidFill>
                                    <a:schemeClr val="bg1"/>
                                  </a:solidFill>
                                  <a:latin typeface="Cambria Math" panose="02040503050406030204" pitchFamily="18" charset="0"/>
                                </a:rPr>
                              </m:ctrlPr>
                            </m:sSubPr>
                            <m:e>
                              <m:r>
                                <a:rPr lang="id-ID" i="1">
                                  <a:solidFill>
                                    <a:schemeClr val="bg1"/>
                                  </a:solidFill>
                                  <a:latin typeface="Cambria Math"/>
                                </a:rPr>
                                <m:t>𝐶</m:t>
                              </m:r>
                            </m:e>
                            <m:sub>
                              <m:r>
                                <a:rPr lang="id-ID" i="1">
                                  <a:solidFill>
                                    <a:schemeClr val="bg1"/>
                                  </a:solidFill>
                                  <a:latin typeface="Cambria Math"/>
                                </a:rPr>
                                <m:t>2</m:t>
                              </m:r>
                            </m:sub>
                          </m:sSub>
                        </m:den>
                      </m:f>
                      <m:r>
                        <a:rPr lang="id-ID" i="1">
                          <a:solidFill>
                            <a:schemeClr val="bg1"/>
                          </a:solidFill>
                          <a:latin typeface="Cambria Math"/>
                        </a:rPr>
                        <m:t>=</m:t>
                      </m:r>
                      <m:f>
                        <m:fPr>
                          <m:ctrlPr>
                            <a:rPr lang="id-ID" i="1">
                              <a:solidFill>
                                <a:schemeClr val="bg1"/>
                              </a:solidFill>
                              <a:latin typeface="Cambria Math" panose="02040503050406030204" pitchFamily="18" charset="0"/>
                            </a:rPr>
                          </m:ctrlPr>
                        </m:fPr>
                        <m:num>
                          <m:r>
                            <a:rPr lang="id-ID" i="1">
                              <a:solidFill>
                                <a:schemeClr val="bg1"/>
                              </a:solidFill>
                              <a:latin typeface="Cambria Math"/>
                            </a:rPr>
                            <m:t>1</m:t>
                          </m:r>
                        </m:num>
                        <m:den>
                          <m:r>
                            <a:rPr lang="id-ID" i="1">
                              <a:solidFill>
                                <a:schemeClr val="bg1"/>
                              </a:solidFill>
                              <a:latin typeface="Cambria Math"/>
                            </a:rPr>
                            <m:t>2</m:t>
                          </m:r>
                        </m:den>
                      </m:f>
                      <m:r>
                        <a:rPr lang="id-ID" i="1">
                          <a:solidFill>
                            <a:schemeClr val="bg1"/>
                          </a:solidFill>
                          <a:latin typeface="Cambria Math"/>
                        </a:rPr>
                        <m:t>+</m:t>
                      </m:r>
                      <m:f>
                        <m:fPr>
                          <m:ctrlPr>
                            <a:rPr lang="id-ID" i="1">
                              <a:solidFill>
                                <a:schemeClr val="bg1"/>
                              </a:solidFill>
                              <a:latin typeface="Cambria Math" panose="02040503050406030204" pitchFamily="18" charset="0"/>
                            </a:rPr>
                          </m:ctrlPr>
                        </m:fPr>
                        <m:num>
                          <m:r>
                            <a:rPr lang="id-ID" i="1">
                              <a:solidFill>
                                <a:schemeClr val="bg1"/>
                              </a:solidFill>
                              <a:latin typeface="Cambria Math"/>
                            </a:rPr>
                            <m:t>1</m:t>
                          </m:r>
                        </m:num>
                        <m:den>
                          <m:r>
                            <a:rPr lang="id-ID" i="1">
                              <a:solidFill>
                                <a:schemeClr val="bg1"/>
                              </a:solidFill>
                              <a:latin typeface="Cambria Math"/>
                            </a:rPr>
                            <m:t>4</m:t>
                          </m:r>
                        </m:den>
                      </m:f>
                      <m:r>
                        <a:rPr lang="id-ID" i="1">
                          <a:solidFill>
                            <a:schemeClr val="bg1"/>
                          </a:solidFill>
                          <a:latin typeface="Cambria Math"/>
                        </a:rPr>
                        <m:t>=</m:t>
                      </m:r>
                      <m:f>
                        <m:fPr>
                          <m:ctrlPr>
                            <a:rPr lang="id-ID" i="1">
                              <a:solidFill>
                                <a:schemeClr val="bg1"/>
                              </a:solidFill>
                              <a:latin typeface="Cambria Math" panose="02040503050406030204" pitchFamily="18" charset="0"/>
                            </a:rPr>
                          </m:ctrlPr>
                        </m:fPr>
                        <m:num>
                          <m:r>
                            <a:rPr lang="id-ID" i="1">
                              <a:solidFill>
                                <a:schemeClr val="bg1"/>
                              </a:solidFill>
                              <a:latin typeface="Cambria Math"/>
                            </a:rPr>
                            <m:t>2+1</m:t>
                          </m:r>
                        </m:num>
                        <m:den>
                          <m:r>
                            <a:rPr lang="id-ID" i="1">
                              <a:solidFill>
                                <a:schemeClr val="bg1"/>
                              </a:solidFill>
                              <a:latin typeface="Cambria Math"/>
                            </a:rPr>
                            <m:t>4</m:t>
                          </m:r>
                        </m:den>
                      </m:f>
                      <m:r>
                        <a:rPr lang="id-ID" i="1">
                          <a:solidFill>
                            <a:schemeClr val="bg1"/>
                          </a:solidFill>
                          <a:latin typeface="Cambria Math"/>
                        </a:rPr>
                        <m:t>=</m:t>
                      </m:r>
                      <m:f>
                        <m:fPr>
                          <m:ctrlPr>
                            <a:rPr lang="id-ID" i="1">
                              <a:solidFill>
                                <a:schemeClr val="bg1"/>
                              </a:solidFill>
                              <a:latin typeface="Cambria Math" panose="02040503050406030204" pitchFamily="18" charset="0"/>
                            </a:rPr>
                          </m:ctrlPr>
                        </m:fPr>
                        <m:num>
                          <m:r>
                            <a:rPr lang="id-ID" i="1">
                              <a:solidFill>
                                <a:schemeClr val="bg1"/>
                              </a:solidFill>
                              <a:latin typeface="Cambria Math"/>
                            </a:rPr>
                            <m:t>3</m:t>
                          </m:r>
                        </m:num>
                        <m:den>
                          <m:r>
                            <a:rPr lang="id-ID" i="1">
                              <a:solidFill>
                                <a:schemeClr val="bg1"/>
                              </a:solidFill>
                              <a:latin typeface="Cambria Math"/>
                            </a:rPr>
                            <m:t>4</m:t>
                          </m:r>
                        </m:den>
                      </m:f>
                      <m:r>
                        <a:rPr lang="id-ID" i="1">
                          <a:solidFill>
                            <a:schemeClr val="bg1"/>
                          </a:solidFill>
                          <a:latin typeface="Cambria Math"/>
                        </a:rPr>
                        <m:t> </m:t>
                      </m:r>
                      <m:r>
                        <a:rPr lang="id-ID" i="1">
                          <a:solidFill>
                            <a:schemeClr val="bg1"/>
                          </a:solidFill>
                          <a:latin typeface="Cambria Math"/>
                        </a:rPr>
                        <m:t>𝜇</m:t>
                      </m:r>
                      <m:r>
                        <a:rPr lang="id-ID" i="1">
                          <a:solidFill>
                            <a:schemeClr val="bg1"/>
                          </a:solidFill>
                          <a:latin typeface="Cambria Math"/>
                        </a:rPr>
                        <m:t>𝐹</m:t>
                      </m:r>
                    </m:oMath>
                  </m:oMathPara>
                </a14:m>
                <a:endParaRPr lang="id-ID" dirty="0">
                  <a:solidFill>
                    <a:schemeClr val="bg1"/>
                  </a:solidFill>
                  <a:latin typeface="Comic Sans MS" pitchFamily="66"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611560" y="3820984"/>
                <a:ext cx="4087786" cy="658065"/>
              </a:xfrm>
              <a:prstGeom prst="rect">
                <a:avLst/>
              </a:prstGeom>
              <a:blipFill rotWithShape="1">
                <a:blip r:embed="rId3"/>
                <a:stretch>
                  <a:fillRect/>
                </a:stretch>
              </a:blipFill>
            </p:spPr>
            <p:txBody>
              <a:bodyPr/>
              <a:lstStyle/>
              <a:p>
                <a:r>
                  <a:rPr lang="id-ID">
                    <a:noFill/>
                  </a:rPr>
                  <a:t> </a:t>
                </a:r>
              </a:p>
            </p:txBody>
          </p:sp>
        </mc:Fallback>
      </mc:AlternateContent>
      <p:sp>
        <p:nvSpPr>
          <p:cNvPr id="7" name="Right Arrow 6"/>
          <p:cNvSpPr/>
          <p:nvPr/>
        </p:nvSpPr>
        <p:spPr>
          <a:xfrm>
            <a:off x="4760006" y="4042472"/>
            <a:ext cx="892114" cy="215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mc:AlternateContent xmlns:mc="http://schemas.openxmlformats.org/markup-compatibility/2006" xmlns:a14="http://schemas.microsoft.com/office/drawing/2010/main">
        <mc:Choice Requires="a14">
          <p:sp>
            <p:nvSpPr>
              <p:cNvPr id="8" name="Rectangle 7"/>
              <p:cNvSpPr/>
              <p:nvPr/>
            </p:nvSpPr>
            <p:spPr>
              <a:xfrm>
                <a:off x="5868144" y="3820984"/>
                <a:ext cx="1362809" cy="6117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bg1"/>
                              </a:solidFill>
                              <a:latin typeface="Cambria Math" panose="02040503050406030204" pitchFamily="18" charset="0"/>
                            </a:rPr>
                          </m:ctrlPr>
                        </m:sSubPr>
                        <m:e>
                          <m:r>
                            <a:rPr lang="id-ID" i="1">
                              <a:solidFill>
                                <a:schemeClr val="bg1"/>
                              </a:solidFill>
                              <a:latin typeface="Cambria Math"/>
                            </a:rPr>
                            <m:t>𝐶</m:t>
                          </m:r>
                        </m:e>
                        <m:sub>
                          <m:r>
                            <a:rPr lang="id-ID" i="1">
                              <a:solidFill>
                                <a:schemeClr val="bg1"/>
                              </a:solidFill>
                              <a:latin typeface="Cambria Math"/>
                            </a:rPr>
                            <m:t>12</m:t>
                          </m:r>
                        </m:sub>
                      </m:sSub>
                      <m:r>
                        <a:rPr lang="id-ID" i="1">
                          <a:solidFill>
                            <a:schemeClr val="bg1"/>
                          </a:solidFill>
                          <a:latin typeface="Cambria Math"/>
                        </a:rPr>
                        <m:t>=</m:t>
                      </m:r>
                      <m:f>
                        <m:fPr>
                          <m:ctrlPr>
                            <a:rPr lang="id-ID" i="1">
                              <a:solidFill>
                                <a:schemeClr val="bg1"/>
                              </a:solidFill>
                              <a:latin typeface="Cambria Math" panose="02040503050406030204" pitchFamily="18" charset="0"/>
                            </a:rPr>
                          </m:ctrlPr>
                        </m:fPr>
                        <m:num>
                          <m:r>
                            <a:rPr lang="id-ID" i="1">
                              <a:solidFill>
                                <a:schemeClr val="bg1"/>
                              </a:solidFill>
                              <a:latin typeface="Cambria Math"/>
                            </a:rPr>
                            <m:t>4</m:t>
                          </m:r>
                        </m:num>
                        <m:den>
                          <m:r>
                            <a:rPr lang="id-ID" i="1">
                              <a:solidFill>
                                <a:schemeClr val="bg1"/>
                              </a:solidFill>
                              <a:latin typeface="Cambria Math"/>
                            </a:rPr>
                            <m:t>3</m:t>
                          </m:r>
                        </m:den>
                      </m:f>
                      <m:r>
                        <a:rPr lang="id-ID" i="1">
                          <a:solidFill>
                            <a:schemeClr val="bg1"/>
                          </a:solidFill>
                          <a:latin typeface="Cambria Math"/>
                        </a:rPr>
                        <m:t> </m:t>
                      </m:r>
                      <m:r>
                        <a:rPr lang="id-ID" i="1">
                          <a:solidFill>
                            <a:schemeClr val="bg1"/>
                          </a:solidFill>
                          <a:latin typeface="Cambria Math"/>
                        </a:rPr>
                        <m:t>𝜇</m:t>
                      </m:r>
                      <m:r>
                        <a:rPr lang="id-ID" i="1">
                          <a:solidFill>
                            <a:schemeClr val="bg1"/>
                          </a:solidFill>
                          <a:latin typeface="Cambria Math"/>
                        </a:rPr>
                        <m:t>𝐹</m:t>
                      </m:r>
                    </m:oMath>
                  </m:oMathPara>
                </a14:m>
                <a:endParaRPr lang="id-ID" dirty="0">
                  <a:solidFill>
                    <a:schemeClr val="bg1"/>
                  </a:solidFill>
                  <a:latin typeface="Comic Sans MS" pitchFamily="66"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5868144" y="3820984"/>
                <a:ext cx="1362809" cy="611706"/>
              </a:xfrm>
              <a:prstGeom prst="rect">
                <a:avLst/>
              </a:prstGeom>
              <a:blipFill rotWithShape="1">
                <a:blip r:embed="rId4"/>
                <a:stretch>
                  <a:fillRect/>
                </a:stretch>
              </a:blipFill>
            </p:spPr>
            <p:txBody>
              <a:bodyPr/>
              <a:lstStyle/>
              <a:p>
                <a:r>
                  <a:rPr lang="id-ID">
                    <a:noFill/>
                  </a:rPr>
                  <a:t> </a:t>
                </a:r>
              </a:p>
            </p:txBody>
          </p:sp>
        </mc:Fallback>
      </mc:AlternateContent>
      <p:sp>
        <p:nvSpPr>
          <p:cNvPr id="9" name="Right Arrow 8"/>
          <p:cNvSpPr/>
          <p:nvPr/>
        </p:nvSpPr>
        <p:spPr>
          <a:xfrm>
            <a:off x="4760006" y="4942104"/>
            <a:ext cx="892114" cy="215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mc:AlternateContent xmlns:mc="http://schemas.openxmlformats.org/markup-compatibility/2006" xmlns:a14="http://schemas.microsoft.com/office/drawing/2010/main">
        <mc:Choice Requires="a14">
          <p:sp>
            <p:nvSpPr>
              <p:cNvPr id="10" name="Rectangle 9"/>
              <p:cNvSpPr/>
              <p:nvPr/>
            </p:nvSpPr>
            <p:spPr>
              <a:xfrm>
                <a:off x="5884349" y="4771823"/>
                <a:ext cx="1362809"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bg1"/>
                              </a:solidFill>
                              <a:latin typeface="Cambria Math" panose="02040503050406030204" pitchFamily="18" charset="0"/>
                            </a:rPr>
                          </m:ctrlPr>
                        </m:sSubPr>
                        <m:e>
                          <m:r>
                            <a:rPr lang="id-ID" i="1">
                              <a:solidFill>
                                <a:schemeClr val="bg1"/>
                              </a:solidFill>
                              <a:latin typeface="Cambria Math"/>
                            </a:rPr>
                            <m:t>𝐶</m:t>
                          </m:r>
                        </m:e>
                        <m:sub>
                          <m:r>
                            <a:rPr lang="id-ID" i="1">
                              <a:solidFill>
                                <a:schemeClr val="bg1"/>
                              </a:solidFill>
                              <a:latin typeface="Cambria Math"/>
                            </a:rPr>
                            <m:t>34</m:t>
                          </m:r>
                        </m:sub>
                      </m:sSub>
                      <m:r>
                        <a:rPr lang="id-ID" i="1">
                          <a:solidFill>
                            <a:schemeClr val="bg1"/>
                          </a:solidFill>
                          <a:latin typeface="Cambria Math"/>
                        </a:rPr>
                        <m:t>=</m:t>
                      </m:r>
                      <m:f>
                        <m:fPr>
                          <m:ctrlPr>
                            <a:rPr lang="id-ID" i="1">
                              <a:solidFill>
                                <a:schemeClr val="bg1"/>
                              </a:solidFill>
                              <a:latin typeface="Cambria Math" panose="02040503050406030204" pitchFamily="18" charset="0"/>
                            </a:rPr>
                          </m:ctrlPr>
                        </m:fPr>
                        <m:num>
                          <m:r>
                            <a:rPr lang="id-ID" i="1">
                              <a:solidFill>
                                <a:schemeClr val="bg1"/>
                              </a:solidFill>
                              <a:latin typeface="Cambria Math"/>
                            </a:rPr>
                            <m:t>6</m:t>
                          </m:r>
                        </m:num>
                        <m:den>
                          <m:r>
                            <a:rPr lang="id-ID" i="1">
                              <a:solidFill>
                                <a:schemeClr val="bg1"/>
                              </a:solidFill>
                              <a:latin typeface="Cambria Math"/>
                            </a:rPr>
                            <m:t>3</m:t>
                          </m:r>
                        </m:den>
                      </m:f>
                      <m:r>
                        <a:rPr lang="id-ID" i="1">
                          <a:solidFill>
                            <a:schemeClr val="bg1"/>
                          </a:solidFill>
                          <a:latin typeface="Cambria Math"/>
                        </a:rPr>
                        <m:t> </m:t>
                      </m:r>
                      <m:r>
                        <a:rPr lang="id-ID" i="1">
                          <a:solidFill>
                            <a:schemeClr val="bg1"/>
                          </a:solidFill>
                          <a:latin typeface="Cambria Math"/>
                        </a:rPr>
                        <m:t>𝜇</m:t>
                      </m:r>
                      <m:r>
                        <a:rPr lang="id-ID" i="1">
                          <a:solidFill>
                            <a:schemeClr val="bg1"/>
                          </a:solidFill>
                          <a:latin typeface="Cambria Math"/>
                        </a:rPr>
                        <m:t>𝐹</m:t>
                      </m:r>
                    </m:oMath>
                  </m:oMathPara>
                </a14:m>
                <a:endParaRPr lang="id-ID" dirty="0">
                  <a:solidFill>
                    <a:schemeClr val="bg1"/>
                  </a:solidFill>
                  <a:latin typeface="Comic Sans MS" pitchFamily="66"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5884349" y="4771823"/>
                <a:ext cx="1362809" cy="612732"/>
              </a:xfrm>
              <a:prstGeom prst="rect">
                <a:avLst/>
              </a:prstGeom>
              <a:blipFill rotWithShape="1">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14512" y="5733256"/>
                <a:ext cx="2767424" cy="536942"/>
              </a:xfrm>
              <a:prstGeom prst="rect">
                <a:avLst/>
              </a:prstGeom>
            </p:spPr>
            <p:txBody>
              <a:bodyPr wrap="none">
                <a:spAutoFit/>
              </a:bodyPr>
              <a:lstStyle/>
              <a:p>
                <a14:m>
                  <m:oMath xmlns:m="http://schemas.openxmlformats.org/officeDocument/2006/math">
                    <m:sSub>
                      <m:sSubPr>
                        <m:ctrlPr>
                          <a:rPr lang="id-ID" sz="2000" b="1" i="1" smtClean="0">
                            <a:solidFill>
                              <a:schemeClr val="bg1"/>
                            </a:solidFill>
                            <a:latin typeface="Cambria Math" panose="02040503050406030204" pitchFamily="18" charset="0"/>
                          </a:rPr>
                        </m:ctrlPr>
                      </m:sSubPr>
                      <m:e>
                        <m:r>
                          <a:rPr lang="id-ID" sz="2000" b="1" i="1">
                            <a:solidFill>
                              <a:schemeClr val="bg1"/>
                            </a:solidFill>
                            <a:latin typeface="Cambria Math"/>
                          </a:rPr>
                          <m:t>𝑪</m:t>
                        </m:r>
                      </m:e>
                      <m:sub>
                        <m:r>
                          <a:rPr lang="id-ID" sz="2000" b="1" i="1">
                            <a:solidFill>
                              <a:schemeClr val="bg1"/>
                            </a:solidFill>
                            <a:latin typeface="Cambria Math"/>
                          </a:rPr>
                          <m:t>𝒕𝒐𝒕𝒂𝒍</m:t>
                        </m:r>
                      </m:sub>
                    </m:sSub>
                    <m:r>
                      <a:rPr lang="id-ID" sz="2000" b="1" i="1">
                        <a:solidFill>
                          <a:schemeClr val="bg1"/>
                        </a:solidFill>
                        <a:latin typeface="Cambria Math"/>
                      </a:rPr>
                      <m:t>=</m:t>
                    </m:r>
                    <m:f>
                      <m:fPr>
                        <m:ctrlPr>
                          <a:rPr lang="id-ID" sz="2000" b="1" i="1">
                            <a:solidFill>
                              <a:schemeClr val="bg1"/>
                            </a:solidFill>
                            <a:latin typeface="Cambria Math" panose="02040503050406030204" pitchFamily="18" charset="0"/>
                          </a:rPr>
                        </m:ctrlPr>
                      </m:fPr>
                      <m:num>
                        <m:r>
                          <a:rPr lang="id-ID" sz="2000" b="1" i="1">
                            <a:solidFill>
                              <a:schemeClr val="bg1"/>
                            </a:solidFill>
                            <a:latin typeface="Cambria Math"/>
                          </a:rPr>
                          <m:t>𝟒</m:t>
                        </m:r>
                      </m:num>
                      <m:den>
                        <m:r>
                          <a:rPr lang="id-ID" sz="2000" b="1" i="1">
                            <a:solidFill>
                              <a:schemeClr val="bg1"/>
                            </a:solidFill>
                            <a:latin typeface="Cambria Math"/>
                          </a:rPr>
                          <m:t>𝟑</m:t>
                        </m:r>
                      </m:den>
                    </m:f>
                    <m:r>
                      <a:rPr lang="id-ID" sz="2000" b="1" i="1">
                        <a:solidFill>
                          <a:schemeClr val="bg1"/>
                        </a:solidFill>
                        <a:latin typeface="Cambria Math"/>
                      </a:rPr>
                      <m:t>+</m:t>
                    </m:r>
                    <m:f>
                      <m:fPr>
                        <m:ctrlPr>
                          <a:rPr lang="id-ID" sz="2000" b="1" i="1">
                            <a:solidFill>
                              <a:schemeClr val="bg1"/>
                            </a:solidFill>
                            <a:latin typeface="Cambria Math" panose="02040503050406030204" pitchFamily="18" charset="0"/>
                          </a:rPr>
                        </m:ctrlPr>
                      </m:fPr>
                      <m:num>
                        <m:r>
                          <a:rPr lang="id-ID" sz="2000" b="1" i="1">
                            <a:solidFill>
                              <a:schemeClr val="bg1"/>
                            </a:solidFill>
                            <a:latin typeface="Cambria Math"/>
                          </a:rPr>
                          <m:t>𝟔</m:t>
                        </m:r>
                      </m:num>
                      <m:den>
                        <m:r>
                          <a:rPr lang="id-ID" sz="2000" b="1" i="1">
                            <a:solidFill>
                              <a:schemeClr val="bg1"/>
                            </a:solidFill>
                            <a:latin typeface="Cambria Math"/>
                          </a:rPr>
                          <m:t>𝟑</m:t>
                        </m:r>
                      </m:den>
                    </m:f>
                    <m:r>
                      <a:rPr lang="id-ID" sz="2000" b="1" i="1">
                        <a:solidFill>
                          <a:schemeClr val="bg1"/>
                        </a:solidFill>
                        <a:latin typeface="Cambria Math"/>
                      </a:rPr>
                      <m:t>=</m:t>
                    </m:r>
                    <m:f>
                      <m:fPr>
                        <m:ctrlPr>
                          <a:rPr lang="id-ID" sz="2000" b="1" i="1">
                            <a:solidFill>
                              <a:schemeClr val="bg1"/>
                            </a:solidFill>
                            <a:latin typeface="Cambria Math" panose="02040503050406030204" pitchFamily="18" charset="0"/>
                          </a:rPr>
                        </m:ctrlPr>
                      </m:fPr>
                      <m:num>
                        <m:r>
                          <a:rPr lang="id-ID" sz="2000" b="1" i="1">
                            <a:solidFill>
                              <a:schemeClr val="bg1"/>
                            </a:solidFill>
                            <a:latin typeface="Cambria Math"/>
                          </a:rPr>
                          <m:t>𝟏𝟎</m:t>
                        </m:r>
                      </m:num>
                      <m:den>
                        <m:r>
                          <a:rPr lang="id-ID" sz="2000" b="1" i="1">
                            <a:solidFill>
                              <a:schemeClr val="bg1"/>
                            </a:solidFill>
                            <a:latin typeface="Cambria Math"/>
                          </a:rPr>
                          <m:t>𝟑</m:t>
                        </m:r>
                      </m:den>
                    </m:f>
                    <m:r>
                      <a:rPr lang="id-ID" sz="2000" b="1" i="1">
                        <a:solidFill>
                          <a:schemeClr val="bg1"/>
                        </a:solidFill>
                        <a:latin typeface="Cambria Math"/>
                      </a:rPr>
                      <m:t> </m:t>
                    </m:r>
                    <m:r>
                      <a:rPr lang="id-ID" sz="2000" b="1" i="1">
                        <a:solidFill>
                          <a:schemeClr val="bg1"/>
                        </a:solidFill>
                        <a:latin typeface="Cambria Math"/>
                      </a:rPr>
                      <m:t>𝝁</m:t>
                    </m:r>
                    <m:r>
                      <a:rPr lang="id-ID" sz="2000" b="1" i="1">
                        <a:solidFill>
                          <a:schemeClr val="bg1"/>
                        </a:solidFill>
                        <a:latin typeface="Cambria Math"/>
                      </a:rPr>
                      <m:t>𝑭</m:t>
                    </m:r>
                  </m:oMath>
                </a14:m>
                <a:r>
                  <a:rPr lang="id-ID" sz="2000" b="1" dirty="0">
                    <a:solidFill>
                      <a:schemeClr val="bg1"/>
                    </a:solidFill>
                    <a:latin typeface="Comic Sans MS" pitchFamily="66" charset="0"/>
                  </a:rPr>
                  <a:t> </a:t>
                </a:r>
              </a:p>
            </p:txBody>
          </p:sp>
        </mc:Choice>
        <mc:Fallback xmlns="">
          <p:sp>
            <p:nvSpPr>
              <p:cNvPr id="11" name="Rectangle 10"/>
              <p:cNvSpPr>
                <a:spLocks noRot="1" noChangeAspect="1" noMove="1" noResize="1" noEditPoints="1" noAdjustHandles="1" noChangeArrowheads="1" noChangeShapeType="1" noTextEdit="1"/>
              </p:cNvSpPr>
              <p:nvPr/>
            </p:nvSpPr>
            <p:spPr>
              <a:xfrm>
                <a:off x="614512" y="5733256"/>
                <a:ext cx="2767424" cy="536942"/>
              </a:xfrm>
              <a:prstGeom prst="rect">
                <a:avLst/>
              </a:prstGeom>
              <a:blipFill rotWithShape="1">
                <a:blip r:embed="rId6"/>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1735127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447344" y="476672"/>
                <a:ext cx="4576574" cy="670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d-ID" sz="2000" i="1" smtClean="0">
                              <a:solidFill>
                                <a:schemeClr val="bg1"/>
                              </a:solidFill>
                              <a:latin typeface="Cambria Math" panose="02040503050406030204" pitchFamily="18" charset="0"/>
                            </a:rPr>
                          </m:ctrlPr>
                        </m:sSubPr>
                        <m:e>
                          <m:r>
                            <a:rPr lang="id-ID" sz="2000" i="1">
                              <a:solidFill>
                                <a:schemeClr val="bg1"/>
                              </a:solidFill>
                              <a:latin typeface="Cambria Math"/>
                            </a:rPr>
                            <m:t>𝑄</m:t>
                          </m:r>
                        </m:e>
                        <m:sub>
                          <m:r>
                            <a:rPr lang="id-ID" sz="2000" i="1">
                              <a:solidFill>
                                <a:schemeClr val="bg1"/>
                              </a:solidFill>
                              <a:latin typeface="Cambria Math"/>
                            </a:rPr>
                            <m:t>𝑡𝑜𝑡𝑎𝑙</m:t>
                          </m:r>
                        </m:sub>
                      </m:sSub>
                      <m:r>
                        <a:rPr lang="id-ID" sz="2000" i="1">
                          <a:solidFill>
                            <a:schemeClr val="bg1"/>
                          </a:solidFill>
                          <a:latin typeface="Cambria Math"/>
                        </a:rPr>
                        <m:t>=</m:t>
                      </m:r>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𝐶</m:t>
                          </m:r>
                        </m:e>
                        <m:sub>
                          <m:r>
                            <a:rPr lang="id-ID" sz="2000" i="1">
                              <a:solidFill>
                                <a:schemeClr val="bg1"/>
                              </a:solidFill>
                              <a:latin typeface="Cambria Math"/>
                            </a:rPr>
                            <m:t>𝑡𝑜𝑡𝑎𝑙</m:t>
                          </m:r>
                        </m:sub>
                      </m:sSub>
                      <m:r>
                        <a:rPr lang="id-ID" sz="2000" i="1">
                          <a:solidFill>
                            <a:schemeClr val="bg1"/>
                          </a:solidFill>
                          <a:latin typeface="Cambria Math"/>
                        </a:rPr>
                        <m:t>∙</m:t>
                      </m:r>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𝑉</m:t>
                          </m:r>
                        </m:e>
                        <m:sub>
                          <m:r>
                            <a:rPr lang="id-ID" sz="2000" i="1">
                              <a:solidFill>
                                <a:schemeClr val="bg1"/>
                              </a:solidFill>
                              <a:latin typeface="Cambria Math"/>
                            </a:rPr>
                            <m:t>𝑡𝑜𝑡𝑎𝑙</m:t>
                          </m:r>
                        </m:sub>
                      </m:sSub>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r>
                            <a:rPr lang="id-ID" sz="2000" i="1">
                              <a:solidFill>
                                <a:schemeClr val="bg1"/>
                              </a:solidFill>
                              <a:latin typeface="Cambria Math"/>
                            </a:rPr>
                            <m:t>10</m:t>
                          </m:r>
                        </m:num>
                        <m:den>
                          <m:r>
                            <a:rPr lang="id-ID" sz="2000" i="1">
                              <a:solidFill>
                                <a:schemeClr val="bg1"/>
                              </a:solidFill>
                              <a:latin typeface="Cambria Math"/>
                            </a:rPr>
                            <m:t>3</m:t>
                          </m:r>
                        </m:den>
                      </m:f>
                      <m:r>
                        <a:rPr lang="id-ID" sz="2000" i="1">
                          <a:solidFill>
                            <a:schemeClr val="bg1"/>
                          </a:solidFill>
                          <a:latin typeface="Cambria Math"/>
                        </a:rPr>
                        <m:t>∙12=40 </m:t>
                      </m:r>
                      <m:r>
                        <a:rPr lang="id-ID" sz="2000" i="1">
                          <a:solidFill>
                            <a:schemeClr val="bg1"/>
                          </a:solidFill>
                          <a:latin typeface="Cambria Math"/>
                        </a:rPr>
                        <m:t>𝜇</m:t>
                      </m:r>
                      <m:r>
                        <a:rPr lang="id-ID" sz="2000" i="1">
                          <a:solidFill>
                            <a:schemeClr val="bg1"/>
                          </a:solidFill>
                          <a:latin typeface="Cambria Math"/>
                        </a:rPr>
                        <m:t>𝐶</m:t>
                      </m:r>
                    </m:oMath>
                  </m:oMathPara>
                </a14:m>
                <a:endParaRPr lang="id-ID" sz="2000" dirty="0">
                  <a:solidFill>
                    <a:schemeClr val="bg1"/>
                  </a:solidFill>
                  <a:latin typeface="Comic Sans MS" pitchFamily="66"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447344" y="476672"/>
                <a:ext cx="4576574" cy="670568"/>
              </a:xfrm>
              <a:prstGeom prst="rect">
                <a:avLst/>
              </a:prstGeom>
              <a:blipFill rotWithShape="1">
                <a:blip r:embed="rId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11839" y="1268760"/>
                <a:ext cx="3978653" cy="536109"/>
              </a:xfrm>
              <a:prstGeom prst="rect">
                <a:avLst/>
              </a:prstGeom>
            </p:spPr>
            <p:txBody>
              <a:bodyPr wrap="none">
                <a:spAutoFit/>
              </a:bodyPr>
              <a:lstStyle/>
              <a:p>
                <a14:m>
                  <m:oMath xmlns:m="http://schemas.openxmlformats.org/officeDocument/2006/math">
                    <m:sSub>
                      <m:sSubPr>
                        <m:ctrlPr>
                          <a:rPr lang="id-ID" sz="2000" i="1" smtClean="0">
                            <a:solidFill>
                              <a:schemeClr val="bg1"/>
                            </a:solidFill>
                            <a:latin typeface="Cambria Math" panose="02040503050406030204" pitchFamily="18" charset="0"/>
                          </a:rPr>
                        </m:ctrlPr>
                      </m:sSubPr>
                      <m:e>
                        <m:r>
                          <a:rPr lang="id-ID" sz="2000" i="1">
                            <a:solidFill>
                              <a:schemeClr val="bg1"/>
                            </a:solidFill>
                            <a:latin typeface="Cambria Math"/>
                          </a:rPr>
                          <m:t>𝑄</m:t>
                        </m:r>
                      </m:e>
                      <m:sub>
                        <m:r>
                          <a:rPr lang="id-ID" sz="2000" i="1">
                            <a:solidFill>
                              <a:schemeClr val="bg1"/>
                            </a:solidFill>
                            <a:latin typeface="Cambria Math"/>
                          </a:rPr>
                          <m:t>12</m:t>
                        </m:r>
                      </m:sub>
                    </m:sSub>
                    <m:r>
                      <a:rPr lang="id-ID" sz="2000" i="1">
                        <a:solidFill>
                          <a:schemeClr val="bg1"/>
                        </a:solidFill>
                        <a:latin typeface="Cambria Math"/>
                      </a:rPr>
                      <m:t>=</m:t>
                    </m:r>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𝐶</m:t>
                        </m:r>
                      </m:e>
                      <m:sub>
                        <m:r>
                          <a:rPr lang="id-ID" sz="2000" i="1">
                            <a:solidFill>
                              <a:schemeClr val="bg1"/>
                            </a:solidFill>
                            <a:latin typeface="Cambria Math"/>
                          </a:rPr>
                          <m:t>12</m:t>
                        </m:r>
                      </m:sub>
                    </m:sSub>
                    <m:r>
                      <a:rPr lang="id-ID" sz="2000" i="1">
                        <a:solidFill>
                          <a:schemeClr val="bg1"/>
                        </a:solidFill>
                        <a:latin typeface="Cambria Math"/>
                      </a:rPr>
                      <m:t>∙</m:t>
                    </m:r>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𝑉</m:t>
                        </m:r>
                      </m:e>
                      <m:sub>
                        <m:r>
                          <a:rPr lang="id-ID" sz="2000" i="1">
                            <a:solidFill>
                              <a:schemeClr val="bg1"/>
                            </a:solidFill>
                            <a:latin typeface="Cambria Math"/>
                          </a:rPr>
                          <m:t>𝑡𝑜𝑡𝑎𝑙</m:t>
                        </m:r>
                      </m:sub>
                    </m:sSub>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r>
                          <a:rPr lang="id-ID" sz="2000" i="1">
                            <a:solidFill>
                              <a:schemeClr val="bg1"/>
                            </a:solidFill>
                            <a:latin typeface="Cambria Math"/>
                          </a:rPr>
                          <m:t>4</m:t>
                        </m:r>
                      </m:num>
                      <m:den>
                        <m:r>
                          <a:rPr lang="id-ID" sz="2000" i="1">
                            <a:solidFill>
                              <a:schemeClr val="bg1"/>
                            </a:solidFill>
                            <a:latin typeface="Cambria Math"/>
                          </a:rPr>
                          <m:t>3</m:t>
                        </m:r>
                      </m:den>
                    </m:f>
                    <m:r>
                      <a:rPr lang="id-ID" sz="2000" i="1">
                        <a:solidFill>
                          <a:schemeClr val="bg1"/>
                        </a:solidFill>
                        <a:latin typeface="Cambria Math"/>
                      </a:rPr>
                      <m:t>∙12=16 </m:t>
                    </m:r>
                    <m:r>
                      <a:rPr lang="id-ID" sz="2000" i="1">
                        <a:solidFill>
                          <a:schemeClr val="bg1"/>
                        </a:solidFill>
                        <a:latin typeface="Cambria Math"/>
                      </a:rPr>
                      <m:t>𝜇</m:t>
                    </m:r>
                    <m:r>
                      <a:rPr lang="id-ID" sz="2000" i="1">
                        <a:solidFill>
                          <a:schemeClr val="bg1"/>
                        </a:solidFill>
                        <a:latin typeface="Cambria Math"/>
                      </a:rPr>
                      <m:t>𝐶</m:t>
                    </m:r>
                  </m:oMath>
                </a14:m>
                <a:r>
                  <a:rPr lang="id-ID" sz="2000" dirty="0">
                    <a:solidFill>
                      <a:schemeClr val="bg1"/>
                    </a:solidFill>
                  </a:rPr>
                  <a:t> </a:t>
                </a:r>
                <a:endParaRPr lang="id-ID" sz="2000" dirty="0"/>
              </a:p>
            </p:txBody>
          </p:sp>
        </mc:Choice>
        <mc:Fallback xmlns="">
          <p:sp>
            <p:nvSpPr>
              <p:cNvPr id="3" name="Rectangle 2"/>
              <p:cNvSpPr>
                <a:spLocks noRot="1" noChangeAspect="1" noMove="1" noResize="1" noEditPoints="1" noAdjustHandles="1" noChangeArrowheads="1" noChangeShapeType="1" noTextEdit="1"/>
              </p:cNvSpPr>
              <p:nvPr/>
            </p:nvSpPr>
            <p:spPr>
              <a:xfrm>
                <a:off x="711839" y="1268760"/>
                <a:ext cx="3978653" cy="536109"/>
              </a:xfrm>
              <a:prstGeom prst="rect">
                <a:avLst/>
              </a:prstGeom>
              <a:blipFill rotWithShape="1">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24933" y="1988840"/>
                <a:ext cx="3978653" cy="536942"/>
              </a:xfrm>
              <a:prstGeom prst="rect">
                <a:avLst/>
              </a:prstGeom>
            </p:spPr>
            <p:txBody>
              <a:bodyPr wrap="none">
                <a:spAutoFit/>
              </a:bodyPr>
              <a:lstStyle/>
              <a:p>
                <a14:m>
                  <m:oMath xmlns:m="http://schemas.openxmlformats.org/officeDocument/2006/math">
                    <m:sSub>
                      <m:sSubPr>
                        <m:ctrlPr>
                          <a:rPr lang="id-ID" sz="2000" i="1" smtClean="0">
                            <a:solidFill>
                              <a:schemeClr val="bg1"/>
                            </a:solidFill>
                            <a:latin typeface="Cambria Math" panose="02040503050406030204" pitchFamily="18" charset="0"/>
                          </a:rPr>
                        </m:ctrlPr>
                      </m:sSubPr>
                      <m:e>
                        <m:r>
                          <a:rPr lang="id-ID" sz="2000" i="1">
                            <a:solidFill>
                              <a:schemeClr val="bg1"/>
                            </a:solidFill>
                            <a:latin typeface="Cambria Math"/>
                          </a:rPr>
                          <m:t>𝑄</m:t>
                        </m:r>
                      </m:e>
                      <m:sub>
                        <m:r>
                          <a:rPr lang="id-ID" sz="2000" i="1">
                            <a:solidFill>
                              <a:schemeClr val="bg1"/>
                            </a:solidFill>
                            <a:latin typeface="Cambria Math"/>
                          </a:rPr>
                          <m:t>34</m:t>
                        </m:r>
                      </m:sub>
                    </m:sSub>
                    <m:r>
                      <a:rPr lang="id-ID" sz="2000" i="1">
                        <a:solidFill>
                          <a:schemeClr val="bg1"/>
                        </a:solidFill>
                        <a:latin typeface="Cambria Math"/>
                      </a:rPr>
                      <m:t>=</m:t>
                    </m:r>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𝐶</m:t>
                        </m:r>
                      </m:e>
                      <m:sub>
                        <m:r>
                          <a:rPr lang="id-ID" sz="2000" i="1">
                            <a:solidFill>
                              <a:schemeClr val="bg1"/>
                            </a:solidFill>
                            <a:latin typeface="Cambria Math"/>
                          </a:rPr>
                          <m:t>34</m:t>
                        </m:r>
                      </m:sub>
                    </m:sSub>
                    <m:r>
                      <a:rPr lang="id-ID" sz="2000" i="1">
                        <a:solidFill>
                          <a:schemeClr val="bg1"/>
                        </a:solidFill>
                        <a:latin typeface="Cambria Math"/>
                      </a:rPr>
                      <m:t>∙</m:t>
                    </m:r>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𝑉</m:t>
                        </m:r>
                      </m:e>
                      <m:sub>
                        <m:r>
                          <a:rPr lang="id-ID" sz="2000" i="1">
                            <a:solidFill>
                              <a:schemeClr val="bg1"/>
                            </a:solidFill>
                            <a:latin typeface="Cambria Math"/>
                          </a:rPr>
                          <m:t>𝑡𝑜𝑡𝑎𝑙</m:t>
                        </m:r>
                      </m:sub>
                    </m:sSub>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r>
                          <a:rPr lang="id-ID" sz="2000" i="1">
                            <a:solidFill>
                              <a:schemeClr val="bg1"/>
                            </a:solidFill>
                            <a:latin typeface="Cambria Math"/>
                          </a:rPr>
                          <m:t>6</m:t>
                        </m:r>
                      </m:num>
                      <m:den>
                        <m:r>
                          <a:rPr lang="id-ID" sz="2000" i="1">
                            <a:solidFill>
                              <a:schemeClr val="bg1"/>
                            </a:solidFill>
                            <a:latin typeface="Cambria Math"/>
                          </a:rPr>
                          <m:t>3</m:t>
                        </m:r>
                      </m:den>
                    </m:f>
                    <m:r>
                      <a:rPr lang="id-ID" sz="2000" i="1">
                        <a:solidFill>
                          <a:schemeClr val="bg1"/>
                        </a:solidFill>
                        <a:latin typeface="Cambria Math"/>
                      </a:rPr>
                      <m:t>∙12=24 </m:t>
                    </m:r>
                    <m:r>
                      <a:rPr lang="id-ID" sz="2000" i="1">
                        <a:solidFill>
                          <a:schemeClr val="bg1"/>
                        </a:solidFill>
                        <a:latin typeface="Cambria Math"/>
                      </a:rPr>
                      <m:t>𝜇</m:t>
                    </m:r>
                    <m:r>
                      <a:rPr lang="id-ID" sz="2000" i="1">
                        <a:solidFill>
                          <a:schemeClr val="bg1"/>
                        </a:solidFill>
                        <a:latin typeface="Cambria Math"/>
                      </a:rPr>
                      <m:t>𝐶</m:t>
                    </m:r>
                  </m:oMath>
                </a14:m>
                <a:r>
                  <a:rPr lang="id-ID" sz="2000" dirty="0">
                    <a:solidFill>
                      <a:schemeClr val="bg1"/>
                    </a:solidFill>
                  </a:rPr>
                  <a:t> </a:t>
                </a:r>
              </a:p>
            </p:txBody>
          </p:sp>
        </mc:Choice>
        <mc:Fallback xmlns="">
          <p:sp>
            <p:nvSpPr>
              <p:cNvPr id="4" name="Rectangle 3"/>
              <p:cNvSpPr>
                <a:spLocks noRot="1" noChangeAspect="1" noMove="1" noResize="1" noEditPoints="1" noAdjustHandles="1" noChangeArrowheads="1" noChangeShapeType="1" noTextEdit="1"/>
              </p:cNvSpPr>
              <p:nvPr/>
            </p:nvSpPr>
            <p:spPr>
              <a:xfrm>
                <a:off x="724933" y="1988840"/>
                <a:ext cx="3978653" cy="536942"/>
              </a:xfrm>
              <a:prstGeom prst="rect">
                <a:avLst/>
              </a:prstGeom>
              <a:blipFill rotWithShape="1">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37144" y="3212976"/>
                <a:ext cx="3616183" cy="7895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d-ID" sz="2000" i="1" smtClean="0">
                              <a:solidFill>
                                <a:schemeClr val="bg1"/>
                              </a:solidFill>
                              <a:latin typeface="Cambria Math" panose="02040503050406030204" pitchFamily="18" charset="0"/>
                            </a:rPr>
                          </m:ctrlPr>
                        </m:sSubPr>
                        <m:e>
                          <m:r>
                            <a:rPr lang="id-ID" sz="2000" i="1">
                              <a:solidFill>
                                <a:schemeClr val="bg1"/>
                              </a:solidFill>
                              <a:latin typeface="Cambria Math"/>
                            </a:rPr>
                            <m:t>𝑉</m:t>
                          </m:r>
                        </m:e>
                        <m:sub>
                          <m:r>
                            <a:rPr lang="id-ID" sz="2000" i="1">
                              <a:solidFill>
                                <a:schemeClr val="bg1"/>
                              </a:solidFill>
                              <a:latin typeface="Cambria Math"/>
                            </a:rPr>
                            <m:t>1</m:t>
                          </m:r>
                        </m:sub>
                      </m:sSub>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𝑄</m:t>
                              </m:r>
                            </m:e>
                            <m:sub>
                              <m:r>
                                <a:rPr lang="id-ID" sz="2000" i="1">
                                  <a:solidFill>
                                    <a:schemeClr val="bg1"/>
                                  </a:solidFill>
                                  <a:latin typeface="Cambria Math"/>
                                </a:rPr>
                                <m:t>1</m:t>
                              </m:r>
                            </m:sub>
                          </m:sSub>
                        </m:num>
                        <m:den>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𝐶</m:t>
                              </m:r>
                            </m:e>
                            <m:sub>
                              <m:r>
                                <a:rPr lang="id-ID" sz="2000" i="1">
                                  <a:solidFill>
                                    <a:schemeClr val="bg1"/>
                                  </a:solidFill>
                                  <a:latin typeface="Cambria Math"/>
                                </a:rPr>
                                <m:t>1</m:t>
                              </m:r>
                            </m:sub>
                          </m:sSub>
                        </m:den>
                      </m:f>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r>
                            <a:rPr lang="id-ID" sz="2000" i="1">
                              <a:solidFill>
                                <a:schemeClr val="bg1"/>
                              </a:solidFill>
                              <a:latin typeface="Cambria Math"/>
                            </a:rPr>
                            <m:t>16×</m:t>
                          </m:r>
                          <m:sSup>
                            <m:sSupPr>
                              <m:ctrlPr>
                                <a:rPr lang="id-ID" sz="2000" i="1">
                                  <a:solidFill>
                                    <a:schemeClr val="bg1"/>
                                  </a:solidFill>
                                  <a:latin typeface="Cambria Math" panose="02040503050406030204" pitchFamily="18" charset="0"/>
                                </a:rPr>
                              </m:ctrlPr>
                            </m:sSupPr>
                            <m:e>
                              <m:r>
                                <a:rPr lang="id-ID" sz="2000" i="1">
                                  <a:solidFill>
                                    <a:schemeClr val="bg1"/>
                                  </a:solidFill>
                                  <a:latin typeface="Cambria Math"/>
                                </a:rPr>
                                <m:t>10</m:t>
                              </m:r>
                            </m:e>
                            <m:sup>
                              <m:r>
                                <a:rPr lang="id-ID" sz="2000" i="1">
                                  <a:solidFill>
                                    <a:schemeClr val="bg1"/>
                                  </a:solidFill>
                                  <a:latin typeface="Cambria Math"/>
                                </a:rPr>
                                <m:t>−6</m:t>
                              </m:r>
                            </m:sup>
                          </m:sSup>
                        </m:num>
                        <m:den>
                          <m:r>
                            <a:rPr lang="id-ID" sz="2000" i="1">
                              <a:solidFill>
                                <a:schemeClr val="bg1"/>
                              </a:solidFill>
                              <a:latin typeface="Cambria Math"/>
                            </a:rPr>
                            <m:t>2×</m:t>
                          </m:r>
                          <m:sSup>
                            <m:sSupPr>
                              <m:ctrlPr>
                                <a:rPr lang="id-ID" sz="2000" i="1">
                                  <a:solidFill>
                                    <a:schemeClr val="bg1"/>
                                  </a:solidFill>
                                  <a:latin typeface="Cambria Math" panose="02040503050406030204" pitchFamily="18" charset="0"/>
                                </a:rPr>
                              </m:ctrlPr>
                            </m:sSupPr>
                            <m:e>
                              <m:r>
                                <a:rPr lang="id-ID" sz="2000" i="1">
                                  <a:solidFill>
                                    <a:schemeClr val="bg1"/>
                                  </a:solidFill>
                                  <a:latin typeface="Cambria Math"/>
                                </a:rPr>
                                <m:t>10</m:t>
                              </m:r>
                            </m:e>
                            <m:sup>
                              <m:r>
                                <a:rPr lang="id-ID" sz="2000" i="1">
                                  <a:solidFill>
                                    <a:schemeClr val="bg1"/>
                                  </a:solidFill>
                                  <a:latin typeface="Cambria Math"/>
                                </a:rPr>
                                <m:t>−6</m:t>
                              </m:r>
                            </m:sup>
                          </m:sSup>
                        </m:den>
                      </m:f>
                      <m:r>
                        <a:rPr lang="id-ID" sz="2000" i="1">
                          <a:solidFill>
                            <a:schemeClr val="bg1"/>
                          </a:solidFill>
                          <a:latin typeface="Cambria Math"/>
                        </a:rPr>
                        <m:t>=8 </m:t>
                      </m:r>
                      <m:r>
                        <a:rPr lang="id-ID" sz="2000" i="1">
                          <a:solidFill>
                            <a:schemeClr val="bg1"/>
                          </a:solidFill>
                          <a:latin typeface="Cambria Math"/>
                        </a:rPr>
                        <m:t>𝑉𝑜𝑙𝑡</m:t>
                      </m:r>
                    </m:oMath>
                  </m:oMathPara>
                </a14:m>
                <a:endParaRPr lang="id-ID" sz="2000" dirty="0"/>
              </a:p>
            </p:txBody>
          </p:sp>
        </mc:Choice>
        <mc:Fallback xmlns="">
          <p:sp>
            <p:nvSpPr>
              <p:cNvPr id="5" name="Rectangle 4"/>
              <p:cNvSpPr>
                <a:spLocks noRot="1" noChangeAspect="1" noMove="1" noResize="1" noEditPoints="1" noAdjustHandles="1" noChangeArrowheads="1" noChangeShapeType="1" noTextEdit="1"/>
              </p:cNvSpPr>
              <p:nvPr/>
            </p:nvSpPr>
            <p:spPr>
              <a:xfrm>
                <a:off x="637144" y="3212976"/>
                <a:ext cx="3616183" cy="789512"/>
              </a:xfrm>
              <a:prstGeom prst="rect">
                <a:avLst/>
              </a:prstGeom>
              <a:blipFill rotWithShape="1">
                <a:blip r:embed="rId5"/>
                <a:stretch>
                  <a:fillRect/>
                </a:stretch>
              </a:blipFill>
            </p:spPr>
            <p:txBody>
              <a:bodyPr/>
              <a:lstStyle/>
              <a:p>
                <a:r>
                  <a:rPr lang="id-ID">
                    <a:noFill/>
                  </a:rPr>
                  <a:t> </a:t>
                </a:r>
              </a:p>
            </p:txBody>
          </p:sp>
        </mc:Fallback>
      </mc:AlternateContent>
      <p:sp>
        <p:nvSpPr>
          <p:cNvPr id="6" name="Rectangle 5"/>
          <p:cNvSpPr/>
          <p:nvPr/>
        </p:nvSpPr>
        <p:spPr>
          <a:xfrm>
            <a:off x="637144" y="2690336"/>
            <a:ext cx="761747" cy="369332"/>
          </a:xfrm>
          <a:prstGeom prst="rect">
            <a:avLst/>
          </a:prstGeom>
        </p:spPr>
        <p:txBody>
          <a:bodyPr wrap="none">
            <a:spAutoFit/>
          </a:bodyPr>
          <a:lstStyle/>
          <a:p>
            <a:r>
              <a:rPr lang="id-ID" dirty="0">
                <a:solidFill>
                  <a:schemeClr val="bg1"/>
                </a:solidFill>
              </a:rPr>
              <a:t>Maka</a:t>
            </a:r>
          </a:p>
        </p:txBody>
      </p:sp>
      <mc:AlternateContent xmlns:mc="http://schemas.openxmlformats.org/markup-compatibility/2006" xmlns:a14="http://schemas.microsoft.com/office/drawing/2010/main">
        <mc:Choice Requires="a14">
          <p:sp>
            <p:nvSpPr>
              <p:cNvPr id="7" name="Rectangle 6"/>
              <p:cNvSpPr/>
              <p:nvPr/>
            </p:nvSpPr>
            <p:spPr>
              <a:xfrm>
                <a:off x="649111" y="5013176"/>
                <a:ext cx="3616183" cy="7909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d-ID" sz="2000" i="1" smtClean="0">
                              <a:solidFill>
                                <a:schemeClr val="bg1"/>
                              </a:solidFill>
                              <a:latin typeface="Cambria Math" panose="02040503050406030204" pitchFamily="18" charset="0"/>
                            </a:rPr>
                          </m:ctrlPr>
                        </m:sSubPr>
                        <m:e>
                          <m:r>
                            <a:rPr lang="id-ID" sz="2000" i="1">
                              <a:solidFill>
                                <a:schemeClr val="bg1"/>
                              </a:solidFill>
                              <a:latin typeface="Cambria Math"/>
                            </a:rPr>
                            <m:t>𝑉</m:t>
                          </m:r>
                        </m:e>
                        <m:sub>
                          <m:r>
                            <a:rPr lang="id-ID" sz="2000" i="1">
                              <a:solidFill>
                                <a:schemeClr val="bg1"/>
                              </a:solidFill>
                              <a:latin typeface="Cambria Math"/>
                            </a:rPr>
                            <m:t>3</m:t>
                          </m:r>
                        </m:sub>
                      </m:sSub>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𝑄</m:t>
                              </m:r>
                            </m:e>
                            <m:sub>
                              <m:r>
                                <a:rPr lang="id-ID" sz="2000" i="1">
                                  <a:solidFill>
                                    <a:schemeClr val="bg1"/>
                                  </a:solidFill>
                                  <a:latin typeface="Cambria Math"/>
                                </a:rPr>
                                <m:t>3</m:t>
                              </m:r>
                            </m:sub>
                          </m:sSub>
                        </m:num>
                        <m:den>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𝐶</m:t>
                              </m:r>
                            </m:e>
                            <m:sub>
                              <m:r>
                                <a:rPr lang="id-ID" sz="2000" i="1">
                                  <a:solidFill>
                                    <a:schemeClr val="bg1"/>
                                  </a:solidFill>
                                  <a:latin typeface="Cambria Math"/>
                                </a:rPr>
                                <m:t>3</m:t>
                              </m:r>
                            </m:sub>
                          </m:sSub>
                        </m:den>
                      </m:f>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r>
                            <a:rPr lang="id-ID" sz="2000" i="1">
                              <a:solidFill>
                                <a:schemeClr val="bg1"/>
                              </a:solidFill>
                              <a:latin typeface="Cambria Math"/>
                            </a:rPr>
                            <m:t>24×</m:t>
                          </m:r>
                          <m:sSup>
                            <m:sSupPr>
                              <m:ctrlPr>
                                <a:rPr lang="id-ID" sz="2000" i="1">
                                  <a:solidFill>
                                    <a:schemeClr val="bg1"/>
                                  </a:solidFill>
                                  <a:latin typeface="Cambria Math" panose="02040503050406030204" pitchFamily="18" charset="0"/>
                                </a:rPr>
                              </m:ctrlPr>
                            </m:sSupPr>
                            <m:e>
                              <m:r>
                                <a:rPr lang="id-ID" sz="2000" i="1">
                                  <a:solidFill>
                                    <a:schemeClr val="bg1"/>
                                  </a:solidFill>
                                  <a:latin typeface="Cambria Math"/>
                                </a:rPr>
                                <m:t>10</m:t>
                              </m:r>
                            </m:e>
                            <m:sup>
                              <m:r>
                                <a:rPr lang="id-ID" sz="2000" i="1">
                                  <a:solidFill>
                                    <a:schemeClr val="bg1"/>
                                  </a:solidFill>
                                  <a:latin typeface="Cambria Math"/>
                                </a:rPr>
                                <m:t>−6</m:t>
                              </m:r>
                            </m:sup>
                          </m:sSup>
                        </m:num>
                        <m:den>
                          <m:r>
                            <a:rPr lang="id-ID" sz="2000" i="1">
                              <a:solidFill>
                                <a:schemeClr val="bg1"/>
                              </a:solidFill>
                              <a:latin typeface="Cambria Math"/>
                            </a:rPr>
                            <m:t>3×</m:t>
                          </m:r>
                          <m:sSup>
                            <m:sSupPr>
                              <m:ctrlPr>
                                <a:rPr lang="id-ID" sz="2000" i="1">
                                  <a:solidFill>
                                    <a:schemeClr val="bg1"/>
                                  </a:solidFill>
                                  <a:latin typeface="Cambria Math" panose="02040503050406030204" pitchFamily="18" charset="0"/>
                                </a:rPr>
                              </m:ctrlPr>
                            </m:sSupPr>
                            <m:e>
                              <m:r>
                                <a:rPr lang="id-ID" sz="2000" i="1">
                                  <a:solidFill>
                                    <a:schemeClr val="bg1"/>
                                  </a:solidFill>
                                  <a:latin typeface="Cambria Math"/>
                                </a:rPr>
                                <m:t>10</m:t>
                              </m:r>
                            </m:e>
                            <m:sup>
                              <m:r>
                                <a:rPr lang="id-ID" sz="2000" i="1">
                                  <a:solidFill>
                                    <a:schemeClr val="bg1"/>
                                  </a:solidFill>
                                  <a:latin typeface="Cambria Math"/>
                                </a:rPr>
                                <m:t>−6</m:t>
                              </m:r>
                            </m:sup>
                          </m:sSup>
                        </m:den>
                      </m:f>
                      <m:r>
                        <a:rPr lang="id-ID" sz="2000" i="1">
                          <a:solidFill>
                            <a:schemeClr val="bg1"/>
                          </a:solidFill>
                          <a:latin typeface="Cambria Math"/>
                        </a:rPr>
                        <m:t>=8 </m:t>
                      </m:r>
                      <m:r>
                        <a:rPr lang="id-ID" sz="2000" i="1">
                          <a:solidFill>
                            <a:schemeClr val="bg1"/>
                          </a:solidFill>
                          <a:latin typeface="Cambria Math"/>
                        </a:rPr>
                        <m:t>𝑉𝑜𝑙𝑡</m:t>
                      </m:r>
                    </m:oMath>
                  </m:oMathPara>
                </a14:m>
                <a:endParaRPr lang="id-ID" sz="2000" dirty="0"/>
              </a:p>
            </p:txBody>
          </p:sp>
        </mc:Choice>
        <mc:Fallback xmlns="">
          <p:sp>
            <p:nvSpPr>
              <p:cNvPr id="7" name="Rectangle 6"/>
              <p:cNvSpPr>
                <a:spLocks noRot="1" noChangeAspect="1" noMove="1" noResize="1" noEditPoints="1" noAdjustHandles="1" noChangeArrowheads="1" noChangeShapeType="1" noTextEdit="1"/>
              </p:cNvSpPr>
              <p:nvPr/>
            </p:nvSpPr>
            <p:spPr>
              <a:xfrm>
                <a:off x="649111" y="5013176"/>
                <a:ext cx="3616183" cy="790986"/>
              </a:xfrm>
              <a:prstGeom prst="rect">
                <a:avLst/>
              </a:prstGeom>
              <a:blipFill rotWithShape="1">
                <a:blip r:embed="rId6"/>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37144" y="4221088"/>
                <a:ext cx="3779368" cy="743986"/>
              </a:xfrm>
              <a:prstGeom prst="rect">
                <a:avLst/>
              </a:prstGeom>
            </p:spPr>
            <p:txBody>
              <a:bodyPr wrap="none">
                <a:spAutoFit/>
              </a:bodyPr>
              <a:lstStyle/>
              <a:p>
                <a14:m>
                  <m:oMath xmlns:m="http://schemas.openxmlformats.org/officeDocument/2006/math">
                    <m:sSub>
                      <m:sSubPr>
                        <m:ctrlPr>
                          <a:rPr lang="id-ID" sz="2400" i="1" smtClean="0">
                            <a:solidFill>
                              <a:schemeClr val="bg1"/>
                            </a:solidFill>
                            <a:latin typeface="Cambria Math" panose="02040503050406030204" pitchFamily="18" charset="0"/>
                          </a:rPr>
                        </m:ctrlPr>
                      </m:sSubPr>
                      <m:e>
                        <m:r>
                          <a:rPr lang="id-ID" sz="2400" i="1">
                            <a:solidFill>
                              <a:schemeClr val="bg1"/>
                            </a:solidFill>
                            <a:latin typeface="Cambria Math"/>
                          </a:rPr>
                          <m:t>𝑉</m:t>
                        </m:r>
                      </m:e>
                      <m:sub>
                        <m:r>
                          <a:rPr lang="id-ID" sz="2400" i="1">
                            <a:solidFill>
                              <a:schemeClr val="bg1"/>
                            </a:solidFill>
                            <a:latin typeface="Cambria Math"/>
                          </a:rPr>
                          <m:t>2</m:t>
                        </m:r>
                      </m:sub>
                    </m:sSub>
                    <m:r>
                      <a:rPr lang="id-ID" sz="2400" i="1">
                        <a:solidFill>
                          <a:schemeClr val="bg1"/>
                        </a:solidFill>
                        <a:latin typeface="Cambria Math"/>
                      </a:rPr>
                      <m:t>=</m:t>
                    </m:r>
                    <m:f>
                      <m:fPr>
                        <m:ctrlPr>
                          <a:rPr lang="id-ID" sz="2400" i="1">
                            <a:solidFill>
                              <a:schemeClr val="bg1"/>
                            </a:solidFill>
                            <a:latin typeface="Cambria Math" panose="02040503050406030204" pitchFamily="18" charset="0"/>
                          </a:rPr>
                        </m:ctrlPr>
                      </m:fPr>
                      <m:num>
                        <m:sSub>
                          <m:sSubPr>
                            <m:ctrlPr>
                              <a:rPr lang="id-ID" sz="2400" i="1">
                                <a:solidFill>
                                  <a:schemeClr val="bg1"/>
                                </a:solidFill>
                                <a:latin typeface="Cambria Math" panose="02040503050406030204" pitchFamily="18" charset="0"/>
                              </a:rPr>
                            </m:ctrlPr>
                          </m:sSubPr>
                          <m:e>
                            <m:r>
                              <a:rPr lang="id-ID" sz="2400" i="1">
                                <a:solidFill>
                                  <a:schemeClr val="bg1"/>
                                </a:solidFill>
                                <a:latin typeface="Cambria Math"/>
                              </a:rPr>
                              <m:t>𝑄</m:t>
                            </m:r>
                          </m:e>
                          <m:sub>
                            <m:r>
                              <a:rPr lang="id-ID" sz="2400" i="1">
                                <a:solidFill>
                                  <a:schemeClr val="bg1"/>
                                </a:solidFill>
                                <a:latin typeface="Cambria Math"/>
                              </a:rPr>
                              <m:t>2</m:t>
                            </m:r>
                          </m:sub>
                        </m:sSub>
                      </m:num>
                      <m:den>
                        <m:sSub>
                          <m:sSubPr>
                            <m:ctrlPr>
                              <a:rPr lang="id-ID" sz="2400" i="1">
                                <a:solidFill>
                                  <a:schemeClr val="bg1"/>
                                </a:solidFill>
                                <a:latin typeface="Cambria Math" panose="02040503050406030204" pitchFamily="18" charset="0"/>
                              </a:rPr>
                            </m:ctrlPr>
                          </m:sSubPr>
                          <m:e>
                            <m:r>
                              <a:rPr lang="id-ID" sz="2400" i="1">
                                <a:solidFill>
                                  <a:schemeClr val="bg1"/>
                                </a:solidFill>
                                <a:latin typeface="Cambria Math"/>
                              </a:rPr>
                              <m:t>𝐶</m:t>
                            </m:r>
                          </m:e>
                          <m:sub>
                            <m:r>
                              <a:rPr lang="id-ID" sz="2400" i="1">
                                <a:solidFill>
                                  <a:schemeClr val="bg1"/>
                                </a:solidFill>
                                <a:latin typeface="Cambria Math"/>
                              </a:rPr>
                              <m:t>2</m:t>
                            </m:r>
                          </m:sub>
                        </m:sSub>
                      </m:den>
                    </m:f>
                    <m:r>
                      <a:rPr lang="id-ID" sz="2400" i="1">
                        <a:solidFill>
                          <a:schemeClr val="bg1"/>
                        </a:solidFill>
                        <a:latin typeface="Cambria Math"/>
                      </a:rPr>
                      <m:t>=</m:t>
                    </m:r>
                    <m:f>
                      <m:fPr>
                        <m:ctrlPr>
                          <a:rPr lang="id-ID" sz="2400" i="1">
                            <a:solidFill>
                              <a:schemeClr val="bg1"/>
                            </a:solidFill>
                            <a:latin typeface="Cambria Math" panose="02040503050406030204" pitchFamily="18" charset="0"/>
                          </a:rPr>
                        </m:ctrlPr>
                      </m:fPr>
                      <m:num>
                        <m:r>
                          <a:rPr lang="id-ID" sz="2400" i="1">
                            <a:solidFill>
                              <a:schemeClr val="bg1"/>
                            </a:solidFill>
                            <a:latin typeface="Cambria Math"/>
                          </a:rPr>
                          <m:t>16×</m:t>
                        </m:r>
                        <m:sSup>
                          <m:sSupPr>
                            <m:ctrlPr>
                              <a:rPr lang="id-ID" sz="2400" i="1">
                                <a:solidFill>
                                  <a:schemeClr val="bg1"/>
                                </a:solidFill>
                                <a:latin typeface="Cambria Math" panose="02040503050406030204" pitchFamily="18" charset="0"/>
                              </a:rPr>
                            </m:ctrlPr>
                          </m:sSupPr>
                          <m:e>
                            <m:r>
                              <a:rPr lang="id-ID" sz="2400" i="1">
                                <a:solidFill>
                                  <a:schemeClr val="bg1"/>
                                </a:solidFill>
                                <a:latin typeface="Cambria Math"/>
                              </a:rPr>
                              <m:t>10</m:t>
                            </m:r>
                          </m:e>
                          <m:sup>
                            <m:r>
                              <a:rPr lang="id-ID" sz="2400" i="1">
                                <a:solidFill>
                                  <a:schemeClr val="bg1"/>
                                </a:solidFill>
                                <a:latin typeface="Cambria Math"/>
                              </a:rPr>
                              <m:t>−6</m:t>
                            </m:r>
                          </m:sup>
                        </m:sSup>
                      </m:num>
                      <m:den>
                        <m:r>
                          <a:rPr lang="id-ID" sz="2400" i="1">
                            <a:solidFill>
                              <a:schemeClr val="bg1"/>
                            </a:solidFill>
                            <a:latin typeface="Cambria Math"/>
                          </a:rPr>
                          <m:t>4×</m:t>
                        </m:r>
                        <m:sSup>
                          <m:sSupPr>
                            <m:ctrlPr>
                              <a:rPr lang="id-ID" sz="2400" i="1">
                                <a:solidFill>
                                  <a:schemeClr val="bg1"/>
                                </a:solidFill>
                                <a:latin typeface="Cambria Math" panose="02040503050406030204" pitchFamily="18" charset="0"/>
                              </a:rPr>
                            </m:ctrlPr>
                          </m:sSupPr>
                          <m:e>
                            <m:r>
                              <a:rPr lang="id-ID" sz="2400" i="1">
                                <a:solidFill>
                                  <a:schemeClr val="bg1"/>
                                </a:solidFill>
                                <a:latin typeface="Cambria Math"/>
                              </a:rPr>
                              <m:t>10</m:t>
                            </m:r>
                          </m:e>
                          <m:sup>
                            <m:r>
                              <a:rPr lang="id-ID" sz="2400" i="1">
                                <a:solidFill>
                                  <a:schemeClr val="bg1"/>
                                </a:solidFill>
                                <a:latin typeface="Cambria Math"/>
                              </a:rPr>
                              <m:t>−6</m:t>
                            </m:r>
                          </m:sup>
                        </m:sSup>
                      </m:den>
                    </m:f>
                    <m:r>
                      <a:rPr lang="id-ID" sz="2400" i="1">
                        <a:solidFill>
                          <a:schemeClr val="bg1"/>
                        </a:solidFill>
                        <a:latin typeface="Cambria Math"/>
                      </a:rPr>
                      <m:t>=4 </m:t>
                    </m:r>
                    <m:r>
                      <a:rPr lang="id-ID" sz="2400" i="1">
                        <a:solidFill>
                          <a:schemeClr val="bg1"/>
                        </a:solidFill>
                        <a:latin typeface="Cambria Math"/>
                      </a:rPr>
                      <m:t>𝑉𝑜𝑙𝑡</m:t>
                    </m:r>
                  </m:oMath>
                </a14:m>
                <a:r>
                  <a:rPr lang="id-ID" sz="2400" dirty="0">
                    <a:solidFill>
                      <a:schemeClr val="bg1"/>
                    </a:solidFill>
                  </a:rPr>
                  <a:t> </a:t>
                </a:r>
              </a:p>
            </p:txBody>
          </p:sp>
        </mc:Choice>
        <mc:Fallback xmlns="">
          <p:sp>
            <p:nvSpPr>
              <p:cNvPr id="8" name="Rectangle 7"/>
              <p:cNvSpPr>
                <a:spLocks noRot="1" noChangeAspect="1" noMove="1" noResize="1" noEditPoints="1" noAdjustHandles="1" noChangeArrowheads="1" noChangeShapeType="1" noTextEdit="1"/>
              </p:cNvSpPr>
              <p:nvPr/>
            </p:nvSpPr>
            <p:spPr>
              <a:xfrm>
                <a:off x="637144" y="4221088"/>
                <a:ext cx="3779368" cy="743986"/>
              </a:xfrm>
              <a:prstGeom prst="rect">
                <a:avLst/>
              </a:prstGeom>
              <a:blipFill rotWithShape="1">
                <a:blip r:embed="rId7"/>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25350" y="5804162"/>
                <a:ext cx="3616183" cy="7895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d-ID" sz="2000" i="1" smtClean="0">
                              <a:solidFill>
                                <a:schemeClr val="bg1"/>
                              </a:solidFill>
                              <a:latin typeface="Cambria Math" panose="02040503050406030204" pitchFamily="18" charset="0"/>
                            </a:rPr>
                          </m:ctrlPr>
                        </m:sSubPr>
                        <m:e>
                          <m:r>
                            <a:rPr lang="id-ID" sz="2000" i="1">
                              <a:solidFill>
                                <a:schemeClr val="bg1"/>
                              </a:solidFill>
                              <a:latin typeface="Cambria Math"/>
                            </a:rPr>
                            <m:t>𝑉</m:t>
                          </m:r>
                        </m:e>
                        <m:sub>
                          <m:r>
                            <a:rPr lang="id-ID" sz="2000" i="1">
                              <a:solidFill>
                                <a:schemeClr val="bg1"/>
                              </a:solidFill>
                              <a:latin typeface="Cambria Math"/>
                            </a:rPr>
                            <m:t>4</m:t>
                          </m:r>
                        </m:sub>
                      </m:sSub>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𝑄</m:t>
                              </m:r>
                            </m:e>
                            <m:sub>
                              <m:r>
                                <a:rPr lang="id-ID" sz="2000" i="1">
                                  <a:solidFill>
                                    <a:schemeClr val="bg1"/>
                                  </a:solidFill>
                                  <a:latin typeface="Cambria Math"/>
                                </a:rPr>
                                <m:t>4</m:t>
                              </m:r>
                            </m:sub>
                          </m:sSub>
                        </m:num>
                        <m:den>
                          <m:sSub>
                            <m:sSubPr>
                              <m:ctrlPr>
                                <a:rPr lang="id-ID" sz="2000" i="1">
                                  <a:solidFill>
                                    <a:schemeClr val="bg1"/>
                                  </a:solidFill>
                                  <a:latin typeface="Cambria Math" panose="02040503050406030204" pitchFamily="18" charset="0"/>
                                </a:rPr>
                              </m:ctrlPr>
                            </m:sSubPr>
                            <m:e>
                              <m:r>
                                <a:rPr lang="id-ID" sz="2000" i="1">
                                  <a:solidFill>
                                    <a:schemeClr val="bg1"/>
                                  </a:solidFill>
                                  <a:latin typeface="Cambria Math"/>
                                </a:rPr>
                                <m:t>𝐶</m:t>
                              </m:r>
                            </m:e>
                            <m:sub>
                              <m:r>
                                <a:rPr lang="id-ID" sz="2000" i="1">
                                  <a:solidFill>
                                    <a:schemeClr val="bg1"/>
                                  </a:solidFill>
                                  <a:latin typeface="Cambria Math"/>
                                </a:rPr>
                                <m:t>4</m:t>
                              </m:r>
                            </m:sub>
                          </m:sSub>
                        </m:den>
                      </m:f>
                      <m:r>
                        <a:rPr lang="id-ID" sz="2000" i="1">
                          <a:solidFill>
                            <a:schemeClr val="bg1"/>
                          </a:solidFill>
                          <a:latin typeface="Cambria Math"/>
                        </a:rPr>
                        <m:t>=</m:t>
                      </m:r>
                      <m:f>
                        <m:fPr>
                          <m:ctrlPr>
                            <a:rPr lang="id-ID" sz="2000" i="1">
                              <a:solidFill>
                                <a:schemeClr val="bg1"/>
                              </a:solidFill>
                              <a:latin typeface="Cambria Math" panose="02040503050406030204" pitchFamily="18" charset="0"/>
                            </a:rPr>
                          </m:ctrlPr>
                        </m:fPr>
                        <m:num>
                          <m:r>
                            <a:rPr lang="id-ID" sz="2000" i="1">
                              <a:solidFill>
                                <a:schemeClr val="bg1"/>
                              </a:solidFill>
                              <a:latin typeface="Cambria Math"/>
                            </a:rPr>
                            <m:t>24×</m:t>
                          </m:r>
                          <m:sSup>
                            <m:sSupPr>
                              <m:ctrlPr>
                                <a:rPr lang="id-ID" sz="2000" i="1">
                                  <a:solidFill>
                                    <a:schemeClr val="bg1"/>
                                  </a:solidFill>
                                  <a:latin typeface="Cambria Math" panose="02040503050406030204" pitchFamily="18" charset="0"/>
                                </a:rPr>
                              </m:ctrlPr>
                            </m:sSupPr>
                            <m:e>
                              <m:r>
                                <a:rPr lang="id-ID" sz="2000" i="1">
                                  <a:solidFill>
                                    <a:schemeClr val="bg1"/>
                                  </a:solidFill>
                                  <a:latin typeface="Cambria Math"/>
                                </a:rPr>
                                <m:t>10</m:t>
                              </m:r>
                            </m:e>
                            <m:sup>
                              <m:r>
                                <a:rPr lang="id-ID" sz="2000" i="1">
                                  <a:solidFill>
                                    <a:schemeClr val="bg1"/>
                                  </a:solidFill>
                                  <a:latin typeface="Cambria Math"/>
                                </a:rPr>
                                <m:t>−6</m:t>
                              </m:r>
                            </m:sup>
                          </m:sSup>
                        </m:num>
                        <m:den>
                          <m:r>
                            <a:rPr lang="id-ID" sz="2000" i="1">
                              <a:solidFill>
                                <a:schemeClr val="bg1"/>
                              </a:solidFill>
                              <a:latin typeface="Cambria Math"/>
                            </a:rPr>
                            <m:t>6×</m:t>
                          </m:r>
                          <m:sSup>
                            <m:sSupPr>
                              <m:ctrlPr>
                                <a:rPr lang="id-ID" sz="2000" i="1">
                                  <a:solidFill>
                                    <a:schemeClr val="bg1"/>
                                  </a:solidFill>
                                  <a:latin typeface="Cambria Math" panose="02040503050406030204" pitchFamily="18" charset="0"/>
                                </a:rPr>
                              </m:ctrlPr>
                            </m:sSupPr>
                            <m:e>
                              <m:r>
                                <a:rPr lang="id-ID" sz="2000" i="1">
                                  <a:solidFill>
                                    <a:schemeClr val="bg1"/>
                                  </a:solidFill>
                                  <a:latin typeface="Cambria Math"/>
                                </a:rPr>
                                <m:t>10</m:t>
                              </m:r>
                            </m:e>
                            <m:sup>
                              <m:r>
                                <a:rPr lang="id-ID" sz="2000" i="1">
                                  <a:solidFill>
                                    <a:schemeClr val="bg1"/>
                                  </a:solidFill>
                                  <a:latin typeface="Cambria Math"/>
                                </a:rPr>
                                <m:t>−6</m:t>
                              </m:r>
                            </m:sup>
                          </m:sSup>
                        </m:den>
                      </m:f>
                      <m:r>
                        <a:rPr lang="id-ID" sz="2000" i="1">
                          <a:solidFill>
                            <a:schemeClr val="bg1"/>
                          </a:solidFill>
                          <a:latin typeface="Cambria Math"/>
                        </a:rPr>
                        <m:t>=4 </m:t>
                      </m:r>
                      <m:r>
                        <a:rPr lang="id-ID" sz="2000" i="1">
                          <a:solidFill>
                            <a:schemeClr val="bg1"/>
                          </a:solidFill>
                          <a:latin typeface="Cambria Math"/>
                        </a:rPr>
                        <m:t>𝑉𝑜𝑙𝑡</m:t>
                      </m:r>
                    </m:oMath>
                  </m:oMathPara>
                </a14:m>
                <a:endParaRPr lang="id-ID" sz="2000" dirty="0">
                  <a:solidFill>
                    <a:schemeClr val="bg1"/>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625350" y="5804162"/>
                <a:ext cx="3616183" cy="789512"/>
              </a:xfrm>
              <a:prstGeom prst="rect">
                <a:avLst/>
              </a:prstGeom>
              <a:blipFill rotWithShape="1">
                <a:blip r:embed="rId8"/>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288984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571" y="764704"/>
            <a:ext cx="7306773" cy="2169825"/>
          </a:xfrm>
          <a:prstGeom prst="rect">
            <a:avLst/>
          </a:prstGeom>
        </p:spPr>
        <p:txBody>
          <a:bodyPr wrap="square">
            <a:spAutoFit/>
          </a:bodyPr>
          <a:lstStyle/>
          <a:p>
            <a:pPr algn="just">
              <a:lnSpc>
                <a:spcPct val="150000"/>
              </a:lnSpc>
            </a:pPr>
            <a:r>
              <a:rPr lang="id-ID" b="1" dirty="0">
                <a:solidFill>
                  <a:schemeClr val="bg1">
                    <a:lumMod val="95000"/>
                    <a:lumOff val="5000"/>
                  </a:schemeClr>
                </a:solidFill>
                <a:latin typeface="Comic Sans MS" pitchFamily="66" charset="0"/>
              </a:rPr>
              <a:t>Contoh soal 3</a:t>
            </a:r>
          </a:p>
          <a:p>
            <a:pPr algn="just">
              <a:lnSpc>
                <a:spcPct val="150000"/>
              </a:lnSpc>
            </a:pPr>
            <a:endParaRPr lang="id-ID" b="1" dirty="0">
              <a:solidFill>
                <a:schemeClr val="bg1">
                  <a:lumMod val="95000"/>
                  <a:lumOff val="5000"/>
                </a:schemeClr>
              </a:solidFill>
              <a:latin typeface="Comic Sans MS" pitchFamily="66" charset="0"/>
            </a:endParaRPr>
          </a:p>
          <a:p>
            <a:pPr lvl="0" algn="just">
              <a:lnSpc>
                <a:spcPct val="150000"/>
              </a:lnSpc>
            </a:pPr>
            <a:r>
              <a:rPr lang="id-ID" dirty="0">
                <a:solidFill>
                  <a:schemeClr val="bg1"/>
                </a:solidFill>
                <a:latin typeface="Comic Sans MS" pitchFamily="66" charset="0"/>
              </a:rPr>
              <a:t>Tiga buah kapasitor dirangkai seperti pada gambar. </a:t>
            </a:r>
          </a:p>
          <a:p>
            <a:pPr algn="just">
              <a:lnSpc>
                <a:spcPct val="150000"/>
              </a:lnSpc>
            </a:pPr>
            <a:r>
              <a:rPr lang="id-ID" dirty="0">
                <a:solidFill>
                  <a:schemeClr val="bg1"/>
                </a:solidFill>
                <a:latin typeface="Comic Sans MS" pitchFamily="66" charset="0"/>
              </a:rPr>
              <a:t>Diketahui C</a:t>
            </a:r>
            <a:r>
              <a:rPr lang="id-ID" baseline="-25000" dirty="0">
                <a:solidFill>
                  <a:schemeClr val="bg1"/>
                </a:solidFill>
                <a:latin typeface="Comic Sans MS" pitchFamily="66" charset="0"/>
              </a:rPr>
              <a:t>1</a:t>
            </a:r>
            <a:r>
              <a:rPr lang="id-ID" dirty="0">
                <a:solidFill>
                  <a:schemeClr val="bg1"/>
                </a:solidFill>
                <a:latin typeface="Comic Sans MS" pitchFamily="66" charset="0"/>
              </a:rPr>
              <a:t> = 300 µF, C</a:t>
            </a:r>
            <a:r>
              <a:rPr lang="id-ID" baseline="-25000" dirty="0">
                <a:solidFill>
                  <a:schemeClr val="bg1"/>
                </a:solidFill>
                <a:latin typeface="Comic Sans MS" pitchFamily="66" charset="0"/>
              </a:rPr>
              <a:t>2</a:t>
            </a:r>
            <a:r>
              <a:rPr lang="id-ID" dirty="0">
                <a:solidFill>
                  <a:schemeClr val="bg1"/>
                </a:solidFill>
                <a:latin typeface="Comic Sans MS" pitchFamily="66" charset="0"/>
              </a:rPr>
              <a:t> = 200 µF, dan C3 = 400 µF. </a:t>
            </a:r>
          </a:p>
          <a:p>
            <a:pPr algn="just">
              <a:lnSpc>
                <a:spcPct val="150000"/>
              </a:lnSpc>
            </a:pPr>
            <a:endParaRPr lang="id-ID" dirty="0">
              <a:solidFill>
                <a:schemeClr val="bg1">
                  <a:lumMod val="95000"/>
                  <a:lumOff val="5000"/>
                </a:schemeClr>
              </a:solidFill>
              <a:latin typeface="Comic Sans MS" pitchFamily="66"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7" name="Object 6"/>
          <p:cNvGraphicFramePr>
            <a:graphicFrameLocks noChangeAspect="1"/>
          </p:cNvGraphicFramePr>
          <p:nvPr>
            <p:extLst>
              <p:ext uri="{D42A27DB-BD31-4B8C-83A1-F6EECF244321}">
                <p14:modId xmlns:p14="http://schemas.microsoft.com/office/powerpoint/2010/main" val="1607563758"/>
              </p:ext>
            </p:extLst>
          </p:nvPr>
        </p:nvGraphicFramePr>
        <p:xfrm>
          <a:off x="539552" y="2708920"/>
          <a:ext cx="2880320" cy="2454533"/>
        </p:xfrm>
        <a:graphic>
          <a:graphicData uri="http://schemas.openxmlformats.org/presentationml/2006/ole">
            <mc:AlternateContent xmlns:mc="http://schemas.openxmlformats.org/markup-compatibility/2006">
              <mc:Choice xmlns:v="urn:schemas-microsoft-com:vml" Requires="v">
                <p:oleObj spid="_x0000_s6148" r:id="rId3" imgW="2075685" imgH="1768725" progId="Visio.Drawing.11">
                  <p:embed/>
                </p:oleObj>
              </mc:Choice>
              <mc:Fallback>
                <p:oleObj r:id="rId3" imgW="2075685" imgH="176872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708920"/>
                        <a:ext cx="2880320" cy="2454533"/>
                      </a:xfrm>
                      <a:prstGeom prst="rect">
                        <a:avLst/>
                      </a:prstGeom>
                      <a:noFill/>
                    </p:spPr>
                  </p:pic>
                </p:oleObj>
              </mc:Fallback>
            </mc:AlternateContent>
          </a:graphicData>
        </a:graphic>
      </p:graphicFrame>
      <p:sp>
        <p:nvSpPr>
          <p:cNvPr id="8" name="Rectangle 7"/>
          <p:cNvSpPr/>
          <p:nvPr/>
        </p:nvSpPr>
        <p:spPr>
          <a:xfrm>
            <a:off x="3851920" y="2922658"/>
            <a:ext cx="4572000" cy="2123851"/>
          </a:xfrm>
          <a:prstGeom prst="rect">
            <a:avLst/>
          </a:prstGeom>
        </p:spPr>
        <p:txBody>
          <a:bodyPr>
            <a:spAutoFit/>
          </a:bodyPr>
          <a:lstStyle/>
          <a:p>
            <a:pPr algn="just">
              <a:lnSpc>
                <a:spcPct val="150000"/>
              </a:lnSpc>
            </a:pPr>
            <a:r>
              <a:rPr lang="id-ID" dirty="0">
                <a:solidFill>
                  <a:schemeClr val="bg1"/>
                </a:solidFill>
                <a:latin typeface="Comic Sans MS" pitchFamily="66" charset="0"/>
              </a:rPr>
              <a:t>Tentukan :</a:t>
            </a:r>
          </a:p>
          <a:p>
            <a:pPr marL="342900" lvl="0" indent="-342900" algn="just">
              <a:lnSpc>
                <a:spcPct val="150000"/>
              </a:lnSpc>
              <a:buFont typeface="+mj-lt"/>
              <a:buAutoNum type="alphaLcPeriod"/>
            </a:pPr>
            <a:r>
              <a:rPr lang="id-ID" dirty="0">
                <a:solidFill>
                  <a:schemeClr val="bg1"/>
                </a:solidFill>
                <a:latin typeface="Comic Sans MS" pitchFamily="66" charset="0"/>
              </a:rPr>
              <a:t>Kapasitas pengganti total</a:t>
            </a:r>
          </a:p>
          <a:p>
            <a:pPr marL="342900" lvl="0" indent="-342900" algn="just">
              <a:lnSpc>
                <a:spcPct val="150000"/>
              </a:lnSpc>
              <a:buFont typeface="+mj-lt"/>
              <a:buAutoNum type="alphaLcPeriod"/>
            </a:pPr>
            <a:r>
              <a:rPr lang="id-ID" dirty="0">
                <a:solidFill>
                  <a:schemeClr val="bg1"/>
                </a:solidFill>
                <a:latin typeface="Comic Sans MS" pitchFamily="66" charset="0"/>
              </a:rPr>
              <a:t>Muatan yang tersimpan di c</a:t>
            </a:r>
          </a:p>
          <a:p>
            <a:pPr marL="342900" lvl="0" indent="-342900" algn="just">
              <a:lnSpc>
                <a:spcPct val="150000"/>
              </a:lnSpc>
              <a:buFont typeface="+mj-lt"/>
              <a:buAutoNum type="alphaLcPeriod"/>
            </a:pPr>
            <a:r>
              <a:rPr lang="id-ID" dirty="0">
                <a:solidFill>
                  <a:schemeClr val="bg1"/>
                </a:solidFill>
                <a:latin typeface="Comic Sans MS" pitchFamily="66" charset="0"/>
              </a:rPr>
              <a:t>Beda potensial bc </a:t>
            </a:r>
          </a:p>
          <a:p>
            <a:pPr marL="342900" lvl="0" indent="-342900" algn="just">
              <a:lnSpc>
                <a:spcPct val="150000"/>
              </a:lnSpc>
              <a:buFont typeface="+mj-lt"/>
              <a:buAutoNum type="alphaLcPeriod"/>
            </a:pPr>
            <a:r>
              <a:rPr lang="id-ID" dirty="0">
                <a:solidFill>
                  <a:schemeClr val="bg1"/>
                </a:solidFill>
                <a:latin typeface="Comic Sans MS" pitchFamily="66" charset="0"/>
              </a:rPr>
              <a:t>Muatan yang tersimpan C</a:t>
            </a:r>
            <a:r>
              <a:rPr lang="id-ID" baseline="-25000" dirty="0">
                <a:solidFill>
                  <a:schemeClr val="bg1"/>
                </a:solidFill>
                <a:latin typeface="Comic Sans MS" pitchFamily="66" charset="0"/>
              </a:rPr>
              <a:t>2</a:t>
            </a:r>
            <a:r>
              <a:rPr lang="id-ID" dirty="0">
                <a:solidFill>
                  <a:schemeClr val="bg1"/>
                </a:solidFill>
                <a:latin typeface="Comic Sans MS" pitchFamily="66" charset="0"/>
              </a:rPr>
              <a:t> dan C</a:t>
            </a:r>
            <a:r>
              <a:rPr lang="id-ID" baseline="-25000" dirty="0">
                <a:solidFill>
                  <a:schemeClr val="bg1"/>
                </a:solidFill>
                <a:latin typeface="Comic Sans MS" pitchFamily="66" charset="0"/>
              </a:rPr>
              <a:t>3</a:t>
            </a:r>
            <a:endParaRPr lang="id-ID" dirty="0">
              <a:solidFill>
                <a:schemeClr val="bg1"/>
              </a:solidFill>
              <a:latin typeface="Comic Sans MS" pitchFamily="66" charset="0"/>
            </a:endParaRPr>
          </a:p>
        </p:txBody>
      </p:sp>
    </p:spTree>
    <p:extLst>
      <p:ext uri="{BB962C8B-B14F-4D97-AF65-F5344CB8AC3E}">
        <p14:creationId xmlns:p14="http://schemas.microsoft.com/office/powerpoint/2010/main" val="1522576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728" y="0"/>
            <a:ext cx="4464496" cy="6833411"/>
          </a:xfrm>
        </p:spPr>
      </p:pic>
    </p:spTree>
    <p:extLst>
      <p:ext uri="{BB962C8B-B14F-4D97-AF65-F5344CB8AC3E}">
        <p14:creationId xmlns:p14="http://schemas.microsoft.com/office/powerpoint/2010/main" val="3127438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solidFill>
                  <a:schemeClr val="bg1"/>
                </a:solidFill>
                <a:effectLst/>
              </a:rPr>
              <a:t>LATIHAN SOAL</a:t>
            </a:r>
          </a:p>
        </p:txBody>
      </p:sp>
      <p:sp>
        <p:nvSpPr>
          <p:cNvPr id="3" name="Rectangle 2"/>
          <p:cNvSpPr/>
          <p:nvPr/>
        </p:nvSpPr>
        <p:spPr>
          <a:xfrm>
            <a:off x="539552" y="1412776"/>
            <a:ext cx="7992888" cy="4247317"/>
          </a:xfrm>
          <a:prstGeom prst="rect">
            <a:avLst/>
          </a:prstGeom>
        </p:spPr>
        <p:txBody>
          <a:bodyPr wrap="square">
            <a:spAutoFit/>
          </a:bodyPr>
          <a:lstStyle/>
          <a:p>
            <a:pPr marL="342900" lvl="0" indent="-342900" algn="just">
              <a:lnSpc>
                <a:spcPct val="150000"/>
              </a:lnSpc>
              <a:buFont typeface="+mj-lt"/>
              <a:buAutoNum type="arabicPeriod"/>
            </a:pPr>
            <a:r>
              <a:rPr lang="id-ID" dirty="0">
                <a:solidFill>
                  <a:schemeClr val="bg1"/>
                </a:solidFill>
                <a:latin typeface="Comic Sans MS" pitchFamily="66" charset="0"/>
              </a:rPr>
              <a:t>Sebuah kapasitor 300 µF dihubungkan ke sebuah baterai 50 Volt. Tentukan besar muatan pada keping-keping kapasitor ?</a:t>
            </a:r>
          </a:p>
          <a:p>
            <a:pPr marL="342900" lvl="0" indent="-342900" algn="just">
              <a:lnSpc>
                <a:spcPct val="150000"/>
              </a:lnSpc>
              <a:buFont typeface="+mj-lt"/>
              <a:buAutoNum type="arabicPeriod"/>
            </a:pPr>
            <a:r>
              <a:rPr lang="id-ID" dirty="0">
                <a:solidFill>
                  <a:schemeClr val="bg1"/>
                </a:solidFill>
                <a:latin typeface="Comic Sans MS" pitchFamily="66" charset="0"/>
              </a:rPr>
              <a:t>Sebuah kapasitor keping sejajar memiliki kapasitas 1,3 µF ketika dimuati 6,5 × 10</a:t>
            </a:r>
            <a:r>
              <a:rPr lang="id-ID" baseline="30000" dirty="0">
                <a:solidFill>
                  <a:schemeClr val="bg1"/>
                </a:solidFill>
                <a:latin typeface="Comic Sans MS" pitchFamily="66" charset="0"/>
              </a:rPr>
              <a:t>-7</a:t>
            </a:r>
            <a:r>
              <a:rPr lang="id-ID" dirty="0">
                <a:solidFill>
                  <a:schemeClr val="bg1"/>
                </a:solidFill>
                <a:latin typeface="Comic Sans MS" pitchFamily="66" charset="0"/>
              </a:rPr>
              <a:t> C dan antara kuat medan magnet 200 N/C. Berapakah jarak antara kedua keeping tersebut ?</a:t>
            </a:r>
          </a:p>
          <a:p>
            <a:pPr marL="342900" lvl="0" indent="-342900" algn="just">
              <a:lnSpc>
                <a:spcPct val="150000"/>
              </a:lnSpc>
              <a:buFont typeface="+mj-lt"/>
              <a:buAutoNum type="arabicPeriod"/>
            </a:pPr>
            <a:r>
              <a:rPr lang="id-ID" dirty="0">
                <a:solidFill>
                  <a:schemeClr val="bg1"/>
                </a:solidFill>
                <a:latin typeface="Comic Sans MS" pitchFamily="66" charset="0"/>
              </a:rPr>
              <a:t>Sebuah kapasitor keping sejajar memiliki keping persegi dengan panjang sisinya 10 cm dipisahkan oleh jarak 1,5 mm. Hitunglah:</a:t>
            </a:r>
          </a:p>
          <a:p>
            <a:pPr marL="800100" lvl="1" indent="-342900" algn="just">
              <a:lnSpc>
                <a:spcPct val="150000"/>
              </a:lnSpc>
              <a:buFont typeface="+mj-lt"/>
              <a:buAutoNum type="alphaLcPeriod"/>
            </a:pPr>
            <a:r>
              <a:rPr lang="id-ID" dirty="0">
                <a:solidFill>
                  <a:schemeClr val="bg1"/>
                </a:solidFill>
                <a:latin typeface="Comic Sans MS" pitchFamily="66" charset="0"/>
              </a:rPr>
              <a:t>Kapasitasnya</a:t>
            </a:r>
          </a:p>
          <a:p>
            <a:pPr marL="800100" lvl="1" indent="-342900" algn="just">
              <a:lnSpc>
                <a:spcPct val="150000"/>
              </a:lnSpc>
              <a:buFont typeface="+mj-lt"/>
              <a:buAutoNum type="alphaLcPeriod"/>
            </a:pPr>
            <a:r>
              <a:rPr lang="id-ID" dirty="0">
                <a:solidFill>
                  <a:schemeClr val="bg1"/>
                </a:solidFill>
                <a:latin typeface="Comic Sans MS" pitchFamily="66" charset="0"/>
              </a:rPr>
              <a:t>Jika kapasitor itu dimuati oleh baterai 6 Volt, berapa banyak muatan yang dipindahkan dari satu keping ke keping lainnya ?</a:t>
            </a:r>
          </a:p>
        </p:txBody>
      </p:sp>
    </p:spTree>
    <p:extLst>
      <p:ext uri="{BB962C8B-B14F-4D97-AF65-F5344CB8AC3E}">
        <p14:creationId xmlns:p14="http://schemas.microsoft.com/office/powerpoint/2010/main" val="313567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id-ID" dirty="0">
                <a:solidFill>
                  <a:schemeClr val="bg1"/>
                </a:solidFill>
                <a:effectLst/>
              </a:rPr>
              <a:t>LATIHAN SOAL</a:t>
            </a:r>
          </a:p>
        </p:txBody>
      </p:sp>
      <p:sp>
        <p:nvSpPr>
          <p:cNvPr id="3" name="Rectangle 2"/>
          <p:cNvSpPr/>
          <p:nvPr/>
        </p:nvSpPr>
        <p:spPr>
          <a:xfrm>
            <a:off x="539552" y="1052736"/>
            <a:ext cx="7992888" cy="5770811"/>
          </a:xfrm>
          <a:prstGeom prst="rect">
            <a:avLst/>
          </a:prstGeom>
        </p:spPr>
        <p:txBody>
          <a:bodyPr wrap="square">
            <a:spAutoFit/>
          </a:bodyPr>
          <a:lstStyle/>
          <a:p>
            <a:pPr marL="342900" lvl="0" indent="-342900">
              <a:buFont typeface="+mj-lt"/>
              <a:buAutoNum type="arabicPeriod" startAt="4"/>
            </a:pPr>
            <a:r>
              <a:rPr lang="id-ID" dirty="0">
                <a:solidFill>
                  <a:schemeClr val="bg1"/>
                </a:solidFill>
                <a:latin typeface="Comic Sans MS" pitchFamily="66" charset="0"/>
              </a:rPr>
              <a:t>Lima buah kapasitor C</a:t>
            </a:r>
            <a:r>
              <a:rPr lang="id-ID" baseline="-25000" dirty="0">
                <a:solidFill>
                  <a:schemeClr val="bg1"/>
                </a:solidFill>
                <a:latin typeface="Comic Sans MS" pitchFamily="66" charset="0"/>
              </a:rPr>
              <a:t>1</a:t>
            </a:r>
            <a:r>
              <a:rPr lang="id-ID" dirty="0">
                <a:solidFill>
                  <a:schemeClr val="bg1"/>
                </a:solidFill>
                <a:latin typeface="Comic Sans MS" pitchFamily="66" charset="0"/>
              </a:rPr>
              <a:t> = 3 F, C</a:t>
            </a:r>
            <a:r>
              <a:rPr lang="id-ID" baseline="-25000" dirty="0">
                <a:solidFill>
                  <a:schemeClr val="bg1"/>
                </a:solidFill>
                <a:latin typeface="Comic Sans MS" pitchFamily="66" charset="0"/>
              </a:rPr>
              <a:t>2</a:t>
            </a:r>
            <a:r>
              <a:rPr lang="id-ID" dirty="0">
                <a:solidFill>
                  <a:schemeClr val="bg1"/>
                </a:solidFill>
                <a:latin typeface="Comic Sans MS" pitchFamily="66" charset="0"/>
              </a:rPr>
              <a:t>  = 2 F, C</a:t>
            </a:r>
            <a:r>
              <a:rPr lang="id-ID" baseline="-25000" dirty="0">
                <a:solidFill>
                  <a:schemeClr val="bg1"/>
                </a:solidFill>
                <a:latin typeface="Comic Sans MS" pitchFamily="66" charset="0"/>
              </a:rPr>
              <a:t>3</a:t>
            </a:r>
            <a:r>
              <a:rPr lang="id-ID" dirty="0">
                <a:solidFill>
                  <a:schemeClr val="bg1"/>
                </a:solidFill>
                <a:latin typeface="Comic Sans MS" pitchFamily="66" charset="0"/>
              </a:rPr>
              <a:t> =1 F, C</a:t>
            </a:r>
            <a:r>
              <a:rPr lang="id-ID" baseline="-25000" dirty="0">
                <a:solidFill>
                  <a:schemeClr val="bg1"/>
                </a:solidFill>
                <a:latin typeface="Comic Sans MS" pitchFamily="66" charset="0"/>
              </a:rPr>
              <a:t>4</a:t>
            </a:r>
            <a:r>
              <a:rPr lang="id-ID" dirty="0">
                <a:solidFill>
                  <a:schemeClr val="bg1"/>
                </a:solidFill>
                <a:latin typeface="Comic Sans MS" pitchFamily="66" charset="0"/>
              </a:rPr>
              <a:t> = 4 F, dan C</a:t>
            </a:r>
            <a:r>
              <a:rPr lang="id-ID" baseline="-25000" dirty="0">
                <a:solidFill>
                  <a:schemeClr val="bg1"/>
                </a:solidFill>
                <a:latin typeface="Comic Sans MS" pitchFamily="66" charset="0"/>
              </a:rPr>
              <a:t>5</a:t>
            </a:r>
            <a:r>
              <a:rPr lang="id-ID" dirty="0">
                <a:solidFill>
                  <a:schemeClr val="bg1"/>
                </a:solidFill>
                <a:latin typeface="Comic Sans MS" pitchFamily="66" charset="0"/>
              </a:rPr>
              <a:t> = 12 F dirangkai seperti gambar di bawah ini. Tentukanlah:</a:t>
            </a:r>
          </a:p>
          <a:p>
            <a:pPr marL="800100" lvl="1" indent="-342900">
              <a:buFont typeface="+mj-lt"/>
              <a:buAutoNum type="alphaLcPeriod"/>
            </a:pPr>
            <a:r>
              <a:rPr lang="id-ID" dirty="0">
                <a:solidFill>
                  <a:schemeClr val="bg1"/>
                </a:solidFill>
                <a:latin typeface="Comic Sans MS" pitchFamily="66" charset="0"/>
              </a:rPr>
              <a:t>Kapasitansi total dari rangkaian</a:t>
            </a:r>
          </a:p>
          <a:p>
            <a:pPr marL="800100" lvl="1" indent="-342900">
              <a:buFont typeface="+mj-lt"/>
              <a:buAutoNum type="alphaLcPeriod"/>
            </a:pPr>
            <a:r>
              <a:rPr lang="id-ID" dirty="0">
                <a:solidFill>
                  <a:schemeClr val="bg1"/>
                </a:solidFill>
                <a:latin typeface="Comic Sans MS" pitchFamily="66" charset="0"/>
              </a:rPr>
              <a:t>Muatan yang tersimpan di C</a:t>
            </a:r>
            <a:r>
              <a:rPr lang="id-ID" baseline="-25000" dirty="0">
                <a:solidFill>
                  <a:schemeClr val="bg1"/>
                </a:solidFill>
                <a:latin typeface="Comic Sans MS" pitchFamily="66" charset="0"/>
              </a:rPr>
              <a:t>3</a:t>
            </a:r>
            <a:r>
              <a:rPr lang="id-ID" dirty="0">
                <a:solidFill>
                  <a:schemeClr val="bg1"/>
                </a:solidFill>
                <a:latin typeface="Comic Sans MS" pitchFamily="66" charset="0"/>
              </a:rPr>
              <a:t> dan C</a:t>
            </a:r>
            <a:r>
              <a:rPr lang="id-ID" baseline="-25000" dirty="0">
                <a:solidFill>
                  <a:schemeClr val="bg1"/>
                </a:solidFill>
                <a:latin typeface="Comic Sans MS" pitchFamily="66" charset="0"/>
              </a:rPr>
              <a:t>4</a:t>
            </a:r>
            <a:r>
              <a:rPr lang="id-ID" dirty="0">
                <a:solidFill>
                  <a:schemeClr val="bg1"/>
                </a:solidFill>
                <a:latin typeface="Comic Sans MS" pitchFamily="66" charset="0"/>
              </a:rPr>
              <a:t> </a:t>
            </a:r>
          </a:p>
          <a:p>
            <a:pPr marL="800100" lvl="1" indent="-342900">
              <a:buFont typeface="+mj-lt"/>
              <a:buAutoNum type="alphaLcPeriod"/>
            </a:pPr>
            <a:endParaRPr lang="id-ID" dirty="0">
              <a:solidFill>
                <a:schemeClr val="bg1"/>
              </a:solidFill>
              <a:latin typeface="Comic Sans MS" pitchFamily="66" charset="0"/>
            </a:endParaRPr>
          </a:p>
          <a:p>
            <a:pPr marL="800100" lvl="1" indent="-342900">
              <a:buFont typeface="+mj-lt"/>
              <a:buAutoNum type="alphaLcPeriod"/>
            </a:pPr>
            <a:endParaRPr lang="id-ID" dirty="0">
              <a:solidFill>
                <a:schemeClr val="bg1"/>
              </a:solidFill>
              <a:latin typeface="Comic Sans MS" pitchFamily="66" charset="0"/>
            </a:endParaRPr>
          </a:p>
          <a:p>
            <a:pPr marL="800100" lvl="1" indent="-342900">
              <a:buFont typeface="+mj-lt"/>
              <a:buAutoNum type="alphaLcPeriod"/>
            </a:pPr>
            <a:endParaRPr lang="id-ID" dirty="0">
              <a:solidFill>
                <a:schemeClr val="bg1"/>
              </a:solidFill>
              <a:latin typeface="Comic Sans MS" pitchFamily="66" charset="0"/>
            </a:endParaRPr>
          </a:p>
          <a:p>
            <a:pPr marL="800100" lvl="1" indent="-342900">
              <a:buFont typeface="+mj-lt"/>
              <a:buAutoNum type="alphaLcPeriod"/>
            </a:pPr>
            <a:endParaRPr lang="id-ID" dirty="0">
              <a:solidFill>
                <a:schemeClr val="bg1"/>
              </a:solidFill>
              <a:latin typeface="Comic Sans MS" pitchFamily="66" charset="0"/>
            </a:endParaRPr>
          </a:p>
          <a:p>
            <a:pPr marL="800100" lvl="1" indent="-342900">
              <a:buFont typeface="+mj-lt"/>
              <a:buAutoNum type="alphaLcPeriod"/>
            </a:pPr>
            <a:endParaRPr lang="id-ID" dirty="0">
              <a:solidFill>
                <a:schemeClr val="bg1"/>
              </a:solidFill>
              <a:latin typeface="Comic Sans MS" pitchFamily="66" charset="0"/>
            </a:endParaRPr>
          </a:p>
          <a:p>
            <a:pPr marL="800100" lvl="1" indent="-342900">
              <a:buFont typeface="+mj-lt"/>
              <a:buAutoNum type="alphaLcPeriod"/>
            </a:pPr>
            <a:endParaRPr lang="id-ID" dirty="0">
              <a:solidFill>
                <a:schemeClr val="bg1"/>
              </a:solidFill>
              <a:latin typeface="Comic Sans MS" pitchFamily="66" charset="0"/>
            </a:endParaRPr>
          </a:p>
          <a:p>
            <a:pPr marL="342900" lvl="0" indent="-342900">
              <a:buFont typeface="+mj-lt"/>
              <a:buAutoNum type="arabicPeriod" startAt="4"/>
            </a:pPr>
            <a:r>
              <a:rPr lang="id-ID" dirty="0">
                <a:solidFill>
                  <a:schemeClr val="bg1"/>
                </a:solidFill>
                <a:latin typeface="Comic Sans MS" pitchFamily="66" charset="0"/>
              </a:rPr>
              <a:t>Perhatikan rangkaian di bawah ini</a:t>
            </a:r>
          </a:p>
          <a:p>
            <a:pPr lvl="0"/>
            <a:endParaRPr lang="id-ID" dirty="0">
              <a:solidFill>
                <a:schemeClr val="bg1"/>
              </a:solidFill>
              <a:latin typeface="Comic Sans MS" pitchFamily="66" charset="0"/>
            </a:endParaRPr>
          </a:p>
          <a:p>
            <a:pPr lvl="0"/>
            <a:endParaRPr lang="id-ID" dirty="0">
              <a:solidFill>
                <a:schemeClr val="bg1"/>
              </a:solidFill>
              <a:latin typeface="Comic Sans MS" pitchFamily="66" charset="0"/>
            </a:endParaRPr>
          </a:p>
          <a:p>
            <a:r>
              <a:rPr lang="id-ID" dirty="0">
                <a:solidFill>
                  <a:schemeClr val="bg1"/>
                </a:solidFill>
                <a:latin typeface="Comic Sans MS" pitchFamily="66" charset="0"/>
              </a:rPr>
              <a:t> </a:t>
            </a:r>
          </a:p>
          <a:p>
            <a:endParaRPr lang="id-ID" dirty="0">
              <a:solidFill>
                <a:schemeClr val="bg1"/>
              </a:solidFill>
              <a:latin typeface="Comic Sans MS" pitchFamily="66" charset="0"/>
            </a:endParaRPr>
          </a:p>
          <a:p>
            <a:endParaRPr lang="id-ID" dirty="0">
              <a:solidFill>
                <a:schemeClr val="bg1"/>
              </a:solidFill>
              <a:latin typeface="Comic Sans MS" pitchFamily="66" charset="0"/>
            </a:endParaRPr>
          </a:p>
          <a:p>
            <a:endParaRPr lang="id-ID" dirty="0">
              <a:solidFill>
                <a:schemeClr val="bg1"/>
              </a:solidFill>
              <a:latin typeface="Comic Sans MS" pitchFamily="66" charset="0"/>
            </a:endParaRPr>
          </a:p>
          <a:p>
            <a:r>
              <a:rPr lang="id-ID" dirty="0">
                <a:solidFill>
                  <a:schemeClr val="bg1"/>
                </a:solidFill>
                <a:latin typeface="Comic Sans MS" pitchFamily="66" charset="0"/>
              </a:rPr>
              <a:t>    </a:t>
            </a:r>
          </a:p>
          <a:p>
            <a:r>
              <a:rPr lang="id-ID" dirty="0">
                <a:solidFill>
                  <a:schemeClr val="bg1"/>
                </a:solidFill>
                <a:latin typeface="Comic Sans MS" pitchFamily="66" charset="0"/>
              </a:rPr>
              <a:t>     Besarnya muatan pada kapasitor C</a:t>
            </a:r>
            <a:r>
              <a:rPr lang="id-ID" baseline="-25000" dirty="0">
                <a:solidFill>
                  <a:schemeClr val="bg1"/>
                </a:solidFill>
                <a:latin typeface="Comic Sans MS" pitchFamily="66" charset="0"/>
              </a:rPr>
              <a:t>5</a:t>
            </a:r>
            <a:r>
              <a:rPr lang="id-ID" dirty="0">
                <a:solidFill>
                  <a:schemeClr val="bg1"/>
                </a:solidFill>
                <a:latin typeface="Comic Sans MS" pitchFamily="66" charset="0"/>
              </a:rPr>
              <a:t> adalah ?</a:t>
            </a:r>
          </a:p>
          <a:p>
            <a:pPr lvl="0" algn="just">
              <a:lnSpc>
                <a:spcPct val="150000"/>
              </a:lnSpc>
            </a:pPr>
            <a:endParaRPr lang="id-ID" dirty="0">
              <a:solidFill>
                <a:schemeClr val="bg1"/>
              </a:solidFill>
              <a:latin typeface="Comic Sans MS" pitchFamily="66" charset="0"/>
            </a:endParaRPr>
          </a:p>
        </p:txBody>
      </p:sp>
      <p:pic>
        <p:nvPicPr>
          <p:cNvPr id="4" name="Picture 3"/>
          <p:cNvPicPr/>
          <p:nvPr/>
        </p:nvPicPr>
        <p:blipFill rotWithShape="1">
          <a:blip r:embed="rId3" cstate="print"/>
          <a:srcRect l="31611" t="30639" r="42056" b="40043"/>
          <a:stretch/>
        </p:blipFill>
        <p:spPr bwMode="auto">
          <a:xfrm>
            <a:off x="1043608" y="2276872"/>
            <a:ext cx="2304256" cy="1384270"/>
          </a:xfrm>
          <a:prstGeom prst="rect">
            <a:avLst/>
          </a:prstGeom>
          <a:ln>
            <a:noFill/>
          </a:ln>
          <a:extLst>
            <a:ext uri="{53640926-AAD7-44D8-BBD7-CCE9431645EC}">
              <a14:shadowObscured xmlns:a14="http://schemas.microsoft.com/office/drawing/2010/main"/>
            </a:ext>
          </a:extLst>
        </p:spPr>
      </p:pic>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6" name="Object 5"/>
          <p:cNvGraphicFramePr>
            <a:graphicFrameLocks noChangeAspect="1"/>
          </p:cNvGraphicFramePr>
          <p:nvPr>
            <p:extLst>
              <p:ext uri="{D42A27DB-BD31-4B8C-83A1-F6EECF244321}">
                <p14:modId xmlns:p14="http://schemas.microsoft.com/office/powerpoint/2010/main" val="3460128601"/>
              </p:ext>
            </p:extLst>
          </p:nvPr>
        </p:nvGraphicFramePr>
        <p:xfrm>
          <a:off x="1043608" y="4221088"/>
          <a:ext cx="2016224" cy="1747394"/>
        </p:xfrm>
        <a:graphic>
          <a:graphicData uri="http://schemas.openxmlformats.org/presentationml/2006/ole">
            <mc:AlternateContent xmlns:mc="http://schemas.openxmlformats.org/markup-compatibility/2006">
              <mc:Choice xmlns:v="urn:schemas-microsoft-com:vml" Requires="v">
                <p:oleObj spid="_x0000_s7172" r:id="rId4" imgW="3120771" imgH="2689479" progId="Visio.Drawing.11">
                  <p:embed/>
                </p:oleObj>
              </mc:Choice>
              <mc:Fallback>
                <p:oleObj r:id="rId4" imgW="3120771" imgH="2689479"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4221088"/>
                        <a:ext cx="2016224" cy="1747394"/>
                      </a:xfrm>
                      <a:prstGeom prst="rect">
                        <a:avLst/>
                      </a:prstGeom>
                      <a:noFill/>
                    </p:spPr>
                  </p:pic>
                </p:oleObj>
              </mc:Fallback>
            </mc:AlternateContent>
          </a:graphicData>
        </a:graphic>
      </p:graphicFrame>
    </p:spTree>
    <p:extLst>
      <p:ext uri="{BB962C8B-B14F-4D97-AF65-F5344CB8AC3E}">
        <p14:creationId xmlns:p14="http://schemas.microsoft.com/office/powerpoint/2010/main" val="1879145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id-ID" dirty="0">
                <a:solidFill>
                  <a:schemeClr val="bg1"/>
                </a:solidFill>
                <a:effectLst/>
              </a:rPr>
              <a:t>LATIHAN SOAL</a:t>
            </a:r>
          </a:p>
        </p:txBody>
      </p:sp>
      <p:sp>
        <p:nvSpPr>
          <p:cNvPr id="3" name="Rectangle 2"/>
          <p:cNvSpPr/>
          <p:nvPr/>
        </p:nvSpPr>
        <p:spPr>
          <a:xfrm>
            <a:off x="539552" y="1052736"/>
            <a:ext cx="7992888" cy="4662815"/>
          </a:xfrm>
          <a:prstGeom prst="rect">
            <a:avLst/>
          </a:prstGeom>
        </p:spPr>
        <p:txBody>
          <a:bodyPr wrap="square">
            <a:spAutoFit/>
          </a:bodyPr>
          <a:lstStyle/>
          <a:p>
            <a:pPr marL="342900" lvl="0" indent="-342900">
              <a:buFont typeface="+mj-lt"/>
              <a:buAutoNum type="arabicPeriod" startAt="6"/>
            </a:pPr>
            <a:r>
              <a:rPr lang="id-ID" dirty="0">
                <a:solidFill>
                  <a:schemeClr val="bg1"/>
                </a:solidFill>
                <a:latin typeface="Comic Sans MS" pitchFamily="66" charset="0"/>
              </a:rPr>
              <a:t>Perhatikan rangkaian di bawah ini</a:t>
            </a:r>
          </a:p>
          <a:p>
            <a:pPr lvl="0"/>
            <a:endParaRPr lang="id-ID" dirty="0">
              <a:solidFill>
                <a:schemeClr val="bg1"/>
              </a:solidFill>
              <a:latin typeface="Comic Sans MS" pitchFamily="66" charset="0"/>
            </a:endParaRPr>
          </a:p>
          <a:p>
            <a:pPr lvl="0"/>
            <a:endParaRPr lang="id-ID" dirty="0">
              <a:solidFill>
                <a:schemeClr val="bg1"/>
              </a:solidFill>
              <a:latin typeface="Comic Sans MS" pitchFamily="66" charset="0"/>
            </a:endParaRPr>
          </a:p>
          <a:p>
            <a:r>
              <a:rPr lang="id-ID" dirty="0">
                <a:solidFill>
                  <a:schemeClr val="bg1"/>
                </a:solidFill>
                <a:latin typeface="Comic Sans MS" pitchFamily="66" charset="0"/>
              </a:rPr>
              <a:t> </a:t>
            </a:r>
          </a:p>
          <a:p>
            <a:endParaRPr lang="id-ID" dirty="0">
              <a:solidFill>
                <a:schemeClr val="bg1"/>
              </a:solidFill>
              <a:latin typeface="Comic Sans MS" pitchFamily="66" charset="0"/>
            </a:endParaRPr>
          </a:p>
          <a:p>
            <a:endParaRPr lang="id-ID" dirty="0">
              <a:solidFill>
                <a:schemeClr val="bg1"/>
              </a:solidFill>
              <a:latin typeface="Comic Sans MS" pitchFamily="66" charset="0"/>
            </a:endParaRPr>
          </a:p>
          <a:p>
            <a:endParaRPr lang="id-ID" dirty="0">
              <a:solidFill>
                <a:schemeClr val="bg1"/>
              </a:solidFill>
              <a:latin typeface="Comic Sans MS" pitchFamily="66" charset="0"/>
            </a:endParaRPr>
          </a:p>
          <a:p>
            <a:pPr>
              <a:lnSpc>
                <a:spcPct val="150000"/>
              </a:lnSpc>
            </a:pPr>
            <a:r>
              <a:rPr lang="id-ID" dirty="0">
                <a:solidFill>
                  <a:schemeClr val="bg1"/>
                </a:solidFill>
                <a:latin typeface="Comic Sans MS" pitchFamily="66" charset="0"/>
              </a:rPr>
              <a:t>    Hitunglah:</a:t>
            </a:r>
          </a:p>
          <a:p>
            <a:pPr marL="800100" lvl="1" indent="-342900">
              <a:lnSpc>
                <a:spcPct val="150000"/>
              </a:lnSpc>
              <a:buFont typeface="+mj-lt"/>
              <a:buAutoNum type="alphaLcPeriod"/>
            </a:pPr>
            <a:r>
              <a:rPr lang="id-ID" dirty="0">
                <a:solidFill>
                  <a:schemeClr val="bg1"/>
                </a:solidFill>
                <a:latin typeface="Comic Sans MS" pitchFamily="66" charset="0"/>
              </a:rPr>
              <a:t>Kapasitansi total rangkaian tersebut.</a:t>
            </a:r>
          </a:p>
          <a:p>
            <a:pPr marL="800100" lvl="1" indent="-342900">
              <a:lnSpc>
                <a:spcPct val="150000"/>
              </a:lnSpc>
              <a:buFont typeface="+mj-lt"/>
              <a:buAutoNum type="alphaLcPeriod"/>
            </a:pPr>
            <a:r>
              <a:rPr lang="id-ID" dirty="0">
                <a:solidFill>
                  <a:schemeClr val="bg1"/>
                </a:solidFill>
                <a:latin typeface="Comic Sans MS" pitchFamily="66" charset="0"/>
              </a:rPr>
              <a:t>Jika rangkaian dihubungkan dengan sebuah potensial V = 300 volt,</a:t>
            </a:r>
          </a:p>
          <a:p>
            <a:pPr marL="800100" lvl="1" indent="-342900">
              <a:lnSpc>
                <a:spcPct val="150000"/>
              </a:lnSpc>
              <a:buFont typeface="+mj-lt"/>
              <a:buAutoNum type="alphaLcPeriod"/>
            </a:pPr>
            <a:r>
              <a:rPr lang="id-ID" dirty="0">
                <a:solidFill>
                  <a:schemeClr val="bg1"/>
                </a:solidFill>
                <a:latin typeface="Comic Sans MS" pitchFamily="66" charset="0"/>
              </a:rPr>
              <a:t>hitunglah muatan total dalam rangkaian tersebut.</a:t>
            </a:r>
          </a:p>
          <a:p>
            <a:pPr marL="800100" lvl="1" indent="-342900">
              <a:lnSpc>
                <a:spcPct val="150000"/>
              </a:lnSpc>
              <a:buFont typeface="+mj-lt"/>
              <a:buAutoNum type="alphaLcPeriod"/>
            </a:pPr>
            <a:r>
              <a:rPr lang="id-ID" dirty="0">
                <a:solidFill>
                  <a:schemeClr val="bg1"/>
                </a:solidFill>
                <a:latin typeface="Comic Sans MS" pitchFamily="66" charset="0"/>
              </a:rPr>
              <a:t>Energi total kapasitor.</a:t>
            </a:r>
          </a:p>
          <a:p>
            <a:endParaRPr lang="id-ID" dirty="0">
              <a:solidFill>
                <a:schemeClr val="bg1"/>
              </a:solidFill>
              <a:latin typeface="Comic Sans MS" pitchFamily="66" charset="0"/>
            </a:endParaRPr>
          </a:p>
          <a:p>
            <a:r>
              <a:rPr lang="id-ID" dirty="0">
                <a:solidFill>
                  <a:schemeClr val="bg1"/>
                </a:solidFill>
                <a:latin typeface="Comic Sans MS" pitchFamily="66" charset="0"/>
              </a:rPr>
              <a:t>     </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556792"/>
            <a:ext cx="2267266" cy="1390844"/>
          </a:xfrm>
          <a:prstGeom prst="rect">
            <a:avLst/>
          </a:prstGeom>
        </p:spPr>
      </p:pic>
    </p:spTree>
    <p:extLst>
      <p:ext uri="{BB962C8B-B14F-4D97-AF65-F5344CB8AC3E}">
        <p14:creationId xmlns:p14="http://schemas.microsoft.com/office/powerpoint/2010/main" val="2763966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156" y="1123337"/>
            <a:ext cx="6871063" cy="3865156"/>
          </a:xfrm>
          <a:prstGeom prst="rect">
            <a:avLst/>
          </a:prstGeom>
        </p:spPr>
        <p:txBody>
          <a:bodyPr vert="horz" wrap="square" lIns="0" tIns="14600" rIns="0" bIns="0" rtlCol="0">
            <a:spAutoFit/>
          </a:bodyPr>
          <a:lstStyle/>
          <a:p>
            <a:pPr marL="15368">
              <a:spcBef>
                <a:spcPts val="115"/>
              </a:spcBef>
            </a:pPr>
            <a:r>
              <a:rPr sz="1452" b="1" i="1" dirty="0">
                <a:solidFill>
                  <a:srgbClr val="FF0000"/>
                </a:solidFill>
                <a:latin typeface="Times New Roman" panose="02020603050405020304" pitchFamily="18" charset="0"/>
                <a:cs typeface="Times New Roman" panose="02020603050405020304" pitchFamily="18" charset="0"/>
              </a:rPr>
              <a:t>Langkah-langkah</a:t>
            </a:r>
            <a:r>
              <a:rPr sz="1452" b="1" i="1" spc="-79" dirty="0">
                <a:solidFill>
                  <a:srgbClr val="FF0000"/>
                </a:solidFill>
                <a:latin typeface="Times New Roman" panose="02020603050405020304" pitchFamily="18" charset="0"/>
                <a:cs typeface="Times New Roman" panose="02020603050405020304" pitchFamily="18" charset="0"/>
              </a:rPr>
              <a:t> </a:t>
            </a:r>
            <a:r>
              <a:rPr sz="1452" b="1" i="1" spc="-6" dirty="0">
                <a:solidFill>
                  <a:srgbClr val="FF0000"/>
                </a:solidFill>
                <a:latin typeface="Times New Roman" panose="02020603050405020304" pitchFamily="18" charset="0"/>
                <a:cs typeface="Times New Roman" panose="02020603050405020304" pitchFamily="18" charset="0"/>
              </a:rPr>
              <a:t>pembuatan</a:t>
            </a:r>
            <a:r>
              <a:rPr sz="1452" b="1" i="1" spc="-79" dirty="0">
                <a:solidFill>
                  <a:srgbClr val="FF0000"/>
                </a:solidFill>
                <a:latin typeface="Times New Roman" panose="02020603050405020304" pitchFamily="18" charset="0"/>
                <a:cs typeface="Times New Roman" panose="02020603050405020304" pitchFamily="18" charset="0"/>
              </a:rPr>
              <a:t> </a:t>
            </a:r>
            <a:r>
              <a:rPr sz="1452" b="1" i="1" spc="-6" dirty="0">
                <a:solidFill>
                  <a:srgbClr val="FF0000"/>
                </a:solidFill>
                <a:latin typeface="Times New Roman" panose="02020603050405020304" pitchFamily="18" charset="0"/>
                <a:cs typeface="Times New Roman" panose="02020603050405020304" pitchFamily="18" charset="0"/>
              </a:rPr>
              <a:t>GUI</a:t>
            </a:r>
            <a:r>
              <a:rPr sz="1452" b="1" i="1" spc="-79" dirty="0">
                <a:solidFill>
                  <a:srgbClr val="FF0000"/>
                </a:solidFill>
                <a:latin typeface="Times New Roman" panose="02020603050405020304" pitchFamily="18" charset="0"/>
                <a:cs typeface="Times New Roman" panose="02020603050405020304" pitchFamily="18" charset="0"/>
              </a:rPr>
              <a:t> </a:t>
            </a:r>
            <a:r>
              <a:rPr sz="1452" b="1" i="1" spc="-12" dirty="0">
                <a:solidFill>
                  <a:srgbClr val="FF0000"/>
                </a:solidFill>
                <a:latin typeface="Times New Roman" panose="02020603050405020304" pitchFamily="18" charset="0"/>
                <a:cs typeface="Times New Roman" panose="02020603050405020304" pitchFamily="18" charset="0"/>
              </a:rPr>
              <a:t>Matlab</a:t>
            </a:r>
            <a:r>
              <a:rPr sz="1452" b="1" i="1" spc="-85" dirty="0">
                <a:solidFill>
                  <a:srgbClr val="FF0000"/>
                </a:solidFill>
                <a:latin typeface="Times New Roman" panose="02020603050405020304" pitchFamily="18" charset="0"/>
                <a:cs typeface="Times New Roman" panose="02020603050405020304" pitchFamily="18" charset="0"/>
              </a:rPr>
              <a:t> </a:t>
            </a:r>
            <a:r>
              <a:rPr sz="1452" b="1" i="1" spc="-36" dirty="0">
                <a:solidFill>
                  <a:srgbClr val="FF0000"/>
                </a:solidFill>
                <a:latin typeface="Times New Roman" panose="02020603050405020304" pitchFamily="18" charset="0"/>
                <a:cs typeface="Times New Roman" panose="02020603050405020304" pitchFamily="18" charset="0"/>
              </a:rPr>
              <a:t>untuk</a:t>
            </a:r>
            <a:r>
              <a:rPr sz="1452" b="1" i="1" spc="-73" dirty="0">
                <a:solidFill>
                  <a:srgbClr val="FF0000"/>
                </a:solidFill>
                <a:latin typeface="Times New Roman" panose="02020603050405020304" pitchFamily="18" charset="0"/>
                <a:cs typeface="Times New Roman" panose="02020603050405020304" pitchFamily="18" charset="0"/>
              </a:rPr>
              <a:t> </a:t>
            </a:r>
            <a:r>
              <a:rPr sz="1452" b="1" i="1" spc="-48" dirty="0">
                <a:solidFill>
                  <a:srgbClr val="FF0000"/>
                </a:solidFill>
                <a:latin typeface="Times New Roman" panose="02020603050405020304" pitchFamily="18" charset="0"/>
                <a:cs typeface="Times New Roman" panose="02020603050405020304" pitchFamily="18" charset="0"/>
              </a:rPr>
              <a:t>materi</a:t>
            </a:r>
            <a:r>
              <a:rPr sz="1452" b="1" i="1" spc="-85" dirty="0">
                <a:solidFill>
                  <a:srgbClr val="FF0000"/>
                </a:solidFill>
                <a:latin typeface="Times New Roman" panose="02020603050405020304" pitchFamily="18" charset="0"/>
                <a:cs typeface="Times New Roman" panose="02020603050405020304" pitchFamily="18" charset="0"/>
              </a:rPr>
              <a:t> </a:t>
            </a:r>
            <a:r>
              <a:rPr sz="1452" b="1" i="1" spc="6" dirty="0">
                <a:solidFill>
                  <a:srgbClr val="FF0000"/>
                </a:solidFill>
                <a:latin typeface="Times New Roman" panose="02020603050405020304" pitchFamily="18" charset="0"/>
                <a:cs typeface="Times New Roman" panose="02020603050405020304" pitchFamily="18" charset="0"/>
              </a:rPr>
              <a:t>dan</a:t>
            </a:r>
            <a:r>
              <a:rPr sz="1452" b="1" i="1" spc="-79" dirty="0">
                <a:solidFill>
                  <a:srgbClr val="FF0000"/>
                </a:solidFill>
                <a:latin typeface="Times New Roman" panose="02020603050405020304" pitchFamily="18" charset="0"/>
                <a:cs typeface="Times New Roman" panose="02020603050405020304" pitchFamily="18" charset="0"/>
              </a:rPr>
              <a:t> </a:t>
            </a:r>
            <a:r>
              <a:rPr sz="1452" b="1" i="1" spc="24" dirty="0">
                <a:solidFill>
                  <a:srgbClr val="FF0000"/>
                </a:solidFill>
                <a:latin typeface="Times New Roman" panose="02020603050405020304" pitchFamily="18" charset="0"/>
                <a:cs typeface="Times New Roman" panose="02020603050405020304" pitchFamily="18" charset="0"/>
              </a:rPr>
              <a:t>soal</a:t>
            </a:r>
            <a:r>
              <a:rPr sz="1452" b="1" i="1" spc="-79" dirty="0">
                <a:solidFill>
                  <a:srgbClr val="FF0000"/>
                </a:solidFill>
                <a:latin typeface="Times New Roman" panose="02020603050405020304" pitchFamily="18" charset="0"/>
                <a:cs typeface="Times New Roman" panose="02020603050405020304" pitchFamily="18" charset="0"/>
              </a:rPr>
              <a:t> </a:t>
            </a:r>
            <a:r>
              <a:rPr sz="1452" b="1" i="1" spc="-12" dirty="0">
                <a:solidFill>
                  <a:srgbClr val="FF0000"/>
                </a:solidFill>
                <a:latin typeface="Times New Roman" panose="02020603050405020304" pitchFamily="18" charset="0"/>
                <a:cs typeface="Times New Roman" panose="02020603050405020304" pitchFamily="18" charset="0"/>
              </a:rPr>
              <a:t>rangkaian</a:t>
            </a:r>
            <a:r>
              <a:rPr sz="1452" b="1" i="1" spc="-79" dirty="0">
                <a:solidFill>
                  <a:srgbClr val="FF0000"/>
                </a:solidFill>
                <a:latin typeface="Times New Roman" panose="02020603050405020304" pitchFamily="18" charset="0"/>
                <a:cs typeface="Times New Roman" panose="02020603050405020304" pitchFamily="18" charset="0"/>
              </a:rPr>
              <a:t> </a:t>
            </a:r>
            <a:r>
              <a:rPr sz="1452" b="1" i="1" spc="-30" dirty="0">
                <a:solidFill>
                  <a:srgbClr val="FF0000"/>
                </a:solidFill>
                <a:latin typeface="Times New Roman" panose="02020603050405020304" pitchFamily="18" charset="0"/>
                <a:cs typeface="Times New Roman" panose="02020603050405020304" pitchFamily="18" charset="0"/>
              </a:rPr>
              <a:t>kapasitor</a:t>
            </a:r>
            <a:r>
              <a:rPr sz="1452" b="1" i="1" spc="-30" dirty="0">
                <a:solidFill>
                  <a:srgbClr val="FF0000"/>
                </a:solidFill>
                <a:latin typeface="Times New Roman" panose="02020603050405020304" pitchFamily="18" charset="0"/>
                <a:cs typeface="Times New Roman" panose="02020603050405020304" pitchFamily="18" charset="0"/>
              </a:rPr>
              <a:t>:</a:t>
            </a:r>
            <a:endParaRPr sz="1452" b="1" dirty="0">
              <a:solidFill>
                <a:srgbClr val="FF0000"/>
              </a:solidFill>
              <a:latin typeface="Times New Roman" panose="02020603050405020304" pitchFamily="18" charset="0"/>
              <a:cs typeface="Times New Roman" panose="02020603050405020304" pitchFamily="18" charset="0"/>
            </a:endParaRPr>
          </a:p>
          <a:p>
            <a:pPr marL="567089" indent="-276629">
              <a:spcBef>
                <a:spcPts val="1386"/>
              </a:spcBef>
              <a:buAutoNum type="arabicPeriod"/>
              <a:tabLst>
                <a:tab pos="567858" algn="l"/>
              </a:tabLst>
            </a:pPr>
            <a:r>
              <a:rPr sz="1452" b="1" i="1" spc="18" dirty="0">
                <a:solidFill>
                  <a:srgbClr val="FF0000"/>
                </a:solidFill>
                <a:latin typeface="Times New Roman" panose="02020603050405020304" pitchFamily="18" charset="0"/>
                <a:cs typeface="Times New Roman" panose="02020603050405020304" pitchFamily="18" charset="0"/>
              </a:rPr>
              <a:t>Buka</a:t>
            </a:r>
            <a:r>
              <a:rPr sz="1452" b="1" i="1" spc="-79" dirty="0">
                <a:solidFill>
                  <a:srgbClr val="FF0000"/>
                </a:solidFill>
                <a:latin typeface="Times New Roman" panose="02020603050405020304" pitchFamily="18" charset="0"/>
                <a:cs typeface="Times New Roman" panose="02020603050405020304" pitchFamily="18" charset="0"/>
              </a:rPr>
              <a:t> </a:t>
            </a:r>
            <a:r>
              <a:rPr sz="1452" b="1" i="1" spc="-24" dirty="0">
                <a:solidFill>
                  <a:srgbClr val="FF0000"/>
                </a:solidFill>
                <a:latin typeface="Times New Roman" panose="02020603050405020304" pitchFamily="18" charset="0"/>
                <a:cs typeface="Times New Roman" panose="02020603050405020304" pitchFamily="18" charset="0"/>
              </a:rPr>
              <a:t>program/aplikasi</a:t>
            </a:r>
            <a:r>
              <a:rPr sz="1452" b="1" i="1" spc="-85" dirty="0">
                <a:solidFill>
                  <a:srgbClr val="FF0000"/>
                </a:solidFill>
                <a:latin typeface="Times New Roman" panose="02020603050405020304" pitchFamily="18" charset="0"/>
                <a:cs typeface="Times New Roman" panose="02020603050405020304" pitchFamily="18" charset="0"/>
              </a:rPr>
              <a:t> </a:t>
            </a:r>
            <a:r>
              <a:rPr sz="1452" b="1" i="1" spc="-12" dirty="0">
                <a:solidFill>
                  <a:srgbClr val="FF0000"/>
                </a:solidFill>
                <a:latin typeface="Times New Roman" panose="02020603050405020304" pitchFamily="18" charset="0"/>
                <a:cs typeface="Times New Roman" panose="02020603050405020304" pitchFamily="18" charset="0"/>
              </a:rPr>
              <a:t>Matlab</a:t>
            </a:r>
            <a:r>
              <a:rPr sz="1452" b="1" i="1" spc="-73" dirty="0">
                <a:solidFill>
                  <a:srgbClr val="FF0000"/>
                </a:solidFill>
                <a:latin typeface="Times New Roman" panose="02020603050405020304" pitchFamily="18" charset="0"/>
                <a:cs typeface="Times New Roman" panose="02020603050405020304" pitchFamily="18" charset="0"/>
              </a:rPr>
              <a:t> </a:t>
            </a:r>
            <a:r>
              <a:rPr sz="1452" b="1" i="1" spc="12" dirty="0">
                <a:solidFill>
                  <a:srgbClr val="FF0000"/>
                </a:solidFill>
                <a:latin typeface="Times New Roman" panose="02020603050405020304" pitchFamily="18" charset="0"/>
                <a:cs typeface="Times New Roman" panose="02020603050405020304" pitchFamily="18" charset="0"/>
              </a:rPr>
              <a:t>yang</a:t>
            </a:r>
            <a:r>
              <a:rPr sz="1452" b="1" i="1" spc="-85" dirty="0">
                <a:solidFill>
                  <a:srgbClr val="FF0000"/>
                </a:solidFill>
                <a:latin typeface="Times New Roman" panose="02020603050405020304" pitchFamily="18" charset="0"/>
                <a:cs typeface="Times New Roman" panose="02020603050405020304" pitchFamily="18" charset="0"/>
              </a:rPr>
              <a:t> </a:t>
            </a:r>
            <a:r>
              <a:rPr sz="1452" b="1" i="1" spc="-54" dirty="0">
                <a:solidFill>
                  <a:srgbClr val="FF0000"/>
                </a:solidFill>
                <a:latin typeface="Times New Roman" panose="02020603050405020304" pitchFamily="18" charset="0"/>
                <a:cs typeface="Times New Roman" panose="02020603050405020304" pitchFamily="18" charset="0"/>
              </a:rPr>
              <a:t>telah</a:t>
            </a:r>
            <a:r>
              <a:rPr sz="1452" b="1" i="1" spc="-73" dirty="0">
                <a:solidFill>
                  <a:srgbClr val="FF0000"/>
                </a:solidFill>
                <a:latin typeface="Times New Roman" panose="02020603050405020304" pitchFamily="18" charset="0"/>
                <a:cs typeface="Times New Roman" panose="02020603050405020304" pitchFamily="18" charset="0"/>
              </a:rPr>
              <a:t> </a:t>
            </a:r>
            <a:r>
              <a:rPr sz="1452" b="1" i="1" spc="-48" dirty="0">
                <a:solidFill>
                  <a:srgbClr val="FF0000"/>
                </a:solidFill>
                <a:latin typeface="Times New Roman" panose="02020603050405020304" pitchFamily="18" charset="0"/>
                <a:cs typeface="Times New Roman" panose="02020603050405020304" pitchFamily="18" charset="0"/>
              </a:rPr>
              <a:t>terinstal</a:t>
            </a:r>
            <a:r>
              <a:rPr sz="1452" b="1" i="1" spc="-79" dirty="0">
                <a:solidFill>
                  <a:srgbClr val="FF0000"/>
                </a:solidFill>
                <a:latin typeface="Times New Roman" panose="02020603050405020304" pitchFamily="18" charset="0"/>
                <a:cs typeface="Times New Roman" panose="02020603050405020304" pitchFamily="18" charset="0"/>
              </a:rPr>
              <a:t> </a:t>
            </a:r>
            <a:r>
              <a:rPr sz="1452" b="1" i="1" spc="6" dirty="0">
                <a:solidFill>
                  <a:srgbClr val="FF0000"/>
                </a:solidFill>
                <a:latin typeface="Times New Roman" panose="02020603050405020304" pitchFamily="18" charset="0"/>
                <a:cs typeface="Times New Roman" panose="02020603050405020304" pitchFamily="18" charset="0"/>
              </a:rPr>
              <a:t>pada</a:t>
            </a:r>
            <a:r>
              <a:rPr sz="1452" b="1" i="1" spc="-73" dirty="0">
                <a:solidFill>
                  <a:srgbClr val="FF0000"/>
                </a:solidFill>
                <a:latin typeface="Times New Roman" panose="02020603050405020304" pitchFamily="18" charset="0"/>
                <a:cs typeface="Times New Roman" panose="02020603050405020304" pitchFamily="18" charset="0"/>
              </a:rPr>
              <a:t> </a:t>
            </a:r>
            <a:r>
              <a:rPr sz="1452" b="1" i="1" spc="-6" dirty="0">
                <a:solidFill>
                  <a:srgbClr val="FF0000"/>
                </a:solidFill>
                <a:latin typeface="Times New Roman" panose="02020603050405020304" pitchFamily="18" charset="0"/>
                <a:cs typeface="Times New Roman" panose="02020603050405020304" pitchFamily="18" charset="0"/>
              </a:rPr>
              <a:t>Laptop/PC</a:t>
            </a:r>
            <a:endParaRPr sz="1452" b="1" dirty="0">
              <a:solidFill>
                <a:srgbClr val="FF0000"/>
              </a:solidFill>
              <a:latin typeface="Times New Roman" panose="02020603050405020304" pitchFamily="18" charset="0"/>
              <a:cs typeface="Times New Roman" panose="02020603050405020304" pitchFamily="18" charset="0"/>
            </a:endParaRPr>
          </a:p>
          <a:p>
            <a:pPr marL="567089" indent="-276629">
              <a:spcBef>
                <a:spcPts val="1380"/>
              </a:spcBef>
              <a:buAutoNum type="arabicPeriod"/>
              <a:tabLst>
                <a:tab pos="567858" algn="l"/>
              </a:tabLst>
            </a:pPr>
            <a:r>
              <a:rPr sz="1452" b="1" i="1" spc="-36" dirty="0">
                <a:solidFill>
                  <a:srgbClr val="FF0000"/>
                </a:solidFill>
                <a:latin typeface="Times New Roman" panose="02020603050405020304" pitchFamily="18" charset="0"/>
                <a:cs typeface="Times New Roman" panose="02020603050405020304" pitchFamily="18" charset="0"/>
              </a:rPr>
              <a:t>Ketik </a:t>
            </a:r>
            <a:r>
              <a:rPr sz="1452" b="1" i="1" spc="-12" dirty="0">
                <a:solidFill>
                  <a:srgbClr val="FF0000"/>
                </a:solidFill>
                <a:latin typeface="Times New Roman" panose="02020603050405020304" pitchFamily="18" charset="0"/>
                <a:cs typeface="Times New Roman" panose="02020603050405020304" pitchFamily="18" charset="0"/>
              </a:rPr>
              <a:t>guide </a:t>
            </a:r>
            <a:r>
              <a:rPr sz="1452" b="1" i="1" spc="6" dirty="0">
                <a:solidFill>
                  <a:srgbClr val="FF0000"/>
                </a:solidFill>
                <a:latin typeface="Times New Roman" panose="02020603050405020304" pitchFamily="18" charset="0"/>
                <a:cs typeface="Times New Roman" panose="02020603050405020304" pitchFamily="18" charset="0"/>
              </a:rPr>
              <a:t>pada</a:t>
            </a:r>
            <a:r>
              <a:rPr sz="1452" b="1" i="1" spc="6" dirty="0">
                <a:solidFill>
                  <a:srgbClr val="FF0000"/>
                </a:solidFill>
                <a:latin typeface="Times New Roman" panose="02020603050405020304" pitchFamily="18" charset="0"/>
                <a:cs typeface="Times New Roman" panose="02020603050405020304" pitchFamily="18" charset="0"/>
              </a:rPr>
              <a:t> </a:t>
            </a:r>
            <a:r>
              <a:rPr sz="1452" b="1" i="1" spc="36" dirty="0">
                <a:solidFill>
                  <a:srgbClr val="FF0000"/>
                </a:solidFill>
                <a:latin typeface="Times New Roman" panose="02020603050405020304" pitchFamily="18" charset="0"/>
                <a:cs typeface="Times New Roman" panose="02020603050405020304" pitchFamily="18" charset="0"/>
              </a:rPr>
              <a:t>command</a:t>
            </a:r>
            <a:r>
              <a:rPr sz="1452" b="1" i="1" spc="-284" dirty="0">
                <a:solidFill>
                  <a:srgbClr val="FF0000"/>
                </a:solidFill>
                <a:latin typeface="Times New Roman" panose="02020603050405020304" pitchFamily="18" charset="0"/>
                <a:cs typeface="Times New Roman" panose="02020603050405020304" pitchFamily="18" charset="0"/>
              </a:rPr>
              <a:t> </a:t>
            </a:r>
            <a:r>
              <a:rPr sz="1452" b="1" i="1" spc="-12" dirty="0">
                <a:solidFill>
                  <a:srgbClr val="FF0000"/>
                </a:solidFill>
                <a:latin typeface="Times New Roman" panose="02020603050405020304" pitchFamily="18" charset="0"/>
                <a:cs typeface="Times New Roman" panose="02020603050405020304" pitchFamily="18" charset="0"/>
              </a:rPr>
              <a:t>window</a:t>
            </a:r>
            <a:endParaRPr sz="1452" b="1" dirty="0">
              <a:solidFill>
                <a:srgbClr val="FF0000"/>
              </a:solidFill>
              <a:latin typeface="Times New Roman" panose="02020603050405020304" pitchFamily="18" charset="0"/>
              <a:cs typeface="Times New Roman" panose="02020603050405020304" pitchFamily="18" charset="0"/>
            </a:endParaRPr>
          </a:p>
          <a:p>
            <a:pPr marL="567089" indent="-276629">
              <a:spcBef>
                <a:spcPts val="1380"/>
              </a:spcBef>
              <a:buAutoNum type="arabicPeriod"/>
              <a:tabLst>
                <a:tab pos="567858" algn="l"/>
              </a:tabLst>
            </a:pPr>
            <a:r>
              <a:rPr sz="1452" b="1" i="1" spc="-48" dirty="0">
                <a:solidFill>
                  <a:srgbClr val="FF0000"/>
                </a:solidFill>
                <a:latin typeface="Times New Roman" panose="02020603050405020304" pitchFamily="18" charset="0"/>
                <a:cs typeface="Times New Roman" panose="02020603050405020304" pitchFamily="18" charset="0"/>
              </a:rPr>
              <a:t>Pilih</a:t>
            </a:r>
            <a:r>
              <a:rPr sz="1452" b="1" i="1" spc="-48" dirty="0">
                <a:solidFill>
                  <a:srgbClr val="FF0000"/>
                </a:solidFill>
                <a:latin typeface="Times New Roman" panose="02020603050405020304" pitchFamily="18" charset="0"/>
                <a:cs typeface="Times New Roman" panose="02020603050405020304" pitchFamily="18" charset="0"/>
              </a:rPr>
              <a:t> </a:t>
            </a:r>
            <a:r>
              <a:rPr sz="1452" b="1" i="1" spc="-24" dirty="0">
                <a:solidFill>
                  <a:srgbClr val="FF0000"/>
                </a:solidFill>
                <a:latin typeface="Times New Roman" panose="02020603050405020304" pitchFamily="18" charset="0"/>
                <a:cs typeface="Times New Roman" panose="02020603050405020304" pitchFamily="18" charset="0"/>
              </a:rPr>
              <a:t>blank </a:t>
            </a:r>
            <a:r>
              <a:rPr sz="1452" b="1" i="1" spc="-6" dirty="0">
                <a:solidFill>
                  <a:srgbClr val="FF0000"/>
                </a:solidFill>
                <a:latin typeface="Times New Roman" panose="02020603050405020304" pitchFamily="18" charset="0"/>
                <a:cs typeface="Times New Roman" panose="02020603050405020304" pitchFamily="18" charset="0"/>
              </a:rPr>
              <a:t>GUI</a:t>
            </a:r>
            <a:r>
              <a:rPr sz="1452" b="1" i="1" spc="-169" dirty="0">
                <a:solidFill>
                  <a:srgbClr val="FF0000"/>
                </a:solidFill>
                <a:latin typeface="Times New Roman" panose="02020603050405020304" pitchFamily="18" charset="0"/>
                <a:cs typeface="Times New Roman" panose="02020603050405020304" pitchFamily="18" charset="0"/>
              </a:rPr>
              <a:t> </a:t>
            </a:r>
            <a:r>
              <a:rPr sz="1452" b="1" i="1" spc="-48" dirty="0">
                <a:solidFill>
                  <a:srgbClr val="FF0000"/>
                </a:solidFill>
                <a:latin typeface="Times New Roman" panose="02020603050405020304" pitchFamily="18" charset="0"/>
                <a:cs typeface="Times New Roman" panose="02020603050405020304" pitchFamily="18" charset="0"/>
              </a:rPr>
              <a:t>(default)</a:t>
            </a:r>
            <a:endParaRPr sz="1452" b="1" dirty="0">
              <a:solidFill>
                <a:srgbClr val="FF0000"/>
              </a:solidFill>
              <a:latin typeface="Times New Roman" panose="02020603050405020304" pitchFamily="18" charset="0"/>
              <a:cs typeface="Times New Roman" panose="02020603050405020304" pitchFamily="18" charset="0"/>
            </a:endParaRPr>
          </a:p>
          <a:p>
            <a:pPr marL="567089" indent="-276629">
              <a:spcBef>
                <a:spcPts val="1386"/>
              </a:spcBef>
              <a:buAutoNum type="arabicPeriod"/>
              <a:tabLst>
                <a:tab pos="567858" algn="l"/>
              </a:tabLst>
            </a:pPr>
            <a:r>
              <a:rPr sz="1452" b="1" i="1" spc="-42" dirty="0">
                <a:solidFill>
                  <a:srgbClr val="FF0000"/>
                </a:solidFill>
                <a:latin typeface="Times New Roman" panose="02020603050405020304" pitchFamily="18" charset="0"/>
                <a:cs typeface="Times New Roman" panose="02020603050405020304" pitchFamily="18" charset="0"/>
              </a:rPr>
              <a:t>Klik</a:t>
            </a:r>
            <a:r>
              <a:rPr sz="1452" b="1" i="1" spc="-79" dirty="0">
                <a:solidFill>
                  <a:srgbClr val="FF0000"/>
                </a:solidFill>
                <a:latin typeface="Times New Roman" panose="02020603050405020304" pitchFamily="18" charset="0"/>
                <a:cs typeface="Times New Roman" panose="02020603050405020304" pitchFamily="18" charset="0"/>
              </a:rPr>
              <a:t> </a:t>
            </a:r>
            <a:r>
              <a:rPr sz="1452" b="1" i="1" spc="24" dirty="0">
                <a:solidFill>
                  <a:srgbClr val="FF0000"/>
                </a:solidFill>
                <a:latin typeface="Times New Roman" panose="02020603050405020304" pitchFamily="18" charset="0"/>
                <a:cs typeface="Times New Roman" panose="02020603050405020304" pitchFamily="18" charset="0"/>
              </a:rPr>
              <a:t>ok</a:t>
            </a:r>
            <a:endParaRPr sz="1452" b="1" dirty="0">
              <a:solidFill>
                <a:srgbClr val="FF0000"/>
              </a:solidFill>
              <a:latin typeface="Times New Roman" panose="02020603050405020304" pitchFamily="18" charset="0"/>
              <a:cs typeface="Times New Roman" panose="02020603050405020304" pitchFamily="18" charset="0"/>
            </a:endParaRPr>
          </a:p>
          <a:p>
            <a:pPr marL="567089" indent="-276629">
              <a:spcBef>
                <a:spcPts val="1380"/>
              </a:spcBef>
              <a:buAutoNum type="arabicPeriod"/>
              <a:tabLst>
                <a:tab pos="567858" algn="l"/>
              </a:tabLst>
            </a:pPr>
            <a:r>
              <a:rPr sz="1452" b="1" i="1" spc="12" dirty="0">
                <a:solidFill>
                  <a:srgbClr val="FF0000"/>
                </a:solidFill>
                <a:latin typeface="Times New Roman" panose="02020603050405020304" pitchFamily="18" charset="0"/>
                <a:cs typeface="Times New Roman" panose="02020603050405020304" pitchFamily="18" charset="0"/>
              </a:rPr>
              <a:t>Muncul </a:t>
            </a:r>
            <a:r>
              <a:rPr sz="1452" b="1" i="1" spc="-30" dirty="0">
                <a:solidFill>
                  <a:srgbClr val="FF0000"/>
                </a:solidFill>
                <a:latin typeface="Times New Roman" panose="02020603050405020304" pitchFamily="18" charset="0"/>
                <a:cs typeface="Times New Roman" panose="02020603050405020304" pitchFamily="18" charset="0"/>
              </a:rPr>
              <a:t>lembar </a:t>
            </a:r>
            <a:r>
              <a:rPr sz="1452" b="1" i="1" spc="-61" dirty="0">
                <a:solidFill>
                  <a:srgbClr val="FF0000"/>
                </a:solidFill>
                <a:latin typeface="Times New Roman" panose="02020603050405020304" pitchFamily="18" charset="0"/>
                <a:cs typeface="Times New Roman" panose="02020603050405020304" pitchFamily="18" charset="0"/>
              </a:rPr>
              <a:t>kerja </a:t>
            </a:r>
            <a:r>
              <a:rPr sz="1452" b="1" i="1" spc="6" dirty="0">
                <a:solidFill>
                  <a:srgbClr val="FF0000"/>
                </a:solidFill>
                <a:latin typeface="Times New Roman" panose="02020603050405020304" pitchFamily="18" charset="0"/>
                <a:cs typeface="Times New Roman" panose="02020603050405020304" pitchFamily="18" charset="0"/>
              </a:rPr>
              <a:t>desain </a:t>
            </a:r>
            <a:r>
              <a:rPr sz="1452" b="1" i="1" spc="-6" dirty="0">
                <a:solidFill>
                  <a:srgbClr val="FF0000"/>
                </a:solidFill>
                <a:latin typeface="Times New Roman" panose="02020603050405020304" pitchFamily="18" charset="0"/>
                <a:cs typeface="Times New Roman" panose="02020603050405020304" pitchFamily="18" charset="0"/>
              </a:rPr>
              <a:t>GUI</a:t>
            </a:r>
            <a:r>
              <a:rPr sz="1452" b="1" i="1" spc="-333" dirty="0">
                <a:solidFill>
                  <a:srgbClr val="FF0000"/>
                </a:solidFill>
                <a:latin typeface="Times New Roman" panose="02020603050405020304" pitchFamily="18" charset="0"/>
                <a:cs typeface="Times New Roman" panose="02020603050405020304" pitchFamily="18" charset="0"/>
              </a:rPr>
              <a:t> </a:t>
            </a:r>
            <a:r>
              <a:rPr sz="1452" b="1" i="1" spc="-12" dirty="0">
                <a:solidFill>
                  <a:srgbClr val="FF0000"/>
                </a:solidFill>
                <a:latin typeface="Times New Roman" panose="02020603050405020304" pitchFamily="18" charset="0"/>
                <a:cs typeface="Times New Roman" panose="02020603050405020304" pitchFamily="18" charset="0"/>
              </a:rPr>
              <a:t>Matlab</a:t>
            </a:r>
            <a:endParaRPr sz="1452" b="1" dirty="0">
              <a:solidFill>
                <a:srgbClr val="FF0000"/>
              </a:solidFill>
              <a:latin typeface="Times New Roman" panose="02020603050405020304" pitchFamily="18" charset="0"/>
              <a:cs typeface="Times New Roman" panose="02020603050405020304" pitchFamily="18" charset="0"/>
            </a:endParaRPr>
          </a:p>
          <a:p>
            <a:pPr marL="567089" indent="-276629">
              <a:spcBef>
                <a:spcPts val="1380"/>
              </a:spcBef>
              <a:buAutoNum type="arabicPeriod"/>
              <a:tabLst>
                <a:tab pos="567858" algn="l"/>
              </a:tabLst>
            </a:pPr>
            <a:r>
              <a:rPr sz="1452" b="1" i="1" spc="-18" dirty="0">
                <a:solidFill>
                  <a:srgbClr val="FF0000"/>
                </a:solidFill>
                <a:latin typeface="Times New Roman" panose="02020603050405020304" pitchFamily="18" charset="0"/>
                <a:cs typeface="Times New Roman" panose="02020603050405020304" pitchFamily="18" charset="0"/>
              </a:rPr>
              <a:t>Buat</a:t>
            </a:r>
            <a:r>
              <a:rPr sz="1452" b="1" i="1" spc="-73" dirty="0">
                <a:solidFill>
                  <a:srgbClr val="FF0000"/>
                </a:solidFill>
                <a:latin typeface="Times New Roman" panose="02020603050405020304" pitchFamily="18" charset="0"/>
                <a:cs typeface="Times New Roman" panose="02020603050405020304" pitchFamily="18" charset="0"/>
              </a:rPr>
              <a:t> </a:t>
            </a:r>
            <a:r>
              <a:rPr sz="1452" b="1" i="1" spc="6" dirty="0">
                <a:solidFill>
                  <a:srgbClr val="FF0000"/>
                </a:solidFill>
                <a:latin typeface="Times New Roman" panose="02020603050405020304" pitchFamily="18" charset="0"/>
                <a:cs typeface="Times New Roman" panose="02020603050405020304" pitchFamily="18" charset="0"/>
              </a:rPr>
              <a:t>desain</a:t>
            </a:r>
            <a:r>
              <a:rPr sz="1452" b="1" i="1" spc="-79" dirty="0">
                <a:solidFill>
                  <a:srgbClr val="FF0000"/>
                </a:solidFill>
                <a:latin typeface="Times New Roman" panose="02020603050405020304" pitchFamily="18" charset="0"/>
                <a:cs typeface="Times New Roman" panose="02020603050405020304" pitchFamily="18" charset="0"/>
              </a:rPr>
              <a:t> </a:t>
            </a:r>
            <a:r>
              <a:rPr sz="1452" b="1" i="1" spc="-6" dirty="0">
                <a:solidFill>
                  <a:srgbClr val="FF0000"/>
                </a:solidFill>
                <a:latin typeface="Times New Roman" panose="02020603050405020304" pitchFamily="18" charset="0"/>
                <a:cs typeface="Times New Roman" panose="02020603050405020304" pitchFamily="18" charset="0"/>
              </a:rPr>
              <a:t>GUI</a:t>
            </a:r>
            <a:r>
              <a:rPr sz="1452" b="1" i="1" spc="-79" dirty="0">
                <a:solidFill>
                  <a:srgbClr val="FF0000"/>
                </a:solidFill>
                <a:latin typeface="Times New Roman" panose="02020603050405020304" pitchFamily="18" charset="0"/>
                <a:cs typeface="Times New Roman" panose="02020603050405020304" pitchFamily="18" charset="0"/>
              </a:rPr>
              <a:t> </a:t>
            </a:r>
            <a:r>
              <a:rPr sz="1452" b="1" i="1" spc="-12" dirty="0">
                <a:solidFill>
                  <a:srgbClr val="FF0000"/>
                </a:solidFill>
                <a:latin typeface="Times New Roman" panose="02020603050405020304" pitchFamily="18" charset="0"/>
                <a:cs typeface="Times New Roman" panose="02020603050405020304" pitchFamily="18" charset="0"/>
              </a:rPr>
              <a:t>Matlab</a:t>
            </a:r>
            <a:r>
              <a:rPr sz="1452" b="1" i="1" spc="-85" dirty="0">
                <a:solidFill>
                  <a:srgbClr val="FF0000"/>
                </a:solidFill>
                <a:latin typeface="Times New Roman" panose="02020603050405020304" pitchFamily="18" charset="0"/>
                <a:cs typeface="Times New Roman" panose="02020603050405020304" pitchFamily="18" charset="0"/>
              </a:rPr>
              <a:t> </a:t>
            </a:r>
            <a:r>
              <a:rPr sz="1452" b="1" i="1" spc="-12" dirty="0">
                <a:solidFill>
                  <a:srgbClr val="FF0000"/>
                </a:solidFill>
                <a:latin typeface="Times New Roman" panose="02020603050405020304" pitchFamily="18" charset="0"/>
                <a:cs typeface="Times New Roman" panose="02020603050405020304" pitchFamily="18" charset="0"/>
              </a:rPr>
              <a:t>rangkaian</a:t>
            </a:r>
            <a:r>
              <a:rPr sz="1452" b="1" i="1" spc="-79" dirty="0">
                <a:solidFill>
                  <a:srgbClr val="FF0000"/>
                </a:solidFill>
                <a:latin typeface="Times New Roman" panose="02020603050405020304" pitchFamily="18" charset="0"/>
                <a:cs typeface="Times New Roman" panose="02020603050405020304" pitchFamily="18" charset="0"/>
              </a:rPr>
              <a:t> </a:t>
            </a:r>
            <a:r>
              <a:rPr sz="1452" b="1" i="1" spc="-12" dirty="0">
                <a:solidFill>
                  <a:srgbClr val="FF0000"/>
                </a:solidFill>
                <a:latin typeface="Times New Roman" panose="02020603050405020304" pitchFamily="18" charset="0"/>
                <a:cs typeface="Times New Roman" panose="02020603050405020304" pitchFamily="18" charset="0"/>
              </a:rPr>
              <a:t>kapasitor</a:t>
            </a:r>
            <a:endParaRPr sz="1452" b="1" dirty="0">
              <a:solidFill>
                <a:srgbClr val="FF0000"/>
              </a:solidFill>
              <a:latin typeface="Times New Roman" panose="02020603050405020304" pitchFamily="18" charset="0"/>
              <a:cs typeface="Times New Roman" panose="02020603050405020304" pitchFamily="18" charset="0"/>
            </a:endParaRPr>
          </a:p>
          <a:p>
            <a:pPr marL="567089" indent="-276629">
              <a:spcBef>
                <a:spcPts val="1380"/>
              </a:spcBef>
              <a:buAutoNum type="arabicPeriod"/>
              <a:tabLst>
                <a:tab pos="567858" algn="l"/>
              </a:tabLst>
            </a:pPr>
            <a:r>
              <a:rPr sz="1452" b="1" i="1" spc="-24" dirty="0">
                <a:solidFill>
                  <a:srgbClr val="FF0000"/>
                </a:solidFill>
                <a:latin typeface="Times New Roman" panose="02020603050405020304" pitchFamily="18" charset="0"/>
                <a:cs typeface="Times New Roman" panose="02020603050405020304" pitchFamily="18" charset="0"/>
              </a:rPr>
              <a:t>Setelah </a:t>
            </a:r>
            <a:r>
              <a:rPr sz="1452" b="1" i="1" spc="18" dirty="0">
                <a:solidFill>
                  <a:srgbClr val="FF0000"/>
                </a:solidFill>
                <a:latin typeface="Times New Roman" panose="02020603050405020304" pitchFamily="18" charset="0"/>
                <a:cs typeface="Times New Roman" panose="02020603050405020304" pitchFamily="18" charset="0"/>
              </a:rPr>
              <a:t>Desain </a:t>
            </a:r>
            <a:r>
              <a:rPr sz="1452" b="1" i="1" spc="12" dirty="0">
                <a:solidFill>
                  <a:srgbClr val="FF0000"/>
                </a:solidFill>
                <a:latin typeface="Times New Roman" panose="02020603050405020304" pitchFamily="18" charset="0"/>
                <a:cs typeface="Times New Roman" panose="02020603050405020304" pitchFamily="18" charset="0"/>
              </a:rPr>
              <a:t>selesai </a:t>
            </a:r>
            <a:r>
              <a:rPr sz="1452" b="1" i="1" spc="-61" dirty="0">
                <a:solidFill>
                  <a:srgbClr val="FF0000"/>
                </a:solidFill>
                <a:latin typeface="Times New Roman" panose="02020603050405020304" pitchFamily="18" charset="0"/>
                <a:cs typeface="Times New Roman" panose="02020603050405020304" pitchFamily="18" charset="0"/>
              </a:rPr>
              <a:t>klik</a:t>
            </a:r>
            <a:r>
              <a:rPr sz="1452" b="1" i="1" spc="-321" dirty="0">
                <a:solidFill>
                  <a:srgbClr val="FF0000"/>
                </a:solidFill>
                <a:latin typeface="Times New Roman" panose="02020603050405020304" pitchFamily="18" charset="0"/>
                <a:cs typeface="Times New Roman" panose="02020603050405020304" pitchFamily="18" charset="0"/>
              </a:rPr>
              <a:t> </a:t>
            </a:r>
            <a:r>
              <a:rPr sz="1452" b="1" i="1" spc="-48" dirty="0">
                <a:solidFill>
                  <a:srgbClr val="FF0000"/>
                </a:solidFill>
                <a:latin typeface="Times New Roman" panose="02020603050405020304" pitchFamily="18" charset="0"/>
                <a:cs typeface="Times New Roman" panose="02020603050405020304" pitchFamily="18" charset="0"/>
              </a:rPr>
              <a:t>run</a:t>
            </a:r>
            <a:endParaRPr sz="1452" b="1" dirty="0">
              <a:solidFill>
                <a:srgbClr val="FF0000"/>
              </a:solidFill>
              <a:latin typeface="Times New Roman" panose="02020603050405020304" pitchFamily="18" charset="0"/>
              <a:cs typeface="Times New Roman" panose="02020603050405020304" pitchFamily="18" charset="0"/>
            </a:endParaRPr>
          </a:p>
          <a:p>
            <a:pPr marL="567089" indent="-276629">
              <a:spcBef>
                <a:spcPts val="1386"/>
              </a:spcBef>
              <a:buAutoNum type="arabicPeriod"/>
              <a:tabLst>
                <a:tab pos="567858" algn="l"/>
              </a:tabLst>
            </a:pPr>
            <a:r>
              <a:rPr sz="1452" b="1" i="1" spc="42" dirty="0">
                <a:solidFill>
                  <a:srgbClr val="FF0000"/>
                </a:solidFill>
                <a:latin typeface="Times New Roman" panose="02020603050405020304" pitchFamily="18" charset="0"/>
                <a:cs typeface="Times New Roman" panose="02020603050405020304" pitchFamily="18" charset="0"/>
              </a:rPr>
              <a:t>Masukkan</a:t>
            </a:r>
            <a:r>
              <a:rPr sz="1452" b="1" i="1" spc="-79" dirty="0">
                <a:solidFill>
                  <a:srgbClr val="FF0000"/>
                </a:solidFill>
                <a:latin typeface="Times New Roman" panose="02020603050405020304" pitchFamily="18" charset="0"/>
                <a:cs typeface="Times New Roman" panose="02020603050405020304" pitchFamily="18" charset="0"/>
              </a:rPr>
              <a:t> </a:t>
            </a:r>
            <a:r>
              <a:rPr sz="1452" b="1" i="1" spc="-6" dirty="0">
                <a:solidFill>
                  <a:srgbClr val="FF0000"/>
                </a:solidFill>
                <a:latin typeface="Times New Roman" panose="02020603050405020304" pitchFamily="18" charset="0"/>
                <a:cs typeface="Times New Roman" panose="02020603050405020304" pitchFamily="18" charset="0"/>
              </a:rPr>
              <a:t>syntax</a:t>
            </a:r>
            <a:r>
              <a:rPr sz="1452" b="1" i="1" spc="-73" dirty="0">
                <a:solidFill>
                  <a:srgbClr val="FF0000"/>
                </a:solidFill>
                <a:latin typeface="Times New Roman" panose="02020603050405020304" pitchFamily="18" charset="0"/>
                <a:cs typeface="Times New Roman" panose="02020603050405020304" pitchFamily="18" charset="0"/>
              </a:rPr>
              <a:t> </a:t>
            </a:r>
            <a:r>
              <a:rPr sz="1452" b="1" i="1" spc="-6" dirty="0">
                <a:solidFill>
                  <a:srgbClr val="FF0000"/>
                </a:solidFill>
                <a:latin typeface="Times New Roman" panose="02020603050405020304" pitchFamily="18" charset="0"/>
                <a:cs typeface="Times New Roman" panose="02020603050405020304" pitchFamily="18" charset="0"/>
              </a:rPr>
              <a:t>program</a:t>
            </a:r>
            <a:r>
              <a:rPr sz="1452" b="1" i="1" spc="-67" dirty="0">
                <a:solidFill>
                  <a:srgbClr val="FF0000"/>
                </a:solidFill>
                <a:latin typeface="Times New Roman" panose="02020603050405020304" pitchFamily="18" charset="0"/>
                <a:cs typeface="Times New Roman" panose="02020603050405020304" pitchFamily="18" charset="0"/>
              </a:rPr>
              <a:t> </a:t>
            </a:r>
            <a:r>
              <a:rPr sz="1452" b="1" i="1" spc="6" dirty="0">
                <a:solidFill>
                  <a:srgbClr val="FF0000"/>
                </a:solidFill>
                <a:latin typeface="Times New Roman" panose="02020603050405020304" pitchFamily="18" charset="0"/>
                <a:cs typeface="Times New Roman" panose="02020603050405020304" pitchFamily="18" charset="0"/>
              </a:rPr>
              <a:t>pada</a:t>
            </a:r>
            <a:r>
              <a:rPr sz="1452" b="1" i="1" spc="-79" dirty="0">
                <a:solidFill>
                  <a:srgbClr val="FF0000"/>
                </a:solidFill>
                <a:latin typeface="Times New Roman" panose="02020603050405020304" pitchFamily="18" charset="0"/>
                <a:cs typeface="Times New Roman" panose="02020603050405020304" pitchFamily="18" charset="0"/>
              </a:rPr>
              <a:t> </a:t>
            </a:r>
            <a:r>
              <a:rPr sz="1452" b="1" i="1" spc="6" dirty="0">
                <a:solidFill>
                  <a:srgbClr val="FF0000"/>
                </a:solidFill>
                <a:latin typeface="Times New Roman" panose="02020603050405020304" pitchFamily="18" charset="0"/>
                <a:cs typeface="Times New Roman" panose="02020603050405020304" pitchFamily="18" charset="0"/>
              </a:rPr>
              <a:t>menu</a:t>
            </a:r>
            <a:r>
              <a:rPr sz="1452" b="1" i="1" spc="-79" dirty="0">
                <a:solidFill>
                  <a:srgbClr val="FF0000"/>
                </a:solidFill>
                <a:latin typeface="Times New Roman" panose="02020603050405020304" pitchFamily="18" charset="0"/>
                <a:cs typeface="Times New Roman" panose="02020603050405020304" pitchFamily="18" charset="0"/>
              </a:rPr>
              <a:t> </a:t>
            </a:r>
            <a:r>
              <a:rPr sz="1452" b="1" i="1" spc="-54" dirty="0">
                <a:solidFill>
                  <a:srgbClr val="FF0000"/>
                </a:solidFill>
                <a:latin typeface="Times New Roman" panose="02020603050405020304" pitchFamily="18" charset="0"/>
                <a:cs typeface="Times New Roman" panose="02020603050405020304" pitchFamily="18" charset="0"/>
              </a:rPr>
              <a:t>editor</a:t>
            </a:r>
            <a:r>
              <a:rPr sz="1452" b="1" i="1" spc="-73" dirty="0">
                <a:solidFill>
                  <a:srgbClr val="FF0000"/>
                </a:solidFill>
                <a:latin typeface="Times New Roman" panose="02020603050405020304" pitchFamily="18" charset="0"/>
                <a:cs typeface="Times New Roman" panose="02020603050405020304" pitchFamily="18" charset="0"/>
              </a:rPr>
              <a:t> </a:t>
            </a:r>
            <a:r>
              <a:rPr sz="1452" b="1" i="1" spc="12" dirty="0">
                <a:solidFill>
                  <a:srgbClr val="FF0000"/>
                </a:solidFill>
                <a:latin typeface="Times New Roman" panose="02020603050405020304" pitchFamily="18" charset="0"/>
                <a:cs typeface="Times New Roman" panose="02020603050405020304" pitchFamily="18" charset="0"/>
              </a:rPr>
              <a:t>yang</a:t>
            </a:r>
            <a:r>
              <a:rPr sz="1452" b="1" i="1" spc="-79" dirty="0">
                <a:solidFill>
                  <a:srgbClr val="FF0000"/>
                </a:solidFill>
                <a:latin typeface="Times New Roman" panose="02020603050405020304" pitchFamily="18" charset="0"/>
                <a:cs typeface="Times New Roman" panose="02020603050405020304" pitchFamily="18" charset="0"/>
              </a:rPr>
              <a:t> </a:t>
            </a:r>
            <a:r>
              <a:rPr sz="1452" b="1" i="1" spc="-54" dirty="0">
                <a:solidFill>
                  <a:srgbClr val="FF0000"/>
                </a:solidFill>
                <a:latin typeface="Times New Roman" panose="02020603050405020304" pitchFamily="18" charset="0"/>
                <a:cs typeface="Times New Roman" panose="02020603050405020304" pitchFamily="18" charset="0"/>
              </a:rPr>
              <a:t>telah</a:t>
            </a:r>
            <a:r>
              <a:rPr sz="1452" b="1" i="1" spc="-73" dirty="0">
                <a:solidFill>
                  <a:srgbClr val="FF0000"/>
                </a:solidFill>
                <a:latin typeface="Times New Roman" panose="02020603050405020304" pitchFamily="18" charset="0"/>
                <a:cs typeface="Times New Roman" panose="02020603050405020304" pitchFamily="18" charset="0"/>
              </a:rPr>
              <a:t> </a:t>
            </a:r>
            <a:r>
              <a:rPr sz="1452" b="1" i="1" spc="-48" dirty="0">
                <a:solidFill>
                  <a:srgbClr val="FF0000"/>
                </a:solidFill>
                <a:latin typeface="Times New Roman" panose="02020603050405020304" pitchFamily="18" charset="0"/>
                <a:cs typeface="Times New Roman" panose="02020603050405020304" pitchFamily="18" charset="0"/>
              </a:rPr>
              <a:t>tampil</a:t>
            </a:r>
            <a:endParaRPr sz="1452" b="1" dirty="0">
              <a:solidFill>
                <a:srgbClr val="FF0000"/>
              </a:solidFill>
              <a:latin typeface="Times New Roman" panose="02020603050405020304" pitchFamily="18" charset="0"/>
              <a:cs typeface="Times New Roman" panose="02020603050405020304" pitchFamily="18" charset="0"/>
            </a:endParaRPr>
          </a:p>
          <a:p>
            <a:pPr marL="567089" indent="-276629">
              <a:spcBef>
                <a:spcPts val="1380"/>
              </a:spcBef>
              <a:buAutoNum type="arabicPeriod"/>
              <a:tabLst>
                <a:tab pos="567858" algn="l"/>
              </a:tabLst>
            </a:pPr>
            <a:r>
              <a:rPr sz="1452" b="1" i="1" spc="-24" dirty="0">
                <a:solidFill>
                  <a:srgbClr val="FF0000"/>
                </a:solidFill>
                <a:latin typeface="Times New Roman" panose="02020603050405020304" pitchFamily="18" charset="0"/>
                <a:cs typeface="Times New Roman" panose="02020603050405020304" pitchFamily="18" charset="0"/>
              </a:rPr>
              <a:t>Setelah</a:t>
            </a:r>
            <a:r>
              <a:rPr sz="1452" b="1" i="1" spc="-79" dirty="0">
                <a:solidFill>
                  <a:srgbClr val="FF0000"/>
                </a:solidFill>
                <a:latin typeface="Times New Roman" panose="02020603050405020304" pitchFamily="18" charset="0"/>
                <a:cs typeface="Times New Roman" panose="02020603050405020304" pitchFamily="18" charset="0"/>
              </a:rPr>
              <a:t> </a:t>
            </a:r>
            <a:r>
              <a:rPr sz="1452" b="1" i="1" spc="42" dirty="0">
                <a:solidFill>
                  <a:srgbClr val="FF0000"/>
                </a:solidFill>
                <a:latin typeface="Times New Roman" panose="02020603050405020304" pitchFamily="18" charset="0"/>
                <a:cs typeface="Times New Roman" panose="02020603050405020304" pitchFamily="18" charset="0"/>
              </a:rPr>
              <a:t>semua</a:t>
            </a:r>
            <a:r>
              <a:rPr sz="1452" b="1" i="1" spc="-85" dirty="0">
                <a:solidFill>
                  <a:srgbClr val="FF0000"/>
                </a:solidFill>
                <a:latin typeface="Times New Roman" panose="02020603050405020304" pitchFamily="18" charset="0"/>
                <a:cs typeface="Times New Roman" panose="02020603050405020304" pitchFamily="18" charset="0"/>
              </a:rPr>
              <a:t> </a:t>
            </a:r>
            <a:r>
              <a:rPr sz="1452" b="1" i="1" spc="-36" dirty="0">
                <a:solidFill>
                  <a:srgbClr val="FF0000"/>
                </a:solidFill>
                <a:latin typeface="Times New Roman" panose="02020603050405020304" pitchFamily="18" charset="0"/>
                <a:cs typeface="Times New Roman" panose="02020603050405020304" pitchFamily="18" charset="0"/>
              </a:rPr>
              <a:t>benar,lakukan</a:t>
            </a:r>
            <a:r>
              <a:rPr sz="1452" b="1" i="1" spc="-79" dirty="0">
                <a:solidFill>
                  <a:srgbClr val="FF0000"/>
                </a:solidFill>
                <a:latin typeface="Times New Roman" panose="02020603050405020304" pitchFamily="18" charset="0"/>
                <a:cs typeface="Times New Roman" panose="02020603050405020304" pitchFamily="18" charset="0"/>
              </a:rPr>
              <a:t> </a:t>
            </a:r>
            <a:r>
              <a:rPr sz="1452" b="1" i="1" spc="-24" dirty="0">
                <a:solidFill>
                  <a:srgbClr val="FF0000"/>
                </a:solidFill>
                <a:latin typeface="Times New Roman" panose="02020603050405020304" pitchFamily="18" charset="0"/>
                <a:cs typeface="Times New Roman" panose="02020603050405020304" pitchFamily="18" charset="0"/>
              </a:rPr>
              <a:t>kembali</a:t>
            </a:r>
            <a:r>
              <a:rPr sz="1452" b="1" i="1" spc="-79" dirty="0">
                <a:solidFill>
                  <a:srgbClr val="FF0000"/>
                </a:solidFill>
                <a:latin typeface="Times New Roman" panose="02020603050405020304" pitchFamily="18" charset="0"/>
                <a:cs typeface="Times New Roman" panose="02020603050405020304" pitchFamily="18" charset="0"/>
              </a:rPr>
              <a:t> </a:t>
            </a:r>
            <a:r>
              <a:rPr sz="1452" b="1" i="1" spc="36" dirty="0">
                <a:solidFill>
                  <a:srgbClr val="FF0000"/>
                </a:solidFill>
                <a:latin typeface="Times New Roman" panose="02020603050405020304" pitchFamily="18" charset="0"/>
                <a:cs typeface="Times New Roman" panose="02020603050405020304" pitchFamily="18" charset="0"/>
              </a:rPr>
              <a:t>proses</a:t>
            </a:r>
            <a:r>
              <a:rPr sz="1452" b="1" i="1" spc="-73" dirty="0">
                <a:solidFill>
                  <a:srgbClr val="FF0000"/>
                </a:solidFill>
                <a:latin typeface="Times New Roman" panose="02020603050405020304" pitchFamily="18" charset="0"/>
                <a:cs typeface="Times New Roman" panose="02020603050405020304" pitchFamily="18" charset="0"/>
              </a:rPr>
              <a:t> </a:t>
            </a:r>
            <a:r>
              <a:rPr sz="1452" b="1" i="1" spc="-24" dirty="0">
                <a:solidFill>
                  <a:srgbClr val="FF0000"/>
                </a:solidFill>
                <a:latin typeface="Times New Roman" panose="02020603050405020304" pitchFamily="18" charset="0"/>
                <a:cs typeface="Times New Roman" panose="02020603050405020304" pitchFamily="18" charset="0"/>
              </a:rPr>
              <a:t>running</a:t>
            </a:r>
            <a:endParaRPr sz="1452"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83568" y="260648"/>
            <a:ext cx="6724651" cy="369332"/>
          </a:xfrm>
          <a:prstGeom prst="rect">
            <a:avLst/>
          </a:prstGeom>
          <a:noFill/>
        </p:spPr>
        <p:txBody>
          <a:bodyPr wrap="square" rtlCol="0">
            <a:spAutoFit/>
          </a:bodyPr>
          <a:lstStyle/>
          <a:p>
            <a:r>
              <a:rPr lang="id-ID" b="1" dirty="0" smtClean="0">
                <a:solidFill>
                  <a:srgbClr val="FF0000"/>
                </a:solidFill>
              </a:rPr>
              <a:t>Membuat GUI Matlab  Penyelesaian Soal Kapasitor</a:t>
            </a:r>
            <a:endParaRPr lang="id-ID" b="1" dirty="0">
              <a:solidFill>
                <a:srgbClr val="FF0000"/>
              </a:solidFill>
            </a:endParaRPr>
          </a:p>
        </p:txBody>
      </p:sp>
    </p:spTree>
    <p:extLst>
      <p:ext uri="{BB962C8B-B14F-4D97-AF65-F5344CB8AC3E}">
        <p14:creationId xmlns:p14="http://schemas.microsoft.com/office/powerpoint/2010/main" val="2570486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196752"/>
            <a:ext cx="8568952" cy="4247317"/>
          </a:xfrm>
          <a:prstGeom prst="rect">
            <a:avLst/>
          </a:prstGeom>
        </p:spPr>
        <p:txBody>
          <a:bodyPr wrap="square">
            <a:spAutoFit/>
          </a:bodyPr>
          <a:lstStyle/>
          <a:p>
            <a:pPr algn="just">
              <a:lnSpc>
                <a:spcPct val="150000"/>
              </a:lnSpc>
            </a:pPr>
            <a:r>
              <a:rPr lang="id-ID" dirty="0">
                <a:solidFill>
                  <a:schemeClr val="bg1"/>
                </a:solidFill>
                <a:latin typeface="Comic Sans MS" pitchFamily="66" charset="0"/>
              </a:rPr>
              <a:t>Ada  dua cara pemasangan kapasitor, yaitu tanpa memerhatikan kutub-kutubnya (untuk kapasitor nonpolar) dan dengan memperhatikan kutub-kutubnya (untuk kapasitor polar). Beberapa kegunaan kapasitor, antara lain sebagai berikut:</a:t>
            </a:r>
          </a:p>
          <a:p>
            <a:pPr marL="285750" lvl="0" indent="-285750" algn="just">
              <a:lnSpc>
                <a:spcPct val="150000"/>
              </a:lnSpc>
              <a:buFont typeface="Wingdings" pitchFamily="2" charset="2"/>
              <a:buChar char="Ø"/>
            </a:pPr>
            <a:r>
              <a:rPr lang="id-ID" dirty="0">
                <a:solidFill>
                  <a:schemeClr val="bg1"/>
                </a:solidFill>
                <a:latin typeface="Comic Sans MS" pitchFamily="66" charset="0"/>
              </a:rPr>
              <a:t>Menyimpan muatan listrik</a:t>
            </a:r>
          </a:p>
          <a:p>
            <a:pPr marL="285750" lvl="0" indent="-285750" algn="just">
              <a:lnSpc>
                <a:spcPct val="150000"/>
              </a:lnSpc>
              <a:buFont typeface="Wingdings" pitchFamily="2" charset="2"/>
              <a:buChar char="Ø"/>
            </a:pPr>
            <a:r>
              <a:rPr lang="id-ID" dirty="0">
                <a:solidFill>
                  <a:schemeClr val="bg1"/>
                </a:solidFill>
                <a:latin typeface="Comic Sans MS" pitchFamily="66" charset="0"/>
              </a:rPr>
              <a:t>Memilih gelombang radio (tuning)</a:t>
            </a:r>
          </a:p>
          <a:p>
            <a:pPr marL="285750" lvl="0" indent="-285750" algn="just">
              <a:lnSpc>
                <a:spcPct val="150000"/>
              </a:lnSpc>
              <a:buFont typeface="Wingdings" pitchFamily="2" charset="2"/>
              <a:buChar char="Ø"/>
            </a:pPr>
            <a:r>
              <a:rPr lang="id-ID" dirty="0">
                <a:solidFill>
                  <a:schemeClr val="bg1"/>
                </a:solidFill>
                <a:latin typeface="Comic Sans MS" pitchFamily="66" charset="0"/>
              </a:rPr>
              <a:t>Sebagai perata arus pada rectifier</a:t>
            </a:r>
          </a:p>
          <a:p>
            <a:pPr marL="285750" lvl="0" indent="-285750" algn="just">
              <a:lnSpc>
                <a:spcPct val="150000"/>
              </a:lnSpc>
              <a:buFont typeface="Wingdings" pitchFamily="2" charset="2"/>
              <a:buChar char="Ø"/>
            </a:pPr>
            <a:r>
              <a:rPr lang="id-ID" dirty="0">
                <a:solidFill>
                  <a:schemeClr val="bg1"/>
                </a:solidFill>
                <a:latin typeface="Comic Sans MS" pitchFamily="66" charset="0"/>
              </a:rPr>
              <a:t>Sebagai komponen rangkaian starter kendaraan bermotor</a:t>
            </a:r>
          </a:p>
          <a:p>
            <a:pPr marL="285750" lvl="0" indent="-285750" algn="just">
              <a:lnSpc>
                <a:spcPct val="150000"/>
              </a:lnSpc>
              <a:buFont typeface="Wingdings" pitchFamily="2" charset="2"/>
              <a:buChar char="Ø"/>
            </a:pPr>
            <a:r>
              <a:rPr lang="id-ID" dirty="0">
                <a:solidFill>
                  <a:schemeClr val="bg1"/>
                </a:solidFill>
                <a:latin typeface="Comic Sans MS" pitchFamily="66" charset="0"/>
              </a:rPr>
              <a:t>Memadamkan bunga api pada sistem pengapian mobil</a:t>
            </a:r>
          </a:p>
          <a:p>
            <a:pPr marL="285750" lvl="0" indent="-285750" algn="just">
              <a:lnSpc>
                <a:spcPct val="150000"/>
              </a:lnSpc>
              <a:buFont typeface="Wingdings" pitchFamily="2" charset="2"/>
              <a:buChar char="Ø"/>
            </a:pPr>
            <a:r>
              <a:rPr lang="id-ID" dirty="0">
                <a:solidFill>
                  <a:schemeClr val="bg1"/>
                </a:solidFill>
                <a:latin typeface="Comic Sans MS" pitchFamily="66" charset="0"/>
              </a:rPr>
              <a:t>Sebagai filter dalam catu daya (</a:t>
            </a:r>
            <a:r>
              <a:rPr lang="id-ID" i="1" dirty="0">
                <a:solidFill>
                  <a:schemeClr val="bg1"/>
                </a:solidFill>
                <a:latin typeface="Comic Sans MS" pitchFamily="66" charset="0"/>
              </a:rPr>
              <a:t>power supply</a:t>
            </a:r>
            <a:r>
              <a:rPr lang="id-ID" dirty="0">
                <a:solidFill>
                  <a:schemeClr val="bg1"/>
                </a:solidFill>
                <a:latin typeface="Comic Sans MS" pitchFamily="66" charset="0"/>
              </a:rPr>
              <a:t>) </a:t>
            </a:r>
          </a:p>
        </p:txBody>
      </p:sp>
    </p:spTree>
    <p:extLst>
      <p:ext uri="{BB962C8B-B14F-4D97-AF65-F5344CB8AC3E}">
        <p14:creationId xmlns:p14="http://schemas.microsoft.com/office/powerpoint/2010/main" val="2526717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157" y="1123336"/>
            <a:ext cx="2183034" cy="238202"/>
          </a:xfrm>
          <a:prstGeom prst="rect">
            <a:avLst/>
          </a:prstGeom>
        </p:spPr>
        <p:txBody>
          <a:bodyPr vert="horz" wrap="square" lIns="0" tIns="14600" rIns="0" bIns="0" rtlCol="0">
            <a:spAutoFit/>
          </a:bodyPr>
          <a:lstStyle/>
          <a:p>
            <a:pPr marL="15368">
              <a:spcBef>
                <a:spcPts val="115"/>
              </a:spcBef>
            </a:pPr>
            <a:r>
              <a:rPr sz="1452" i="1" dirty="0">
                <a:solidFill>
                  <a:srgbClr val="FF0000"/>
                </a:solidFill>
                <a:latin typeface="Trebuchet MS"/>
                <a:cs typeface="Trebuchet MS"/>
              </a:rPr>
              <a:t>Contoh </a:t>
            </a:r>
            <a:r>
              <a:rPr sz="1452" i="1" spc="18" dirty="0">
                <a:solidFill>
                  <a:srgbClr val="FF0000"/>
                </a:solidFill>
                <a:latin typeface="Trebuchet MS"/>
                <a:cs typeface="Trebuchet MS"/>
              </a:rPr>
              <a:t>Desain </a:t>
            </a:r>
            <a:r>
              <a:rPr sz="1452" i="1" spc="-6" dirty="0">
                <a:solidFill>
                  <a:srgbClr val="FF0000"/>
                </a:solidFill>
                <a:latin typeface="Trebuchet MS"/>
                <a:cs typeface="Trebuchet MS"/>
              </a:rPr>
              <a:t>GUI</a:t>
            </a:r>
            <a:r>
              <a:rPr sz="1452" i="1" spc="-315" dirty="0">
                <a:solidFill>
                  <a:srgbClr val="FF0000"/>
                </a:solidFill>
                <a:latin typeface="Trebuchet MS"/>
                <a:cs typeface="Trebuchet MS"/>
              </a:rPr>
              <a:t> </a:t>
            </a:r>
            <a:r>
              <a:rPr sz="1452" i="1" spc="-12" dirty="0">
                <a:solidFill>
                  <a:srgbClr val="FF0000"/>
                </a:solidFill>
                <a:latin typeface="Trebuchet MS"/>
                <a:cs typeface="Trebuchet MS"/>
              </a:rPr>
              <a:t>Matlab</a:t>
            </a:r>
            <a:endParaRPr sz="1452">
              <a:solidFill>
                <a:srgbClr val="FF0000"/>
              </a:solidFill>
              <a:latin typeface="Trebuchet MS"/>
              <a:cs typeface="Trebuchet MS"/>
            </a:endParaRPr>
          </a:p>
        </p:txBody>
      </p:sp>
      <p:grpSp>
        <p:nvGrpSpPr>
          <p:cNvPr id="3" name="object 3"/>
          <p:cNvGrpSpPr/>
          <p:nvPr/>
        </p:nvGrpSpPr>
        <p:grpSpPr>
          <a:xfrm>
            <a:off x="557897" y="1553097"/>
            <a:ext cx="5892117" cy="4679576"/>
            <a:chOff x="461040" y="1116774"/>
            <a:chExt cx="4869180" cy="3867150"/>
          </a:xfrm>
        </p:grpSpPr>
        <p:sp>
          <p:nvSpPr>
            <p:cNvPr id="4" name="object 4"/>
            <p:cNvSpPr/>
            <p:nvPr/>
          </p:nvSpPr>
          <p:spPr>
            <a:xfrm>
              <a:off x="461040" y="1116774"/>
              <a:ext cx="4505121" cy="3655060"/>
            </a:xfrm>
            <a:prstGeom prst="rect">
              <a:avLst/>
            </a:prstGeom>
            <a:blipFill>
              <a:blip r:embed="rId2" cstate="print"/>
              <a:stretch>
                <a:fillRect/>
              </a:stretch>
            </a:blipFill>
          </p:spPr>
          <p:txBody>
            <a:bodyPr wrap="square" lIns="0" tIns="0" rIns="0" bIns="0" rtlCol="0"/>
            <a:lstStyle/>
            <a:p>
              <a:endParaRPr sz="2178"/>
            </a:p>
          </p:txBody>
        </p:sp>
        <p:sp>
          <p:nvSpPr>
            <p:cNvPr id="5" name="object 5"/>
            <p:cNvSpPr/>
            <p:nvPr/>
          </p:nvSpPr>
          <p:spPr>
            <a:xfrm>
              <a:off x="1587957" y="1629181"/>
              <a:ext cx="2361565" cy="334010"/>
            </a:xfrm>
            <a:custGeom>
              <a:avLst/>
              <a:gdLst/>
              <a:ahLst/>
              <a:cxnLst/>
              <a:rect l="l" t="t" r="r" b="b"/>
              <a:pathLst>
                <a:path w="2361565" h="334010">
                  <a:moveTo>
                    <a:pt x="0" y="167005"/>
                  </a:moveTo>
                  <a:lnTo>
                    <a:pt x="22167" y="134653"/>
                  </a:lnTo>
                  <a:lnTo>
                    <a:pt x="60277" y="114218"/>
                  </a:lnTo>
                  <a:lnTo>
                    <a:pt x="115599" y="94893"/>
                  </a:lnTo>
                  <a:lnTo>
                    <a:pt x="186887" y="76855"/>
                  </a:lnTo>
                  <a:lnTo>
                    <a:pt x="228128" y="68373"/>
                  </a:lnTo>
                  <a:lnTo>
                    <a:pt x="272893" y="60279"/>
                  </a:lnTo>
                  <a:lnTo>
                    <a:pt x="321026" y="52595"/>
                  </a:lnTo>
                  <a:lnTo>
                    <a:pt x="372372" y="45343"/>
                  </a:lnTo>
                  <a:lnTo>
                    <a:pt x="426774" y="38544"/>
                  </a:lnTo>
                  <a:lnTo>
                    <a:pt x="484077" y="32222"/>
                  </a:lnTo>
                  <a:lnTo>
                    <a:pt x="544124" y="26396"/>
                  </a:lnTo>
                  <a:lnTo>
                    <a:pt x="606761" y="21091"/>
                  </a:lnTo>
                  <a:lnTo>
                    <a:pt x="671831" y="16327"/>
                  </a:lnTo>
                  <a:lnTo>
                    <a:pt x="739179" y="12128"/>
                  </a:lnTo>
                  <a:lnTo>
                    <a:pt x="808649" y="8513"/>
                  </a:lnTo>
                  <a:lnTo>
                    <a:pt x="880084" y="5507"/>
                  </a:lnTo>
                  <a:lnTo>
                    <a:pt x="953330" y="3131"/>
                  </a:lnTo>
                  <a:lnTo>
                    <a:pt x="1028230" y="1406"/>
                  </a:lnTo>
                  <a:lnTo>
                    <a:pt x="1104628" y="355"/>
                  </a:lnTo>
                  <a:lnTo>
                    <a:pt x="1182370" y="0"/>
                  </a:lnTo>
                  <a:lnTo>
                    <a:pt x="1260111" y="355"/>
                  </a:lnTo>
                  <a:lnTo>
                    <a:pt x="1336510" y="1406"/>
                  </a:lnTo>
                  <a:lnTo>
                    <a:pt x="1411410" y="3131"/>
                  </a:lnTo>
                  <a:lnTo>
                    <a:pt x="1484656" y="5507"/>
                  </a:lnTo>
                  <a:lnTo>
                    <a:pt x="1556091" y="8513"/>
                  </a:lnTo>
                  <a:lnTo>
                    <a:pt x="1625561" y="12128"/>
                  </a:lnTo>
                  <a:lnTo>
                    <a:pt x="1692909" y="16327"/>
                  </a:lnTo>
                  <a:lnTo>
                    <a:pt x="1757979" y="21091"/>
                  </a:lnTo>
                  <a:lnTo>
                    <a:pt x="1820616" y="26396"/>
                  </a:lnTo>
                  <a:lnTo>
                    <a:pt x="1880663" y="32222"/>
                  </a:lnTo>
                  <a:lnTo>
                    <a:pt x="1937966" y="38544"/>
                  </a:lnTo>
                  <a:lnTo>
                    <a:pt x="1992368" y="45343"/>
                  </a:lnTo>
                  <a:lnTo>
                    <a:pt x="2043714" y="52595"/>
                  </a:lnTo>
                  <a:lnTo>
                    <a:pt x="2091847" y="60279"/>
                  </a:lnTo>
                  <a:lnTo>
                    <a:pt x="2136612" y="68373"/>
                  </a:lnTo>
                  <a:lnTo>
                    <a:pt x="2177853" y="76855"/>
                  </a:lnTo>
                  <a:lnTo>
                    <a:pt x="2215414" y="85702"/>
                  </a:lnTo>
                  <a:lnTo>
                    <a:pt x="2278874" y="104405"/>
                  </a:lnTo>
                  <a:lnTo>
                    <a:pt x="2325746" y="124308"/>
                  </a:lnTo>
                  <a:lnTo>
                    <a:pt x="2362225" y="156024"/>
                  </a:lnTo>
                  <a:lnTo>
                    <a:pt x="2364740" y="167005"/>
                  </a:lnTo>
                  <a:lnTo>
                    <a:pt x="2362225" y="177985"/>
                  </a:lnTo>
                  <a:lnTo>
                    <a:pt x="2325746" y="209701"/>
                  </a:lnTo>
                  <a:lnTo>
                    <a:pt x="2278874" y="229603"/>
                  </a:lnTo>
                  <a:lnTo>
                    <a:pt x="2215414" y="248307"/>
                  </a:lnTo>
                  <a:lnTo>
                    <a:pt x="2177853" y="257154"/>
                  </a:lnTo>
                  <a:lnTo>
                    <a:pt x="2136612" y="265635"/>
                  </a:lnTo>
                  <a:lnTo>
                    <a:pt x="2091847" y="273729"/>
                  </a:lnTo>
                  <a:lnTo>
                    <a:pt x="2043714" y="281413"/>
                  </a:lnTo>
                  <a:lnTo>
                    <a:pt x="1992368" y="288666"/>
                  </a:lnTo>
                  <a:lnTo>
                    <a:pt x="1937966" y="295464"/>
                  </a:lnTo>
                  <a:lnTo>
                    <a:pt x="1880663" y="301787"/>
                  </a:lnTo>
                  <a:lnTo>
                    <a:pt x="1820616" y="307612"/>
                  </a:lnTo>
                  <a:lnTo>
                    <a:pt x="1757979" y="312918"/>
                  </a:lnTo>
                  <a:lnTo>
                    <a:pt x="1692909" y="317681"/>
                  </a:lnTo>
                  <a:lnTo>
                    <a:pt x="1625561" y="321881"/>
                  </a:lnTo>
                  <a:lnTo>
                    <a:pt x="1556091" y="325495"/>
                  </a:lnTo>
                  <a:lnTo>
                    <a:pt x="1484656" y="328502"/>
                  </a:lnTo>
                  <a:lnTo>
                    <a:pt x="1411410" y="330878"/>
                  </a:lnTo>
                  <a:lnTo>
                    <a:pt x="1336510" y="332603"/>
                  </a:lnTo>
                  <a:lnTo>
                    <a:pt x="1260111" y="333654"/>
                  </a:lnTo>
                  <a:lnTo>
                    <a:pt x="1182370" y="334010"/>
                  </a:lnTo>
                  <a:lnTo>
                    <a:pt x="1123739" y="333804"/>
                  </a:lnTo>
                  <a:lnTo>
                    <a:pt x="1065507" y="333192"/>
                  </a:lnTo>
                  <a:lnTo>
                    <a:pt x="1007769" y="332179"/>
                  </a:lnTo>
                  <a:lnTo>
                    <a:pt x="950624" y="330771"/>
                  </a:lnTo>
                  <a:lnTo>
                    <a:pt x="894166" y="328973"/>
                  </a:lnTo>
                  <a:lnTo>
                    <a:pt x="838495" y="326790"/>
                  </a:lnTo>
                  <a:lnTo>
                    <a:pt x="783706" y="324230"/>
                  </a:lnTo>
                  <a:lnTo>
                    <a:pt x="729896" y="321297"/>
                  </a:lnTo>
                  <a:lnTo>
                    <a:pt x="677163" y="317996"/>
                  </a:lnTo>
                  <a:lnTo>
                    <a:pt x="625603" y="314335"/>
                  </a:lnTo>
                  <a:lnTo>
                    <a:pt x="575313" y="310317"/>
                  </a:lnTo>
                  <a:lnTo>
                    <a:pt x="526390" y="305950"/>
                  </a:lnTo>
                  <a:lnTo>
                    <a:pt x="478931" y="301238"/>
                  </a:lnTo>
                  <a:lnTo>
                    <a:pt x="433033" y="296188"/>
                  </a:lnTo>
                  <a:lnTo>
                    <a:pt x="388793" y="290805"/>
                  </a:lnTo>
                  <a:lnTo>
                    <a:pt x="346308" y="285094"/>
                  </a:lnTo>
                  <a:lnTo>
                    <a:pt x="267765" y="272845"/>
                  </a:lnTo>
                  <a:lnTo>
                    <a:pt x="198652" y="259658"/>
                  </a:lnTo>
                  <a:lnTo>
                    <a:pt x="139290" y="245645"/>
                  </a:lnTo>
                  <a:lnTo>
                    <a:pt x="90002" y="230914"/>
                  </a:lnTo>
                  <a:lnTo>
                    <a:pt x="51108" y="215575"/>
                  </a:lnTo>
                  <a:lnTo>
                    <a:pt x="5785" y="183511"/>
                  </a:lnTo>
                  <a:lnTo>
                    <a:pt x="0" y="167005"/>
                  </a:lnTo>
                  <a:close/>
                </a:path>
              </a:pathLst>
            </a:custGeom>
            <a:ln w="9511">
              <a:solidFill>
                <a:srgbClr val="FF0000"/>
              </a:solidFill>
            </a:ln>
          </p:spPr>
          <p:txBody>
            <a:bodyPr wrap="square" lIns="0" tIns="0" rIns="0" bIns="0" rtlCol="0"/>
            <a:lstStyle/>
            <a:p>
              <a:endParaRPr sz="2178"/>
            </a:p>
          </p:txBody>
        </p:sp>
        <p:sp>
          <p:nvSpPr>
            <p:cNvPr id="6" name="object 6"/>
            <p:cNvSpPr/>
            <p:nvPr/>
          </p:nvSpPr>
          <p:spPr>
            <a:xfrm>
              <a:off x="903055" y="2562034"/>
              <a:ext cx="1808480" cy="334010"/>
            </a:xfrm>
            <a:custGeom>
              <a:avLst/>
              <a:gdLst/>
              <a:ahLst/>
              <a:cxnLst/>
              <a:rect l="l" t="t" r="r" b="b"/>
              <a:pathLst>
                <a:path w="1808480" h="334010">
                  <a:moveTo>
                    <a:pt x="0" y="167003"/>
                  </a:moveTo>
                  <a:lnTo>
                    <a:pt x="26316" y="126870"/>
                  </a:lnTo>
                  <a:lnTo>
                    <a:pt x="71159" y="101998"/>
                  </a:lnTo>
                  <a:lnTo>
                    <a:pt x="135665" y="79033"/>
                  </a:lnTo>
                  <a:lnTo>
                    <a:pt x="174710" y="68373"/>
                  </a:lnTo>
                  <a:lnTo>
                    <a:pt x="217971" y="58319"/>
                  </a:lnTo>
                  <a:lnTo>
                    <a:pt x="265217" y="48914"/>
                  </a:lnTo>
                  <a:lnTo>
                    <a:pt x="316213" y="40200"/>
                  </a:lnTo>
                  <a:lnTo>
                    <a:pt x="370726" y="32221"/>
                  </a:lnTo>
                  <a:lnTo>
                    <a:pt x="428525" y="25020"/>
                  </a:lnTo>
                  <a:lnTo>
                    <a:pt x="489375" y="18640"/>
                  </a:lnTo>
                  <a:lnTo>
                    <a:pt x="553043" y="13123"/>
                  </a:lnTo>
                  <a:lnTo>
                    <a:pt x="619297" y="8513"/>
                  </a:lnTo>
                  <a:lnTo>
                    <a:pt x="687904" y="4853"/>
                  </a:lnTo>
                  <a:lnTo>
                    <a:pt x="758630" y="2185"/>
                  </a:lnTo>
                  <a:lnTo>
                    <a:pt x="831242" y="553"/>
                  </a:lnTo>
                  <a:lnTo>
                    <a:pt x="905508" y="0"/>
                  </a:lnTo>
                  <a:lnTo>
                    <a:pt x="979774" y="553"/>
                  </a:lnTo>
                  <a:lnTo>
                    <a:pt x="1052387" y="2185"/>
                  </a:lnTo>
                  <a:lnTo>
                    <a:pt x="1123114" y="4853"/>
                  </a:lnTo>
                  <a:lnTo>
                    <a:pt x="1191721" y="8513"/>
                  </a:lnTo>
                  <a:lnTo>
                    <a:pt x="1257975" y="13123"/>
                  </a:lnTo>
                  <a:lnTo>
                    <a:pt x="1321644" y="18640"/>
                  </a:lnTo>
                  <a:lnTo>
                    <a:pt x="1382494" y="25020"/>
                  </a:lnTo>
                  <a:lnTo>
                    <a:pt x="1440292" y="32221"/>
                  </a:lnTo>
                  <a:lnTo>
                    <a:pt x="1494806" y="40200"/>
                  </a:lnTo>
                  <a:lnTo>
                    <a:pt x="1545802" y="48914"/>
                  </a:lnTo>
                  <a:lnTo>
                    <a:pt x="1593047" y="58319"/>
                  </a:lnTo>
                  <a:lnTo>
                    <a:pt x="1636309" y="68373"/>
                  </a:lnTo>
                  <a:lnTo>
                    <a:pt x="1675354" y="79033"/>
                  </a:lnTo>
                  <a:lnTo>
                    <a:pt x="1739860" y="101998"/>
                  </a:lnTo>
                  <a:lnTo>
                    <a:pt x="1784703" y="126870"/>
                  </a:lnTo>
                  <a:lnTo>
                    <a:pt x="1811020" y="167003"/>
                  </a:lnTo>
                  <a:lnTo>
                    <a:pt x="1808018" y="180700"/>
                  </a:lnTo>
                  <a:lnTo>
                    <a:pt x="1764856" y="219790"/>
                  </a:lnTo>
                  <a:lnTo>
                    <a:pt x="1709948" y="243752"/>
                  </a:lnTo>
                  <a:lnTo>
                    <a:pt x="1636309" y="265635"/>
                  </a:lnTo>
                  <a:lnTo>
                    <a:pt x="1593047" y="275689"/>
                  </a:lnTo>
                  <a:lnTo>
                    <a:pt x="1545802" y="285094"/>
                  </a:lnTo>
                  <a:lnTo>
                    <a:pt x="1494806" y="293807"/>
                  </a:lnTo>
                  <a:lnTo>
                    <a:pt x="1440292" y="301786"/>
                  </a:lnTo>
                  <a:lnTo>
                    <a:pt x="1382494" y="308987"/>
                  </a:lnTo>
                  <a:lnTo>
                    <a:pt x="1321644" y="315368"/>
                  </a:lnTo>
                  <a:lnTo>
                    <a:pt x="1257975" y="320884"/>
                  </a:lnTo>
                  <a:lnTo>
                    <a:pt x="1191721" y="325494"/>
                  </a:lnTo>
                  <a:lnTo>
                    <a:pt x="1123114" y="329155"/>
                  </a:lnTo>
                  <a:lnTo>
                    <a:pt x="1052387" y="331822"/>
                  </a:lnTo>
                  <a:lnTo>
                    <a:pt x="979774" y="333455"/>
                  </a:lnTo>
                  <a:lnTo>
                    <a:pt x="905508" y="334008"/>
                  </a:lnTo>
                  <a:lnTo>
                    <a:pt x="850286" y="333698"/>
                  </a:lnTo>
                  <a:lnTo>
                    <a:pt x="795550" y="332773"/>
                  </a:lnTo>
                  <a:lnTo>
                    <a:pt x="741441" y="331245"/>
                  </a:lnTo>
                  <a:lnTo>
                    <a:pt x="688096" y="329124"/>
                  </a:lnTo>
                  <a:lnTo>
                    <a:pt x="635654" y="326420"/>
                  </a:lnTo>
                  <a:lnTo>
                    <a:pt x="584253" y="323145"/>
                  </a:lnTo>
                  <a:lnTo>
                    <a:pt x="534031" y="319308"/>
                  </a:lnTo>
                  <a:lnTo>
                    <a:pt x="485127" y="314921"/>
                  </a:lnTo>
                  <a:lnTo>
                    <a:pt x="437679" y="309994"/>
                  </a:lnTo>
                  <a:lnTo>
                    <a:pt x="391825" y="304537"/>
                  </a:lnTo>
                  <a:lnTo>
                    <a:pt x="347705" y="298561"/>
                  </a:lnTo>
                  <a:lnTo>
                    <a:pt x="305456" y="292076"/>
                  </a:lnTo>
                  <a:lnTo>
                    <a:pt x="265216" y="285094"/>
                  </a:lnTo>
                  <a:lnTo>
                    <a:pt x="186607" y="268548"/>
                  </a:lnTo>
                  <a:lnTo>
                    <a:pt x="120983" y="250401"/>
                  </a:lnTo>
                  <a:lnTo>
                    <a:pt x="68927" y="230914"/>
                  </a:lnTo>
                  <a:lnTo>
                    <a:pt x="31023" y="210345"/>
                  </a:lnTo>
                  <a:lnTo>
                    <a:pt x="0" y="167003"/>
                  </a:lnTo>
                  <a:close/>
                </a:path>
              </a:pathLst>
            </a:custGeom>
            <a:ln w="9511">
              <a:solidFill>
                <a:srgbClr val="FF0000"/>
              </a:solidFill>
            </a:ln>
          </p:spPr>
          <p:txBody>
            <a:bodyPr wrap="square" lIns="0" tIns="0" rIns="0" bIns="0" rtlCol="0"/>
            <a:lstStyle/>
            <a:p>
              <a:endParaRPr sz="2178"/>
            </a:p>
          </p:txBody>
        </p:sp>
        <p:sp>
          <p:nvSpPr>
            <p:cNvPr id="7" name="object 7"/>
            <p:cNvSpPr/>
            <p:nvPr/>
          </p:nvSpPr>
          <p:spPr>
            <a:xfrm>
              <a:off x="686169" y="2998977"/>
              <a:ext cx="2361565" cy="1396365"/>
            </a:xfrm>
            <a:custGeom>
              <a:avLst/>
              <a:gdLst/>
              <a:ahLst/>
              <a:cxnLst/>
              <a:rect l="l" t="t" r="r" b="b"/>
              <a:pathLst>
                <a:path w="2361565" h="1396364">
                  <a:moveTo>
                    <a:pt x="0" y="699135"/>
                  </a:moveTo>
                  <a:lnTo>
                    <a:pt x="5742" y="629790"/>
                  </a:lnTo>
                  <a:lnTo>
                    <a:pt x="22610" y="562376"/>
                  </a:lnTo>
                  <a:lnTo>
                    <a:pt x="50060" y="497215"/>
                  </a:lnTo>
                  <a:lnTo>
                    <a:pt x="87551" y="434626"/>
                  </a:lnTo>
                  <a:lnTo>
                    <a:pt x="134540" y="374930"/>
                  </a:lnTo>
                  <a:lnTo>
                    <a:pt x="161428" y="346268"/>
                  </a:lnTo>
                  <a:lnTo>
                    <a:pt x="190487" y="318448"/>
                  </a:lnTo>
                  <a:lnTo>
                    <a:pt x="221649" y="291512"/>
                  </a:lnTo>
                  <a:lnTo>
                    <a:pt x="254848" y="265499"/>
                  </a:lnTo>
                  <a:lnTo>
                    <a:pt x="290015" y="240450"/>
                  </a:lnTo>
                  <a:lnTo>
                    <a:pt x="327082" y="216405"/>
                  </a:lnTo>
                  <a:lnTo>
                    <a:pt x="365983" y="193403"/>
                  </a:lnTo>
                  <a:lnTo>
                    <a:pt x="406648" y="171485"/>
                  </a:lnTo>
                  <a:lnTo>
                    <a:pt x="449011" y="150691"/>
                  </a:lnTo>
                  <a:lnTo>
                    <a:pt x="493003" y="131061"/>
                  </a:lnTo>
                  <a:lnTo>
                    <a:pt x="538557" y="112634"/>
                  </a:lnTo>
                  <a:lnTo>
                    <a:pt x="585605" y="95452"/>
                  </a:lnTo>
                  <a:lnTo>
                    <a:pt x="634079" y="79553"/>
                  </a:lnTo>
                  <a:lnTo>
                    <a:pt x="683912" y="64979"/>
                  </a:lnTo>
                  <a:lnTo>
                    <a:pt x="735036" y="51768"/>
                  </a:lnTo>
                  <a:lnTo>
                    <a:pt x="787383" y="39962"/>
                  </a:lnTo>
                  <a:lnTo>
                    <a:pt x="840885" y="29600"/>
                  </a:lnTo>
                  <a:lnTo>
                    <a:pt x="895476" y="20722"/>
                  </a:lnTo>
                  <a:lnTo>
                    <a:pt x="951085" y="13369"/>
                  </a:lnTo>
                  <a:lnTo>
                    <a:pt x="1007648" y="7580"/>
                  </a:lnTo>
                  <a:lnTo>
                    <a:pt x="1065094" y="3395"/>
                  </a:lnTo>
                  <a:lnTo>
                    <a:pt x="1123357" y="855"/>
                  </a:lnTo>
                  <a:lnTo>
                    <a:pt x="1182370" y="0"/>
                  </a:lnTo>
                  <a:lnTo>
                    <a:pt x="1241382" y="855"/>
                  </a:lnTo>
                  <a:lnTo>
                    <a:pt x="1299646" y="3395"/>
                  </a:lnTo>
                  <a:lnTo>
                    <a:pt x="1357092" y="7580"/>
                  </a:lnTo>
                  <a:lnTo>
                    <a:pt x="1413655" y="13369"/>
                  </a:lnTo>
                  <a:lnTo>
                    <a:pt x="1469265" y="20722"/>
                  </a:lnTo>
                  <a:lnTo>
                    <a:pt x="1523855" y="29600"/>
                  </a:lnTo>
                  <a:lnTo>
                    <a:pt x="1577357" y="39962"/>
                  </a:lnTo>
                  <a:lnTo>
                    <a:pt x="1629705" y="51768"/>
                  </a:lnTo>
                  <a:lnTo>
                    <a:pt x="1680828" y="64979"/>
                  </a:lnTo>
                  <a:lnTo>
                    <a:pt x="1730661" y="79553"/>
                  </a:lnTo>
                  <a:lnTo>
                    <a:pt x="1779136" y="95452"/>
                  </a:lnTo>
                  <a:lnTo>
                    <a:pt x="1826184" y="112634"/>
                  </a:lnTo>
                  <a:lnTo>
                    <a:pt x="1871738" y="131061"/>
                  </a:lnTo>
                  <a:lnTo>
                    <a:pt x="1915730" y="150691"/>
                  </a:lnTo>
                  <a:lnTo>
                    <a:pt x="1958093" y="171485"/>
                  </a:lnTo>
                  <a:lnTo>
                    <a:pt x="1998758" y="193403"/>
                  </a:lnTo>
                  <a:lnTo>
                    <a:pt x="2037658" y="216405"/>
                  </a:lnTo>
                  <a:lnTo>
                    <a:pt x="2074725" y="240450"/>
                  </a:lnTo>
                  <a:lnTo>
                    <a:pt x="2109892" y="265499"/>
                  </a:lnTo>
                  <a:lnTo>
                    <a:pt x="2143091" y="291512"/>
                  </a:lnTo>
                  <a:lnTo>
                    <a:pt x="2174253" y="318448"/>
                  </a:lnTo>
                  <a:lnTo>
                    <a:pt x="2203312" y="346268"/>
                  </a:lnTo>
                  <a:lnTo>
                    <a:pt x="2230200" y="374930"/>
                  </a:lnTo>
                  <a:lnTo>
                    <a:pt x="2254848" y="404397"/>
                  </a:lnTo>
                  <a:lnTo>
                    <a:pt x="2297155" y="465579"/>
                  </a:lnTo>
                  <a:lnTo>
                    <a:pt x="2329693" y="529494"/>
                  </a:lnTo>
                  <a:lnTo>
                    <a:pt x="2351920" y="595821"/>
                  </a:lnTo>
                  <a:lnTo>
                    <a:pt x="2363292" y="664241"/>
                  </a:lnTo>
                  <a:lnTo>
                    <a:pt x="2364740" y="699135"/>
                  </a:lnTo>
                  <a:lnTo>
                    <a:pt x="2363292" y="734028"/>
                  </a:lnTo>
                  <a:lnTo>
                    <a:pt x="2351920" y="802448"/>
                  </a:lnTo>
                  <a:lnTo>
                    <a:pt x="2329693" y="868775"/>
                  </a:lnTo>
                  <a:lnTo>
                    <a:pt x="2297155" y="932690"/>
                  </a:lnTo>
                  <a:lnTo>
                    <a:pt x="2254848" y="993872"/>
                  </a:lnTo>
                  <a:lnTo>
                    <a:pt x="2230200" y="1023339"/>
                  </a:lnTo>
                  <a:lnTo>
                    <a:pt x="2203312" y="1052001"/>
                  </a:lnTo>
                  <a:lnTo>
                    <a:pt x="2174253" y="1079821"/>
                  </a:lnTo>
                  <a:lnTo>
                    <a:pt x="2143091" y="1106757"/>
                  </a:lnTo>
                  <a:lnTo>
                    <a:pt x="2109892" y="1132770"/>
                  </a:lnTo>
                  <a:lnTo>
                    <a:pt x="2074725" y="1157819"/>
                  </a:lnTo>
                  <a:lnTo>
                    <a:pt x="2037658" y="1181864"/>
                  </a:lnTo>
                  <a:lnTo>
                    <a:pt x="1998758" y="1204866"/>
                  </a:lnTo>
                  <a:lnTo>
                    <a:pt x="1958093" y="1226784"/>
                  </a:lnTo>
                  <a:lnTo>
                    <a:pt x="1915730" y="1247578"/>
                  </a:lnTo>
                  <a:lnTo>
                    <a:pt x="1871738" y="1267208"/>
                  </a:lnTo>
                  <a:lnTo>
                    <a:pt x="1826184" y="1285635"/>
                  </a:lnTo>
                  <a:lnTo>
                    <a:pt x="1779136" y="1302817"/>
                  </a:lnTo>
                  <a:lnTo>
                    <a:pt x="1730661" y="1318716"/>
                  </a:lnTo>
                  <a:lnTo>
                    <a:pt x="1680828" y="1333290"/>
                  </a:lnTo>
                  <a:lnTo>
                    <a:pt x="1629705" y="1346501"/>
                  </a:lnTo>
                  <a:lnTo>
                    <a:pt x="1577357" y="1358307"/>
                  </a:lnTo>
                  <a:lnTo>
                    <a:pt x="1523855" y="1368669"/>
                  </a:lnTo>
                  <a:lnTo>
                    <a:pt x="1469265" y="1377547"/>
                  </a:lnTo>
                  <a:lnTo>
                    <a:pt x="1413655" y="1384900"/>
                  </a:lnTo>
                  <a:lnTo>
                    <a:pt x="1357092" y="1390689"/>
                  </a:lnTo>
                  <a:lnTo>
                    <a:pt x="1299646" y="1394874"/>
                  </a:lnTo>
                  <a:lnTo>
                    <a:pt x="1241382" y="1397414"/>
                  </a:lnTo>
                  <a:lnTo>
                    <a:pt x="1182370" y="1398270"/>
                  </a:lnTo>
                  <a:lnTo>
                    <a:pt x="1123357" y="1397414"/>
                  </a:lnTo>
                  <a:lnTo>
                    <a:pt x="1065094" y="1394874"/>
                  </a:lnTo>
                  <a:lnTo>
                    <a:pt x="1007648" y="1390689"/>
                  </a:lnTo>
                  <a:lnTo>
                    <a:pt x="951085" y="1384900"/>
                  </a:lnTo>
                  <a:lnTo>
                    <a:pt x="895476" y="1377547"/>
                  </a:lnTo>
                  <a:lnTo>
                    <a:pt x="840885" y="1368669"/>
                  </a:lnTo>
                  <a:lnTo>
                    <a:pt x="787383" y="1358307"/>
                  </a:lnTo>
                  <a:lnTo>
                    <a:pt x="735036" y="1346501"/>
                  </a:lnTo>
                  <a:lnTo>
                    <a:pt x="683912" y="1333290"/>
                  </a:lnTo>
                  <a:lnTo>
                    <a:pt x="634079" y="1318716"/>
                  </a:lnTo>
                  <a:lnTo>
                    <a:pt x="585605" y="1302817"/>
                  </a:lnTo>
                  <a:lnTo>
                    <a:pt x="538557" y="1285635"/>
                  </a:lnTo>
                  <a:lnTo>
                    <a:pt x="493003" y="1267208"/>
                  </a:lnTo>
                  <a:lnTo>
                    <a:pt x="449011" y="1247578"/>
                  </a:lnTo>
                  <a:lnTo>
                    <a:pt x="406648" y="1226784"/>
                  </a:lnTo>
                  <a:lnTo>
                    <a:pt x="365983" y="1204866"/>
                  </a:lnTo>
                  <a:lnTo>
                    <a:pt x="327082" y="1181864"/>
                  </a:lnTo>
                  <a:lnTo>
                    <a:pt x="290015" y="1157819"/>
                  </a:lnTo>
                  <a:lnTo>
                    <a:pt x="254848" y="1132770"/>
                  </a:lnTo>
                  <a:lnTo>
                    <a:pt x="221649" y="1106757"/>
                  </a:lnTo>
                  <a:lnTo>
                    <a:pt x="190487" y="1079821"/>
                  </a:lnTo>
                  <a:lnTo>
                    <a:pt x="161428" y="1052001"/>
                  </a:lnTo>
                  <a:lnTo>
                    <a:pt x="134540" y="1023339"/>
                  </a:lnTo>
                  <a:lnTo>
                    <a:pt x="109892" y="993872"/>
                  </a:lnTo>
                  <a:lnTo>
                    <a:pt x="67584" y="932690"/>
                  </a:lnTo>
                  <a:lnTo>
                    <a:pt x="35046" y="868775"/>
                  </a:lnTo>
                  <a:lnTo>
                    <a:pt x="12819" y="802448"/>
                  </a:lnTo>
                  <a:lnTo>
                    <a:pt x="1447" y="734028"/>
                  </a:lnTo>
                  <a:lnTo>
                    <a:pt x="0" y="699135"/>
                  </a:lnTo>
                  <a:close/>
                </a:path>
              </a:pathLst>
            </a:custGeom>
            <a:ln w="9511">
              <a:solidFill>
                <a:srgbClr val="FF0000"/>
              </a:solidFill>
            </a:ln>
          </p:spPr>
          <p:txBody>
            <a:bodyPr wrap="square" lIns="0" tIns="0" rIns="0" bIns="0" rtlCol="0"/>
            <a:lstStyle/>
            <a:p>
              <a:endParaRPr sz="2178"/>
            </a:p>
          </p:txBody>
        </p:sp>
        <p:sp>
          <p:nvSpPr>
            <p:cNvPr id="8" name="object 8"/>
            <p:cNvSpPr/>
            <p:nvPr/>
          </p:nvSpPr>
          <p:spPr>
            <a:xfrm>
              <a:off x="3070644" y="3487292"/>
              <a:ext cx="1143000" cy="334010"/>
            </a:xfrm>
            <a:custGeom>
              <a:avLst/>
              <a:gdLst/>
              <a:ahLst/>
              <a:cxnLst/>
              <a:rect l="l" t="t" r="r" b="b"/>
              <a:pathLst>
                <a:path w="1143000" h="334010">
                  <a:moveTo>
                    <a:pt x="0" y="167005"/>
                  </a:moveTo>
                  <a:lnTo>
                    <a:pt x="17473" y="125883"/>
                  </a:lnTo>
                  <a:lnTo>
                    <a:pt x="67034" y="88494"/>
                  </a:lnTo>
                  <a:lnTo>
                    <a:pt x="102507" y="71591"/>
                  </a:lnTo>
                  <a:lnTo>
                    <a:pt x="144393" y="56090"/>
                  </a:lnTo>
                  <a:lnTo>
                    <a:pt x="192157" y="42148"/>
                  </a:lnTo>
                  <a:lnTo>
                    <a:pt x="245261" y="29921"/>
                  </a:lnTo>
                  <a:lnTo>
                    <a:pt x="303171" y="19567"/>
                  </a:lnTo>
                  <a:lnTo>
                    <a:pt x="365349" y="11241"/>
                  </a:lnTo>
                  <a:lnTo>
                    <a:pt x="431260" y="5100"/>
                  </a:lnTo>
                  <a:lnTo>
                    <a:pt x="500367" y="1301"/>
                  </a:lnTo>
                  <a:lnTo>
                    <a:pt x="572135" y="0"/>
                  </a:lnTo>
                  <a:lnTo>
                    <a:pt x="643902" y="1301"/>
                  </a:lnTo>
                  <a:lnTo>
                    <a:pt x="713009" y="5100"/>
                  </a:lnTo>
                  <a:lnTo>
                    <a:pt x="778920" y="11241"/>
                  </a:lnTo>
                  <a:lnTo>
                    <a:pt x="841098" y="19567"/>
                  </a:lnTo>
                  <a:lnTo>
                    <a:pt x="899007" y="29921"/>
                  </a:lnTo>
                  <a:lnTo>
                    <a:pt x="952112" y="42148"/>
                  </a:lnTo>
                  <a:lnTo>
                    <a:pt x="999876" y="56090"/>
                  </a:lnTo>
                  <a:lnTo>
                    <a:pt x="1041762" y="71591"/>
                  </a:lnTo>
                  <a:lnTo>
                    <a:pt x="1077235" y="88494"/>
                  </a:lnTo>
                  <a:lnTo>
                    <a:pt x="1126796" y="125883"/>
                  </a:lnTo>
                  <a:lnTo>
                    <a:pt x="1144270" y="167005"/>
                  </a:lnTo>
                  <a:lnTo>
                    <a:pt x="1139812" y="187953"/>
                  </a:lnTo>
                  <a:lnTo>
                    <a:pt x="1105758" y="227364"/>
                  </a:lnTo>
                  <a:lnTo>
                    <a:pt x="1041762" y="262418"/>
                  </a:lnTo>
                  <a:lnTo>
                    <a:pt x="999876" y="277919"/>
                  </a:lnTo>
                  <a:lnTo>
                    <a:pt x="952112" y="291861"/>
                  </a:lnTo>
                  <a:lnTo>
                    <a:pt x="899007" y="304088"/>
                  </a:lnTo>
                  <a:lnTo>
                    <a:pt x="841098" y="314442"/>
                  </a:lnTo>
                  <a:lnTo>
                    <a:pt x="778920" y="322768"/>
                  </a:lnTo>
                  <a:lnTo>
                    <a:pt x="713009" y="328909"/>
                  </a:lnTo>
                  <a:lnTo>
                    <a:pt x="643902" y="332708"/>
                  </a:lnTo>
                  <a:lnTo>
                    <a:pt x="572135" y="334010"/>
                  </a:lnTo>
                  <a:lnTo>
                    <a:pt x="515586" y="333192"/>
                  </a:lnTo>
                  <a:lnTo>
                    <a:pt x="459995" y="330771"/>
                  </a:lnTo>
                  <a:lnTo>
                    <a:pt x="405737" y="326791"/>
                  </a:lnTo>
                  <a:lnTo>
                    <a:pt x="353188" y="321297"/>
                  </a:lnTo>
                  <a:lnTo>
                    <a:pt x="302721" y="314335"/>
                  </a:lnTo>
                  <a:lnTo>
                    <a:pt x="254713" y="305951"/>
                  </a:lnTo>
                  <a:lnTo>
                    <a:pt x="209539" y="296188"/>
                  </a:lnTo>
                  <a:lnTo>
                    <a:pt x="167573" y="285094"/>
                  </a:lnTo>
                  <a:lnTo>
                    <a:pt x="108944" y="265038"/>
                  </a:lnTo>
                  <a:lnTo>
                    <a:pt x="62236" y="242752"/>
                  </a:lnTo>
                  <a:lnTo>
                    <a:pt x="28084" y="218686"/>
                  </a:lnTo>
                  <a:lnTo>
                    <a:pt x="0" y="167005"/>
                  </a:lnTo>
                  <a:close/>
                </a:path>
              </a:pathLst>
            </a:custGeom>
            <a:ln w="9511">
              <a:solidFill>
                <a:srgbClr val="FF0000"/>
              </a:solidFill>
            </a:ln>
          </p:spPr>
          <p:txBody>
            <a:bodyPr wrap="square" lIns="0" tIns="0" rIns="0" bIns="0" rtlCol="0"/>
            <a:lstStyle/>
            <a:p>
              <a:endParaRPr sz="2178"/>
            </a:p>
          </p:txBody>
        </p:sp>
        <p:sp>
          <p:nvSpPr>
            <p:cNvPr id="9" name="object 9"/>
            <p:cNvSpPr/>
            <p:nvPr/>
          </p:nvSpPr>
          <p:spPr>
            <a:xfrm>
              <a:off x="3052876" y="3829735"/>
              <a:ext cx="1143000" cy="334010"/>
            </a:xfrm>
            <a:custGeom>
              <a:avLst/>
              <a:gdLst/>
              <a:ahLst/>
              <a:cxnLst/>
              <a:rect l="l" t="t" r="r" b="b"/>
              <a:pathLst>
                <a:path w="1143000" h="334010">
                  <a:moveTo>
                    <a:pt x="0" y="167005"/>
                  </a:moveTo>
                  <a:lnTo>
                    <a:pt x="17473" y="125883"/>
                  </a:lnTo>
                  <a:lnTo>
                    <a:pt x="67034" y="88494"/>
                  </a:lnTo>
                  <a:lnTo>
                    <a:pt x="102507" y="71591"/>
                  </a:lnTo>
                  <a:lnTo>
                    <a:pt x="144393" y="56090"/>
                  </a:lnTo>
                  <a:lnTo>
                    <a:pt x="192157" y="42148"/>
                  </a:lnTo>
                  <a:lnTo>
                    <a:pt x="245261" y="29921"/>
                  </a:lnTo>
                  <a:lnTo>
                    <a:pt x="303171" y="19567"/>
                  </a:lnTo>
                  <a:lnTo>
                    <a:pt x="365349" y="11241"/>
                  </a:lnTo>
                  <a:lnTo>
                    <a:pt x="431260" y="5100"/>
                  </a:lnTo>
                  <a:lnTo>
                    <a:pt x="500367" y="1301"/>
                  </a:lnTo>
                  <a:lnTo>
                    <a:pt x="572135" y="0"/>
                  </a:lnTo>
                  <a:lnTo>
                    <a:pt x="643902" y="1301"/>
                  </a:lnTo>
                  <a:lnTo>
                    <a:pt x="713009" y="5100"/>
                  </a:lnTo>
                  <a:lnTo>
                    <a:pt x="778920" y="11241"/>
                  </a:lnTo>
                  <a:lnTo>
                    <a:pt x="841098" y="19567"/>
                  </a:lnTo>
                  <a:lnTo>
                    <a:pt x="899007" y="29921"/>
                  </a:lnTo>
                  <a:lnTo>
                    <a:pt x="952112" y="42148"/>
                  </a:lnTo>
                  <a:lnTo>
                    <a:pt x="999876" y="56090"/>
                  </a:lnTo>
                  <a:lnTo>
                    <a:pt x="1041762" y="71591"/>
                  </a:lnTo>
                  <a:lnTo>
                    <a:pt x="1077235" y="88494"/>
                  </a:lnTo>
                  <a:lnTo>
                    <a:pt x="1126796" y="125883"/>
                  </a:lnTo>
                  <a:lnTo>
                    <a:pt x="1144270" y="167005"/>
                  </a:lnTo>
                  <a:lnTo>
                    <a:pt x="1139812" y="187953"/>
                  </a:lnTo>
                  <a:lnTo>
                    <a:pt x="1105758" y="227364"/>
                  </a:lnTo>
                  <a:lnTo>
                    <a:pt x="1041762" y="262418"/>
                  </a:lnTo>
                  <a:lnTo>
                    <a:pt x="999876" y="277919"/>
                  </a:lnTo>
                  <a:lnTo>
                    <a:pt x="952112" y="291861"/>
                  </a:lnTo>
                  <a:lnTo>
                    <a:pt x="899007" y="304088"/>
                  </a:lnTo>
                  <a:lnTo>
                    <a:pt x="841098" y="314442"/>
                  </a:lnTo>
                  <a:lnTo>
                    <a:pt x="778920" y="322768"/>
                  </a:lnTo>
                  <a:lnTo>
                    <a:pt x="713009" y="328909"/>
                  </a:lnTo>
                  <a:lnTo>
                    <a:pt x="643902" y="332708"/>
                  </a:lnTo>
                  <a:lnTo>
                    <a:pt x="572135" y="334010"/>
                  </a:lnTo>
                  <a:lnTo>
                    <a:pt x="515586" y="333192"/>
                  </a:lnTo>
                  <a:lnTo>
                    <a:pt x="459995" y="330771"/>
                  </a:lnTo>
                  <a:lnTo>
                    <a:pt x="405737" y="326791"/>
                  </a:lnTo>
                  <a:lnTo>
                    <a:pt x="353188" y="321297"/>
                  </a:lnTo>
                  <a:lnTo>
                    <a:pt x="302721" y="314335"/>
                  </a:lnTo>
                  <a:lnTo>
                    <a:pt x="254713" y="305951"/>
                  </a:lnTo>
                  <a:lnTo>
                    <a:pt x="209539" y="296188"/>
                  </a:lnTo>
                  <a:lnTo>
                    <a:pt x="167573" y="285094"/>
                  </a:lnTo>
                  <a:lnTo>
                    <a:pt x="108944" y="265038"/>
                  </a:lnTo>
                  <a:lnTo>
                    <a:pt x="62236" y="242752"/>
                  </a:lnTo>
                  <a:lnTo>
                    <a:pt x="28084" y="218686"/>
                  </a:lnTo>
                  <a:lnTo>
                    <a:pt x="0" y="167005"/>
                  </a:lnTo>
                  <a:close/>
                </a:path>
              </a:pathLst>
            </a:custGeom>
            <a:ln w="9511">
              <a:solidFill>
                <a:srgbClr val="FF0000"/>
              </a:solidFill>
            </a:ln>
          </p:spPr>
          <p:txBody>
            <a:bodyPr wrap="square" lIns="0" tIns="0" rIns="0" bIns="0" rtlCol="0"/>
            <a:lstStyle/>
            <a:p>
              <a:endParaRPr sz="2178"/>
            </a:p>
          </p:txBody>
        </p:sp>
        <p:sp>
          <p:nvSpPr>
            <p:cNvPr id="10" name="object 10"/>
            <p:cNvSpPr/>
            <p:nvPr/>
          </p:nvSpPr>
          <p:spPr>
            <a:xfrm>
              <a:off x="3897591" y="1769960"/>
              <a:ext cx="1417320" cy="0"/>
            </a:xfrm>
            <a:custGeom>
              <a:avLst/>
              <a:gdLst/>
              <a:ahLst/>
              <a:cxnLst/>
              <a:rect l="l" t="t" r="r" b="b"/>
              <a:pathLst>
                <a:path w="1417320">
                  <a:moveTo>
                    <a:pt x="0" y="0"/>
                  </a:moveTo>
                  <a:lnTo>
                    <a:pt x="1419225" y="0"/>
                  </a:lnTo>
                </a:path>
              </a:pathLst>
            </a:custGeom>
            <a:ln w="12682">
              <a:solidFill>
                <a:srgbClr val="FF0000"/>
              </a:solidFill>
            </a:ln>
          </p:spPr>
          <p:txBody>
            <a:bodyPr wrap="square" lIns="0" tIns="0" rIns="0" bIns="0" rtlCol="0"/>
            <a:lstStyle/>
            <a:p>
              <a:endParaRPr sz="2178"/>
            </a:p>
          </p:txBody>
        </p:sp>
        <p:sp>
          <p:nvSpPr>
            <p:cNvPr id="11" name="object 11"/>
            <p:cNvSpPr/>
            <p:nvPr/>
          </p:nvSpPr>
          <p:spPr>
            <a:xfrm>
              <a:off x="5221106" y="1716695"/>
              <a:ext cx="109220" cy="106680"/>
            </a:xfrm>
            <a:custGeom>
              <a:avLst/>
              <a:gdLst/>
              <a:ahLst/>
              <a:cxnLst/>
              <a:rect l="l" t="t" r="r" b="b"/>
              <a:pathLst>
                <a:path w="109220" h="106680">
                  <a:moveTo>
                    <a:pt x="0" y="106530"/>
                  </a:moveTo>
                  <a:lnTo>
                    <a:pt x="0" y="0"/>
                  </a:lnTo>
                  <a:lnTo>
                    <a:pt x="108661" y="53265"/>
                  </a:lnTo>
                  <a:lnTo>
                    <a:pt x="0" y="106530"/>
                  </a:lnTo>
                  <a:close/>
                </a:path>
              </a:pathLst>
            </a:custGeom>
            <a:solidFill>
              <a:srgbClr val="FF0000"/>
            </a:solidFill>
          </p:spPr>
          <p:txBody>
            <a:bodyPr wrap="square" lIns="0" tIns="0" rIns="0" bIns="0" rtlCol="0"/>
            <a:lstStyle/>
            <a:p>
              <a:endParaRPr sz="2178"/>
            </a:p>
          </p:txBody>
        </p:sp>
        <p:sp>
          <p:nvSpPr>
            <p:cNvPr id="12" name="object 12"/>
            <p:cNvSpPr/>
            <p:nvPr/>
          </p:nvSpPr>
          <p:spPr>
            <a:xfrm>
              <a:off x="3575430" y="2287447"/>
              <a:ext cx="1678305" cy="0"/>
            </a:xfrm>
            <a:custGeom>
              <a:avLst/>
              <a:gdLst/>
              <a:ahLst/>
              <a:cxnLst/>
              <a:rect l="l" t="t" r="r" b="b"/>
              <a:pathLst>
                <a:path w="1678304">
                  <a:moveTo>
                    <a:pt x="0" y="0"/>
                  </a:moveTo>
                  <a:lnTo>
                    <a:pt x="1680210" y="0"/>
                  </a:lnTo>
                </a:path>
              </a:pathLst>
            </a:custGeom>
            <a:ln w="12682">
              <a:solidFill>
                <a:srgbClr val="FF0000"/>
              </a:solidFill>
            </a:ln>
          </p:spPr>
          <p:txBody>
            <a:bodyPr wrap="square" lIns="0" tIns="0" rIns="0" bIns="0" rtlCol="0"/>
            <a:lstStyle/>
            <a:p>
              <a:endParaRPr sz="2178"/>
            </a:p>
          </p:txBody>
        </p:sp>
        <p:sp>
          <p:nvSpPr>
            <p:cNvPr id="13" name="object 13"/>
            <p:cNvSpPr/>
            <p:nvPr/>
          </p:nvSpPr>
          <p:spPr>
            <a:xfrm>
              <a:off x="5159600" y="2234182"/>
              <a:ext cx="109220" cy="106680"/>
            </a:xfrm>
            <a:custGeom>
              <a:avLst/>
              <a:gdLst/>
              <a:ahLst/>
              <a:cxnLst/>
              <a:rect l="l" t="t" r="r" b="b"/>
              <a:pathLst>
                <a:path w="109220" h="106680">
                  <a:moveTo>
                    <a:pt x="0" y="106530"/>
                  </a:moveTo>
                  <a:lnTo>
                    <a:pt x="0" y="0"/>
                  </a:lnTo>
                  <a:lnTo>
                    <a:pt x="108661" y="53265"/>
                  </a:lnTo>
                  <a:lnTo>
                    <a:pt x="0" y="106530"/>
                  </a:lnTo>
                  <a:close/>
                </a:path>
              </a:pathLst>
            </a:custGeom>
            <a:solidFill>
              <a:srgbClr val="FF0000"/>
            </a:solidFill>
          </p:spPr>
          <p:txBody>
            <a:bodyPr wrap="square" lIns="0" tIns="0" rIns="0" bIns="0" rtlCol="0"/>
            <a:lstStyle/>
            <a:p>
              <a:endParaRPr sz="2178"/>
            </a:p>
          </p:txBody>
        </p:sp>
        <p:sp>
          <p:nvSpPr>
            <p:cNvPr id="14" name="object 14"/>
            <p:cNvSpPr/>
            <p:nvPr/>
          </p:nvSpPr>
          <p:spPr>
            <a:xfrm>
              <a:off x="2519552" y="2656522"/>
              <a:ext cx="2733675" cy="0"/>
            </a:xfrm>
            <a:custGeom>
              <a:avLst/>
              <a:gdLst/>
              <a:ahLst/>
              <a:cxnLst/>
              <a:rect l="l" t="t" r="r" b="b"/>
              <a:pathLst>
                <a:path w="2733675">
                  <a:moveTo>
                    <a:pt x="0" y="0"/>
                  </a:moveTo>
                  <a:lnTo>
                    <a:pt x="2737485" y="0"/>
                  </a:lnTo>
                </a:path>
              </a:pathLst>
            </a:custGeom>
            <a:ln w="12682">
              <a:solidFill>
                <a:srgbClr val="FF0000"/>
              </a:solidFill>
            </a:ln>
          </p:spPr>
          <p:txBody>
            <a:bodyPr wrap="square" lIns="0" tIns="0" rIns="0" bIns="0" rtlCol="0"/>
            <a:lstStyle/>
            <a:p>
              <a:endParaRPr sz="2178"/>
            </a:p>
          </p:txBody>
        </p:sp>
        <p:sp>
          <p:nvSpPr>
            <p:cNvPr id="15" name="object 15"/>
            <p:cNvSpPr/>
            <p:nvPr/>
          </p:nvSpPr>
          <p:spPr>
            <a:xfrm>
              <a:off x="5159600" y="2603257"/>
              <a:ext cx="109220" cy="106680"/>
            </a:xfrm>
            <a:custGeom>
              <a:avLst/>
              <a:gdLst/>
              <a:ahLst/>
              <a:cxnLst/>
              <a:rect l="l" t="t" r="r" b="b"/>
              <a:pathLst>
                <a:path w="109220" h="106680">
                  <a:moveTo>
                    <a:pt x="0" y="106530"/>
                  </a:moveTo>
                  <a:lnTo>
                    <a:pt x="0" y="0"/>
                  </a:lnTo>
                  <a:lnTo>
                    <a:pt x="108661" y="53265"/>
                  </a:lnTo>
                  <a:lnTo>
                    <a:pt x="0" y="106530"/>
                  </a:lnTo>
                  <a:close/>
                </a:path>
              </a:pathLst>
            </a:custGeom>
            <a:solidFill>
              <a:srgbClr val="FF0000"/>
            </a:solidFill>
          </p:spPr>
          <p:txBody>
            <a:bodyPr wrap="square" lIns="0" tIns="0" rIns="0" bIns="0" rtlCol="0"/>
            <a:lstStyle/>
            <a:p>
              <a:endParaRPr sz="2178"/>
            </a:p>
          </p:txBody>
        </p:sp>
        <p:sp>
          <p:nvSpPr>
            <p:cNvPr id="16" name="object 16"/>
            <p:cNvSpPr/>
            <p:nvPr/>
          </p:nvSpPr>
          <p:spPr>
            <a:xfrm>
              <a:off x="3836073" y="3069373"/>
              <a:ext cx="1417320" cy="0"/>
            </a:xfrm>
            <a:custGeom>
              <a:avLst/>
              <a:gdLst/>
              <a:ahLst/>
              <a:cxnLst/>
              <a:rect l="l" t="t" r="r" b="b"/>
              <a:pathLst>
                <a:path w="1417320">
                  <a:moveTo>
                    <a:pt x="0" y="0"/>
                  </a:moveTo>
                  <a:lnTo>
                    <a:pt x="1419225" y="0"/>
                  </a:lnTo>
                </a:path>
              </a:pathLst>
            </a:custGeom>
            <a:ln w="12682">
              <a:solidFill>
                <a:srgbClr val="FF0000"/>
              </a:solidFill>
            </a:ln>
          </p:spPr>
          <p:txBody>
            <a:bodyPr wrap="square" lIns="0" tIns="0" rIns="0" bIns="0" rtlCol="0"/>
            <a:lstStyle/>
            <a:p>
              <a:endParaRPr sz="2178"/>
            </a:p>
          </p:txBody>
        </p:sp>
        <p:sp>
          <p:nvSpPr>
            <p:cNvPr id="17" name="object 17"/>
            <p:cNvSpPr/>
            <p:nvPr/>
          </p:nvSpPr>
          <p:spPr>
            <a:xfrm>
              <a:off x="5159600" y="3016108"/>
              <a:ext cx="109220" cy="106680"/>
            </a:xfrm>
            <a:custGeom>
              <a:avLst/>
              <a:gdLst/>
              <a:ahLst/>
              <a:cxnLst/>
              <a:rect l="l" t="t" r="r" b="b"/>
              <a:pathLst>
                <a:path w="109220" h="106680">
                  <a:moveTo>
                    <a:pt x="0" y="106530"/>
                  </a:moveTo>
                  <a:lnTo>
                    <a:pt x="0" y="0"/>
                  </a:lnTo>
                  <a:lnTo>
                    <a:pt x="108661" y="53265"/>
                  </a:lnTo>
                  <a:lnTo>
                    <a:pt x="0" y="106530"/>
                  </a:lnTo>
                  <a:close/>
                </a:path>
              </a:pathLst>
            </a:custGeom>
            <a:solidFill>
              <a:srgbClr val="FF0000"/>
            </a:solidFill>
          </p:spPr>
          <p:txBody>
            <a:bodyPr wrap="square" lIns="0" tIns="0" rIns="0" bIns="0" rtlCol="0"/>
            <a:lstStyle/>
            <a:p>
              <a:endParaRPr sz="2178"/>
            </a:p>
          </p:txBody>
        </p:sp>
        <p:sp>
          <p:nvSpPr>
            <p:cNvPr id="18" name="object 18"/>
            <p:cNvSpPr/>
            <p:nvPr/>
          </p:nvSpPr>
          <p:spPr>
            <a:xfrm>
              <a:off x="1676107" y="4930647"/>
              <a:ext cx="1417320" cy="0"/>
            </a:xfrm>
            <a:custGeom>
              <a:avLst/>
              <a:gdLst/>
              <a:ahLst/>
              <a:cxnLst/>
              <a:rect l="l" t="t" r="r" b="b"/>
              <a:pathLst>
                <a:path w="1417320">
                  <a:moveTo>
                    <a:pt x="0" y="0"/>
                  </a:moveTo>
                  <a:lnTo>
                    <a:pt x="1419225" y="0"/>
                  </a:lnTo>
                </a:path>
              </a:pathLst>
            </a:custGeom>
            <a:ln w="12682">
              <a:solidFill>
                <a:srgbClr val="FF0000"/>
              </a:solidFill>
            </a:ln>
          </p:spPr>
          <p:txBody>
            <a:bodyPr wrap="square" lIns="0" tIns="0" rIns="0" bIns="0" rtlCol="0"/>
            <a:lstStyle/>
            <a:p>
              <a:endParaRPr sz="2178"/>
            </a:p>
          </p:txBody>
        </p:sp>
        <p:sp>
          <p:nvSpPr>
            <p:cNvPr id="19" name="object 19"/>
            <p:cNvSpPr/>
            <p:nvPr/>
          </p:nvSpPr>
          <p:spPr>
            <a:xfrm>
              <a:off x="2999622" y="4877382"/>
              <a:ext cx="109220" cy="106680"/>
            </a:xfrm>
            <a:custGeom>
              <a:avLst/>
              <a:gdLst/>
              <a:ahLst/>
              <a:cxnLst/>
              <a:rect l="l" t="t" r="r" b="b"/>
              <a:pathLst>
                <a:path w="109219" h="106679">
                  <a:moveTo>
                    <a:pt x="0" y="106530"/>
                  </a:moveTo>
                  <a:lnTo>
                    <a:pt x="0" y="0"/>
                  </a:lnTo>
                  <a:lnTo>
                    <a:pt x="108661" y="53265"/>
                  </a:lnTo>
                  <a:lnTo>
                    <a:pt x="0" y="106530"/>
                  </a:lnTo>
                  <a:close/>
                </a:path>
              </a:pathLst>
            </a:custGeom>
            <a:solidFill>
              <a:srgbClr val="FF0000"/>
            </a:solidFill>
          </p:spPr>
          <p:txBody>
            <a:bodyPr wrap="square" lIns="0" tIns="0" rIns="0" bIns="0" rtlCol="0"/>
            <a:lstStyle/>
            <a:p>
              <a:endParaRPr sz="2178"/>
            </a:p>
          </p:txBody>
        </p:sp>
        <p:sp>
          <p:nvSpPr>
            <p:cNvPr id="20" name="object 20"/>
            <p:cNvSpPr/>
            <p:nvPr/>
          </p:nvSpPr>
          <p:spPr>
            <a:xfrm>
              <a:off x="1676107" y="3894429"/>
              <a:ext cx="0" cy="1036319"/>
            </a:xfrm>
            <a:custGeom>
              <a:avLst/>
              <a:gdLst/>
              <a:ahLst/>
              <a:cxnLst/>
              <a:rect l="l" t="t" r="r" b="b"/>
              <a:pathLst>
                <a:path h="1036320">
                  <a:moveTo>
                    <a:pt x="0" y="0"/>
                  </a:moveTo>
                  <a:lnTo>
                    <a:pt x="0" y="1037590"/>
                  </a:lnTo>
                </a:path>
              </a:pathLst>
            </a:custGeom>
            <a:ln w="12682">
              <a:solidFill>
                <a:srgbClr val="FF0000"/>
              </a:solidFill>
            </a:ln>
          </p:spPr>
          <p:txBody>
            <a:bodyPr wrap="square" lIns="0" tIns="0" rIns="0" bIns="0" rtlCol="0"/>
            <a:lstStyle/>
            <a:p>
              <a:endParaRPr sz="2178"/>
            </a:p>
          </p:txBody>
        </p:sp>
        <p:sp>
          <p:nvSpPr>
            <p:cNvPr id="21" name="object 21"/>
            <p:cNvSpPr/>
            <p:nvPr/>
          </p:nvSpPr>
          <p:spPr>
            <a:xfrm>
              <a:off x="3646462" y="3683876"/>
              <a:ext cx="1607185" cy="0"/>
            </a:xfrm>
            <a:custGeom>
              <a:avLst/>
              <a:gdLst/>
              <a:ahLst/>
              <a:cxnLst/>
              <a:rect l="l" t="t" r="r" b="b"/>
              <a:pathLst>
                <a:path w="1607185">
                  <a:moveTo>
                    <a:pt x="0" y="0"/>
                  </a:moveTo>
                  <a:lnTo>
                    <a:pt x="1609090" y="0"/>
                  </a:lnTo>
                </a:path>
              </a:pathLst>
            </a:custGeom>
            <a:ln w="12682">
              <a:solidFill>
                <a:srgbClr val="FF0000"/>
              </a:solidFill>
            </a:ln>
          </p:spPr>
          <p:txBody>
            <a:bodyPr wrap="square" lIns="0" tIns="0" rIns="0" bIns="0" rtlCol="0"/>
            <a:lstStyle/>
            <a:p>
              <a:endParaRPr sz="2178"/>
            </a:p>
          </p:txBody>
        </p:sp>
        <p:sp>
          <p:nvSpPr>
            <p:cNvPr id="22" name="object 22"/>
            <p:cNvSpPr/>
            <p:nvPr/>
          </p:nvSpPr>
          <p:spPr>
            <a:xfrm>
              <a:off x="5159600" y="3630610"/>
              <a:ext cx="109220" cy="106680"/>
            </a:xfrm>
            <a:custGeom>
              <a:avLst/>
              <a:gdLst/>
              <a:ahLst/>
              <a:cxnLst/>
              <a:rect l="l" t="t" r="r" b="b"/>
              <a:pathLst>
                <a:path w="109220" h="106679">
                  <a:moveTo>
                    <a:pt x="0" y="106530"/>
                  </a:moveTo>
                  <a:lnTo>
                    <a:pt x="0" y="0"/>
                  </a:lnTo>
                  <a:lnTo>
                    <a:pt x="108661" y="53265"/>
                  </a:lnTo>
                  <a:lnTo>
                    <a:pt x="0" y="106530"/>
                  </a:lnTo>
                  <a:close/>
                </a:path>
              </a:pathLst>
            </a:custGeom>
            <a:solidFill>
              <a:srgbClr val="FF0000"/>
            </a:solidFill>
          </p:spPr>
          <p:txBody>
            <a:bodyPr wrap="square" lIns="0" tIns="0" rIns="0" bIns="0" rtlCol="0"/>
            <a:lstStyle/>
            <a:p>
              <a:endParaRPr sz="2178"/>
            </a:p>
          </p:txBody>
        </p:sp>
        <p:sp>
          <p:nvSpPr>
            <p:cNvPr id="23" name="object 23"/>
            <p:cNvSpPr/>
            <p:nvPr/>
          </p:nvSpPr>
          <p:spPr>
            <a:xfrm>
              <a:off x="3646462" y="3990822"/>
              <a:ext cx="1607185" cy="0"/>
            </a:xfrm>
            <a:custGeom>
              <a:avLst/>
              <a:gdLst/>
              <a:ahLst/>
              <a:cxnLst/>
              <a:rect l="l" t="t" r="r" b="b"/>
              <a:pathLst>
                <a:path w="1607185">
                  <a:moveTo>
                    <a:pt x="0" y="0"/>
                  </a:moveTo>
                  <a:lnTo>
                    <a:pt x="1609090" y="0"/>
                  </a:lnTo>
                </a:path>
              </a:pathLst>
            </a:custGeom>
            <a:ln w="12682">
              <a:solidFill>
                <a:srgbClr val="FF0000"/>
              </a:solidFill>
            </a:ln>
          </p:spPr>
          <p:txBody>
            <a:bodyPr wrap="square" lIns="0" tIns="0" rIns="0" bIns="0" rtlCol="0"/>
            <a:lstStyle/>
            <a:p>
              <a:endParaRPr sz="2178"/>
            </a:p>
          </p:txBody>
        </p:sp>
        <p:sp>
          <p:nvSpPr>
            <p:cNvPr id="24" name="object 24"/>
            <p:cNvSpPr/>
            <p:nvPr/>
          </p:nvSpPr>
          <p:spPr>
            <a:xfrm>
              <a:off x="5159600" y="3937557"/>
              <a:ext cx="109220" cy="106680"/>
            </a:xfrm>
            <a:custGeom>
              <a:avLst/>
              <a:gdLst/>
              <a:ahLst/>
              <a:cxnLst/>
              <a:rect l="l" t="t" r="r" b="b"/>
              <a:pathLst>
                <a:path w="109220" h="106679">
                  <a:moveTo>
                    <a:pt x="0" y="106530"/>
                  </a:moveTo>
                  <a:lnTo>
                    <a:pt x="0" y="0"/>
                  </a:lnTo>
                  <a:lnTo>
                    <a:pt x="108661" y="53265"/>
                  </a:lnTo>
                  <a:lnTo>
                    <a:pt x="0" y="106530"/>
                  </a:lnTo>
                  <a:close/>
                </a:path>
              </a:pathLst>
            </a:custGeom>
            <a:solidFill>
              <a:srgbClr val="FF0000"/>
            </a:solidFill>
          </p:spPr>
          <p:txBody>
            <a:bodyPr wrap="square" lIns="0" tIns="0" rIns="0" bIns="0" rtlCol="0"/>
            <a:lstStyle/>
            <a:p>
              <a:endParaRPr sz="2178"/>
            </a:p>
          </p:txBody>
        </p:sp>
      </p:grpSp>
      <p:sp>
        <p:nvSpPr>
          <p:cNvPr id="25" name="object 25"/>
          <p:cNvSpPr txBox="1"/>
          <p:nvPr/>
        </p:nvSpPr>
        <p:spPr>
          <a:xfrm>
            <a:off x="6451484" y="2190646"/>
            <a:ext cx="1479176" cy="1837427"/>
          </a:xfrm>
          <a:prstGeom prst="rect">
            <a:avLst/>
          </a:prstGeom>
        </p:spPr>
        <p:txBody>
          <a:bodyPr vert="horz" wrap="square" lIns="0" tIns="15368" rIns="0" bIns="0" rtlCol="0">
            <a:spAutoFit/>
          </a:bodyPr>
          <a:lstStyle/>
          <a:p>
            <a:pPr marL="68389" marR="557867">
              <a:lnSpc>
                <a:spcPct val="109900"/>
              </a:lnSpc>
              <a:spcBef>
                <a:spcPts val="121"/>
              </a:spcBef>
            </a:pPr>
            <a:r>
              <a:rPr sz="1210" i="1" spc="-36" dirty="0">
                <a:solidFill>
                  <a:srgbClr val="FF0000"/>
                </a:solidFill>
                <a:latin typeface="Trebuchet MS"/>
                <a:cs typeface="Trebuchet MS"/>
              </a:rPr>
              <a:t>Judul:</a:t>
            </a:r>
            <a:r>
              <a:rPr sz="1210" i="1" spc="-138" dirty="0">
                <a:solidFill>
                  <a:srgbClr val="FF0000"/>
                </a:solidFill>
                <a:latin typeface="Trebuchet MS"/>
                <a:cs typeface="Trebuchet MS"/>
              </a:rPr>
              <a:t> </a:t>
            </a:r>
            <a:r>
              <a:rPr sz="1210" i="1" spc="-18" dirty="0">
                <a:solidFill>
                  <a:srgbClr val="FF0000"/>
                </a:solidFill>
                <a:latin typeface="Trebuchet MS"/>
                <a:cs typeface="Trebuchet MS"/>
              </a:rPr>
              <a:t>Static  </a:t>
            </a:r>
            <a:r>
              <a:rPr sz="1210" i="1" spc="-67" dirty="0">
                <a:solidFill>
                  <a:srgbClr val="FF0000"/>
                </a:solidFill>
                <a:latin typeface="Trebuchet MS"/>
                <a:cs typeface="Trebuchet MS"/>
              </a:rPr>
              <a:t>text</a:t>
            </a:r>
            <a:endParaRPr sz="1210">
              <a:solidFill>
                <a:srgbClr val="FF0000"/>
              </a:solidFill>
              <a:latin typeface="Trebuchet MS"/>
              <a:cs typeface="Trebuchet MS"/>
            </a:endParaRPr>
          </a:p>
          <a:p>
            <a:pPr marL="39188" marR="6147" indent="6916">
              <a:lnSpc>
                <a:spcPts val="3691"/>
              </a:lnSpc>
              <a:spcBef>
                <a:spcPts val="157"/>
              </a:spcBef>
            </a:pPr>
            <a:r>
              <a:rPr sz="1210" i="1" spc="-6" dirty="0">
                <a:solidFill>
                  <a:srgbClr val="FF0000"/>
                </a:solidFill>
                <a:latin typeface="Trebuchet MS"/>
                <a:cs typeface="Trebuchet MS"/>
              </a:rPr>
              <a:t>Gambar </a:t>
            </a:r>
            <a:r>
              <a:rPr sz="1210" i="1" spc="18" dirty="0">
                <a:solidFill>
                  <a:srgbClr val="FF0000"/>
                </a:solidFill>
                <a:latin typeface="Trebuchet MS"/>
                <a:cs typeface="Trebuchet MS"/>
              </a:rPr>
              <a:t>Soal </a:t>
            </a:r>
            <a:r>
              <a:rPr sz="1210" i="1" spc="-157" dirty="0">
                <a:solidFill>
                  <a:srgbClr val="FF0000"/>
                </a:solidFill>
                <a:latin typeface="Trebuchet MS"/>
                <a:cs typeface="Trebuchet MS"/>
              </a:rPr>
              <a:t>:</a:t>
            </a:r>
            <a:r>
              <a:rPr sz="1210" i="1" spc="-277" dirty="0">
                <a:solidFill>
                  <a:srgbClr val="FF0000"/>
                </a:solidFill>
                <a:latin typeface="Trebuchet MS"/>
                <a:cs typeface="Trebuchet MS"/>
              </a:rPr>
              <a:t> </a:t>
            </a:r>
            <a:r>
              <a:rPr sz="1210" i="1" spc="36" dirty="0">
                <a:solidFill>
                  <a:srgbClr val="FF0000"/>
                </a:solidFill>
                <a:latin typeface="Trebuchet MS"/>
                <a:cs typeface="Trebuchet MS"/>
              </a:rPr>
              <a:t>Axes1  </a:t>
            </a:r>
            <a:r>
              <a:rPr sz="1210" i="1" spc="42" dirty="0">
                <a:solidFill>
                  <a:srgbClr val="FF0000"/>
                </a:solidFill>
                <a:latin typeface="Trebuchet MS"/>
                <a:cs typeface="Trebuchet MS"/>
              </a:rPr>
              <a:t>Pop </a:t>
            </a:r>
            <a:r>
              <a:rPr sz="1210" i="1" spc="-6" dirty="0">
                <a:solidFill>
                  <a:srgbClr val="FF0000"/>
                </a:solidFill>
                <a:latin typeface="Trebuchet MS"/>
                <a:cs typeface="Trebuchet MS"/>
              </a:rPr>
              <a:t>up</a:t>
            </a:r>
            <a:r>
              <a:rPr sz="1210" i="1" spc="-194" dirty="0">
                <a:solidFill>
                  <a:srgbClr val="FF0000"/>
                </a:solidFill>
                <a:latin typeface="Trebuchet MS"/>
                <a:cs typeface="Trebuchet MS"/>
              </a:rPr>
              <a:t> </a:t>
            </a:r>
            <a:r>
              <a:rPr sz="1210" i="1" spc="6" dirty="0">
                <a:solidFill>
                  <a:srgbClr val="FF0000"/>
                </a:solidFill>
                <a:latin typeface="Trebuchet MS"/>
                <a:cs typeface="Trebuchet MS"/>
              </a:rPr>
              <a:t>menu</a:t>
            </a:r>
            <a:endParaRPr sz="1210">
              <a:solidFill>
                <a:srgbClr val="FF0000"/>
              </a:solidFill>
              <a:latin typeface="Trebuchet MS"/>
              <a:cs typeface="Trebuchet MS"/>
            </a:endParaRPr>
          </a:p>
          <a:p>
            <a:pPr>
              <a:spcBef>
                <a:spcPts val="6"/>
              </a:spcBef>
            </a:pPr>
            <a:endParaRPr sz="1634">
              <a:solidFill>
                <a:srgbClr val="FF0000"/>
              </a:solidFill>
              <a:latin typeface="Trebuchet MS"/>
              <a:cs typeface="Trebuchet MS"/>
            </a:endParaRPr>
          </a:p>
          <a:p>
            <a:pPr marL="15368"/>
            <a:r>
              <a:rPr sz="1210" i="1" spc="-6" dirty="0">
                <a:solidFill>
                  <a:srgbClr val="FF0000"/>
                </a:solidFill>
                <a:latin typeface="Trebuchet MS"/>
                <a:cs typeface="Trebuchet MS"/>
              </a:rPr>
              <a:t>Gambar </a:t>
            </a:r>
            <a:r>
              <a:rPr sz="1210" i="1" spc="6" dirty="0">
                <a:solidFill>
                  <a:srgbClr val="FF0000"/>
                </a:solidFill>
                <a:latin typeface="Trebuchet MS"/>
                <a:cs typeface="Trebuchet MS"/>
              </a:rPr>
              <a:t>Rangkaian</a:t>
            </a:r>
            <a:r>
              <a:rPr sz="1210" i="1" spc="-163" dirty="0">
                <a:solidFill>
                  <a:srgbClr val="FF0000"/>
                </a:solidFill>
                <a:latin typeface="Trebuchet MS"/>
                <a:cs typeface="Trebuchet MS"/>
              </a:rPr>
              <a:t> </a:t>
            </a:r>
            <a:r>
              <a:rPr sz="1210" i="1" spc="-157" dirty="0">
                <a:solidFill>
                  <a:srgbClr val="FF0000"/>
                </a:solidFill>
                <a:latin typeface="Trebuchet MS"/>
                <a:cs typeface="Trebuchet MS"/>
              </a:rPr>
              <a:t>:</a:t>
            </a:r>
            <a:endParaRPr sz="1210">
              <a:solidFill>
                <a:srgbClr val="FF0000"/>
              </a:solidFill>
              <a:latin typeface="Trebuchet MS"/>
              <a:cs typeface="Trebuchet MS"/>
            </a:endParaRPr>
          </a:p>
        </p:txBody>
      </p:sp>
      <p:sp>
        <p:nvSpPr>
          <p:cNvPr id="26" name="object 26"/>
          <p:cNvSpPr txBox="1"/>
          <p:nvPr/>
        </p:nvSpPr>
        <p:spPr>
          <a:xfrm>
            <a:off x="6462227" y="4532876"/>
            <a:ext cx="1164131" cy="764820"/>
          </a:xfrm>
          <a:prstGeom prst="rect">
            <a:avLst/>
          </a:prstGeom>
        </p:spPr>
        <p:txBody>
          <a:bodyPr vert="horz" wrap="square" lIns="0" tIns="14600" rIns="0" bIns="0" rtlCol="0">
            <a:spAutoFit/>
          </a:bodyPr>
          <a:lstStyle/>
          <a:p>
            <a:pPr marL="25358">
              <a:spcBef>
                <a:spcPts val="115"/>
              </a:spcBef>
            </a:pPr>
            <a:r>
              <a:rPr sz="1210" i="1" dirty="0">
                <a:solidFill>
                  <a:srgbClr val="FF0000"/>
                </a:solidFill>
                <a:latin typeface="Trebuchet MS"/>
                <a:cs typeface="Trebuchet MS"/>
              </a:rPr>
              <a:t>Pushbutton1</a:t>
            </a:r>
            <a:endParaRPr sz="1210">
              <a:solidFill>
                <a:srgbClr val="FF0000"/>
              </a:solidFill>
              <a:latin typeface="Trebuchet MS"/>
              <a:cs typeface="Trebuchet MS"/>
            </a:endParaRPr>
          </a:p>
          <a:p>
            <a:pPr>
              <a:spcBef>
                <a:spcPts val="48"/>
              </a:spcBef>
            </a:pPr>
            <a:endParaRPr sz="1331">
              <a:solidFill>
                <a:srgbClr val="FF0000"/>
              </a:solidFill>
              <a:latin typeface="Trebuchet MS"/>
              <a:cs typeface="Trebuchet MS"/>
            </a:endParaRPr>
          </a:p>
          <a:p>
            <a:pPr marL="15368" marR="6147">
              <a:lnSpc>
                <a:spcPts val="1392"/>
              </a:lnSpc>
            </a:pPr>
            <a:r>
              <a:rPr sz="1210" i="1" spc="-42" dirty="0">
                <a:solidFill>
                  <a:srgbClr val="FF0000"/>
                </a:solidFill>
                <a:latin typeface="Trebuchet MS"/>
                <a:cs typeface="Trebuchet MS"/>
              </a:rPr>
              <a:t>Output </a:t>
            </a:r>
            <a:r>
              <a:rPr sz="1210" i="1" spc="-157" dirty="0">
                <a:solidFill>
                  <a:srgbClr val="FF0000"/>
                </a:solidFill>
                <a:latin typeface="Trebuchet MS"/>
                <a:cs typeface="Trebuchet MS"/>
              </a:rPr>
              <a:t>: </a:t>
            </a:r>
            <a:r>
              <a:rPr sz="1210" i="1" spc="-42" dirty="0">
                <a:solidFill>
                  <a:srgbClr val="FF0000"/>
                </a:solidFill>
                <a:latin typeface="Trebuchet MS"/>
                <a:cs typeface="Trebuchet MS"/>
              </a:rPr>
              <a:t>Edit </a:t>
            </a:r>
            <a:r>
              <a:rPr sz="1210" i="1" spc="-67" dirty="0">
                <a:solidFill>
                  <a:srgbClr val="FF0000"/>
                </a:solidFill>
                <a:latin typeface="Trebuchet MS"/>
                <a:cs typeface="Trebuchet MS"/>
              </a:rPr>
              <a:t>text  </a:t>
            </a:r>
            <a:r>
              <a:rPr sz="1210" i="1" spc="-18" dirty="0">
                <a:solidFill>
                  <a:srgbClr val="FF0000"/>
                </a:solidFill>
                <a:latin typeface="Trebuchet MS"/>
                <a:cs typeface="Trebuchet MS"/>
              </a:rPr>
              <a:t>Tag:</a:t>
            </a:r>
            <a:r>
              <a:rPr sz="1210" i="1" spc="-79" dirty="0">
                <a:solidFill>
                  <a:srgbClr val="FF0000"/>
                </a:solidFill>
                <a:latin typeface="Trebuchet MS"/>
                <a:cs typeface="Trebuchet MS"/>
              </a:rPr>
              <a:t> </a:t>
            </a:r>
            <a:r>
              <a:rPr sz="1210" i="1" spc="-24" dirty="0">
                <a:solidFill>
                  <a:srgbClr val="FF0000"/>
                </a:solidFill>
                <a:latin typeface="Trebuchet MS"/>
                <a:cs typeface="Trebuchet MS"/>
              </a:rPr>
              <a:t>Edit7</a:t>
            </a:r>
            <a:endParaRPr sz="1210">
              <a:solidFill>
                <a:srgbClr val="FF0000"/>
              </a:solidFill>
              <a:latin typeface="Trebuchet MS"/>
              <a:cs typeface="Trebuchet MS"/>
            </a:endParaRPr>
          </a:p>
        </p:txBody>
      </p:sp>
      <p:sp>
        <p:nvSpPr>
          <p:cNvPr id="27" name="object 27"/>
          <p:cNvSpPr txBox="1"/>
          <p:nvPr/>
        </p:nvSpPr>
        <p:spPr>
          <a:xfrm>
            <a:off x="3838498" y="6057696"/>
            <a:ext cx="835254" cy="200947"/>
          </a:xfrm>
          <a:prstGeom prst="rect">
            <a:avLst/>
          </a:prstGeom>
        </p:spPr>
        <p:txBody>
          <a:bodyPr vert="horz" wrap="square" lIns="0" tIns="14600" rIns="0" bIns="0" rtlCol="0">
            <a:spAutoFit/>
          </a:bodyPr>
          <a:lstStyle/>
          <a:p>
            <a:pPr marL="15368">
              <a:spcBef>
                <a:spcPts val="115"/>
              </a:spcBef>
            </a:pPr>
            <a:r>
              <a:rPr sz="1210" i="1" spc="-54" dirty="0">
                <a:solidFill>
                  <a:srgbClr val="FF0000"/>
                </a:solidFill>
                <a:latin typeface="Trebuchet MS"/>
                <a:cs typeface="Trebuchet MS"/>
              </a:rPr>
              <a:t>Input:</a:t>
            </a:r>
            <a:r>
              <a:rPr sz="1210" i="1" spc="-127" dirty="0">
                <a:solidFill>
                  <a:srgbClr val="FF0000"/>
                </a:solidFill>
                <a:latin typeface="Trebuchet MS"/>
                <a:cs typeface="Trebuchet MS"/>
              </a:rPr>
              <a:t> </a:t>
            </a:r>
            <a:r>
              <a:rPr sz="1210" i="1" dirty="0">
                <a:solidFill>
                  <a:srgbClr val="FF0000"/>
                </a:solidFill>
                <a:latin typeface="Trebuchet MS"/>
                <a:cs typeface="Trebuchet MS"/>
              </a:rPr>
              <a:t>Panel</a:t>
            </a:r>
            <a:endParaRPr sz="1210">
              <a:solidFill>
                <a:srgbClr val="FF0000"/>
              </a:solidFill>
              <a:latin typeface="Trebuchet MS"/>
              <a:cs typeface="Trebuchet MS"/>
            </a:endParaRPr>
          </a:p>
        </p:txBody>
      </p:sp>
    </p:spTree>
    <p:extLst>
      <p:ext uri="{BB962C8B-B14F-4D97-AF65-F5344CB8AC3E}">
        <p14:creationId xmlns:p14="http://schemas.microsoft.com/office/powerpoint/2010/main" val="4179271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156" y="726592"/>
            <a:ext cx="1768865" cy="238202"/>
          </a:xfrm>
          <a:prstGeom prst="rect">
            <a:avLst/>
          </a:prstGeom>
        </p:spPr>
        <p:txBody>
          <a:bodyPr vert="horz" wrap="square" lIns="0" tIns="14600" rIns="0" bIns="0" rtlCol="0">
            <a:spAutoFit/>
          </a:bodyPr>
          <a:lstStyle/>
          <a:p>
            <a:pPr marL="15368">
              <a:spcBef>
                <a:spcPts val="115"/>
              </a:spcBef>
            </a:pPr>
            <a:r>
              <a:rPr sz="1452" i="1" dirty="0">
                <a:solidFill>
                  <a:srgbClr val="FF0000"/>
                </a:solidFill>
                <a:latin typeface="Trebuchet MS"/>
                <a:cs typeface="Trebuchet MS"/>
              </a:rPr>
              <a:t>Tool </a:t>
            </a:r>
            <a:r>
              <a:rPr sz="1452" i="1" spc="12" dirty="0">
                <a:solidFill>
                  <a:srgbClr val="FF0000"/>
                </a:solidFill>
                <a:latin typeface="Trebuchet MS"/>
                <a:cs typeface="Trebuchet MS"/>
              </a:rPr>
              <a:t>yang</a:t>
            </a:r>
            <a:r>
              <a:rPr sz="1452" i="1" spc="-247" dirty="0">
                <a:solidFill>
                  <a:srgbClr val="FF0000"/>
                </a:solidFill>
                <a:latin typeface="Trebuchet MS"/>
                <a:cs typeface="Trebuchet MS"/>
              </a:rPr>
              <a:t> </a:t>
            </a:r>
            <a:r>
              <a:rPr sz="1452" i="1" spc="-18" dirty="0">
                <a:solidFill>
                  <a:srgbClr val="FF0000"/>
                </a:solidFill>
                <a:latin typeface="Trebuchet MS"/>
                <a:cs typeface="Trebuchet MS"/>
              </a:rPr>
              <a:t>digunakan:</a:t>
            </a:r>
            <a:endParaRPr sz="1452">
              <a:solidFill>
                <a:srgbClr val="FF0000"/>
              </a:solidFill>
              <a:latin typeface="Trebuchet MS"/>
              <a:cs typeface="Trebuchet MS"/>
            </a:endParaRPr>
          </a:p>
        </p:txBody>
      </p:sp>
      <p:grpSp>
        <p:nvGrpSpPr>
          <p:cNvPr id="3" name="object 3"/>
          <p:cNvGrpSpPr/>
          <p:nvPr/>
        </p:nvGrpSpPr>
        <p:grpSpPr>
          <a:xfrm>
            <a:off x="552524" y="1150976"/>
            <a:ext cx="4051023" cy="4727217"/>
            <a:chOff x="456600" y="784466"/>
            <a:chExt cx="3347720" cy="3906520"/>
          </a:xfrm>
        </p:grpSpPr>
        <p:sp>
          <p:nvSpPr>
            <p:cNvPr id="4" name="object 4"/>
            <p:cNvSpPr/>
            <p:nvPr/>
          </p:nvSpPr>
          <p:spPr>
            <a:xfrm>
              <a:off x="456600" y="784466"/>
              <a:ext cx="1128817" cy="3906469"/>
            </a:xfrm>
            <a:prstGeom prst="rect">
              <a:avLst/>
            </a:prstGeom>
            <a:blipFill>
              <a:blip r:embed="rId2" cstate="print"/>
              <a:stretch>
                <a:fillRect/>
              </a:stretch>
            </a:blipFill>
          </p:spPr>
          <p:txBody>
            <a:bodyPr wrap="square" lIns="0" tIns="0" rIns="0" bIns="0" rtlCol="0"/>
            <a:lstStyle/>
            <a:p>
              <a:endParaRPr sz="2178">
                <a:solidFill>
                  <a:srgbClr val="FF0000"/>
                </a:solidFill>
              </a:endParaRPr>
            </a:p>
          </p:txBody>
        </p:sp>
        <p:sp>
          <p:nvSpPr>
            <p:cNvPr id="5" name="object 5"/>
            <p:cNvSpPr/>
            <p:nvPr/>
          </p:nvSpPr>
          <p:spPr>
            <a:xfrm>
              <a:off x="781293" y="1556298"/>
              <a:ext cx="3011170" cy="612775"/>
            </a:xfrm>
            <a:custGeom>
              <a:avLst/>
              <a:gdLst/>
              <a:ahLst/>
              <a:cxnLst/>
              <a:rect l="l" t="t" r="r" b="b"/>
              <a:pathLst>
                <a:path w="3011170" h="612775">
                  <a:moveTo>
                    <a:pt x="0" y="612556"/>
                  </a:moveTo>
                  <a:lnTo>
                    <a:pt x="3010949" y="0"/>
                  </a:lnTo>
                </a:path>
              </a:pathLst>
            </a:custGeom>
            <a:ln w="9511">
              <a:solidFill>
                <a:srgbClr val="000000"/>
              </a:solidFill>
            </a:ln>
          </p:spPr>
          <p:txBody>
            <a:bodyPr wrap="square" lIns="0" tIns="0" rIns="0" bIns="0" rtlCol="0"/>
            <a:lstStyle/>
            <a:p>
              <a:endParaRPr sz="2178">
                <a:solidFill>
                  <a:srgbClr val="FF0000"/>
                </a:solidFill>
              </a:endParaRPr>
            </a:p>
          </p:txBody>
        </p:sp>
        <p:sp>
          <p:nvSpPr>
            <p:cNvPr id="6" name="object 6"/>
            <p:cNvSpPr/>
            <p:nvPr/>
          </p:nvSpPr>
          <p:spPr>
            <a:xfrm>
              <a:off x="3686822" y="1523370"/>
              <a:ext cx="117475" cy="104775"/>
            </a:xfrm>
            <a:custGeom>
              <a:avLst/>
              <a:gdLst/>
              <a:ahLst/>
              <a:cxnLst/>
              <a:rect l="l" t="t" r="r" b="b"/>
              <a:pathLst>
                <a:path w="117475" h="104775">
                  <a:moveTo>
                    <a:pt x="0" y="0"/>
                  </a:moveTo>
                  <a:lnTo>
                    <a:pt x="21229" y="104397"/>
                  </a:lnTo>
                  <a:lnTo>
                    <a:pt x="117099" y="30544"/>
                  </a:lnTo>
                  <a:lnTo>
                    <a:pt x="0" y="0"/>
                  </a:lnTo>
                  <a:close/>
                </a:path>
              </a:pathLst>
            </a:custGeom>
            <a:solidFill>
              <a:srgbClr val="000000"/>
            </a:solidFill>
          </p:spPr>
          <p:txBody>
            <a:bodyPr wrap="square" lIns="0" tIns="0" rIns="0" bIns="0" rtlCol="0"/>
            <a:lstStyle/>
            <a:p>
              <a:endParaRPr sz="2178">
                <a:solidFill>
                  <a:srgbClr val="FF0000"/>
                </a:solidFill>
              </a:endParaRPr>
            </a:p>
          </p:txBody>
        </p:sp>
        <p:sp>
          <p:nvSpPr>
            <p:cNvPr id="7" name="object 7"/>
            <p:cNvSpPr/>
            <p:nvPr/>
          </p:nvSpPr>
          <p:spPr>
            <a:xfrm>
              <a:off x="781293" y="2101697"/>
              <a:ext cx="2906395" cy="761365"/>
            </a:xfrm>
            <a:custGeom>
              <a:avLst/>
              <a:gdLst/>
              <a:ahLst/>
              <a:cxnLst/>
              <a:rect l="l" t="t" r="r" b="b"/>
              <a:pathLst>
                <a:path w="2906395" h="761364">
                  <a:moveTo>
                    <a:pt x="0" y="760933"/>
                  </a:moveTo>
                  <a:lnTo>
                    <a:pt x="2905800" y="0"/>
                  </a:lnTo>
                </a:path>
              </a:pathLst>
            </a:custGeom>
            <a:ln w="9511">
              <a:solidFill>
                <a:srgbClr val="000000"/>
              </a:solidFill>
            </a:ln>
          </p:spPr>
          <p:txBody>
            <a:bodyPr wrap="square" lIns="0" tIns="0" rIns="0" bIns="0" rtlCol="0"/>
            <a:lstStyle/>
            <a:p>
              <a:endParaRPr sz="2178">
                <a:solidFill>
                  <a:srgbClr val="FF0000"/>
                </a:solidFill>
              </a:endParaRPr>
            </a:p>
          </p:txBody>
        </p:sp>
        <p:sp>
          <p:nvSpPr>
            <p:cNvPr id="8" name="object 8"/>
            <p:cNvSpPr/>
            <p:nvPr/>
          </p:nvSpPr>
          <p:spPr>
            <a:xfrm>
              <a:off x="3580005" y="2074552"/>
              <a:ext cx="118745" cy="103505"/>
            </a:xfrm>
            <a:custGeom>
              <a:avLst/>
              <a:gdLst/>
              <a:ahLst/>
              <a:cxnLst/>
              <a:rect l="l" t="t" r="r" b="b"/>
              <a:pathLst>
                <a:path w="118745" h="103505">
                  <a:moveTo>
                    <a:pt x="0" y="0"/>
                  </a:moveTo>
                  <a:lnTo>
                    <a:pt x="26990" y="103063"/>
                  </a:lnTo>
                  <a:lnTo>
                    <a:pt x="118619" y="24001"/>
                  </a:lnTo>
                  <a:lnTo>
                    <a:pt x="0" y="0"/>
                  </a:lnTo>
                  <a:close/>
                </a:path>
              </a:pathLst>
            </a:custGeom>
            <a:solidFill>
              <a:srgbClr val="000000"/>
            </a:solidFill>
          </p:spPr>
          <p:txBody>
            <a:bodyPr wrap="square" lIns="0" tIns="0" rIns="0" bIns="0" rtlCol="0"/>
            <a:lstStyle/>
            <a:p>
              <a:endParaRPr sz="2178">
                <a:solidFill>
                  <a:srgbClr val="FF0000"/>
                </a:solidFill>
              </a:endParaRPr>
            </a:p>
          </p:txBody>
        </p:sp>
        <p:sp>
          <p:nvSpPr>
            <p:cNvPr id="9" name="object 9"/>
            <p:cNvSpPr/>
            <p:nvPr/>
          </p:nvSpPr>
          <p:spPr>
            <a:xfrm>
              <a:off x="1105988" y="2810196"/>
              <a:ext cx="2537460" cy="52705"/>
            </a:xfrm>
            <a:custGeom>
              <a:avLst/>
              <a:gdLst/>
              <a:ahLst/>
              <a:cxnLst/>
              <a:rect l="l" t="t" r="r" b="b"/>
              <a:pathLst>
                <a:path w="2537460" h="52705">
                  <a:moveTo>
                    <a:pt x="0" y="52434"/>
                  </a:moveTo>
                  <a:lnTo>
                    <a:pt x="2537078" y="0"/>
                  </a:lnTo>
                </a:path>
              </a:pathLst>
            </a:custGeom>
            <a:ln w="9511">
              <a:solidFill>
                <a:srgbClr val="000000"/>
              </a:solidFill>
            </a:ln>
          </p:spPr>
          <p:txBody>
            <a:bodyPr wrap="square" lIns="0" tIns="0" rIns="0" bIns="0" rtlCol="0"/>
            <a:lstStyle/>
            <a:p>
              <a:endParaRPr sz="2178">
                <a:solidFill>
                  <a:srgbClr val="FF0000"/>
                </a:solidFill>
              </a:endParaRPr>
            </a:p>
          </p:txBody>
        </p:sp>
        <p:sp>
          <p:nvSpPr>
            <p:cNvPr id="10" name="object 10"/>
            <p:cNvSpPr/>
            <p:nvPr/>
          </p:nvSpPr>
          <p:spPr>
            <a:xfrm>
              <a:off x="3545191" y="2758944"/>
              <a:ext cx="109855" cy="106680"/>
            </a:xfrm>
            <a:custGeom>
              <a:avLst/>
              <a:gdLst/>
              <a:ahLst/>
              <a:cxnLst/>
              <a:rect l="l" t="t" r="r" b="b"/>
              <a:pathLst>
                <a:path w="109854" h="106680">
                  <a:moveTo>
                    <a:pt x="0" y="0"/>
                  </a:moveTo>
                  <a:lnTo>
                    <a:pt x="2197" y="106509"/>
                  </a:lnTo>
                  <a:lnTo>
                    <a:pt x="109738" y="51013"/>
                  </a:lnTo>
                  <a:lnTo>
                    <a:pt x="0" y="0"/>
                  </a:lnTo>
                  <a:close/>
                </a:path>
              </a:pathLst>
            </a:custGeom>
            <a:solidFill>
              <a:srgbClr val="000000"/>
            </a:solidFill>
          </p:spPr>
          <p:txBody>
            <a:bodyPr wrap="square" lIns="0" tIns="0" rIns="0" bIns="0" rtlCol="0"/>
            <a:lstStyle/>
            <a:p>
              <a:endParaRPr sz="2178">
                <a:solidFill>
                  <a:srgbClr val="FF0000"/>
                </a:solidFill>
              </a:endParaRPr>
            </a:p>
          </p:txBody>
        </p:sp>
        <p:sp>
          <p:nvSpPr>
            <p:cNvPr id="11" name="object 11"/>
            <p:cNvSpPr/>
            <p:nvPr/>
          </p:nvSpPr>
          <p:spPr>
            <a:xfrm>
              <a:off x="737537" y="3187966"/>
              <a:ext cx="2949575" cy="131445"/>
            </a:xfrm>
            <a:custGeom>
              <a:avLst/>
              <a:gdLst/>
              <a:ahLst/>
              <a:cxnLst/>
              <a:rect l="l" t="t" r="r" b="b"/>
              <a:pathLst>
                <a:path w="2949575" h="131445">
                  <a:moveTo>
                    <a:pt x="0" y="0"/>
                  </a:moveTo>
                  <a:lnTo>
                    <a:pt x="2953397" y="131022"/>
                  </a:lnTo>
                </a:path>
              </a:pathLst>
            </a:custGeom>
            <a:ln w="9511">
              <a:solidFill>
                <a:srgbClr val="000000"/>
              </a:solidFill>
            </a:ln>
          </p:spPr>
          <p:txBody>
            <a:bodyPr wrap="square" lIns="0" tIns="0" rIns="0" bIns="0" rtlCol="0"/>
            <a:lstStyle/>
            <a:p>
              <a:endParaRPr sz="2178">
                <a:solidFill>
                  <a:srgbClr val="FF0000"/>
                </a:solidFill>
              </a:endParaRPr>
            </a:p>
          </p:txBody>
        </p:sp>
        <p:sp>
          <p:nvSpPr>
            <p:cNvPr id="12" name="object 12"/>
            <p:cNvSpPr/>
            <p:nvPr/>
          </p:nvSpPr>
          <p:spPr>
            <a:xfrm>
              <a:off x="3587771" y="3261301"/>
              <a:ext cx="111125" cy="106680"/>
            </a:xfrm>
            <a:custGeom>
              <a:avLst/>
              <a:gdLst/>
              <a:ahLst/>
              <a:cxnLst/>
              <a:rect l="l" t="t" r="r" b="b"/>
              <a:pathLst>
                <a:path w="111125" h="106679">
                  <a:moveTo>
                    <a:pt x="0" y="106434"/>
                  </a:moveTo>
                  <a:lnTo>
                    <a:pt x="4715" y="0"/>
                  </a:lnTo>
                  <a:lnTo>
                    <a:pt x="110920" y="58026"/>
                  </a:lnTo>
                  <a:lnTo>
                    <a:pt x="0" y="106434"/>
                  </a:lnTo>
                  <a:close/>
                </a:path>
              </a:pathLst>
            </a:custGeom>
            <a:solidFill>
              <a:srgbClr val="000000"/>
            </a:solidFill>
          </p:spPr>
          <p:txBody>
            <a:bodyPr wrap="square" lIns="0" tIns="0" rIns="0" bIns="0" rtlCol="0"/>
            <a:lstStyle/>
            <a:p>
              <a:endParaRPr sz="2178">
                <a:solidFill>
                  <a:srgbClr val="FF0000"/>
                </a:solidFill>
              </a:endParaRPr>
            </a:p>
          </p:txBody>
        </p:sp>
        <p:sp>
          <p:nvSpPr>
            <p:cNvPr id="13" name="object 13"/>
            <p:cNvSpPr/>
            <p:nvPr/>
          </p:nvSpPr>
          <p:spPr>
            <a:xfrm>
              <a:off x="781293" y="3855110"/>
              <a:ext cx="2862580" cy="665480"/>
            </a:xfrm>
            <a:custGeom>
              <a:avLst/>
              <a:gdLst/>
              <a:ahLst/>
              <a:cxnLst/>
              <a:rect l="l" t="t" r="r" b="b"/>
              <a:pathLst>
                <a:path w="2862579" h="665479">
                  <a:moveTo>
                    <a:pt x="0" y="0"/>
                  </a:moveTo>
                  <a:lnTo>
                    <a:pt x="2865996" y="665864"/>
                  </a:lnTo>
                </a:path>
              </a:pathLst>
            </a:custGeom>
            <a:ln w="9511">
              <a:solidFill>
                <a:srgbClr val="000000"/>
              </a:solidFill>
            </a:ln>
          </p:spPr>
          <p:txBody>
            <a:bodyPr wrap="square" lIns="0" tIns="0" rIns="0" bIns="0" rtlCol="0"/>
            <a:lstStyle/>
            <a:p>
              <a:endParaRPr sz="2178">
                <a:solidFill>
                  <a:srgbClr val="FF0000"/>
                </a:solidFill>
              </a:endParaRPr>
            </a:p>
          </p:txBody>
        </p:sp>
        <p:sp>
          <p:nvSpPr>
            <p:cNvPr id="14" name="object 14"/>
            <p:cNvSpPr/>
            <p:nvPr/>
          </p:nvSpPr>
          <p:spPr>
            <a:xfrm>
              <a:off x="3536976" y="4446260"/>
              <a:ext cx="118110" cy="104139"/>
            </a:xfrm>
            <a:custGeom>
              <a:avLst/>
              <a:gdLst/>
              <a:ahLst/>
              <a:cxnLst/>
              <a:rect l="l" t="t" r="r" b="b"/>
              <a:pathLst>
                <a:path w="118110" h="104139">
                  <a:moveTo>
                    <a:pt x="0" y="103767"/>
                  </a:moveTo>
                  <a:lnTo>
                    <a:pt x="24109" y="0"/>
                  </a:lnTo>
                  <a:lnTo>
                    <a:pt x="117897" y="76475"/>
                  </a:lnTo>
                  <a:lnTo>
                    <a:pt x="0" y="103767"/>
                  </a:lnTo>
                  <a:close/>
                </a:path>
              </a:pathLst>
            </a:custGeom>
            <a:solidFill>
              <a:srgbClr val="000000"/>
            </a:solidFill>
          </p:spPr>
          <p:txBody>
            <a:bodyPr wrap="square" lIns="0" tIns="0" rIns="0" bIns="0" rtlCol="0"/>
            <a:lstStyle/>
            <a:p>
              <a:endParaRPr sz="2178">
                <a:solidFill>
                  <a:srgbClr val="FF0000"/>
                </a:solidFill>
              </a:endParaRPr>
            </a:p>
          </p:txBody>
        </p:sp>
        <p:sp>
          <p:nvSpPr>
            <p:cNvPr id="15" name="object 15"/>
            <p:cNvSpPr/>
            <p:nvPr/>
          </p:nvSpPr>
          <p:spPr>
            <a:xfrm>
              <a:off x="1194137" y="3855110"/>
              <a:ext cx="2493010" cy="0"/>
            </a:xfrm>
            <a:custGeom>
              <a:avLst/>
              <a:gdLst/>
              <a:ahLst/>
              <a:cxnLst/>
              <a:rect l="l" t="t" r="r" b="b"/>
              <a:pathLst>
                <a:path w="2493010">
                  <a:moveTo>
                    <a:pt x="0" y="0"/>
                  </a:moveTo>
                  <a:lnTo>
                    <a:pt x="2496185" y="0"/>
                  </a:lnTo>
                </a:path>
              </a:pathLst>
            </a:custGeom>
            <a:ln w="9511">
              <a:solidFill>
                <a:srgbClr val="000000"/>
              </a:solidFill>
            </a:ln>
          </p:spPr>
          <p:txBody>
            <a:bodyPr wrap="square" lIns="0" tIns="0" rIns="0" bIns="0" rtlCol="0"/>
            <a:lstStyle/>
            <a:p>
              <a:endParaRPr sz="2178">
                <a:solidFill>
                  <a:srgbClr val="FF0000"/>
                </a:solidFill>
              </a:endParaRPr>
            </a:p>
          </p:txBody>
        </p:sp>
        <p:sp>
          <p:nvSpPr>
            <p:cNvPr id="16" name="object 16"/>
            <p:cNvSpPr/>
            <p:nvPr/>
          </p:nvSpPr>
          <p:spPr>
            <a:xfrm>
              <a:off x="3590032" y="3801844"/>
              <a:ext cx="109220" cy="106680"/>
            </a:xfrm>
            <a:custGeom>
              <a:avLst/>
              <a:gdLst/>
              <a:ahLst/>
              <a:cxnLst/>
              <a:rect l="l" t="t" r="r" b="b"/>
              <a:pathLst>
                <a:path w="109220" h="106679">
                  <a:moveTo>
                    <a:pt x="0" y="106530"/>
                  </a:moveTo>
                  <a:lnTo>
                    <a:pt x="0" y="0"/>
                  </a:lnTo>
                  <a:lnTo>
                    <a:pt x="108661" y="53265"/>
                  </a:lnTo>
                  <a:lnTo>
                    <a:pt x="0" y="106530"/>
                  </a:lnTo>
                  <a:close/>
                </a:path>
              </a:pathLst>
            </a:custGeom>
            <a:solidFill>
              <a:srgbClr val="000000"/>
            </a:solidFill>
          </p:spPr>
          <p:txBody>
            <a:bodyPr wrap="square" lIns="0" tIns="0" rIns="0" bIns="0" rtlCol="0"/>
            <a:lstStyle/>
            <a:p>
              <a:endParaRPr sz="2178">
                <a:solidFill>
                  <a:srgbClr val="FF0000"/>
                </a:solidFill>
              </a:endParaRPr>
            </a:p>
          </p:txBody>
        </p:sp>
      </p:grpSp>
      <p:sp>
        <p:nvSpPr>
          <p:cNvPr id="17" name="object 17"/>
          <p:cNvSpPr txBox="1"/>
          <p:nvPr/>
        </p:nvSpPr>
        <p:spPr>
          <a:xfrm>
            <a:off x="4646566" y="1820751"/>
            <a:ext cx="858307" cy="200947"/>
          </a:xfrm>
          <a:prstGeom prst="rect">
            <a:avLst/>
          </a:prstGeom>
        </p:spPr>
        <p:txBody>
          <a:bodyPr vert="horz" wrap="square" lIns="0" tIns="14600" rIns="0" bIns="0" rtlCol="0">
            <a:spAutoFit/>
          </a:bodyPr>
          <a:lstStyle/>
          <a:p>
            <a:pPr marL="15368">
              <a:spcBef>
                <a:spcPts val="115"/>
              </a:spcBef>
            </a:pPr>
            <a:r>
              <a:rPr sz="1210" i="1" spc="48" dirty="0">
                <a:solidFill>
                  <a:srgbClr val="FF0000"/>
                </a:solidFill>
                <a:latin typeface="Trebuchet MS"/>
                <a:cs typeface="Trebuchet MS"/>
              </a:rPr>
              <a:t>Push</a:t>
            </a:r>
            <a:r>
              <a:rPr sz="1210" i="1" spc="-127" dirty="0">
                <a:solidFill>
                  <a:srgbClr val="FF0000"/>
                </a:solidFill>
                <a:latin typeface="Trebuchet MS"/>
                <a:cs typeface="Trebuchet MS"/>
              </a:rPr>
              <a:t> </a:t>
            </a:r>
            <a:r>
              <a:rPr sz="1210" i="1" spc="-36" dirty="0">
                <a:solidFill>
                  <a:srgbClr val="FF0000"/>
                </a:solidFill>
                <a:latin typeface="Trebuchet MS"/>
                <a:cs typeface="Trebuchet MS"/>
              </a:rPr>
              <a:t>button</a:t>
            </a:r>
            <a:endParaRPr sz="1210">
              <a:solidFill>
                <a:srgbClr val="FF0000"/>
              </a:solidFill>
              <a:latin typeface="Trebuchet MS"/>
              <a:cs typeface="Trebuchet MS"/>
            </a:endParaRPr>
          </a:p>
        </p:txBody>
      </p:sp>
      <p:sp>
        <p:nvSpPr>
          <p:cNvPr id="18" name="object 18"/>
          <p:cNvSpPr txBox="1"/>
          <p:nvPr/>
        </p:nvSpPr>
        <p:spPr>
          <a:xfrm>
            <a:off x="4658844" y="2617447"/>
            <a:ext cx="630091" cy="200947"/>
          </a:xfrm>
          <a:prstGeom prst="rect">
            <a:avLst/>
          </a:prstGeom>
        </p:spPr>
        <p:txBody>
          <a:bodyPr vert="horz" wrap="square" lIns="0" tIns="14600" rIns="0" bIns="0" rtlCol="0">
            <a:spAutoFit/>
          </a:bodyPr>
          <a:lstStyle/>
          <a:p>
            <a:pPr marL="15368">
              <a:spcBef>
                <a:spcPts val="115"/>
              </a:spcBef>
            </a:pPr>
            <a:r>
              <a:rPr sz="1210" i="1" spc="-42" dirty="0">
                <a:solidFill>
                  <a:srgbClr val="FF0000"/>
                </a:solidFill>
                <a:latin typeface="Trebuchet MS"/>
                <a:cs typeface="Trebuchet MS"/>
              </a:rPr>
              <a:t>Edit</a:t>
            </a:r>
            <a:r>
              <a:rPr sz="1210" i="1" spc="-133" dirty="0">
                <a:solidFill>
                  <a:srgbClr val="FF0000"/>
                </a:solidFill>
                <a:latin typeface="Trebuchet MS"/>
                <a:cs typeface="Trebuchet MS"/>
              </a:rPr>
              <a:t> </a:t>
            </a:r>
            <a:r>
              <a:rPr sz="1210" i="1" spc="-30" dirty="0">
                <a:solidFill>
                  <a:srgbClr val="FF0000"/>
                </a:solidFill>
                <a:latin typeface="Trebuchet MS"/>
                <a:cs typeface="Trebuchet MS"/>
              </a:rPr>
              <a:t>Text</a:t>
            </a:r>
            <a:endParaRPr sz="1210">
              <a:solidFill>
                <a:srgbClr val="FF0000"/>
              </a:solidFill>
              <a:latin typeface="Trebuchet MS"/>
              <a:cs typeface="Trebuchet MS"/>
            </a:endParaRPr>
          </a:p>
        </p:txBody>
      </p:sp>
      <p:sp>
        <p:nvSpPr>
          <p:cNvPr id="19" name="object 19"/>
          <p:cNvSpPr txBox="1"/>
          <p:nvPr/>
        </p:nvSpPr>
        <p:spPr>
          <a:xfrm>
            <a:off x="4648102" y="3480010"/>
            <a:ext cx="760719" cy="1517270"/>
          </a:xfrm>
          <a:prstGeom prst="rect">
            <a:avLst/>
          </a:prstGeom>
        </p:spPr>
        <p:txBody>
          <a:bodyPr vert="horz" wrap="square" lIns="0" tIns="14600" rIns="0" bIns="0" rtlCol="0">
            <a:spAutoFit/>
          </a:bodyPr>
          <a:lstStyle/>
          <a:p>
            <a:pPr marL="15368">
              <a:spcBef>
                <a:spcPts val="115"/>
              </a:spcBef>
            </a:pPr>
            <a:r>
              <a:rPr sz="1210" i="1" spc="-18" dirty="0">
                <a:solidFill>
                  <a:srgbClr val="FF0000"/>
                </a:solidFill>
                <a:latin typeface="Trebuchet MS"/>
                <a:cs typeface="Trebuchet MS"/>
              </a:rPr>
              <a:t>Static</a:t>
            </a:r>
            <a:r>
              <a:rPr sz="1210" i="1" spc="-138" dirty="0">
                <a:solidFill>
                  <a:srgbClr val="FF0000"/>
                </a:solidFill>
                <a:latin typeface="Trebuchet MS"/>
                <a:cs typeface="Trebuchet MS"/>
              </a:rPr>
              <a:t> </a:t>
            </a:r>
            <a:r>
              <a:rPr sz="1210" i="1" spc="-30" dirty="0">
                <a:solidFill>
                  <a:srgbClr val="FF0000"/>
                </a:solidFill>
                <a:latin typeface="Trebuchet MS"/>
                <a:cs typeface="Trebuchet MS"/>
              </a:rPr>
              <a:t>Text</a:t>
            </a:r>
            <a:endParaRPr sz="1210" dirty="0">
              <a:solidFill>
                <a:srgbClr val="FF0000"/>
              </a:solidFill>
              <a:latin typeface="Trebuchet MS"/>
              <a:cs typeface="Trebuchet MS"/>
            </a:endParaRPr>
          </a:p>
          <a:p>
            <a:pPr>
              <a:lnSpc>
                <a:spcPct val="100000"/>
              </a:lnSpc>
            </a:pPr>
            <a:endParaRPr sz="1331" dirty="0">
              <a:solidFill>
                <a:srgbClr val="FF0000"/>
              </a:solidFill>
              <a:latin typeface="Trebuchet MS"/>
              <a:cs typeface="Trebuchet MS"/>
            </a:endParaRPr>
          </a:p>
          <a:p>
            <a:pPr>
              <a:spcBef>
                <a:spcPts val="54"/>
              </a:spcBef>
            </a:pPr>
            <a:endParaRPr sz="1513" dirty="0">
              <a:solidFill>
                <a:srgbClr val="FF0000"/>
              </a:solidFill>
              <a:latin typeface="Trebuchet MS"/>
              <a:cs typeface="Trebuchet MS"/>
            </a:endParaRPr>
          </a:p>
          <a:p>
            <a:pPr marL="15368" marR="256650">
              <a:lnSpc>
                <a:spcPct val="109900"/>
              </a:lnSpc>
            </a:pPr>
            <a:r>
              <a:rPr sz="1210" i="1" spc="42" dirty="0">
                <a:solidFill>
                  <a:srgbClr val="FF0000"/>
                </a:solidFill>
                <a:latin typeface="Trebuchet MS"/>
                <a:cs typeface="Trebuchet MS"/>
              </a:rPr>
              <a:t>Pop</a:t>
            </a:r>
            <a:r>
              <a:rPr sz="1210" i="1" spc="-169" dirty="0">
                <a:solidFill>
                  <a:srgbClr val="FF0000"/>
                </a:solidFill>
                <a:latin typeface="Trebuchet MS"/>
                <a:cs typeface="Trebuchet MS"/>
              </a:rPr>
              <a:t> </a:t>
            </a:r>
            <a:r>
              <a:rPr sz="1210" i="1" spc="-6" dirty="0">
                <a:solidFill>
                  <a:srgbClr val="FF0000"/>
                </a:solidFill>
                <a:latin typeface="Trebuchet MS"/>
                <a:cs typeface="Trebuchet MS"/>
              </a:rPr>
              <a:t>up  </a:t>
            </a:r>
            <a:r>
              <a:rPr sz="1210" i="1" spc="6" dirty="0">
                <a:solidFill>
                  <a:srgbClr val="FF0000"/>
                </a:solidFill>
                <a:latin typeface="Trebuchet MS"/>
                <a:cs typeface="Trebuchet MS"/>
              </a:rPr>
              <a:t>menu</a:t>
            </a:r>
            <a:endParaRPr sz="1210" dirty="0">
              <a:solidFill>
                <a:srgbClr val="FF0000"/>
              </a:solidFill>
              <a:latin typeface="Trebuchet MS"/>
              <a:cs typeface="Trebuchet MS"/>
            </a:endParaRPr>
          </a:p>
          <a:p>
            <a:pPr>
              <a:spcBef>
                <a:spcPts val="30"/>
              </a:spcBef>
            </a:pPr>
            <a:endParaRPr sz="1755" dirty="0">
              <a:solidFill>
                <a:srgbClr val="FF0000"/>
              </a:solidFill>
              <a:latin typeface="Trebuchet MS"/>
              <a:cs typeface="Trebuchet MS"/>
            </a:endParaRPr>
          </a:p>
          <a:p>
            <a:pPr marL="16905"/>
            <a:r>
              <a:rPr sz="1210" i="1" dirty="0">
                <a:solidFill>
                  <a:srgbClr val="FF0000"/>
                </a:solidFill>
                <a:latin typeface="Trebuchet MS"/>
                <a:cs typeface="Trebuchet MS"/>
              </a:rPr>
              <a:t>Panel</a:t>
            </a:r>
            <a:endParaRPr sz="1210" dirty="0">
              <a:solidFill>
                <a:srgbClr val="FF0000"/>
              </a:solidFill>
              <a:latin typeface="Trebuchet MS"/>
              <a:cs typeface="Trebuchet MS"/>
            </a:endParaRPr>
          </a:p>
        </p:txBody>
      </p:sp>
      <p:sp>
        <p:nvSpPr>
          <p:cNvPr id="20" name="object 20"/>
          <p:cNvSpPr txBox="1"/>
          <p:nvPr/>
        </p:nvSpPr>
        <p:spPr>
          <a:xfrm>
            <a:off x="4626603" y="5574232"/>
            <a:ext cx="368065" cy="200947"/>
          </a:xfrm>
          <a:prstGeom prst="rect">
            <a:avLst/>
          </a:prstGeom>
        </p:spPr>
        <p:txBody>
          <a:bodyPr vert="horz" wrap="square" lIns="0" tIns="14600" rIns="0" bIns="0" rtlCol="0">
            <a:spAutoFit/>
          </a:bodyPr>
          <a:lstStyle/>
          <a:p>
            <a:pPr marL="15368">
              <a:spcBef>
                <a:spcPts val="115"/>
              </a:spcBef>
            </a:pPr>
            <a:r>
              <a:rPr sz="1210" i="1" spc="42" dirty="0">
                <a:solidFill>
                  <a:srgbClr val="FF0000"/>
                </a:solidFill>
                <a:latin typeface="Trebuchet MS"/>
                <a:cs typeface="Trebuchet MS"/>
              </a:rPr>
              <a:t>A</a:t>
            </a:r>
            <a:r>
              <a:rPr sz="1210" i="1" spc="-12" dirty="0">
                <a:solidFill>
                  <a:srgbClr val="FF0000"/>
                </a:solidFill>
                <a:latin typeface="Trebuchet MS"/>
                <a:cs typeface="Trebuchet MS"/>
              </a:rPr>
              <a:t>x</a:t>
            </a:r>
            <a:r>
              <a:rPr sz="1210" i="1" spc="-18" dirty="0">
                <a:solidFill>
                  <a:srgbClr val="FF0000"/>
                </a:solidFill>
                <a:latin typeface="Trebuchet MS"/>
                <a:cs typeface="Trebuchet MS"/>
              </a:rPr>
              <a:t>e</a:t>
            </a:r>
            <a:r>
              <a:rPr sz="1210" i="1" spc="133" dirty="0">
                <a:solidFill>
                  <a:srgbClr val="FF0000"/>
                </a:solidFill>
                <a:latin typeface="Trebuchet MS"/>
                <a:cs typeface="Trebuchet MS"/>
              </a:rPr>
              <a:t>s</a:t>
            </a:r>
            <a:endParaRPr sz="1210">
              <a:solidFill>
                <a:srgbClr val="FF0000"/>
              </a:solidFill>
              <a:latin typeface="Trebuchet MS"/>
              <a:cs typeface="Trebuchet MS"/>
            </a:endParaRPr>
          </a:p>
        </p:txBody>
      </p:sp>
    </p:spTree>
    <p:extLst>
      <p:ext uri="{BB962C8B-B14F-4D97-AF65-F5344CB8AC3E}">
        <p14:creationId xmlns:p14="http://schemas.microsoft.com/office/powerpoint/2010/main" val="3544084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157" y="1123336"/>
            <a:ext cx="1938682" cy="238202"/>
          </a:xfrm>
          <a:prstGeom prst="rect">
            <a:avLst/>
          </a:prstGeom>
        </p:spPr>
        <p:txBody>
          <a:bodyPr vert="horz" wrap="square" lIns="0" tIns="14600" rIns="0" bIns="0" rtlCol="0">
            <a:spAutoFit/>
          </a:bodyPr>
          <a:lstStyle/>
          <a:p>
            <a:pPr marL="15368">
              <a:spcBef>
                <a:spcPts val="115"/>
              </a:spcBef>
            </a:pPr>
            <a:r>
              <a:rPr sz="1452" i="1" spc="-6" dirty="0">
                <a:solidFill>
                  <a:srgbClr val="FF0000"/>
                </a:solidFill>
                <a:latin typeface="Trebuchet MS"/>
                <a:cs typeface="Trebuchet MS"/>
              </a:rPr>
              <a:t>Penjelasan </a:t>
            </a:r>
            <a:r>
              <a:rPr sz="1452" i="1" dirty="0">
                <a:solidFill>
                  <a:srgbClr val="FF0000"/>
                </a:solidFill>
                <a:latin typeface="Trebuchet MS"/>
                <a:cs typeface="Trebuchet MS"/>
              </a:rPr>
              <a:t>Panel</a:t>
            </a:r>
            <a:r>
              <a:rPr sz="1452" i="1" spc="-200" dirty="0">
                <a:solidFill>
                  <a:srgbClr val="FF0000"/>
                </a:solidFill>
                <a:latin typeface="Trebuchet MS"/>
                <a:cs typeface="Trebuchet MS"/>
              </a:rPr>
              <a:t> </a:t>
            </a:r>
            <a:r>
              <a:rPr sz="1452" i="1" spc="-61" dirty="0">
                <a:solidFill>
                  <a:srgbClr val="FF0000"/>
                </a:solidFill>
                <a:latin typeface="Trebuchet MS"/>
                <a:cs typeface="Trebuchet MS"/>
              </a:rPr>
              <a:t>Input:</a:t>
            </a:r>
            <a:endParaRPr sz="1452">
              <a:solidFill>
                <a:srgbClr val="FF0000"/>
              </a:solidFill>
              <a:latin typeface="Trebuchet MS"/>
              <a:cs typeface="Trebuchet MS"/>
            </a:endParaRPr>
          </a:p>
        </p:txBody>
      </p:sp>
      <p:graphicFrame>
        <p:nvGraphicFramePr>
          <p:cNvPr id="3" name="object 3"/>
          <p:cNvGraphicFramePr>
            <a:graphicFrameLocks noGrp="1"/>
          </p:cNvGraphicFramePr>
          <p:nvPr>
            <p:extLst>
              <p:ext uri="{D42A27DB-BD31-4B8C-83A1-F6EECF244321}">
                <p14:modId xmlns:p14="http://schemas.microsoft.com/office/powerpoint/2010/main" val="258299656"/>
              </p:ext>
            </p:extLst>
          </p:nvPr>
        </p:nvGraphicFramePr>
        <p:xfrm>
          <a:off x="856204" y="1547171"/>
          <a:ext cx="4039497" cy="2828966"/>
        </p:xfrm>
        <a:graphic>
          <a:graphicData uri="http://schemas.openxmlformats.org/drawingml/2006/table">
            <a:tbl>
              <a:tblPr firstRow="1" bandRow="1">
                <a:tableStyleId>{2D5ABB26-0587-4C30-8999-92F81FD0307C}</a:tableStyleId>
              </a:tblPr>
              <a:tblGrid>
                <a:gridCol w="1431535">
                  <a:extLst>
                    <a:ext uri="{9D8B030D-6E8A-4147-A177-3AD203B41FA5}">
                      <a16:colId xmlns:a16="http://schemas.microsoft.com/office/drawing/2014/main" val="20000"/>
                    </a:ext>
                  </a:extLst>
                </a:gridCol>
                <a:gridCol w="1303981">
                  <a:extLst>
                    <a:ext uri="{9D8B030D-6E8A-4147-A177-3AD203B41FA5}">
                      <a16:colId xmlns:a16="http://schemas.microsoft.com/office/drawing/2014/main" val="20001"/>
                    </a:ext>
                  </a:extLst>
                </a:gridCol>
                <a:gridCol w="1303981">
                  <a:extLst>
                    <a:ext uri="{9D8B030D-6E8A-4147-A177-3AD203B41FA5}">
                      <a16:colId xmlns:a16="http://schemas.microsoft.com/office/drawing/2014/main" val="20002"/>
                    </a:ext>
                  </a:extLst>
                </a:gridCol>
              </a:tblGrid>
              <a:tr h="404138">
                <a:tc>
                  <a:txBody>
                    <a:bodyPr/>
                    <a:lstStyle/>
                    <a:p>
                      <a:pPr marL="68580">
                        <a:lnSpc>
                          <a:spcPts val="1385"/>
                        </a:lnSpc>
                      </a:pPr>
                      <a:r>
                        <a:rPr sz="1500" i="1" spc="-20" dirty="0">
                          <a:solidFill>
                            <a:srgbClr val="FF0000"/>
                          </a:solidFill>
                          <a:latin typeface="Trebuchet MS"/>
                          <a:cs typeface="Trebuchet MS"/>
                        </a:rPr>
                        <a:t>String</a:t>
                      </a:r>
                      <a:endParaRPr sz="1500">
                        <a:solidFill>
                          <a:srgbClr val="FF0000"/>
                        </a:solidFill>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215">
                        <a:lnSpc>
                          <a:spcPts val="1385"/>
                        </a:lnSpc>
                      </a:pPr>
                      <a:r>
                        <a:rPr sz="1500" i="1" spc="30" dirty="0">
                          <a:solidFill>
                            <a:srgbClr val="FF0000"/>
                          </a:solidFill>
                          <a:latin typeface="Trebuchet MS"/>
                          <a:cs typeface="Trebuchet MS"/>
                        </a:rPr>
                        <a:t>Tag</a:t>
                      </a:r>
                      <a:endParaRPr sz="1500">
                        <a:solidFill>
                          <a:srgbClr val="FF0000"/>
                        </a:solidFill>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385"/>
                        </a:lnSpc>
                      </a:pPr>
                      <a:r>
                        <a:rPr sz="1500" i="1" spc="-20" dirty="0">
                          <a:solidFill>
                            <a:srgbClr val="FF0000"/>
                          </a:solidFill>
                          <a:latin typeface="Trebuchet MS"/>
                          <a:cs typeface="Trebuchet MS"/>
                        </a:rPr>
                        <a:t>Static</a:t>
                      </a:r>
                      <a:r>
                        <a:rPr sz="1500" i="1" spc="-80" dirty="0">
                          <a:solidFill>
                            <a:srgbClr val="FF0000"/>
                          </a:solidFill>
                          <a:latin typeface="Trebuchet MS"/>
                          <a:cs typeface="Trebuchet MS"/>
                        </a:rPr>
                        <a:t> </a:t>
                      </a:r>
                      <a:r>
                        <a:rPr sz="1500" i="1" spc="-30" dirty="0">
                          <a:solidFill>
                            <a:srgbClr val="FF0000"/>
                          </a:solidFill>
                          <a:latin typeface="Trebuchet MS"/>
                          <a:cs typeface="Trebuchet MS"/>
                        </a:rPr>
                        <a:t>Text</a:t>
                      </a:r>
                      <a:endParaRPr sz="1500">
                        <a:solidFill>
                          <a:srgbClr val="FF0000"/>
                        </a:solidFill>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404138">
                <a:tc>
                  <a:txBody>
                    <a:bodyPr/>
                    <a:lstStyle/>
                    <a:p>
                      <a:pPr>
                        <a:lnSpc>
                          <a:spcPct val="100000"/>
                        </a:lnSpc>
                      </a:pPr>
                      <a:endParaRPr sz="1300">
                        <a:solidFill>
                          <a:srgbClr val="FF0000"/>
                        </a:solidFill>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215">
                        <a:lnSpc>
                          <a:spcPts val="1390"/>
                        </a:lnSpc>
                      </a:pPr>
                      <a:r>
                        <a:rPr sz="1500" i="1" spc="-25" dirty="0">
                          <a:solidFill>
                            <a:srgbClr val="FF0000"/>
                          </a:solidFill>
                          <a:latin typeface="Trebuchet MS"/>
                          <a:cs typeface="Trebuchet MS"/>
                        </a:rPr>
                        <a:t>Edit1</a:t>
                      </a:r>
                      <a:endParaRPr sz="1500">
                        <a:solidFill>
                          <a:srgbClr val="FF0000"/>
                        </a:solidFill>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390"/>
                        </a:lnSpc>
                      </a:pPr>
                      <a:r>
                        <a:rPr sz="1500" i="1" spc="50" dirty="0">
                          <a:solidFill>
                            <a:srgbClr val="FF0000"/>
                          </a:solidFill>
                          <a:latin typeface="Trebuchet MS"/>
                          <a:cs typeface="Trebuchet MS"/>
                        </a:rPr>
                        <a:t>C1</a:t>
                      </a:r>
                      <a:r>
                        <a:rPr sz="1500" i="1" spc="-80" dirty="0">
                          <a:solidFill>
                            <a:srgbClr val="FF0000"/>
                          </a:solidFill>
                          <a:latin typeface="Trebuchet MS"/>
                          <a:cs typeface="Trebuchet MS"/>
                        </a:rPr>
                        <a:t> </a:t>
                      </a:r>
                      <a:r>
                        <a:rPr sz="1500" i="1" spc="-15" dirty="0">
                          <a:solidFill>
                            <a:srgbClr val="FF0000"/>
                          </a:solidFill>
                          <a:latin typeface="Trebuchet MS"/>
                          <a:cs typeface="Trebuchet MS"/>
                        </a:rPr>
                        <a:t>(F)</a:t>
                      </a:r>
                      <a:endParaRPr sz="1500">
                        <a:solidFill>
                          <a:srgbClr val="FF0000"/>
                        </a:solidFill>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404138">
                <a:tc>
                  <a:txBody>
                    <a:bodyPr/>
                    <a:lstStyle/>
                    <a:p>
                      <a:pPr>
                        <a:lnSpc>
                          <a:spcPct val="100000"/>
                        </a:lnSpc>
                      </a:pPr>
                      <a:endParaRPr sz="1300">
                        <a:solidFill>
                          <a:srgbClr val="FF0000"/>
                        </a:solidFill>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215">
                        <a:lnSpc>
                          <a:spcPts val="1390"/>
                        </a:lnSpc>
                      </a:pPr>
                      <a:r>
                        <a:rPr sz="1500" i="1" spc="-25" dirty="0">
                          <a:solidFill>
                            <a:srgbClr val="FF0000"/>
                          </a:solidFill>
                          <a:latin typeface="Trebuchet MS"/>
                          <a:cs typeface="Trebuchet MS"/>
                        </a:rPr>
                        <a:t>Edit2</a:t>
                      </a:r>
                      <a:endParaRPr sz="1500">
                        <a:solidFill>
                          <a:srgbClr val="FF0000"/>
                        </a:solidFill>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390"/>
                        </a:lnSpc>
                      </a:pPr>
                      <a:r>
                        <a:rPr sz="1500" i="1" spc="50" dirty="0">
                          <a:solidFill>
                            <a:srgbClr val="FF0000"/>
                          </a:solidFill>
                          <a:latin typeface="Trebuchet MS"/>
                          <a:cs typeface="Trebuchet MS"/>
                        </a:rPr>
                        <a:t>C2</a:t>
                      </a:r>
                      <a:r>
                        <a:rPr sz="1500" i="1" spc="-80" dirty="0">
                          <a:solidFill>
                            <a:srgbClr val="FF0000"/>
                          </a:solidFill>
                          <a:latin typeface="Trebuchet MS"/>
                          <a:cs typeface="Trebuchet MS"/>
                        </a:rPr>
                        <a:t> </a:t>
                      </a:r>
                      <a:r>
                        <a:rPr sz="1500" i="1" spc="-15" dirty="0">
                          <a:solidFill>
                            <a:srgbClr val="FF0000"/>
                          </a:solidFill>
                          <a:latin typeface="Trebuchet MS"/>
                          <a:cs typeface="Trebuchet MS"/>
                        </a:rPr>
                        <a:t>(F)</a:t>
                      </a:r>
                      <a:endParaRPr sz="1500">
                        <a:solidFill>
                          <a:srgbClr val="FF0000"/>
                        </a:solidFill>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404138">
                <a:tc>
                  <a:txBody>
                    <a:bodyPr/>
                    <a:lstStyle/>
                    <a:p>
                      <a:pPr>
                        <a:lnSpc>
                          <a:spcPct val="100000"/>
                        </a:lnSpc>
                      </a:pPr>
                      <a:endParaRPr sz="1300">
                        <a:solidFill>
                          <a:srgbClr val="FF0000"/>
                        </a:solidFill>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215">
                        <a:lnSpc>
                          <a:spcPts val="1390"/>
                        </a:lnSpc>
                      </a:pPr>
                      <a:r>
                        <a:rPr sz="1500" i="1" spc="-25" dirty="0">
                          <a:solidFill>
                            <a:srgbClr val="FF0000"/>
                          </a:solidFill>
                          <a:latin typeface="Trebuchet MS"/>
                          <a:cs typeface="Trebuchet MS"/>
                        </a:rPr>
                        <a:t>Edit3</a:t>
                      </a:r>
                      <a:endParaRPr sz="1500">
                        <a:solidFill>
                          <a:srgbClr val="FF0000"/>
                        </a:solidFill>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390"/>
                        </a:lnSpc>
                      </a:pPr>
                      <a:r>
                        <a:rPr sz="1500" i="1" spc="50" dirty="0">
                          <a:solidFill>
                            <a:srgbClr val="FF0000"/>
                          </a:solidFill>
                          <a:latin typeface="Trebuchet MS"/>
                          <a:cs typeface="Trebuchet MS"/>
                        </a:rPr>
                        <a:t>C3</a:t>
                      </a:r>
                      <a:r>
                        <a:rPr sz="1500" i="1" spc="-80" dirty="0">
                          <a:solidFill>
                            <a:srgbClr val="FF0000"/>
                          </a:solidFill>
                          <a:latin typeface="Trebuchet MS"/>
                          <a:cs typeface="Trebuchet MS"/>
                        </a:rPr>
                        <a:t> </a:t>
                      </a:r>
                      <a:r>
                        <a:rPr sz="1500" i="1" spc="-15" dirty="0">
                          <a:solidFill>
                            <a:srgbClr val="FF0000"/>
                          </a:solidFill>
                          <a:latin typeface="Trebuchet MS"/>
                          <a:cs typeface="Trebuchet MS"/>
                        </a:rPr>
                        <a:t>(F)</a:t>
                      </a:r>
                      <a:endParaRPr sz="1500">
                        <a:solidFill>
                          <a:srgbClr val="FF0000"/>
                        </a:solidFill>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404138">
                <a:tc>
                  <a:txBody>
                    <a:bodyPr/>
                    <a:lstStyle/>
                    <a:p>
                      <a:pPr>
                        <a:lnSpc>
                          <a:spcPct val="100000"/>
                        </a:lnSpc>
                      </a:pPr>
                      <a:endParaRPr sz="1300">
                        <a:solidFill>
                          <a:srgbClr val="FF0000"/>
                        </a:solidFill>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215">
                        <a:lnSpc>
                          <a:spcPts val="1395"/>
                        </a:lnSpc>
                      </a:pPr>
                      <a:r>
                        <a:rPr sz="1500" i="1" spc="-25" dirty="0">
                          <a:solidFill>
                            <a:srgbClr val="FF0000"/>
                          </a:solidFill>
                          <a:latin typeface="Trebuchet MS"/>
                          <a:cs typeface="Trebuchet MS"/>
                        </a:rPr>
                        <a:t>Edit4</a:t>
                      </a:r>
                      <a:endParaRPr sz="1500">
                        <a:solidFill>
                          <a:srgbClr val="FF0000"/>
                        </a:solidFill>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395"/>
                        </a:lnSpc>
                      </a:pPr>
                      <a:r>
                        <a:rPr sz="1500" i="1" spc="50" dirty="0">
                          <a:solidFill>
                            <a:srgbClr val="FF0000"/>
                          </a:solidFill>
                          <a:latin typeface="Trebuchet MS"/>
                          <a:cs typeface="Trebuchet MS"/>
                        </a:rPr>
                        <a:t>C4</a:t>
                      </a:r>
                      <a:r>
                        <a:rPr sz="1500" i="1" spc="-80" dirty="0">
                          <a:solidFill>
                            <a:srgbClr val="FF0000"/>
                          </a:solidFill>
                          <a:latin typeface="Trebuchet MS"/>
                          <a:cs typeface="Trebuchet MS"/>
                        </a:rPr>
                        <a:t> </a:t>
                      </a:r>
                      <a:r>
                        <a:rPr sz="1500" i="1" spc="-15" dirty="0">
                          <a:solidFill>
                            <a:srgbClr val="FF0000"/>
                          </a:solidFill>
                          <a:latin typeface="Trebuchet MS"/>
                          <a:cs typeface="Trebuchet MS"/>
                        </a:rPr>
                        <a:t>(F)</a:t>
                      </a:r>
                      <a:endParaRPr sz="1500">
                        <a:solidFill>
                          <a:srgbClr val="FF0000"/>
                        </a:solidFill>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404138">
                <a:tc>
                  <a:txBody>
                    <a:bodyPr/>
                    <a:lstStyle/>
                    <a:p>
                      <a:pPr>
                        <a:lnSpc>
                          <a:spcPct val="100000"/>
                        </a:lnSpc>
                      </a:pPr>
                      <a:endParaRPr sz="1300">
                        <a:solidFill>
                          <a:srgbClr val="FF0000"/>
                        </a:solidFill>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215">
                        <a:lnSpc>
                          <a:spcPts val="1395"/>
                        </a:lnSpc>
                      </a:pPr>
                      <a:r>
                        <a:rPr sz="1500" i="1" spc="-25" dirty="0">
                          <a:solidFill>
                            <a:srgbClr val="FF0000"/>
                          </a:solidFill>
                          <a:latin typeface="Trebuchet MS"/>
                          <a:cs typeface="Trebuchet MS"/>
                        </a:rPr>
                        <a:t>Edit5</a:t>
                      </a:r>
                      <a:endParaRPr sz="1500">
                        <a:solidFill>
                          <a:srgbClr val="FF0000"/>
                        </a:solidFill>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395"/>
                        </a:lnSpc>
                      </a:pPr>
                      <a:r>
                        <a:rPr sz="1500" i="1" spc="50" dirty="0">
                          <a:solidFill>
                            <a:srgbClr val="FF0000"/>
                          </a:solidFill>
                          <a:latin typeface="Trebuchet MS"/>
                          <a:cs typeface="Trebuchet MS"/>
                        </a:rPr>
                        <a:t>C5</a:t>
                      </a:r>
                      <a:r>
                        <a:rPr sz="1500" i="1" spc="-80" dirty="0">
                          <a:solidFill>
                            <a:srgbClr val="FF0000"/>
                          </a:solidFill>
                          <a:latin typeface="Trebuchet MS"/>
                          <a:cs typeface="Trebuchet MS"/>
                        </a:rPr>
                        <a:t> </a:t>
                      </a:r>
                      <a:r>
                        <a:rPr sz="1500" i="1" spc="-15" dirty="0">
                          <a:solidFill>
                            <a:srgbClr val="FF0000"/>
                          </a:solidFill>
                          <a:latin typeface="Trebuchet MS"/>
                          <a:cs typeface="Trebuchet MS"/>
                        </a:rPr>
                        <a:t>(F)</a:t>
                      </a:r>
                      <a:endParaRPr sz="1500">
                        <a:solidFill>
                          <a:srgbClr val="FF0000"/>
                        </a:solidFill>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404138">
                <a:tc>
                  <a:txBody>
                    <a:bodyPr/>
                    <a:lstStyle/>
                    <a:p>
                      <a:pPr>
                        <a:lnSpc>
                          <a:spcPct val="100000"/>
                        </a:lnSpc>
                      </a:pPr>
                      <a:endParaRPr sz="1300">
                        <a:solidFill>
                          <a:srgbClr val="FF0000"/>
                        </a:solidFill>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215">
                        <a:lnSpc>
                          <a:spcPts val="1395"/>
                        </a:lnSpc>
                      </a:pPr>
                      <a:r>
                        <a:rPr sz="1500" i="1" spc="-25" dirty="0">
                          <a:solidFill>
                            <a:srgbClr val="FF0000"/>
                          </a:solidFill>
                          <a:latin typeface="Trebuchet MS"/>
                          <a:cs typeface="Trebuchet MS"/>
                        </a:rPr>
                        <a:t>Edit6</a:t>
                      </a:r>
                      <a:endParaRPr sz="1500">
                        <a:solidFill>
                          <a:srgbClr val="FF0000"/>
                        </a:solidFill>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395"/>
                        </a:lnSpc>
                      </a:pPr>
                      <a:r>
                        <a:rPr sz="1500" i="1" spc="55" dirty="0">
                          <a:solidFill>
                            <a:srgbClr val="FF0000"/>
                          </a:solidFill>
                          <a:latin typeface="Trebuchet MS"/>
                          <a:cs typeface="Trebuchet MS"/>
                        </a:rPr>
                        <a:t>V</a:t>
                      </a:r>
                      <a:r>
                        <a:rPr sz="1500" i="1" spc="-70" dirty="0">
                          <a:solidFill>
                            <a:srgbClr val="FF0000"/>
                          </a:solidFill>
                          <a:latin typeface="Trebuchet MS"/>
                          <a:cs typeface="Trebuchet MS"/>
                        </a:rPr>
                        <a:t> </a:t>
                      </a:r>
                      <a:r>
                        <a:rPr sz="1500" i="1" spc="-30" dirty="0">
                          <a:solidFill>
                            <a:srgbClr val="FF0000"/>
                          </a:solidFill>
                          <a:latin typeface="Trebuchet MS"/>
                          <a:cs typeface="Trebuchet MS"/>
                        </a:rPr>
                        <a:t>(Volt)</a:t>
                      </a:r>
                      <a:endParaRPr sz="1500" dirty="0">
                        <a:solidFill>
                          <a:srgbClr val="FF0000"/>
                        </a:solidFill>
                        <a:latin typeface="Trebuchet MS"/>
                        <a:cs typeface="Trebuchet MS"/>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bl>
          </a:graphicData>
        </a:graphic>
      </p:graphicFrame>
      <p:sp>
        <p:nvSpPr>
          <p:cNvPr id="4" name="object 4"/>
          <p:cNvSpPr txBox="1"/>
          <p:nvPr/>
        </p:nvSpPr>
        <p:spPr>
          <a:xfrm>
            <a:off x="2947417" y="4733023"/>
            <a:ext cx="5409560" cy="753028"/>
          </a:xfrm>
          <a:prstGeom prst="rect">
            <a:avLst/>
          </a:prstGeom>
        </p:spPr>
        <p:txBody>
          <a:bodyPr vert="horz" wrap="square" lIns="0" tIns="15368" rIns="0" bIns="0" rtlCol="0">
            <a:spAutoFit/>
          </a:bodyPr>
          <a:lstStyle/>
          <a:p>
            <a:pPr marL="15368" marR="6147">
              <a:lnSpc>
                <a:spcPct val="109900"/>
              </a:lnSpc>
              <a:spcBef>
                <a:spcPts val="121"/>
              </a:spcBef>
            </a:pPr>
            <a:r>
              <a:rPr sz="1452" i="1" spc="-6" dirty="0">
                <a:solidFill>
                  <a:srgbClr val="FF0000"/>
                </a:solidFill>
                <a:latin typeface="Trebuchet MS"/>
                <a:cs typeface="Trebuchet MS"/>
              </a:rPr>
              <a:t>Penjelasan </a:t>
            </a:r>
            <a:r>
              <a:rPr sz="1452" i="1" spc="-54" dirty="0">
                <a:solidFill>
                  <a:srgbClr val="FF0000"/>
                </a:solidFill>
                <a:latin typeface="Trebuchet MS"/>
                <a:cs typeface="Trebuchet MS"/>
              </a:rPr>
              <a:t>editor </a:t>
            </a:r>
            <a:r>
              <a:rPr sz="1452" i="1" spc="12" dirty="0">
                <a:solidFill>
                  <a:srgbClr val="FF0000"/>
                </a:solidFill>
                <a:latin typeface="Trebuchet MS"/>
                <a:cs typeface="Trebuchet MS"/>
              </a:rPr>
              <a:t>pop </a:t>
            </a:r>
            <a:r>
              <a:rPr sz="1452" i="1" spc="-6" dirty="0">
                <a:solidFill>
                  <a:srgbClr val="FF0000"/>
                </a:solidFill>
                <a:latin typeface="Trebuchet MS"/>
                <a:cs typeface="Trebuchet MS"/>
              </a:rPr>
              <a:t>up </a:t>
            </a:r>
            <a:r>
              <a:rPr sz="1452" i="1" spc="-30" dirty="0">
                <a:solidFill>
                  <a:srgbClr val="FF0000"/>
                </a:solidFill>
                <a:latin typeface="Trebuchet MS"/>
                <a:cs typeface="Trebuchet MS"/>
              </a:rPr>
              <a:t>menu: </a:t>
            </a:r>
            <a:r>
              <a:rPr sz="1452" i="1" spc="36" dirty="0">
                <a:solidFill>
                  <a:srgbClr val="FF0000"/>
                </a:solidFill>
                <a:latin typeface="Trebuchet MS"/>
                <a:cs typeface="Trebuchet MS"/>
              </a:rPr>
              <a:t>Pada </a:t>
            </a:r>
            <a:r>
              <a:rPr sz="1452" i="1" spc="18" dirty="0">
                <a:solidFill>
                  <a:srgbClr val="FF0000"/>
                </a:solidFill>
                <a:latin typeface="Trebuchet MS"/>
                <a:cs typeface="Trebuchet MS"/>
              </a:rPr>
              <a:t>pop </a:t>
            </a:r>
            <a:r>
              <a:rPr sz="1452" i="1" spc="-6" dirty="0">
                <a:solidFill>
                  <a:srgbClr val="FF0000"/>
                </a:solidFill>
                <a:latin typeface="Trebuchet MS"/>
                <a:cs typeface="Trebuchet MS"/>
              </a:rPr>
              <a:t>up </a:t>
            </a:r>
            <a:r>
              <a:rPr sz="1452" i="1" spc="6" dirty="0">
                <a:solidFill>
                  <a:srgbClr val="FF0000"/>
                </a:solidFill>
                <a:latin typeface="Trebuchet MS"/>
                <a:cs typeface="Trebuchet MS"/>
              </a:rPr>
              <a:t>menu </a:t>
            </a:r>
            <a:r>
              <a:rPr sz="1452" i="1" spc="-85" dirty="0">
                <a:solidFill>
                  <a:srgbClr val="FF0000"/>
                </a:solidFill>
                <a:latin typeface="Trebuchet MS"/>
                <a:cs typeface="Trebuchet MS"/>
              </a:rPr>
              <a:t>editor, </a:t>
            </a:r>
            <a:r>
              <a:rPr sz="1452" i="1" spc="-54" dirty="0">
                <a:solidFill>
                  <a:srgbClr val="FF0000"/>
                </a:solidFill>
                <a:latin typeface="Trebuchet MS"/>
                <a:cs typeface="Trebuchet MS"/>
              </a:rPr>
              <a:t>ketik  </a:t>
            </a:r>
            <a:r>
              <a:rPr sz="1452" i="1" spc="-48" dirty="0">
                <a:solidFill>
                  <a:srgbClr val="FF0000"/>
                </a:solidFill>
                <a:latin typeface="Trebuchet MS"/>
                <a:cs typeface="Trebuchet MS"/>
              </a:rPr>
              <a:t>pilihan</a:t>
            </a:r>
            <a:r>
              <a:rPr sz="1452" i="1" spc="-73" dirty="0">
                <a:solidFill>
                  <a:srgbClr val="FF0000"/>
                </a:solidFill>
                <a:latin typeface="Trebuchet MS"/>
                <a:cs typeface="Trebuchet MS"/>
              </a:rPr>
              <a:t> </a:t>
            </a:r>
            <a:r>
              <a:rPr sz="1452" i="1" spc="12" dirty="0">
                <a:solidFill>
                  <a:srgbClr val="FF0000"/>
                </a:solidFill>
                <a:latin typeface="Trebuchet MS"/>
                <a:cs typeface="Trebuchet MS"/>
              </a:rPr>
              <a:t>yang</a:t>
            </a:r>
            <a:r>
              <a:rPr sz="1452" i="1" spc="-73" dirty="0">
                <a:solidFill>
                  <a:srgbClr val="FF0000"/>
                </a:solidFill>
                <a:latin typeface="Trebuchet MS"/>
                <a:cs typeface="Trebuchet MS"/>
              </a:rPr>
              <a:t> </a:t>
            </a:r>
            <a:r>
              <a:rPr sz="1452" i="1" spc="6" dirty="0">
                <a:solidFill>
                  <a:srgbClr val="FF0000"/>
                </a:solidFill>
                <a:latin typeface="Trebuchet MS"/>
                <a:cs typeface="Trebuchet MS"/>
              </a:rPr>
              <a:t>akan</a:t>
            </a:r>
            <a:r>
              <a:rPr sz="1452" i="1" spc="-67" dirty="0">
                <a:solidFill>
                  <a:srgbClr val="FF0000"/>
                </a:solidFill>
                <a:latin typeface="Trebuchet MS"/>
                <a:cs typeface="Trebuchet MS"/>
              </a:rPr>
              <a:t> </a:t>
            </a:r>
            <a:r>
              <a:rPr sz="1452" i="1" spc="-42" dirty="0">
                <a:solidFill>
                  <a:srgbClr val="FF0000"/>
                </a:solidFill>
                <a:latin typeface="Trebuchet MS"/>
                <a:cs typeface="Trebuchet MS"/>
              </a:rPr>
              <a:t>dibuat</a:t>
            </a:r>
            <a:r>
              <a:rPr sz="1452" i="1" spc="-67" dirty="0">
                <a:solidFill>
                  <a:srgbClr val="FF0000"/>
                </a:solidFill>
                <a:latin typeface="Trebuchet MS"/>
                <a:cs typeface="Trebuchet MS"/>
              </a:rPr>
              <a:t> </a:t>
            </a:r>
            <a:r>
              <a:rPr sz="1452" i="1" spc="6" dirty="0">
                <a:solidFill>
                  <a:srgbClr val="FF0000"/>
                </a:solidFill>
                <a:latin typeface="Trebuchet MS"/>
                <a:cs typeface="Trebuchet MS"/>
              </a:rPr>
              <a:t>pada</a:t>
            </a:r>
            <a:r>
              <a:rPr sz="1452" i="1" spc="-67" dirty="0">
                <a:solidFill>
                  <a:srgbClr val="FF0000"/>
                </a:solidFill>
                <a:latin typeface="Trebuchet MS"/>
                <a:cs typeface="Trebuchet MS"/>
              </a:rPr>
              <a:t> </a:t>
            </a:r>
            <a:r>
              <a:rPr sz="1452" i="1" spc="-18" dirty="0">
                <a:solidFill>
                  <a:srgbClr val="FF0000"/>
                </a:solidFill>
                <a:latin typeface="Trebuchet MS"/>
                <a:cs typeface="Trebuchet MS"/>
              </a:rPr>
              <a:t>string</a:t>
            </a:r>
            <a:r>
              <a:rPr sz="1452" i="1" spc="-73" dirty="0">
                <a:solidFill>
                  <a:srgbClr val="FF0000"/>
                </a:solidFill>
                <a:latin typeface="Trebuchet MS"/>
                <a:cs typeface="Trebuchet MS"/>
              </a:rPr>
              <a:t> </a:t>
            </a:r>
            <a:r>
              <a:rPr sz="1452" i="1" spc="12" dirty="0">
                <a:solidFill>
                  <a:srgbClr val="FF0000"/>
                </a:solidFill>
                <a:latin typeface="Trebuchet MS"/>
                <a:cs typeface="Trebuchet MS"/>
              </a:rPr>
              <a:t>dengan</a:t>
            </a:r>
            <a:r>
              <a:rPr sz="1452" i="1" spc="-67" dirty="0">
                <a:solidFill>
                  <a:srgbClr val="FF0000"/>
                </a:solidFill>
                <a:latin typeface="Trebuchet MS"/>
                <a:cs typeface="Trebuchet MS"/>
              </a:rPr>
              <a:t> </a:t>
            </a:r>
            <a:r>
              <a:rPr sz="1452" i="1" spc="-6" dirty="0">
                <a:solidFill>
                  <a:srgbClr val="FF0000"/>
                </a:solidFill>
                <a:latin typeface="Trebuchet MS"/>
                <a:cs typeface="Trebuchet MS"/>
              </a:rPr>
              <a:t>dipisahkan</a:t>
            </a:r>
            <a:r>
              <a:rPr sz="1452" i="1" spc="-73" dirty="0">
                <a:solidFill>
                  <a:srgbClr val="FF0000"/>
                </a:solidFill>
                <a:latin typeface="Trebuchet MS"/>
                <a:cs typeface="Trebuchet MS"/>
              </a:rPr>
              <a:t> </a:t>
            </a:r>
            <a:r>
              <a:rPr sz="1452" i="1" spc="-30" dirty="0">
                <a:solidFill>
                  <a:srgbClr val="FF0000"/>
                </a:solidFill>
                <a:latin typeface="Trebuchet MS"/>
                <a:cs typeface="Trebuchet MS"/>
              </a:rPr>
              <a:t>oleh</a:t>
            </a:r>
            <a:r>
              <a:rPr sz="1452" i="1" spc="-67" dirty="0">
                <a:solidFill>
                  <a:srgbClr val="FF0000"/>
                </a:solidFill>
                <a:latin typeface="Trebuchet MS"/>
                <a:cs typeface="Trebuchet MS"/>
              </a:rPr>
              <a:t> </a:t>
            </a:r>
            <a:r>
              <a:rPr sz="1452" i="1" spc="-61" dirty="0">
                <a:solidFill>
                  <a:srgbClr val="FF0000"/>
                </a:solidFill>
                <a:latin typeface="Trebuchet MS"/>
                <a:cs typeface="Trebuchet MS"/>
              </a:rPr>
              <a:t>enter  </a:t>
            </a:r>
            <a:r>
              <a:rPr sz="1452" i="1" spc="-30" dirty="0">
                <a:solidFill>
                  <a:srgbClr val="FF0000"/>
                </a:solidFill>
                <a:latin typeface="Trebuchet MS"/>
                <a:cs typeface="Trebuchet MS"/>
              </a:rPr>
              <a:t>seperti </a:t>
            </a:r>
            <a:r>
              <a:rPr sz="1452" i="1" spc="6" dirty="0">
                <a:solidFill>
                  <a:srgbClr val="FF0000"/>
                </a:solidFill>
                <a:latin typeface="Trebuchet MS"/>
                <a:cs typeface="Trebuchet MS"/>
              </a:rPr>
              <a:t>pada gambar </a:t>
            </a:r>
            <a:r>
              <a:rPr sz="1452" i="1" spc="-48" dirty="0">
                <a:solidFill>
                  <a:srgbClr val="FF0000"/>
                </a:solidFill>
                <a:latin typeface="Trebuchet MS"/>
                <a:cs typeface="Trebuchet MS"/>
              </a:rPr>
              <a:t>di</a:t>
            </a:r>
            <a:r>
              <a:rPr sz="1452" i="1" spc="-307" dirty="0">
                <a:solidFill>
                  <a:srgbClr val="FF0000"/>
                </a:solidFill>
                <a:latin typeface="Trebuchet MS"/>
                <a:cs typeface="Trebuchet MS"/>
              </a:rPr>
              <a:t> </a:t>
            </a:r>
            <a:r>
              <a:rPr sz="1452" i="1" spc="30" dirty="0">
                <a:solidFill>
                  <a:srgbClr val="FF0000"/>
                </a:solidFill>
                <a:latin typeface="Trebuchet MS"/>
                <a:cs typeface="Trebuchet MS"/>
              </a:rPr>
              <a:t>samping</a:t>
            </a:r>
            <a:endParaRPr sz="1452">
              <a:solidFill>
                <a:srgbClr val="FF0000"/>
              </a:solidFill>
              <a:latin typeface="Trebuchet MS"/>
              <a:cs typeface="Trebuchet MS"/>
            </a:endParaRPr>
          </a:p>
        </p:txBody>
      </p:sp>
      <p:sp>
        <p:nvSpPr>
          <p:cNvPr id="5" name="object 5"/>
          <p:cNvSpPr/>
          <p:nvPr/>
        </p:nvSpPr>
        <p:spPr>
          <a:xfrm>
            <a:off x="1019103" y="4998697"/>
            <a:ext cx="1801076" cy="1278342"/>
          </a:xfrm>
          <a:prstGeom prst="rect">
            <a:avLst/>
          </a:prstGeom>
          <a:blipFill>
            <a:blip r:embed="rId2" cstate="print"/>
            <a:stretch>
              <a:fillRect/>
            </a:stretch>
          </a:blipFill>
        </p:spPr>
        <p:txBody>
          <a:bodyPr wrap="square" lIns="0" tIns="0" rIns="0" bIns="0" rtlCol="0"/>
          <a:lstStyle/>
          <a:p>
            <a:endParaRPr sz="2178">
              <a:solidFill>
                <a:srgbClr val="FF0000"/>
              </a:solidFill>
            </a:endParaRPr>
          </a:p>
        </p:txBody>
      </p:sp>
    </p:spTree>
    <p:extLst>
      <p:ext uri="{BB962C8B-B14F-4D97-AF65-F5344CB8AC3E}">
        <p14:creationId xmlns:p14="http://schemas.microsoft.com/office/powerpoint/2010/main" val="4124652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157" y="726592"/>
            <a:ext cx="1202551" cy="238202"/>
          </a:xfrm>
          <a:prstGeom prst="rect">
            <a:avLst/>
          </a:prstGeom>
        </p:spPr>
        <p:txBody>
          <a:bodyPr vert="horz" wrap="square" lIns="0" tIns="14600" rIns="0" bIns="0" rtlCol="0">
            <a:spAutoFit/>
          </a:bodyPr>
          <a:lstStyle/>
          <a:p>
            <a:pPr marL="15368">
              <a:spcBef>
                <a:spcPts val="115"/>
              </a:spcBef>
            </a:pPr>
            <a:r>
              <a:rPr sz="1452" i="1" spc="6" dirty="0">
                <a:latin typeface="Trebuchet MS"/>
                <a:cs typeface="Trebuchet MS"/>
              </a:rPr>
              <a:t>Hasil</a:t>
            </a:r>
            <a:r>
              <a:rPr sz="1452" i="1" spc="-138" dirty="0">
                <a:latin typeface="Trebuchet MS"/>
                <a:cs typeface="Trebuchet MS"/>
              </a:rPr>
              <a:t> </a:t>
            </a:r>
            <a:r>
              <a:rPr sz="1452" i="1" spc="-24" dirty="0">
                <a:latin typeface="Trebuchet MS"/>
                <a:cs typeface="Trebuchet MS"/>
              </a:rPr>
              <a:t>Running:</a:t>
            </a:r>
            <a:endParaRPr sz="1452">
              <a:latin typeface="Trebuchet MS"/>
              <a:cs typeface="Trebuchet MS"/>
            </a:endParaRPr>
          </a:p>
        </p:txBody>
      </p:sp>
      <p:sp>
        <p:nvSpPr>
          <p:cNvPr id="3" name="object 3"/>
          <p:cNvSpPr/>
          <p:nvPr/>
        </p:nvSpPr>
        <p:spPr>
          <a:xfrm>
            <a:off x="557898" y="1156355"/>
            <a:ext cx="6449962" cy="4790841"/>
          </a:xfrm>
          <a:prstGeom prst="rect">
            <a:avLst/>
          </a:prstGeom>
          <a:blipFill>
            <a:blip r:embed="rId2" cstate="print"/>
            <a:stretch>
              <a:fillRect/>
            </a:stretch>
          </a:blipFill>
        </p:spPr>
        <p:txBody>
          <a:bodyPr wrap="square" lIns="0" tIns="0" rIns="0" bIns="0" rtlCol="0"/>
          <a:lstStyle/>
          <a:p>
            <a:endParaRPr sz="2178"/>
          </a:p>
        </p:txBody>
      </p:sp>
    </p:spTree>
    <p:extLst>
      <p:ext uri="{BB962C8B-B14F-4D97-AF65-F5344CB8AC3E}">
        <p14:creationId xmlns:p14="http://schemas.microsoft.com/office/powerpoint/2010/main" val="2155977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155" y="260648"/>
            <a:ext cx="7824287" cy="645685"/>
          </a:xfrm>
          <a:prstGeom prst="rect">
            <a:avLst/>
          </a:prstGeom>
        </p:spPr>
        <p:txBody>
          <a:bodyPr vert="horz" wrap="square" lIns="0" tIns="14600" rIns="0" bIns="0" rtlCol="0" anchor="ctr">
            <a:spAutoFit/>
            <a:scene3d>
              <a:camera prst="orthographicFront"/>
              <a:lightRig rig="soft" dir="t">
                <a:rot lat="0" lon="0" rev="16800000"/>
              </a:lightRig>
            </a:scene3d>
            <a:sp3d prstMaterial="softEdge">
              <a:bevelT w="38100" h="38100"/>
            </a:sp3d>
          </a:bodyPr>
          <a:lstStyle/>
          <a:p>
            <a:pPr marL="15368">
              <a:spcBef>
                <a:spcPts val="115"/>
              </a:spcBef>
            </a:pPr>
            <a:r>
              <a:rPr spc="-6" dirty="0">
                <a:solidFill>
                  <a:srgbClr val="FF0000"/>
                </a:solidFill>
              </a:rPr>
              <a:t>Penjelasan</a:t>
            </a:r>
            <a:r>
              <a:rPr spc="-133" dirty="0">
                <a:solidFill>
                  <a:srgbClr val="FF0000"/>
                </a:solidFill>
              </a:rPr>
              <a:t> </a:t>
            </a:r>
            <a:r>
              <a:rPr spc="-18" dirty="0">
                <a:solidFill>
                  <a:srgbClr val="FF0000"/>
                </a:solidFill>
              </a:rPr>
              <a:t>Code:</a:t>
            </a:r>
          </a:p>
        </p:txBody>
      </p:sp>
      <p:sp>
        <p:nvSpPr>
          <p:cNvPr id="3" name="object 3"/>
          <p:cNvSpPr txBox="1"/>
          <p:nvPr/>
        </p:nvSpPr>
        <p:spPr>
          <a:xfrm>
            <a:off x="537157" y="1126404"/>
            <a:ext cx="3334102" cy="4826701"/>
          </a:xfrm>
          <a:prstGeom prst="rect">
            <a:avLst/>
          </a:prstGeom>
        </p:spPr>
        <p:txBody>
          <a:bodyPr vert="horz" wrap="square" lIns="0" tIns="14600" rIns="0" bIns="0" rtlCol="0">
            <a:spAutoFit/>
          </a:bodyPr>
          <a:lstStyle/>
          <a:p>
            <a:pPr marL="15368">
              <a:spcBef>
                <a:spcPts val="115"/>
              </a:spcBef>
            </a:pPr>
            <a:r>
              <a:rPr sz="968" i="1" spc="-18" dirty="0">
                <a:solidFill>
                  <a:srgbClr val="FF0000"/>
                </a:solidFill>
                <a:latin typeface="Trebuchet MS"/>
                <a:cs typeface="Trebuchet MS"/>
              </a:rPr>
              <a:t>function popupmenu1_Callback(hObject, </a:t>
            </a:r>
            <a:r>
              <a:rPr sz="968" i="1" spc="-42" dirty="0">
                <a:solidFill>
                  <a:srgbClr val="FF0000"/>
                </a:solidFill>
                <a:latin typeface="Trebuchet MS"/>
                <a:cs typeface="Trebuchet MS"/>
              </a:rPr>
              <a:t>eventdata,</a:t>
            </a:r>
            <a:r>
              <a:rPr sz="968" i="1" spc="-73" dirty="0">
                <a:solidFill>
                  <a:srgbClr val="FF0000"/>
                </a:solidFill>
                <a:latin typeface="Trebuchet MS"/>
                <a:cs typeface="Trebuchet MS"/>
              </a:rPr>
              <a:t> </a:t>
            </a:r>
            <a:r>
              <a:rPr sz="968" i="1" spc="-6" dirty="0">
                <a:solidFill>
                  <a:srgbClr val="FF0000"/>
                </a:solidFill>
                <a:latin typeface="Trebuchet MS"/>
                <a:cs typeface="Trebuchet MS"/>
              </a:rPr>
              <a:t>handles)</a:t>
            </a:r>
            <a:endParaRPr sz="968">
              <a:solidFill>
                <a:srgbClr val="FF0000"/>
              </a:solidFill>
              <a:latin typeface="Trebuchet MS"/>
              <a:cs typeface="Trebuchet MS"/>
            </a:endParaRPr>
          </a:p>
          <a:p>
            <a:pPr>
              <a:spcBef>
                <a:spcPts val="48"/>
              </a:spcBef>
            </a:pPr>
            <a:endParaRPr sz="968">
              <a:solidFill>
                <a:srgbClr val="FF0000"/>
              </a:solidFill>
              <a:latin typeface="Trebuchet MS"/>
              <a:cs typeface="Trebuchet MS"/>
            </a:endParaRPr>
          </a:p>
          <a:p>
            <a:pPr marL="15368" marR="923633">
              <a:lnSpc>
                <a:spcPts val="1137"/>
              </a:lnSpc>
            </a:pPr>
            <a:r>
              <a:rPr sz="968" i="1" spc="-6" dirty="0">
                <a:solidFill>
                  <a:srgbClr val="FF0000"/>
                </a:solidFill>
                <a:latin typeface="Trebuchet MS"/>
                <a:cs typeface="Trebuchet MS"/>
              </a:rPr>
              <a:t>popvalue= </a:t>
            </a:r>
            <a:r>
              <a:rPr sz="968" i="1" spc="-18" dirty="0">
                <a:solidFill>
                  <a:srgbClr val="FF0000"/>
                </a:solidFill>
                <a:latin typeface="Trebuchet MS"/>
                <a:cs typeface="Trebuchet MS"/>
              </a:rPr>
              <a:t>get(handles.popupmenu1,'value')  </a:t>
            </a:r>
            <a:r>
              <a:rPr sz="968" i="1" dirty="0">
                <a:solidFill>
                  <a:srgbClr val="FF0000"/>
                </a:solidFill>
                <a:latin typeface="Trebuchet MS"/>
                <a:cs typeface="Trebuchet MS"/>
              </a:rPr>
              <a:t>switch</a:t>
            </a:r>
            <a:r>
              <a:rPr sz="968" i="1" spc="-61" dirty="0">
                <a:solidFill>
                  <a:srgbClr val="FF0000"/>
                </a:solidFill>
                <a:latin typeface="Trebuchet MS"/>
                <a:cs typeface="Trebuchet MS"/>
              </a:rPr>
              <a:t> </a:t>
            </a:r>
            <a:r>
              <a:rPr sz="968" i="1" spc="-12" dirty="0">
                <a:solidFill>
                  <a:srgbClr val="FF0000"/>
                </a:solidFill>
                <a:latin typeface="Trebuchet MS"/>
                <a:cs typeface="Trebuchet MS"/>
              </a:rPr>
              <a:t>popvalue</a:t>
            </a:r>
            <a:endParaRPr sz="968">
              <a:solidFill>
                <a:srgbClr val="FF0000"/>
              </a:solidFill>
              <a:latin typeface="Trebuchet MS"/>
              <a:cs typeface="Trebuchet MS"/>
            </a:endParaRPr>
          </a:p>
          <a:p>
            <a:pPr marL="137545">
              <a:lnSpc>
                <a:spcPts val="1089"/>
              </a:lnSpc>
            </a:pPr>
            <a:r>
              <a:rPr sz="968" i="1" spc="36" dirty="0">
                <a:solidFill>
                  <a:srgbClr val="FF0000"/>
                </a:solidFill>
                <a:latin typeface="Trebuchet MS"/>
                <a:cs typeface="Trebuchet MS"/>
              </a:rPr>
              <a:t>case</a:t>
            </a:r>
            <a:r>
              <a:rPr sz="968" i="1" spc="-151" dirty="0">
                <a:solidFill>
                  <a:srgbClr val="FF0000"/>
                </a:solidFill>
                <a:latin typeface="Trebuchet MS"/>
                <a:cs typeface="Trebuchet MS"/>
              </a:rPr>
              <a:t> </a:t>
            </a:r>
            <a:r>
              <a:rPr sz="968" i="1" spc="30" dirty="0">
                <a:solidFill>
                  <a:srgbClr val="FF0000"/>
                </a:solidFill>
                <a:latin typeface="Trebuchet MS"/>
                <a:cs typeface="Trebuchet MS"/>
              </a:rPr>
              <a:t>1</a:t>
            </a:r>
            <a:endParaRPr sz="968">
              <a:solidFill>
                <a:srgbClr val="FF0000"/>
              </a:solidFill>
              <a:latin typeface="Trebuchet MS"/>
              <a:cs typeface="Trebuchet MS"/>
            </a:endParaRPr>
          </a:p>
          <a:p>
            <a:pPr marL="137545">
              <a:lnSpc>
                <a:spcPts val="1137"/>
              </a:lnSpc>
            </a:pPr>
            <a:r>
              <a:rPr sz="968" i="1" spc="36" dirty="0">
                <a:solidFill>
                  <a:srgbClr val="FF0000"/>
                </a:solidFill>
                <a:latin typeface="Trebuchet MS"/>
                <a:cs typeface="Trebuchet MS"/>
              </a:rPr>
              <a:t>case</a:t>
            </a:r>
            <a:r>
              <a:rPr sz="968" i="1" spc="-151" dirty="0">
                <a:solidFill>
                  <a:srgbClr val="FF0000"/>
                </a:solidFill>
                <a:latin typeface="Trebuchet MS"/>
                <a:cs typeface="Trebuchet MS"/>
              </a:rPr>
              <a:t> </a:t>
            </a:r>
            <a:r>
              <a:rPr sz="968" i="1" spc="30" dirty="0">
                <a:solidFill>
                  <a:srgbClr val="FF0000"/>
                </a:solidFill>
                <a:latin typeface="Trebuchet MS"/>
                <a:cs typeface="Trebuchet MS"/>
              </a:rPr>
              <a:t>2</a:t>
            </a:r>
            <a:endParaRPr sz="968">
              <a:solidFill>
                <a:srgbClr val="FF0000"/>
              </a:solidFill>
              <a:latin typeface="Trebuchet MS"/>
              <a:cs typeface="Trebuchet MS"/>
            </a:endParaRPr>
          </a:p>
          <a:p>
            <a:pPr marL="260492" marR="1519922">
              <a:lnSpc>
                <a:spcPts val="1137"/>
              </a:lnSpc>
              <a:spcBef>
                <a:spcPts val="42"/>
              </a:spcBef>
            </a:pPr>
            <a:r>
              <a:rPr sz="968" i="1" spc="-6" dirty="0">
                <a:solidFill>
                  <a:srgbClr val="FF0000"/>
                </a:solidFill>
                <a:latin typeface="Trebuchet MS"/>
                <a:cs typeface="Trebuchet MS"/>
              </a:rPr>
              <a:t>popvalue= </a:t>
            </a:r>
            <a:r>
              <a:rPr sz="968" i="1" spc="-67" dirty="0">
                <a:solidFill>
                  <a:srgbClr val="FF0000"/>
                </a:solidFill>
                <a:latin typeface="Trebuchet MS"/>
                <a:cs typeface="Trebuchet MS"/>
              </a:rPr>
              <a:t>2;  </a:t>
            </a:r>
            <a:r>
              <a:rPr sz="968" i="1" spc="-18" dirty="0">
                <a:solidFill>
                  <a:srgbClr val="FF0000"/>
                </a:solidFill>
                <a:latin typeface="Trebuchet MS"/>
                <a:cs typeface="Trebuchet MS"/>
              </a:rPr>
              <a:t>handles.popvalue=popvalue;  </a:t>
            </a:r>
            <a:r>
              <a:rPr sz="968" i="1" spc="-30" dirty="0">
                <a:solidFill>
                  <a:srgbClr val="FF0000"/>
                </a:solidFill>
                <a:latin typeface="Trebuchet MS"/>
                <a:cs typeface="Trebuchet MS"/>
              </a:rPr>
              <a:t>guidata(hObject,handles);</a:t>
            </a:r>
            <a:endParaRPr sz="968">
              <a:solidFill>
                <a:srgbClr val="FF0000"/>
              </a:solidFill>
              <a:latin typeface="Trebuchet MS"/>
              <a:cs typeface="Trebuchet MS"/>
            </a:endParaRPr>
          </a:p>
          <a:p>
            <a:pPr marL="137545">
              <a:lnSpc>
                <a:spcPts val="1089"/>
              </a:lnSpc>
            </a:pPr>
            <a:r>
              <a:rPr sz="968" i="1" spc="36" dirty="0">
                <a:solidFill>
                  <a:srgbClr val="FF0000"/>
                </a:solidFill>
                <a:latin typeface="Trebuchet MS"/>
                <a:cs typeface="Trebuchet MS"/>
              </a:rPr>
              <a:t>case</a:t>
            </a:r>
            <a:r>
              <a:rPr sz="968" i="1" spc="-61" dirty="0">
                <a:solidFill>
                  <a:srgbClr val="FF0000"/>
                </a:solidFill>
                <a:latin typeface="Trebuchet MS"/>
                <a:cs typeface="Trebuchet MS"/>
              </a:rPr>
              <a:t> </a:t>
            </a:r>
            <a:r>
              <a:rPr sz="968" i="1" spc="30" dirty="0">
                <a:solidFill>
                  <a:srgbClr val="FF0000"/>
                </a:solidFill>
                <a:latin typeface="Trebuchet MS"/>
                <a:cs typeface="Trebuchet MS"/>
              </a:rPr>
              <a:t>3</a:t>
            </a:r>
            <a:endParaRPr sz="968">
              <a:solidFill>
                <a:srgbClr val="FF0000"/>
              </a:solidFill>
              <a:latin typeface="Trebuchet MS"/>
              <a:cs typeface="Trebuchet MS"/>
            </a:endParaRPr>
          </a:p>
          <a:p>
            <a:pPr marL="260492" marR="1519922">
              <a:lnSpc>
                <a:spcPts val="1137"/>
              </a:lnSpc>
              <a:spcBef>
                <a:spcPts val="48"/>
              </a:spcBef>
            </a:pPr>
            <a:r>
              <a:rPr sz="968" i="1" spc="-6" dirty="0">
                <a:solidFill>
                  <a:srgbClr val="FF0000"/>
                </a:solidFill>
                <a:latin typeface="Trebuchet MS"/>
                <a:cs typeface="Trebuchet MS"/>
              </a:rPr>
              <a:t>popvalue= </a:t>
            </a:r>
            <a:r>
              <a:rPr sz="968" i="1" spc="-67" dirty="0">
                <a:solidFill>
                  <a:srgbClr val="FF0000"/>
                </a:solidFill>
                <a:latin typeface="Trebuchet MS"/>
                <a:cs typeface="Trebuchet MS"/>
              </a:rPr>
              <a:t>3;  </a:t>
            </a:r>
            <a:r>
              <a:rPr sz="968" i="1" spc="-18" dirty="0">
                <a:solidFill>
                  <a:srgbClr val="FF0000"/>
                </a:solidFill>
                <a:latin typeface="Trebuchet MS"/>
                <a:cs typeface="Trebuchet MS"/>
              </a:rPr>
              <a:t>handles.popvalue=popvalue;  </a:t>
            </a:r>
            <a:r>
              <a:rPr sz="968" i="1" spc="-30" dirty="0">
                <a:solidFill>
                  <a:srgbClr val="FF0000"/>
                </a:solidFill>
                <a:latin typeface="Trebuchet MS"/>
                <a:cs typeface="Trebuchet MS"/>
              </a:rPr>
              <a:t>guidata(hObject,handles);</a:t>
            </a:r>
            <a:endParaRPr sz="968">
              <a:solidFill>
                <a:srgbClr val="FF0000"/>
              </a:solidFill>
              <a:latin typeface="Trebuchet MS"/>
              <a:cs typeface="Trebuchet MS"/>
            </a:endParaRPr>
          </a:p>
          <a:p>
            <a:pPr marL="137545">
              <a:lnSpc>
                <a:spcPts val="1089"/>
              </a:lnSpc>
            </a:pPr>
            <a:r>
              <a:rPr sz="968" i="1" spc="36" dirty="0">
                <a:solidFill>
                  <a:srgbClr val="FF0000"/>
                </a:solidFill>
                <a:latin typeface="Trebuchet MS"/>
                <a:cs typeface="Trebuchet MS"/>
              </a:rPr>
              <a:t>case</a:t>
            </a:r>
            <a:r>
              <a:rPr sz="968" i="1" spc="-61" dirty="0">
                <a:solidFill>
                  <a:srgbClr val="FF0000"/>
                </a:solidFill>
                <a:latin typeface="Trebuchet MS"/>
                <a:cs typeface="Trebuchet MS"/>
              </a:rPr>
              <a:t> </a:t>
            </a:r>
            <a:r>
              <a:rPr sz="968" i="1" spc="30" dirty="0">
                <a:solidFill>
                  <a:srgbClr val="FF0000"/>
                </a:solidFill>
                <a:latin typeface="Trebuchet MS"/>
                <a:cs typeface="Trebuchet MS"/>
              </a:rPr>
              <a:t>4</a:t>
            </a:r>
            <a:endParaRPr sz="968">
              <a:solidFill>
                <a:srgbClr val="FF0000"/>
              </a:solidFill>
              <a:latin typeface="Trebuchet MS"/>
              <a:cs typeface="Trebuchet MS"/>
            </a:endParaRPr>
          </a:p>
          <a:p>
            <a:pPr marL="260492" marR="1519922">
              <a:lnSpc>
                <a:spcPts val="1137"/>
              </a:lnSpc>
              <a:spcBef>
                <a:spcPts val="42"/>
              </a:spcBef>
            </a:pPr>
            <a:r>
              <a:rPr sz="968" i="1" spc="-6" dirty="0">
                <a:solidFill>
                  <a:srgbClr val="FF0000"/>
                </a:solidFill>
                <a:latin typeface="Trebuchet MS"/>
                <a:cs typeface="Trebuchet MS"/>
              </a:rPr>
              <a:t>popvalue= </a:t>
            </a:r>
            <a:r>
              <a:rPr sz="968" i="1" spc="-67" dirty="0">
                <a:solidFill>
                  <a:srgbClr val="FF0000"/>
                </a:solidFill>
                <a:latin typeface="Trebuchet MS"/>
                <a:cs typeface="Trebuchet MS"/>
              </a:rPr>
              <a:t>4;  </a:t>
            </a:r>
            <a:r>
              <a:rPr sz="968" i="1" spc="-18" dirty="0">
                <a:solidFill>
                  <a:srgbClr val="FF0000"/>
                </a:solidFill>
                <a:latin typeface="Trebuchet MS"/>
                <a:cs typeface="Trebuchet MS"/>
              </a:rPr>
              <a:t>handles.popvalue=popvalue;  </a:t>
            </a:r>
            <a:r>
              <a:rPr sz="968" i="1" spc="-30" dirty="0">
                <a:solidFill>
                  <a:srgbClr val="FF0000"/>
                </a:solidFill>
                <a:latin typeface="Trebuchet MS"/>
                <a:cs typeface="Trebuchet MS"/>
              </a:rPr>
              <a:t>guidata(hObject,handles);</a:t>
            </a:r>
            <a:endParaRPr sz="968">
              <a:solidFill>
                <a:srgbClr val="FF0000"/>
              </a:solidFill>
              <a:latin typeface="Trebuchet MS"/>
              <a:cs typeface="Trebuchet MS"/>
            </a:endParaRPr>
          </a:p>
          <a:p>
            <a:pPr marL="137545">
              <a:lnSpc>
                <a:spcPts val="1089"/>
              </a:lnSpc>
            </a:pPr>
            <a:r>
              <a:rPr sz="968" i="1" spc="36" dirty="0">
                <a:solidFill>
                  <a:srgbClr val="FF0000"/>
                </a:solidFill>
                <a:latin typeface="Trebuchet MS"/>
                <a:cs typeface="Trebuchet MS"/>
              </a:rPr>
              <a:t>case</a:t>
            </a:r>
            <a:r>
              <a:rPr sz="968" i="1" spc="-61" dirty="0">
                <a:solidFill>
                  <a:srgbClr val="FF0000"/>
                </a:solidFill>
                <a:latin typeface="Trebuchet MS"/>
                <a:cs typeface="Trebuchet MS"/>
              </a:rPr>
              <a:t> </a:t>
            </a:r>
            <a:r>
              <a:rPr sz="968" i="1" spc="30" dirty="0">
                <a:solidFill>
                  <a:srgbClr val="FF0000"/>
                </a:solidFill>
                <a:latin typeface="Trebuchet MS"/>
                <a:cs typeface="Trebuchet MS"/>
              </a:rPr>
              <a:t>5</a:t>
            </a:r>
            <a:endParaRPr sz="968">
              <a:solidFill>
                <a:srgbClr val="FF0000"/>
              </a:solidFill>
              <a:latin typeface="Trebuchet MS"/>
              <a:cs typeface="Trebuchet MS"/>
            </a:endParaRPr>
          </a:p>
          <a:p>
            <a:pPr marL="260492" marR="1519922">
              <a:lnSpc>
                <a:spcPts val="1137"/>
              </a:lnSpc>
              <a:spcBef>
                <a:spcPts val="48"/>
              </a:spcBef>
            </a:pPr>
            <a:r>
              <a:rPr sz="968" i="1" spc="-6" dirty="0">
                <a:solidFill>
                  <a:srgbClr val="FF0000"/>
                </a:solidFill>
                <a:latin typeface="Trebuchet MS"/>
                <a:cs typeface="Trebuchet MS"/>
              </a:rPr>
              <a:t>popvalue= </a:t>
            </a:r>
            <a:r>
              <a:rPr sz="968" i="1" spc="-67" dirty="0">
                <a:solidFill>
                  <a:srgbClr val="FF0000"/>
                </a:solidFill>
                <a:latin typeface="Trebuchet MS"/>
                <a:cs typeface="Trebuchet MS"/>
              </a:rPr>
              <a:t>5;  </a:t>
            </a:r>
            <a:r>
              <a:rPr sz="968" i="1" spc="-18" dirty="0">
                <a:solidFill>
                  <a:srgbClr val="FF0000"/>
                </a:solidFill>
                <a:latin typeface="Trebuchet MS"/>
                <a:cs typeface="Trebuchet MS"/>
              </a:rPr>
              <a:t>handles.popvalue=popvalue;  </a:t>
            </a:r>
            <a:r>
              <a:rPr sz="968" i="1" spc="-30" dirty="0">
                <a:solidFill>
                  <a:srgbClr val="FF0000"/>
                </a:solidFill>
                <a:latin typeface="Trebuchet MS"/>
                <a:cs typeface="Trebuchet MS"/>
              </a:rPr>
              <a:t>guidata(hObject,handles);</a:t>
            </a:r>
            <a:endParaRPr sz="968">
              <a:solidFill>
                <a:srgbClr val="FF0000"/>
              </a:solidFill>
              <a:latin typeface="Trebuchet MS"/>
              <a:cs typeface="Trebuchet MS"/>
            </a:endParaRPr>
          </a:p>
          <a:p>
            <a:pPr marL="137545">
              <a:lnSpc>
                <a:spcPts val="1089"/>
              </a:lnSpc>
            </a:pPr>
            <a:r>
              <a:rPr sz="968" i="1" spc="36" dirty="0">
                <a:solidFill>
                  <a:srgbClr val="FF0000"/>
                </a:solidFill>
                <a:latin typeface="Trebuchet MS"/>
                <a:cs typeface="Trebuchet MS"/>
              </a:rPr>
              <a:t>case</a:t>
            </a:r>
            <a:r>
              <a:rPr sz="968" i="1" spc="-61" dirty="0">
                <a:solidFill>
                  <a:srgbClr val="FF0000"/>
                </a:solidFill>
                <a:latin typeface="Trebuchet MS"/>
                <a:cs typeface="Trebuchet MS"/>
              </a:rPr>
              <a:t> </a:t>
            </a:r>
            <a:r>
              <a:rPr sz="968" i="1" spc="30" dirty="0">
                <a:solidFill>
                  <a:srgbClr val="FF0000"/>
                </a:solidFill>
                <a:latin typeface="Trebuchet MS"/>
                <a:cs typeface="Trebuchet MS"/>
              </a:rPr>
              <a:t>6</a:t>
            </a:r>
            <a:endParaRPr sz="968">
              <a:solidFill>
                <a:srgbClr val="FF0000"/>
              </a:solidFill>
              <a:latin typeface="Trebuchet MS"/>
              <a:cs typeface="Trebuchet MS"/>
            </a:endParaRPr>
          </a:p>
          <a:p>
            <a:pPr marL="260492" marR="1519922">
              <a:lnSpc>
                <a:spcPts val="1137"/>
              </a:lnSpc>
              <a:spcBef>
                <a:spcPts val="42"/>
              </a:spcBef>
            </a:pPr>
            <a:r>
              <a:rPr sz="968" i="1" spc="-6" dirty="0">
                <a:solidFill>
                  <a:srgbClr val="FF0000"/>
                </a:solidFill>
                <a:latin typeface="Trebuchet MS"/>
                <a:cs typeface="Trebuchet MS"/>
              </a:rPr>
              <a:t>popvalue= </a:t>
            </a:r>
            <a:r>
              <a:rPr sz="968" i="1" spc="-67" dirty="0">
                <a:solidFill>
                  <a:srgbClr val="FF0000"/>
                </a:solidFill>
                <a:latin typeface="Trebuchet MS"/>
                <a:cs typeface="Trebuchet MS"/>
              </a:rPr>
              <a:t>6;  </a:t>
            </a:r>
            <a:r>
              <a:rPr sz="968" i="1" spc="-18" dirty="0">
                <a:solidFill>
                  <a:srgbClr val="FF0000"/>
                </a:solidFill>
                <a:latin typeface="Trebuchet MS"/>
                <a:cs typeface="Trebuchet MS"/>
              </a:rPr>
              <a:t>handles.popvalue=popvalue;  </a:t>
            </a:r>
            <a:r>
              <a:rPr sz="968" i="1" spc="-30" dirty="0">
                <a:solidFill>
                  <a:srgbClr val="FF0000"/>
                </a:solidFill>
                <a:latin typeface="Trebuchet MS"/>
                <a:cs typeface="Trebuchet MS"/>
              </a:rPr>
              <a:t>guidata(hObject,handles);</a:t>
            </a:r>
            <a:endParaRPr sz="968">
              <a:solidFill>
                <a:srgbClr val="FF0000"/>
              </a:solidFill>
              <a:latin typeface="Trebuchet MS"/>
              <a:cs typeface="Trebuchet MS"/>
            </a:endParaRPr>
          </a:p>
          <a:p>
            <a:pPr marL="137545">
              <a:lnSpc>
                <a:spcPts val="1089"/>
              </a:lnSpc>
            </a:pPr>
            <a:r>
              <a:rPr sz="968" i="1" spc="36" dirty="0">
                <a:solidFill>
                  <a:srgbClr val="FF0000"/>
                </a:solidFill>
                <a:latin typeface="Trebuchet MS"/>
                <a:cs typeface="Trebuchet MS"/>
              </a:rPr>
              <a:t>case</a:t>
            </a:r>
            <a:r>
              <a:rPr sz="968" i="1" spc="-61" dirty="0">
                <a:solidFill>
                  <a:srgbClr val="FF0000"/>
                </a:solidFill>
                <a:latin typeface="Trebuchet MS"/>
                <a:cs typeface="Trebuchet MS"/>
              </a:rPr>
              <a:t> </a:t>
            </a:r>
            <a:r>
              <a:rPr sz="968" i="1" spc="30" dirty="0">
                <a:solidFill>
                  <a:srgbClr val="FF0000"/>
                </a:solidFill>
                <a:latin typeface="Trebuchet MS"/>
                <a:cs typeface="Trebuchet MS"/>
              </a:rPr>
              <a:t>7</a:t>
            </a:r>
            <a:endParaRPr sz="968">
              <a:solidFill>
                <a:srgbClr val="FF0000"/>
              </a:solidFill>
              <a:latin typeface="Trebuchet MS"/>
              <a:cs typeface="Trebuchet MS"/>
            </a:endParaRPr>
          </a:p>
          <a:p>
            <a:pPr marL="260492" marR="1519922">
              <a:lnSpc>
                <a:spcPts val="1137"/>
              </a:lnSpc>
              <a:spcBef>
                <a:spcPts val="48"/>
              </a:spcBef>
            </a:pPr>
            <a:r>
              <a:rPr sz="968" i="1" spc="-6" dirty="0">
                <a:solidFill>
                  <a:srgbClr val="FF0000"/>
                </a:solidFill>
                <a:latin typeface="Trebuchet MS"/>
                <a:cs typeface="Trebuchet MS"/>
              </a:rPr>
              <a:t>popvalue= </a:t>
            </a:r>
            <a:r>
              <a:rPr sz="968" i="1" spc="-67" dirty="0">
                <a:solidFill>
                  <a:srgbClr val="FF0000"/>
                </a:solidFill>
                <a:latin typeface="Trebuchet MS"/>
                <a:cs typeface="Trebuchet MS"/>
              </a:rPr>
              <a:t>7;  </a:t>
            </a:r>
            <a:r>
              <a:rPr sz="968" i="1" spc="-18" dirty="0">
                <a:solidFill>
                  <a:srgbClr val="FF0000"/>
                </a:solidFill>
                <a:latin typeface="Trebuchet MS"/>
                <a:cs typeface="Trebuchet MS"/>
              </a:rPr>
              <a:t>handles.popvalue=popvalue;  </a:t>
            </a:r>
            <a:r>
              <a:rPr sz="968" i="1" spc="-30" dirty="0">
                <a:solidFill>
                  <a:srgbClr val="FF0000"/>
                </a:solidFill>
                <a:latin typeface="Trebuchet MS"/>
                <a:cs typeface="Trebuchet MS"/>
              </a:rPr>
              <a:t>guidata(hObject,handles);</a:t>
            </a:r>
            <a:endParaRPr sz="968">
              <a:solidFill>
                <a:srgbClr val="FF0000"/>
              </a:solidFill>
              <a:latin typeface="Trebuchet MS"/>
              <a:cs typeface="Trebuchet MS"/>
            </a:endParaRPr>
          </a:p>
          <a:p>
            <a:pPr marL="137545">
              <a:lnSpc>
                <a:spcPts val="1089"/>
              </a:lnSpc>
            </a:pPr>
            <a:r>
              <a:rPr sz="968" i="1" spc="36" dirty="0">
                <a:solidFill>
                  <a:srgbClr val="FF0000"/>
                </a:solidFill>
                <a:latin typeface="Trebuchet MS"/>
                <a:cs typeface="Trebuchet MS"/>
              </a:rPr>
              <a:t>case</a:t>
            </a:r>
            <a:r>
              <a:rPr sz="968" i="1" spc="-61" dirty="0">
                <a:solidFill>
                  <a:srgbClr val="FF0000"/>
                </a:solidFill>
                <a:latin typeface="Trebuchet MS"/>
                <a:cs typeface="Trebuchet MS"/>
              </a:rPr>
              <a:t> </a:t>
            </a:r>
            <a:r>
              <a:rPr sz="968" i="1" spc="30" dirty="0">
                <a:solidFill>
                  <a:srgbClr val="FF0000"/>
                </a:solidFill>
                <a:latin typeface="Trebuchet MS"/>
                <a:cs typeface="Trebuchet MS"/>
              </a:rPr>
              <a:t>8</a:t>
            </a:r>
            <a:endParaRPr sz="968">
              <a:solidFill>
                <a:srgbClr val="FF0000"/>
              </a:solidFill>
              <a:latin typeface="Trebuchet MS"/>
              <a:cs typeface="Trebuchet MS"/>
            </a:endParaRPr>
          </a:p>
          <a:p>
            <a:pPr marL="260492" marR="1519922">
              <a:lnSpc>
                <a:spcPts val="1137"/>
              </a:lnSpc>
              <a:spcBef>
                <a:spcPts val="42"/>
              </a:spcBef>
            </a:pPr>
            <a:r>
              <a:rPr sz="968" i="1" spc="-6" dirty="0">
                <a:solidFill>
                  <a:srgbClr val="FF0000"/>
                </a:solidFill>
                <a:latin typeface="Trebuchet MS"/>
                <a:cs typeface="Trebuchet MS"/>
              </a:rPr>
              <a:t>popvalue= </a:t>
            </a:r>
            <a:r>
              <a:rPr sz="968" i="1" spc="-67" dirty="0">
                <a:solidFill>
                  <a:srgbClr val="FF0000"/>
                </a:solidFill>
                <a:latin typeface="Trebuchet MS"/>
                <a:cs typeface="Trebuchet MS"/>
              </a:rPr>
              <a:t>8;  </a:t>
            </a:r>
            <a:r>
              <a:rPr sz="968" i="1" spc="-18" dirty="0">
                <a:solidFill>
                  <a:srgbClr val="FF0000"/>
                </a:solidFill>
                <a:latin typeface="Trebuchet MS"/>
                <a:cs typeface="Trebuchet MS"/>
              </a:rPr>
              <a:t>handles.popvalue=popvalue;  </a:t>
            </a:r>
            <a:r>
              <a:rPr sz="968" i="1" spc="-30" dirty="0">
                <a:solidFill>
                  <a:srgbClr val="FF0000"/>
                </a:solidFill>
                <a:latin typeface="Trebuchet MS"/>
                <a:cs typeface="Trebuchet MS"/>
              </a:rPr>
              <a:t>guidata(hObject,handles);</a:t>
            </a:r>
            <a:endParaRPr sz="968">
              <a:solidFill>
                <a:srgbClr val="FF0000"/>
              </a:solidFill>
              <a:latin typeface="Trebuchet MS"/>
              <a:cs typeface="Trebuchet MS"/>
            </a:endParaRPr>
          </a:p>
          <a:p>
            <a:pPr marL="15368">
              <a:lnSpc>
                <a:spcPts val="1101"/>
              </a:lnSpc>
            </a:pPr>
            <a:r>
              <a:rPr sz="968" i="1" spc="-6" dirty="0">
                <a:solidFill>
                  <a:srgbClr val="FF0000"/>
                </a:solidFill>
                <a:latin typeface="Trebuchet MS"/>
                <a:cs typeface="Trebuchet MS"/>
              </a:rPr>
              <a:t>end</a:t>
            </a:r>
            <a:endParaRPr sz="968">
              <a:solidFill>
                <a:srgbClr val="FF0000"/>
              </a:solidFill>
              <a:latin typeface="Trebuchet MS"/>
              <a:cs typeface="Trebuchet MS"/>
            </a:endParaRPr>
          </a:p>
        </p:txBody>
      </p:sp>
      <p:grpSp>
        <p:nvGrpSpPr>
          <p:cNvPr id="4" name="object 4"/>
          <p:cNvGrpSpPr/>
          <p:nvPr/>
        </p:nvGrpSpPr>
        <p:grpSpPr>
          <a:xfrm>
            <a:off x="3677364" y="1470216"/>
            <a:ext cx="1840326" cy="129092"/>
            <a:chOff x="3038932" y="1048283"/>
            <a:chExt cx="1520825" cy="106680"/>
          </a:xfrm>
        </p:grpSpPr>
        <p:sp>
          <p:nvSpPr>
            <p:cNvPr id="5" name="object 5"/>
            <p:cNvSpPr/>
            <p:nvPr/>
          </p:nvSpPr>
          <p:spPr>
            <a:xfrm>
              <a:off x="3038932" y="1101548"/>
              <a:ext cx="1508760" cy="0"/>
            </a:xfrm>
            <a:custGeom>
              <a:avLst/>
              <a:gdLst/>
              <a:ahLst/>
              <a:cxnLst/>
              <a:rect l="l" t="t" r="r" b="b"/>
              <a:pathLst>
                <a:path w="1508760">
                  <a:moveTo>
                    <a:pt x="0" y="0"/>
                  </a:moveTo>
                  <a:lnTo>
                    <a:pt x="1510665" y="0"/>
                  </a:lnTo>
                </a:path>
              </a:pathLst>
            </a:custGeom>
            <a:ln w="9511">
              <a:solidFill>
                <a:srgbClr val="000000"/>
              </a:solidFill>
            </a:ln>
          </p:spPr>
          <p:txBody>
            <a:bodyPr wrap="square" lIns="0" tIns="0" rIns="0" bIns="0" rtlCol="0"/>
            <a:lstStyle/>
            <a:p>
              <a:endParaRPr sz="2178">
                <a:solidFill>
                  <a:srgbClr val="FF0000"/>
                </a:solidFill>
              </a:endParaRPr>
            </a:p>
          </p:txBody>
        </p:sp>
        <p:sp>
          <p:nvSpPr>
            <p:cNvPr id="6" name="object 6"/>
            <p:cNvSpPr/>
            <p:nvPr/>
          </p:nvSpPr>
          <p:spPr>
            <a:xfrm>
              <a:off x="4450597" y="1048283"/>
              <a:ext cx="109220" cy="106680"/>
            </a:xfrm>
            <a:custGeom>
              <a:avLst/>
              <a:gdLst/>
              <a:ahLst/>
              <a:cxnLst/>
              <a:rect l="l" t="t" r="r" b="b"/>
              <a:pathLst>
                <a:path w="109220" h="106680">
                  <a:moveTo>
                    <a:pt x="0" y="106530"/>
                  </a:moveTo>
                  <a:lnTo>
                    <a:pt x="0" y="0"/>
                  </a:lnTo>
                  <a:lnTo>
                    <a:pt x="108661" y="53265"/>
                  </a:lnTo>
                  <a:lnTo>
                    <a:pt x="0" y="106530"/>
                  </a:lnTo>
                  <a:close/>
                </a:path>
              </a:pathLst>
            </a:custGeom>
            <a:solidFill>
              <a:srgbClr val="000000"/>
            </a:solidFill>
          </p:spPr>
          <p:txBody>
            <a:bodyPr wrap="square" lIns="0" tIns="0" rIns="0" bIns="0" rtlCol="0"/>
            <a:lstStyle/>
            <a:p>
              <a:endParaRPr sz="2178">
                <a:solidFill>
                  <a:srgbClr val="FF0000"/>
                </a:solidFill>
              </a:endParaRPr>
            </a:p>
          </p:txBody>
        </p:sp>
      </p:grpSp>
      <p:sp>
        <p:nvSpPr>
          <p:cNvPr id="7" name="object 7"/>
          <p:cNvSpPr txBox="1"/>
          <p:nvPr/>
        </p:nvSpPr>
        <p:spPr>
          <a:xfrm>
            <a:off x="5514509" y="1382728"/>
            <a:ext cx="2846934" cy="442187"/>
          </a:xfrm>
          <a:prstGeom prst="rect">
            <a:avLst/>
          </a:prstGeom>
          <a:ln w="9511">
            <a:solidFill>
              <a:srgbClr val="000000"/>
            </a:solidFill>
          </a:ln>
        </p:spPr>
        <p:txBody>
          <a:bodyPr vert="horz" wrap="square" lIns="0" tIns="32273" rIns="0" bIns="0" rtlCol="0">
            <a:spAutoFit/>
          </a:bodyPr>
          <a:lstStyle/>
          <a:p>
            <a:pPr marL="116030" marR="116030">
              <a:lnSpc>
                <a:spcPct val="109900"/>
              </a:lnSpc>
              <a:spcBef>
                <a:spcPts val="254"/>
              </a:spcBef>
            </a:pPr>
            <a:r>
              <a:rPr sz="1210" i="1" spc="-6" dirty="0">
                <a:solidFill>
                  <a:srgbClr val="FF0000"/>
                </a:solidFill>
                <a:latin typeface="Trebuchet MS"/>
                <a:cs typeface="Trebuchet MS"/>
              </a:rPr>
              <a:t>Kata </a:t>
            </a:r>
            <a:r>
              <a:rPr sz="1210" b="1" i="1" spc="-42" dirty="0">
                <a:solidFill>
                  <a:srgbClr val="FF0000"/>
                </a:solidFill>
                <a:latin typeface="Trebuchet MS"/>
                <a:cs typeface="Trebuchet MS"/>
              </a:rPr>
              <a:t>popvalue </a:t>
            </a:r>
            <a:r>
              <a:rPr sz="1210" i="1" spc="12" dirty="0">
                <a:solidFill>
                  <a:srgbClr val="FF0000"/>
                </a:solidFill>
                <a:latin typeface="Trebuchet MS"/>
                <a:cs typeface="Trebuchet MS"/>
              </a:rPr>
              <a:t>bisa </a:t>
            </a:r>
            <a:r>
              <a:rPr sz="1210" i="1" spc="-30" dirty="0">
                <a:solidFill>
                  <a:srgbClr val="FF0000"/>
                </a:solidFill>
                <a:latin typeface="Trebuchet MS"/>
                <a:cs typeface="Trebuchet MS"/>
              </a:rPr>
              <a:t>diganti </a:t>
            </a:r>
            <a:r>
              <a:rPr sz="1210" i="1" spc="6" dirty="0">
                <a:solidFill>
                  <a:srgbClr val="FF0000"/>
                </a:solidFill>
                <a:latin typeface="Trebuchet MS"/>
                <a:cs typeface="Trebuchet MS"/>
              </a:rPr>
              <a:t>apa </a:t>
            </a:r>
            <a:r>
              <a:rPr sz="1210" i="1" dirty="0">
                <a:solidFill>
                  <a:srgbClr val="FF0000"/>
                </a:solidFill>
                <a:latin typeface="Trebuchet MS"/>
                <a:cs typeface="Trebuchet MS"/>
              </a:rPr>
              <a:t>saja  </a:t>
            </a:r>
            <a:r>
              <a:rPr sz="1210" i="1" spc="-30" dirty="0">
                <a:solidFill>
                  <a:srgbClr val="FF0000"/>
                </a:solidFill>
                <a:latin typeface="Trebuchet MS"/>
                <a:cs typeface="Trebuchet MS"/>
              </a:rPr>
              <a:t>seperti </a:t>
            </a:r>
            <a:r>
              <a:rPr sz="1210" i="1" spc="-54" dirty="0">
                <a:solidFill>
                  <a:srgbClr val="FF0000"/>
                </a:solidFill>
                <a:latin typeface="Trebuchet MS"/>
                <a:cs typeface="Trebuchet MS"/>
              </a:rPr>
              <a:t>mode,pilihan,dll </a:t>
            </a:r>
            <a:r>
              <a:rPr sz="1210" b="1" i="1" spc="-36" dirty="0">
                <a:solidFill>
                  <a:srgbClr val="FF0000"/>
                </a:solidFill>
                <a:latin typeface="Trebuchet MS"/>
                <a:cs typeface="Trebuchet MS"/>
              </a:rPr>
              <a:t>asal</a:t>
            </a:r>
            <a:r>
              <a:rPr sz="1210" b="1" i="1" spc="-73" dirty="0">
                <a:solidFill>
                  <a:srgbClr val="FF0000"/>
                </a:solidFill>
                <a:latin typeface="Trebuchet MS"/>
                <a:cs typeface="Trebuchet MS"/>
              </a:rPr>
              <a:t> </a:t>
            </a:r>
            <a:r>
              <a:rPr sz="1210" b="1" i="1" spc="-18" dirty="0">
                <a:solidFill>
                  <a:srgbClr val="FF0000"/>
                </a:solidFill>
                <a:latin typeface="Trebuchet MS"/>
                <a:cs typeface="Trebuchet MS"/>
              </a:rPr>
              <a:t>konsisten</a:t>
            </a:r>
            <a:endParaRPr sz="1210">
              <a:solidFill>
                <a:srgbClr val="FF0000"/>
              </a:solidFill>
              <a:latin typeface="Trebuchet MS"/>
              <a:cs typeface="Trebuchet MS"/>
            </a:endParaRPr>
          </a:p>
        </p:txBody>
      </p:sp>
      <p:grpSp>
        <p:nvGrpSpPr>
          <p:cNvPr id="8" name="object 8"/>
          <p:cNvGrpSpPr/>
          <p:nvPr/>
        </p:nvGrpSpPr>
        <p:grpSpPr>
          <a:xfrm>
            <a:off x="1644914" y="1830498"/>
            <a:ext cx="3363302" cy="713847"/>
            <a:chOff x="1359338" y="1346015"/>
            <a:chExt cx="2779395" cy="589915"/>
          </a:xfrm>
        </p:grpSpPr>
        <p:sp>
          <p:nvSpPr>
            <p:cNvPr id="9" name="object 9"/>
            <p:cNvSpPr/>
            <p:nvPr/>
          </p:nvSpPr>
          <p:spPr>
            <a:xfrm>
              <a:off x="1364094" y="1350771"/>
              <a:ext cx="2762885" cy="551815"/>
            </a:xfrm>
            <a:custGeom>
              <a:avLst/>
              <a:gdLst/>
              <a:ahLst/>
              <a:cxnLst/>
              <a:rect l="l" t="t" r="r" b="b"/>
              <a:pathLst>
                <a:path w="2762885" h="551814">
                  <a:moveTo>
                    <a:pt x="0" y="0"/>
                  </a:moveTo>
                  <a:lnTo>
                    <a:pt x="2766250" y="552489"/>
                  </a:lnTo>
                </a:path>
              </a:pathLst>
            </a:custGeom>
            <a:ln w="9511">
              <a:solidFill>
                <a:srgbClr val="000000"/>
              </a:solidFill>
            </a:ln>
          </p:spPr>
          <p:txBody>
            <a:bodyPr wrap="square" lIns="0" tIns="0" rIns="0" bIns="0" rtlCol="0"/>
            <a:lstStyle/>
            <a:p>
              <a:endParaRPr sz="2178">
                <a:solidFill>
                  <a:srgbClr val="FF0000"/>
                </a:solidFill>
              </a:endParaRPr>
            </a:p>
          </p:txBody>
        </p:sp>
        <p:sp>
          <p:nvSpPr>
            <p:cNvPr id="10" name="object 10"/>
            <p:cNvSpPr/>
            <p:nvPr/>
          </p:nvSpPr>
          <p:spPr>
            <a:xfrm>
              <a:off x="4021142" y="1831300"/>
              <a:ext cx="117475" cy="104775"/>
            </a:xfrm>
            <a:custGeom>
              <a:avLst/>
              <a:gdLst/>
              <a:ahLst/>
              <a:cxnLst/>
              <a:rect l="l" t="t" r="r" b="b"/>
              <a:pathLst>
                <a:path w="117475" h="104775">
                  <a:moveTo>
                    <a:pt x="0" y="104471"/>
                  </a:moveTo>
                  <a:lnTo>
                    <a:pt x="20866" y="0"/>
                  </a:lnTo>
                  <a:lnTo>
                    <a:pt x="116994" y="73519"/>
                  </a:lnTo>
                  <a:lnTo>
                    <a:pt x="0" y="104471"/>
                  </a:lnTo>
                  <a:close/>
                </a:path>
              </a:pathLst>
            </a:custGeom>
            <a:solidFill>
              <a:srgbClr val="000000"/>
            </a:solidFill>
          </p:spPr>
          <p:txBody>
            <a:bodyPr wrap="square" lIns="0" tIns="0" rIns="0" bIns="0" rtlCol="0"/>
            <a:lstStyle/>
            <a:p>
              <a:endParaRPr sz="2178">
                <a:solidFill>
                  <a:srgbClr val="FF0000"/>
                </a:solidFill>
              </a:endParaRPr>
            </a:p>
          </p:txBody>
        </p:sp>
      </p:grpSp>
      <p:sp>
        <p:nvSpPr>
          <p:cNvPr id="11" name="object 11"/>
          <p:cNvSpPr txBox="1"/>
          <p:nvPr/>
        </p:nvSpPr>
        <p:spPr>
          <a:xfrm>
            <a:off x="5134640" y="2183126"/>
            <a:ext cx="3227294" cy="602643"/>
          </a:xfrm>
          <a:prstGeom prst="rect">
            <a:avLst/>
          </a:prstGeom>
          <a:ln w="9511">
            <a:solidFill>
              <a:srgbClr val="000000"/>
            </a:solidFill>
          </a:ln>
        </p:spPr>
        <p:txBody>
          <a:bodyPr vert="horz" wrap="square" lIns="0" tIns="50715" rIns="0" bIns="0" rtlCol="0">
            <a:spAutoFit/>
          </a:bodyPr>
          <a:lstStyle/>
          <a:p>
            <a:pPr marL="116030">
              <a:lnSpc>
                <a:spcPts val="1422"/>
              </a:lnSpc>
              <a:spcBef>
                <a:spcPts val="399"/>
              </a:spcBef>
            </a:pPr>
            <a:r>
              <a:rPr sz="1210" i="1" spc="-6" dirty="0">
                <a:solidFill>
                  <a:srgbClr val="FF0000"/>
                </a:solidFill>
                <a:latin typeface="Trebuchet MS"/>
                <a:cs typeface="Trebuchet MS"/>
              </a:rPr>
              <a:t>Switch </a:t>
            </a:r>
            <a:r>
              <a:rPr sz="1210" i="1" spc="-54" dirty="0">
                <a:solidFill>
                  <a:srgbClr val="FF0000"/>
                </a:solidFill>
                <a:latin typeface="Trebuchet MS"/>
                <a:cs typeface="Trebuchet MS"/>
              </a:rPr>
              <a:t>diikuti </a:t>
            </a:r>
            <a:r>
              <a:rPr sz="1210" i="1" spc="6" dirty="0">
                <a:solidFill>
                  <a:srgbClr val="FF0000"/>
                </a:solidFill>
                <a:latin typeface="Trebuchet MS"/>
                <a:cs typeface="Trebuchet MS"/>
              </a:rPr>
              <a:t>dengan</a:t>
            </a:r>
            <a:r>
              <a:rPr sz="1210" i="1" spc="-145" dirty="0">
                <a:solidFill>
                  <a:srgbClr val="FF0000"/>
                </a:solidFill>
                <a:latin typeface="Trebuchet MS"/>
                <a:cs typeface="Trebuchet MS"/>
              </a:rPr>
              <a:t> </a:t>
            </a:r>
            <a:r>
              <a:rPr sz="1210" i="1" spc="48" dirty="0">
                <a:solidFill>
                  <a:srgbClr val="FF0000"/>
                </a:solidFill>
                <a:latin typeface="Trebuchet MS"/>
                <a:cs typeface="Trebuchet MS"/>
              </a:rPr>
              <a:t>case</a:t>
            </a:r>
            <a:endParaRPr sz="1210">
              <a:solidFill>
                <a:srgbClr val="FF0000"/>
              </a:solidFill>
              <a:latin typeface="Trebuchet MS"/>
              <a:cs typeface="Trebuchet MS"/>
            </a:endParaRPr>
          </a:p>
          <a:p>
            <a:pPr marL="116030" marR="564016">
              <a:lnSpc>
                <a:spcPts val="1392"/>
              </a:lnSpc>
              <a:spcBef>
                <a:spcPts val="67"/>
              </a:spcBef>
            </a:pPr>
            <a:r>
              <a:rPr sz="1210" i="1" spc="48" dirty="0">
                <a:solidFill>
                  <a:srgbClr val="FF0000"/>
                </a:solidFill>
                <a:latin typeface="Trebuchet MS"/>
                <a:cs typeface="Trebuchet MS"/>
              </a:rPr>
              <a:t>Case</a:t>
            </a:r>
            <a:r>
              <a:rPr sz="1210" i="1" spc="-85" dirty="0">
                <a:solidFill>
                  <a:srgbClr val="FF0000"/>
                </a:solidFill>
                <a:latin typeface="Trebuchet MS"/>
                <a:cs typeface="Trebuchet MS"/>
              </a:rPr>
              <a:t> </a:t>
            </a:r>
            <a:r>
              <a:rPr sz="1210" i="1" spc="42" dirty="0">
                <a:solidFill>
                  <a:srgbClr val="FF0000"/>
                </a:solidFill>
                <a:latin typeface="Trebuchet MS"/>
                <a:cs typeface="Trebuchet MS"/>
              </a:rPr>
              <a:t>1</a:t>
            </a:r>
            <a:r>
              <a:rPr sz="1210" i="1" spc="-85" dirty="0">
                <a:solidFill>
                  <a:srgbClr val="FF0000"/>
                </a:solidFill>
                <a:latin typeface="Trebuchet MS"/>
                <a:cs typeface="Trebuchet MS"/>
              </a:rPr>
              <a:t> </a:t>
            </a:r>
            <a:r>
              <a:rPr sz="1210" i="1" spc="18" dirty="0">
                <a:solidFill>
                  <a:srgbClr val="FF0000"/>
                </a:solidFill>
                <a:latin typeface="Trebuchet MS"/>
                <a:cs typeface="Trebuchet MS"/>
              </a:rPr>
              <a:t>dikosongkan</a:t>
            </a:r>
            <a:r>
              <a:rPr sz="1210" i="1" spc="-85" dirty="0">
                <a:solidFill>
                  <a:srgbClr val="FF0000"/>
                </a:solidFill>
                <a:latin typeface="Trebuchet MS"/>
                <a:cs typeface="Trebuchet MS"/>
              </a:rPr>
              <a:t> </a:t>
            </a:r>
            <a:r>
              <a:rPr sz="1210" i="1" spc="-12" dirty="0">
                <a:solidFill>
                  <a:srgbClr val="FF0000"/>
                </a:solidFill>
                <a:latin typeface="Trebuchet MS"/>
                <a:cs typeface="Trebuchet MS"/>
              </a:rPr>
              <a:t>karena</a:t>
            </a:r>
            <a:r>
              <a:rPr sz="1210" i="1" spc="-85" dirty="0">
                <a:solidFill>
                  <a:srgbClr val="FF0000"/>
                </a:solidFill>
                <a:latin typeface="Trebuchet MS"/>
                <a:cs typeface="Trebuchet MS"/>
              </a:rPr>
              <a:t> </a:t>
            </a:r>
            <a:r>
              <a:rPr sz="1210" i="1" spc="-48" dirty="0">
                <a:solidFill>
                  <a:srgbClr val="FF0000"/>
                </a:solidFill>
                <a:latin typeface="Trebuchet MS"/>
                <a:cs typeface="Trebuchet MS"/>
              </a:rPr>
              <a:t>kita</a:t>
            </a:r>
            <a:r>
              <a:rPr sz="1210" i="1" spc="-91" dirty="0">
                <a:solidFill>
                  <a:srgbClr val="FF0000"/>
                </a:solidFill>
                <a:latin typeface="Trebuchet MS"/>
                <a:cs typeface="Trebuchet MS"/>
              </a:rPr>
              <a:t> </a:t>
            </a:r>
            <a:r>
              <a:rPr sz="1210" i="1" spc="-36" dirty="0">
                <a:solidFill>
                  <a:srgbClr val="FF0000"/>
                </a:solidFill>
                <a:latin typeface="Trebuchet MS"/>
                <a:cs typeface="Trebuchet MS"/>
              </a:rPr>
              <a:t>tidak  </a:t>
            </a:r>
            <a:r>
              <a:rPr sz="1210" i="1" spc="-30" dirty="0">
                <a:solidFill>
                  <a:srgbClr val="FF0000"/>
                </a:solidFill>
                <a:latin typeface="Trebuchet MS"/>
                <a:cs typeface="Trebuchet MS"/>
              </a:rPr>
              <a:t>memilih </a:t>
            </a:r>
            <a:r>
              <a:rPr sz="1210" i="1" dirty="0">
                <a:solidFill>
                  <a:srgbClr val="FF0000"/>
                </a:solidFill>
                <a:latin typeface="Trebuchet MS"/>
                <a:cs typeface="Trebuchet MS"/>
              </a:rPr>
              <a:t>apapun </a:t>
            </a:r>
            <a:r>
              <a:rPr sz="1210" i="1" spc="-36" dirty="0">
                <a:solidFill>
                  <a:srgbClr val="FF0000"/>
                </a:solidFill>
                <a:latin typeface="Trebuchet MS"/>
                <a:cs typeface="Trebuchet MS"/>
              </a:rPr>
              <a:t>ketika </a:t>
            </a:r>
            <a:r>
              <a:rPr sz="1210" i="1" spc="48" dirty="0">
                <a:solidFill>
                  <a:srgbClr val="FF0000"/>
                </a:solidFill>
                <a:latin typeface="Trebuchet MS"/>
                <a:cs typeface="Trebuchet MS"/>
              </a:rPr>
              <a:t>case</a:t>
            </a:r>
            <a:r>
              <a:rPr sz="1210" i="1" spc="-212" dirty="0">
                <a:solidFill>
                  <a:srgbClr val="FF0000"/>
                </a:solidFill>
                <a:latin typeface="Trebuchet MS"/>
                <a:cs typeface="Trebuchet MS"/>
              </a:rPr>
              <a:t> </a:t>
            </a:r>
            <a:r>
              <a:rPr sz="1210" i="1" spc="42" dirty="0">
                <a:solidFill>
                  <a:srgbClr val="FF0000"/>
                </a:solidFill>
                <a:latin typeface="Trebuchet MS"/>
                <a:cs typeface="Trebuchet MS"/>
              </a:rPr>
              <a:t>1</a:t>
            </a:r>
            <a:endParaRPr sz="1210">
              <a:solidFill>
                <a:srgbClr val="FF0000"/>
              </a:solidFill>
              <a:latin typeface="Trebuchet MS"/>
              <a:cs typeface="Trebuchet MS"/>
            </a:endParaRPr>
          </a:p>
        </p:txBody>
      </p:sp>
      <p:grpSp>
        <p:nvGrpSpPr>
          <p:cNvPr id="12" name="object 12"/>
          <p:cNvGrpSpPr/>
          <p:nvPr/>
        </p:nvGrpSpPr>
        <p:grpSpPr>
          <a:xfrm>
            <a:off x="1050949" y="4760558"/>
            <a:ext cx="3797449" cy="1207162"/>
            <a:chOff x="868492" y="3767384"/>
            <a:chExt cx="3138170" cy="997585"/>
          </a:xfrm>
        </p:grpSpPr>
        <p:sp>
          <p:nvSpPr>
            <p:cNvPr id="13" name="object 13"/>
            <p:cNvSpPr/>
            <p:nvPr/>
          </p:nvSpPr>
          <p:spPr>
            <a:xfrm>
              <a:off x="873248" y="3789525"/>
              <a:ext cx="3121660" cy="970915"/>
            </a:xfrm>
            <a:custGeom>
              <a:avLst/>
              <a:gdLst/>
              <a:ahLst/>
              <a:cxnLst/>
              <a:rect l="l" t="t" r="r" b="b"/>
              <a:pathLst>
                <a:path w="3121660" h="970914">
                  <a:moveTo>
                    <a:pt x="0" y="970536"/>
                  </a:moveTo>
                  <a:lnTo>
                    <a:pt x="3121525" y="0"/>
                  </a:lnTo>
                </a:path>
              </a:pathLst>
            </a:custGeom>
            <a:ln w="9511">
              <a:solidFill>
                <a:srgbClr val="000000"/>
              </a:solidFill>
            </a:ln>
          </p:spPr>
          <p:txBody>
            <a:bodyPr wrap="square" lIns="0" tIns="0" rIns="0" bIns="0" rtlCol="0"/>
            <a:lstStyle/>
            <a:p>
              <a:endParaRPr sz="2178">
                <a:solidFill>
                  <a:srgbClr val="FF0000"/>
                </a:solidFill>
              </a:endParaRPr>
            </a:p>
          </p:txBody>
        </p:sp>
        <p:sp>
          <p:nvSpPr>
            <p:cNvPr id="14" name="object 14"/>
            <p:cNvSpPr/>
            <p:nvPr/>
          </p:nvSpPr>
          <p:spPr>
            <a:xfrm>
              <a:off x="3886586" y="3767384"/>
              <a:ext cx="120014" cy="102235"/>
            </a:xfrm>
            <a:custGeom>
              <a:avLst/>
              <a:gdLst/>
              <a:ahLst/>
              <a:cxnLst/>
              <a:rect l="l" t="t" r="r" b="b"/>
              <a:pathLst>
                <a:path w="120014" h="102235">
                  <a:moveTo>
                    <a:pt x="0" y="0"/>
                  </a:moveTo>
                  <a:lnTo>
                    <a:pt x="31630" y="101730"/>
                  </a:lnTo>
                  <a:lnTo>
                    <a:pt x="119579" y="18601"/>
                  </a:lnTo>
                  <a:lnTo>
                    <a:pt x="0" y="0"/>
                  </a:lnTo>
                  <a:close/>
                </a:path>
              </a:pathLst>
            </a:custGeom>
            <a:solidFill>
              <a:srgbClr val="000000"/>
            </a:solidFill>
          </p:spPr>
          <p:txBody>
            <a:bodyPr wrap="square" lIns="0" tIns="0" rIns="0" bIns="0" rtlCol="0"/>
            <a:lstStyle/>
            <a:p>
              <a:endParaRPr sz="2178">
                <a:solidFill>
                  <a:srgbClr val="FF0000"/>
                </a:solidFill>
              </a:endParaRPr>
            </a:p>
          </p:txBody>
        </p:sp>
      </p:grpSp>
      <p:sp>
        <p:nvSpPr>
          <p:cNvPr id="15" name="object 15"/>
          <p:cNvSpPr txBox="1"/>
          <p:nvPr/>
        </p:nvSpPr>
        <p:spPr>
          <a:xfrm>
            <a:off x="4946628" y="4395529"/>
            <a:ext cx="3227294" cy="781769"/>
          </a:xfrm>
          <a:prstGeom prst="rect">
            <a:avLst/>
          </a:prstGeom>
          <a:ln w="9511">
            <a:solidFill>
              <a:srgbClr val="000000"/>
            </a:solidFill>
          </a:ln>
        </p:spPr>
        <p:txBody>
          <a:bodyPr vert="horz" wrap="square" lIns="0" tIns="63008" rIns="0" bIns="0" rtlCol="0">
            <a:spAutoFit/>
          </a:bodyPr>
          <a:lstStyle/>
          <a:p>
            <a:pPr marL="116030" marR="321197">
              <a:lnSpc>
                <a:spcPts val="1392"/>
              </a:lnSpc>
              <a:spcBef>
                <a:spcPts val="495"/>
              </a:spcBef>
            </a:pPr>
            <a:r>
              <a:rPr sz="1210" i="1" spc="6" dirty="0">
                <a:solidFill>
                  <a:srgbClr val="FF0000"/>
                </a:solidFill>
                <a:latin typeface="Trebuchet MS"/>
                <a:cs typeface="Trebuchet MS"/>
              </a:rPr>
              <a:t>Lakukan </a:t>
            </a:r>
            <a:r>
              <a:rPr sz="1210" i="1" spc="24" dirty="0">
                <a:solidFill>
                  <a:srgbClr val="FF0000"/>
                </a:solidFill>
                <a:latin typeface="Trebuchet MS"/>
                <a:cs typeface="Trebuchet MS"/>
              </a:rPr>
              <a:t>sesuai </a:t>
            </a:r>
            <a:r>
              <a:rPr sz="1210" i="1" spc="-36" dirty="0">
                <a:solidFill>
                  <a:srgbClr val="FF0000"/>
                </a:solidFill>
                <a:latin typeface="Trebuchet MS"/>
                <a:cs typeface="Trebuchet MS"/>
              </a:rPr>
              <a:t>jumlah </a:t>
            </a:r>
            <a:r>
              <a:rPr sz="1210" i="1" spc="-42" dirty="0">
                <a:solidFill>
                  <a:srgbClr val="FF0000"/>
                </a:solidFill>
                <a:latin typeface="Trebuchet MS"/>
                <a:cs typeface="Trebuchet MS"/>
              </a:rPr>
              <a:t>pilihan </a:t>
            </a:r>
            <a:r>
              <a:rPr sz="1210" i="1" spc="12" dirty="0">
                <a:solidFill>
                  <a:srgbClr val="FF0000"/>
                </a:solidFill>
                <a:latin typeface="Trebuchet MS"/>
                <a:cs typeface="Trebuchet MS"/>
              </a:rPr>
              <a:t>yang </a:t>
            </a:r>
            <a:r>
              <a:rPr sz="1210" i="1" spc="-48" dirty="0">
                <a:solidFill>
                  <a:srgbClr val="FF0000"/>
                </a:solidFill>
                <a:latin typeface="Trebuchet MS"/>
                <a:cs typeface="Trebuchet MS"/>
              </a:rPr>
              <a:t>kita  </a:t>
            </a:r>
            <a:r>
              <a:rPr sz="1210" i="1" spc="-12" dirty="0">
                <a:solidFill>
                  <a:srgbClr val="FF0000"/>
                </a:solidFill>
                <a:latin typeface="Trebuchet MS"/>
                <a:cs typeface="Trebuchet MS"/>
              </a:rPr>
              <a:t>inginkan </a:t>
            </a:r>
            <a:r>
              <a:rPr sz="1210" i="1" spc="6" dirty="0">
                <a:solidFill>
                  <a:srgbClr val="FF0000"/>
                </a:solidFill>
                <a:latin typeface="Trebuchet MS"/>
                <a:cs typeface="Trebuchet MS"/>
              </a:rPr>
              <a:t>dan </a:t>
            </a:r>
            <a:r>
              <a:rPr sz="1210" i="1" spc="-48" dirty="0">
                <a:solidFill>
                  <a:srgbClr val="FF0000"/>
                </a:solidFill>
                <a:latin typeface="Trebuchet MS"/>
                <a:cs typeface="Trebuchet MS"/>
              </a:rPr>
              <a:t>telah </a:t>
            </a:r>
            <a:r>
              <a:rPr sz="1210" i="1" spc="-42" dirty="0">
                <a:solidFill>
                  <a:srgbClr val="FF0000"/>
                </a:solidFill>
                <a:latin typeface="Trebuchet MS"/>
                <a:cs typeface="Trebuchet MS"/>
              </a:rPr>
              <a:t>diketik di </a:t>
            </a:r>
            <a:r>
              <a:rPr sz="1210" i="1" spc="6" dirty="0">
                <a:solidFill>
                  <a:srgbClr val="FF0000"/>
                </a:solidFill>
                <a:latin typeface="Trebuchet MS"/>
                <a:cs typeface="Trebuchet MS"/>
              </a:rPr>
              <a:t>menu</a:t>
            </a:r>
            <a:r>
              <a:rPr sz="1210" i="1" spc="-277" dirty="0">
                <a:solidFill>
                  <a:srgbClr val="FF0000"/>
                </a:solidFill>
                <a:latin typeface="Trebuchet MS"/>
                <a:cs typeface="Trebuchet MS"/>
              </a:rPr>
              <a:t> </a:t>
            </a:r>
            <a:r>
              <a:rPr sz="1210" i="1" spc="-67" dirty="0">
                <a:solidFill>
                  <a:srgbClr val="FF0000"/>
                </a:solidFill>
                <a:latin typeface="Trebuchet MS"/>
                <a:cs typeface="Trebuchet MS"/>
              </a:rPr>
              <a:t>editor:  </a:t>
            </a:r>
            <a:r>
              <a:rPr sz="1210" i="1" spc="-18" dirty="0">
                <a:solidFill>
                  <a:srgbClr val="FF0000"/>
                </a:solidFill>
                <a:latin typeface="Trebuchet MS"/>
                <a:cs typeface="Trebuchet MS"/>
              </a:rPr>
              <a:t>string </a:t>
            </a:r>
            <a:r>
              <a:rPr sz="1210" i="1" spc="6" dirty="0">
                <a:solidFill>
                  <a:srgbClr val="FF0000"/>
                </a:solidFill>
                <a:latin typeface="Trebuchet MS"/>
                <a:cs typeface="Trebuchet MS"/>
              </a:rPr>
              <a:t>pada pop </a:t>
            </a:r>
            <a:r>
              <a:rPr sz="1210" i="1" spc="-6" dirty="0">
                <a:solidFill>
                  <a:srgbClr val="FF0000"/>
                </a:solidFill>
                <a:latin typeface="Trebuchet MS"/>
                <a:cs typeface="Trebuchet MS"/>
              </a:rPr>
              <a:t>up </a:t>
            </a:r>
            <a:r>
              <a:rPr sz="1210" i="1" spc="6" dirty="0">
                <a:solidFill>
                  <a:srgbClr val="FF0000"/>
                </a:solidFill>
                <a:latin typeface="Trebuchet MS"/>
                <a:cs typeface="Trebuchet MS"/>
              </a:rPr>
              <a:t>menu </a:t>
            </a:r>
            <a:r>
              <a:rPr sz="1210" i="1" spc="-12" dirty="0">
                <a:solidFill>
                  <a:srgbClr val="FF0000"/>
                </a:solidFill>
                <a:latin typeface="Trebuchet MS"/>
                <a:cs typeface="Trebuchet MS"/>
              </a:rPr>
              <a:t>jangan </a:t>
            </a:r>
            <a:r>
              <a:rPr sz="1210" i="1" spc="-24" dirty="0">
                <a:solidFill>
                  <a:srgbClr val="FF0000"/>
                </a:solidFill>
                <a:latin typeface="Trebuchet MS"/>
                <a:cs typeface="Trebuchet MS"/>
              </a:rPr>
              <a:t>lupa  </a:t>
            </a:r>
            <a:r>
              <a:rPr sz="1210" i="1" spc="-42" dirty="0">
                <a:solidFill>
                  <a:srgbClr val="FF0000"/>
                </a:solidFill>
                <a:latin typeface="Trebuchet MS"/>
                <a:cs typeface="Trebuchet MS"/>
              </a:rPr>
              <a:t>diakhiri </a:t>
            </a:r>
            <a:r>
              <a:rPr sz="1210" i="1" spc="6" dirty="0">
                <a:solidFill>
                  <a:srgbClr val="FF0000"/>
                </a:solidFill>
                <a:latin typeface="Trebuchet MS"/>
                <a:cs typeface="Trebuchet MS"/>
              </a:rPr>
              <a:t>dengan</a:t>
            </a:r>
            <a:r>
              <a:rPr sz="1210" i="1" spc="-97" dirty="0">
                <a:solidFill>
                  <a:srgbClr val="FF0000"/>
                </a:solidFill>
                <a:latin typeface="Trebuchet MS"/>
                <a:cs typeface="Trebuchet MS"/>
              </a:rPr>
              <a:t> </a:t>
            </a:r>
            <a:r>
              <a:rPr sz="1210" i="1" spc="-91" dirty="0">
                <a:solidFill>
                  <a:srgbClr val="FF0000"/>
                </a:solidFill>
                <a:latin typeface="Trebuchet MS"/>
                <a:cs typeface="Trebuchet MS"/>
              </a:rPr>
              <a:t>‘end’</a:t>
            </a:r>
            <a:endParaRPr sz="1210">
              <a:solidFill>
                <a:srgbClr val="FF0000"/>
              </a:solidFill>
              <a:latin typeface="Trebuchet MS"/>
              <a:cs typeface="Trebuchet MS"/>
            </a:endParaRPr>
          </a:p>
        </p:txBody>
      </p:sp>
    </p:spTree>
    <p:extLst>
      <p:ext uri="{BB962C8B-B14F-4D97-AF65-F5344CB8AC3E}">
        <p14:creationId xmlns:p14="http://schemas.microsoft.com/office/powerpoint/2010/main" val="1030113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157" y="872395"/>
            <a:ext cx="7923275" cy="4418833"/>
          </a:xfrm>
          <a:prstGeom prst="rect">
            <a:avLst/>
          </a:prstGeom>
        </p:spPr>
        <p:txBody>
          <a:bodyPr vert="horz" wrap="square" lIns="0" tIns="14600" rIns="0" bIns="0" rtlCol="0">
            <a:spAutoFit/>
          </a:bodyPr>
          <a:lstStyle/>
          <a:p>
            <a:pPr marL="15368">
              <a:lnSpc>
                <a:spcPts val="1434"/>
              </a:lnSpc>
              <a:spcBef>
                <a:spcPts val="115"/>
              </a:spcBef>
            </a:pPr>
            <a:r>
              <a:rPr sz="1210" b="1" i="1" spc="-24" dirty="0">
                <a:solidFill>
                  <a:schemeClr val="bg1">
                    <a:lumMod val="95000"/>
                    <a:lumOff val="5000"/>
                  </a:schemeClr>
                </a:solidFill>
                <a:latin typeface="Trebuchet MS"/>
                <a:cs typeface="Trebuchet MS"/>
              </a:rPr>
              <a:t>function pushbutton1_Callback(hObject, </a:t>
            </a:r>
            <a:r>
              <a:rPr sz="1210" b="1" i="1" spc="-48" dirty="0">
                <a:solidFill>
                  <a:schemeClr val="bg1">
                    <a:lumMod val="95000"/>
                    <a:lumOff val="5000"/>
                  </a:schemeClr>
                </a:solidFill>
                <a:latin typeface="Trebuchet MS"/>
                <a:cs typeface="Trebuchet MS"/>
              </a:rPr>
              <a:t>eventdata</a:t>
            </a:r>
            <a:r>
              <a:rPr sz="1210" b="1" i="1" spc="-48" dirty="0">
                <a:solidFill>
                  <a:schemeClr val="bg1">
                    <a:lumMod val="95000"/>
                    <a:lumOff val="5000"/>
                  </a:schemeClr>
                </a:solidFill>
                <a:latin typeface="Trebuchet MS"/>
                <a:cs typeface="Trebuchet MS"/>
              </a:rPr>
              <a:t>,</a:t>
            </a:r>
            <a:r>
              <a:rPr sz="1210" b="1" i="1" spc="-138" dirty="0">
                <a:solidFill>
                  <a:schemeClr val="bg1">
                    <a:lumMod val="95000"/>
                    <a:lumOff val="5000"/>
                  </a:schemeClr>
                </a:solidFill>
                <a:latin typeface="Trebuchet MS"/>
                <a:cs typeface="Trebuchet MS"/>
              </a:rPr>
              <a:t> </a:t>
            </a:r>
            <a:r>
              <a:rPr sz="1210" b="1" i="1" spc="-6" dirty="0">
                <a:solidFill>
                  <a:schemeClr val="bg1">
                    <a:lumMod val="95000"/>
                    <a:lumOff val="5000"/>
                  </a:schemeClr>
                </a:solidFill>
                <a:latin typeface="Trebuchet MS"/>
                <a:cs typeface="Trebuchet MS"/>
              </a:rPr>
              <a:t>handles)</a:t>
            </a:r>
            <a:endParaRPr sz="1210" b="1" dirty="0">
              <a:solidFill>
                <a:schemeClr val="bg1">
                  <a:lumMod val="95000"/>
                  <a:lumOff val="5000"/>
                </a:schemeClr>
              </a:solidFill>
              <a:latin typeface="Trebuchet MS"/>
              <a:cs typeface="Trebuchet MS"/>
            </a:endParaRPr>
          </a:p>
          <a:p>
            <a:pPr marL="15368">
              <a:lnSpc>
                <a:spcPts val="1416"/>
              </a:lnSpc>
            </a:pPr>
            <a:r>
              <a:rPr sz="1210" b="1" i="1" spc="-12" dirty="0">
                <a:solidFill>
                  <a:schemeClr val="bg1">
                    <a:lumMod val="95000"/>
                    <a:lumOff val="5000"/>
                  </a:schemeClr>
                </a:solidFill>
                <a:latin typeface="Trebuchet MS"/>
                <a:cs typeface="Trebuchet MS"/>
              </a:rPr>
              <a:t>%input</a:t>
            </a:r>
            <a:endParaRPr sz="1210" b="1" dirty="0">
              <a:solidFill>
                <a:schemeClr val="bg1">
                  <a:lumMod val="95000"/>
                  <a:lumOff val="5000"/>
                </a:schemeClr>
              </a:solidFill>
              <a:latin typeface="Trebuchet MS"/>
              <a:cs typeface="Trebuchet MS"/>
            </a:endParaRPr>
          </a:p>
          <a:p>
            <a:pPr marL="15368" marR="3222726" algn="just">
              <a:lnSpc>
                <a:spcPts val="1416"/>
              </a:lnSpc>
              <a:spcBef>
                <a:spcPts val="61"/>
              </a:spcBef>
            </a:pPr>
            <a:r>
              <a:rPr sz="1210" b="1" i="1" spc="48" dirty="0" smtClean="0">
                <a:solidFill>
                  <a:schemeClr val="bg1">
                    <a:lumMod val="95000"/>
                    <a:lumOff val="5000"/>
                  </a:schemeClr>
                </a:solidFill>
                <a:latin typeface="Trebuchet MS"/>
                <a:cs typeface="Trebuchet MS"/>
              </a:rPr>
              <a:t> C1 </a:t>
            </a:r>
            <a:r>
              <a:rPr sz="1210" b="1" i="1" spc="24" dirty="0">
                <a:solidFill>
                  <a:schemeClr val="bg1">
                    <a:lumMod val="95000"/>
                    <a:lumOff val="5000"/>
                  </a:schemeClr>
                </a:solidFill>
                <a:latin typeface="Trebuchet MS"/>
                <a:cs typeface="Trebuchet MS"/>
              </a:rPr>
              <a:t>=</a:t>
            </a:r>
            <a:r>
              <a:rPr sz="1210" b="1" i="1" spc="-163" dirty="0">
                <a:solidFill>
                  <a:schemeClr val="bg1">
                    <a:lumMod val="95000"/>
                    <a:lumOff val="5000"/>
                  </a:schemeClr>
                </a:solidFill>
                <a:latin typeface="Trebuchet MS"/>
                <a:cs typeface="Trebuchet MS"/>
              </a:rPr>
              <a:t> </a:t>
            </a:r>
            <a:r>
              <a:rPr sz="1210" b="1" i="1" spc="-30" dirty="0">
                <a:solidFill>
                  <a:schemeClr val="bg1">
                    <a:lumMod val="95000"/>
                    <a:lumOff val="5000"/>
                  </a:schemeClr>
                </a:solidFill>
                <a:latin typeface="Trebuchet MS"/>
                <a:cs typeface="Trebuchet MS"/>
              </a:rPr>
              <a:t>str2double(get(handles.edit1,'string')); </a:t>
            </a:r>
            <a:endParaRPr sz="1210" b="1" i="1" spc="-30" dirty="0" smtClean="0">
              <a:solidFill>
                <a:schemeClr val="bg1">
                  <a:lumMod val="95000"/>
                  <a:lumOff val="5000"/>
                </a:schemeClr>
              </a:solidFill>
              <a:latin typeface="Trebuchet MS"/>
              <a:cs typeface="Trebuchet MS"/>
            </a:endParaRPr>
          </a:p>
          <a:p>
            <a:pPr marL="15368" marR="3222726" algn="just">
              <a:lnSpc>
                <a:spcPts val="1416"/>
              </a:lnSpc>
              <a:spcBef>
                <a:spcPts val="61"/>
              </a:spcBef>
            </a:pPr>
            <a:r>
              <a:rPr sz="1210" b="1" i="1" spc="-30" dirty="0" smtClean="0">
                <a:solidFill>
                  <a:schemeClr val="bg1">
                    <a:lumMod val="95000"/>
                    <a:lumOff val="5000"/>
                  </a:schemeClr>
                </a:solidFill>
                <a:latin typeface="Trebuchet MS"/>
                <a:cs typeface="Trebuchet MS"/>
              </a:rPr>
              <a:t> </a:t>
            </a:r>
            <a:r>
              <a:rPr sz="1210" b="1" i="1" spc="48" dirty="0">
                <a:solidFill>
                  <a:schemeClr val="bg1">
                    <a:lumMod val="95000"/>
                    <a:lumOff val="5000"/>
                  </a:schemeClr>
                </a:solidFill>
                <a:latin typeface="Trebuchet MS"/>
                <a:cs typeface="Trebuchet MS"/>
              </a:rPr>
              <a:t>C2 </a:t>
            </a:r>
            <a:r>
              <a:rPr sz="1210" b="1" i="1" spc="24" dirty="0">
                <a:solidFill>
                  <a:schemeClr val="bg1">
                    <a:lumMod val="95000"/>
                    <a:lumOff val="5000"/>
                  </a:schemeClr>
                </a:solidFill>
                <a:latin typeface="Trebuchet MS"/>
                <a:cs typeface="Trebuchet MS"/>
              </a:rPr>
              <a:t>=</a:t>
            </a:r>
            <a:r>
              <a:rPr sz="1210" b="1" i="1" spc="-163" dirty="0">
                <a:solidFill>
                  <a:schemeClr val="bg1">
                    <a:lumMod val="95000"/>
                    <a:lumOff val="5000"/>
                  </a:schemeClr>
                </a:solidFill>
                <a:latin typeface="Trebuchet MS"/>
                <a:cs typeface="Trebuchet MS"/>
              </a:rPr>
              <a:t> </a:t>
            </a:r>
            <a:r>
              <a:rPr sz="1210" b="1" i="1" spc="-30" dirty="0">
                <a:solidFill>
                  <a:schemeClr val="bg1">
                    <a:lumMod val="95000"/>
                    <a:lumOff val="5000"/>
                  </a:schemeClr>
                </a:solidFill>
                <a:latin typeface="Trebuchet MS"/>
                <a:cs typeface="Trebuchet MS"/>
              </a:rPr>
              <a:t>str2double(get(handles.edit2,'string')); </a:t>
            </a:r>
            <a:endParaRPr sz="1210" b="1" i="1" spc="-30" dirty="0" smtClean="0">
              <a:solidFill>
                <a:schemeClr val="bg1">
                  <a:lumMod val="95000"/>
                  <a:lumOff val="5000"/>
                </a:schemeClr>
              </a:solidFill>
              <a:latin typeface="Trebuchet MS"/>
              <a:cs typeface="Trebuchet MS"/>
            </a:endParaRPr>
          </a:p>
          <a:p>
            <a:pPr marL="15368" marR="3222726" algn="just">
              <a:lnSpc>
                <a:spcPts val="1416"/>
              </a:lnSpc>
              <a:spcBef>
                <a:spcPts val="61"/>
              </a:spcBef>
            </a:pPr>
            <a:r>
              <a:rPr sz="1210" b="1" i="1" spc="-30" dirty="0" smtClean="0">
                <a:solidFill>
                  <a:schemeClr val="bg1">
                    <a:lumMod val="95000"/>
                    <a:lumOff val="5000"/>
                  </a:schemeClr>
                </a:solidFill>
                <a:latin typeface="Trebuchet MS"/>
                <a:cs typeface="Trebuchet MS"/>
              </a:rPr>
              <a:t> </a:t>
            </a:r>
            <a:r>
              <a:rPr sz="1210" b="1" i="1" spc="48" dirty="0">
                <a:solidFill>
                  <a:schemeClr val="bg1">
                    <a:lumMod val="95000"/>
                    <a:lumOff val="5000"/>
                  </a:schemeClr>
                </a:solidFill>
                <a:latin typeface="Trebuchet MS"/>
                <a:cs typeface="Trebuchet MS"/>
              </a:rPr>
              <a:t>C3 </a:t>
            </a:r>
            <a:r>
              <a:rPr sz="1210" b="1" i="1" spc="24" dirty="0">
                <a:solidFill>
                  <a:schemeClr val="bg1">
                    <a:lumMod val="95000"/>
                    <a:lumOff val="5000"/>
                  </a:schemeClr>
                </a:solidFill>
                <a:latin typeface="Trebuchet MS"/>
                <a:cs typeface="Trebuchet MS"/>
              </a:rPr>
              <a:t>=</a:t>
            </a:r>
            <a:r>
              <a:rPr sz="1210" b="1" i="1" spc="-163" dirty="0">
                <a:solidFill>
                  <a:schemeClr val="bg1">
                    <a:lumMod val="95000"/>
                    <a:lumOff val="5000"/>
                  </a:schemeClr>
                </a:solidFill>
                <a:latin typeface="Trebuchet MS"/>
                <a:cs typeface="Trebuchet MS"/>
              </a:rPr>
              <a:t> </a:t>
            </a:r>
            <a:r>
              <a:rPr sz="1210" b="1" i="1" spc="-30" dirty="0">
                <a:solidFill>
                  <a:schemeClr val="bg1">
                    <a:lumMod val="95000"/>
                    <a:lumOff val="5000"/>
                  </a:schemeClr>
                </a:solidFill>
                <a:latin typeface="Trebuchet MS"/>
                <a:cs typeface="Trebuchet MS"/>
              </a:rPr>
              <a:t>str2double(get(handles.edit3,'string'));  </a:t>
            </a:r>
            <a:endParaRPr sz="1210" b="1" i="1" spc="-30" dirty="0" smtClean="0">
              <a:solidFill>
                <a:schemeClr val="bg1">
                  <a:lumMod val="95000"/>
                  <a:lumOff val="5000"/>
                </a:schemeClr>
              </a:solidFill>
              <a:latin typeface="Trebuchet MS"/>
              <a:cs typeface="Trebuchet MS"/>
            </a:endParaRPr>
          </a:p>
          <a:p>
            <a:pPr marL="15368" marR="3222726" algn="just">
              <a:lnSpc>
                <a:spcPts val="1416"/>
              </a:lnSpc>
              <a:spcBef>
                <a:spcPts val="61"/>
              </a:spcBef>
            </a:pPr>
            <a:r>
              <a:rPr sz="1210" b="1" i="1" spc="48" dirty="0" smtClean="0">
                <a:solidFill>
                  <a:schemeClr val="bg1">
                    <a:lumMod val="95000"/>
                    <a:lumOff val="5000"/>
                  </a:schemeClr>
                </a:solidFill>
                <a:latin typeface="Trebuchet MS"/>
                <a:cs typeface="Trebuchet MS"/>
              </a:rPr>
              <a:t>C4 </a:t>
            </a:r>
            <a:r>
              <a:rPr sz="1210" b="1" i="1" spc="-30" dirty="0" smtClean="0">
                <a:solidFill>
                  <a:schemeClr val="bg1">
                    <a:lumMod val="95000"/>
                    <a:lumOff val="5000"/>
                  </a:schemeClr>
                </a:solidFill>
                <a:latin typeface="Trebuchet MS"/>
                <a:cs typeface="Trebuchet MS"/>
              </a:rPr>
              <a:t>str2double(get(handles.edit4</a:t>
            </a:r>
            <a:r>
              <a:rPr sz="1210" b="1" i="1" spc="-30" dirty="0">
                <a:solidFill>
                  <a:schemeClr val="bg1">
                    <a:lumMod val="95000"/>
                    <a:lumOff val="5000"/>
                  </a:schemeClr>
                </a:solidFill>
                <a:latin typeface="Trebuchet MS"/>
                <a:cs typeface="Trebuchet MS"/>
              </a:rPr>
              <a:t>,'string')); </a:t>
            </a:r>
            <a:endParaRPr sz="1210" b="1" i="1" spc="-30" dirty="0" smtClean="0">
              <a:solidFill>
                <a:schemeClr val="bg1">
                  <a:lumMod val="95000"/>
                  <a:lumOff val="5000"/>
                </a:schemeClr>
              </a:solidFill>
              <a:latin typeface="Trebuchet MS"/>
              <a:cs typeface="Trebuchet MS"/>
            </a:endParaRPr>
          </a:p>
          <a:p>
            <a:pPr marL="15368" marR="3222726" algn="just">
              <a:lnSpc>
                <a:spcPts val="1416"/>
              </a:lnSpc>
              <a:spcBef>
                <a:spcPts val="61"/>
              </a:spcBef>
            </a:pPr>
            <a:r>
              <a:rPr sz="1210" b="1" i="1" spc="-30" dirty="0" smtClean="0">
                <a:solidFill>
                  <a:schemeClr val="bg1">
                    <a:lumMod val="95000"/>
                    <a:lumOff val="5000"/>
                  </a:schemeClr>
                </a:solidFill>
                <a:latin typeface="Trebuchet MS"/>
                <a:cs typeface="Trebuchet MS"/>
              </a:rPr>
              <a:t> </a:t>
            </a:r>
            <a:r>
              <a:rPr sz="1210" b="1" i="1" spc="48" dirty="0">
                <a:solidFill>
                  <a:schemeClr val="bg1">
                    <a:lumMod val="95000"/>
                    <a:lumOff val="5000"/>
                  </a:schemeClr>
                </a:solidFill>
                <a:latin typeface="Trebuchet MS"/>
                <a:cs typeface="Trebuchet MS"/>
              </a:rPr>
              <a:t>C5 </a:t>
            </a:r>
            <a:r>
              <a:rPr sz="1210" b="1" i="1" spc="24" dirty="0">
                <a:solidFill>
                  <a:schemeClr val="bg1">
                    <a:lumMod val="95000"/>
                    <a:lumOff val="5000"/>
                  </a:schemeClr>
                </a:solidFill>
                <a:latin typeface="Trebuchet MS"/>
                <a:cs typeface="Trebuchet MS"/>
              </a:rPr>
              <a:t>=</a:t>
            </a:r>
            <a:r>
              <a:rPr sz="1210" b="1" i="1" spc="-163" dirty="0">
                <a:solidFill>
                  <a:schemeClr val="bg1">
                    <a:lumMod val="95000"/>
                    <a:lumOff val="5000"/>
                  </a:schemeClr>
                </a:solidFill>
                <a:latin typeface="Trebuchet MS"/>
                <a:cs typeface="Trebuchet MS"/>
              </a:rPr>
              <a:t> </a:t>
            </a:r>
            <a:r>
              <a:rPr sz="1210" b="1" i="1" spc="-30" dirty="0">
                <a:solidFill>
                  <a:schemeClr val="bg1">
                    <a:lumMod val="95000"/>
                    <a:lumOff val="5000"/>
                  </a:schemeClr>
                </a:solidFill>
                <a:latin typeface="Trebuchet MS"/>
                <a:cs typeface="Trebuchet MS"/>
              </a:rPr>
              <a:t>str2double(get(handles.edit5,'string')); </a:t>
            </a:r>
            <a:endParaRPr sz="1210" b="1" i="1" spc="-30" dirty="0" smtClean="0">
              <a:solidFill>
                <a:schemeClr val="bg1">
                  <a:lumMod val="95000"/>
                  <a:lumOff val="5000"/>
                </a:schemeClr>
              </a:solidFill>
              <a:latin typeface="Trebuchet MS"/>
              <a:cs typeface="Trebuchet MS"/>
            </a:endParaRPr>
          </a:p>
          <a:p>
            <a:pPr marL="15368" marR="3222726" algn="just">
              <a:lnSpc>
                <a:spcPts val="1416"/>
              </a:lnSpc>
              <a:spcBef>
                <a:spcPts val="61"/>
              </a:spcBef>
            </a:pPr>
            <a:r>
              <a:rPr sz="1210" b="1" i="1" spc="-30" dirty="0" smtClean="0">
                <a:solidFill>
                  <a:schemeClr val="bg1">
                    <a:lumMod val="95000"/>
                    <a:lumOff val="5000"/>
                  </a:schemeClr>
                </a:solidFill>
                <a:latin typeface="Trebuchet MS"/>
                <a:cs typeface="Trebuchet MS"/>
              </a:rPr>
              <a:t> </a:t>
            </a:r>
            <a:r>
              <a:rPr sz="1210" b="1" i="1" spc="54" dirty="0">
                <a:solidFill>
                  <a:schemeClr val="bg1">
                    <a:lumMod val="95000"/>
                    <a:lumOff val="5000"/>
                  </a:schemeClr>
                </a:solidFill>
                <a:latin typeface="Trebuchet MS"/>
                <a:cs typeface="Trebuchet MS"/>
              </a:rPr>
              <a:t>V </a:t>
            </a:r>
            <a:r>
              <a:rPr sz="1210" b="1" i="1" spc="24" dirty="0">
                <a:solidFill>
                  <a:schemeClr val="bg1">
                    <a:lumMod val="95000"/>
                    <a:lumOff val="5000"/>
                  </a:schemeClr>
                </a:solidFill>
                <a:latin typeface="Trebuchet MS"/>
                <a:cs typeface="Trebuchet MS"/>
              </a:rPr>
              <a:t>=</a:t>
            </a:r>
            <a:r>
              <a:rPr sz="1210" b="1" i="1" spc="-175" dirty="0">
                <a:solidFill>
                  <a:schemeClr val="bg1">
                    <a:lumMod val="95000"/>
                    <a:lumOff val="5000"/>
                  </a:schemeClr>
                </a:solidFill>
                <a:latin typeface="Trebuchet MS"/>
                <a:cs typeface="Trebuchet MS"/>
              </a:rPr>
              <a:t> </a:t>
            </a:r>
            <a:r>
              <a:rPr sz="1210" b="1" i="1" spc="-30" dirty="0">
                <a:solidFill>
                  <a:schemeClr val="bg1">
                    <a:lumMod val="95000"/>
                    <a:lumOff val="5000"/>
                  </a:schemeClr>
                </a:solidFill>
                <a:latin typeface="Trebuchet MS"/>
                <a:cs typeface="Trebuchet MS"/>
              </a:rPr>
              <a:t>str2double(get(handles.edit6,'string'));</a:t>
            </a:r>
            <a:endParaRPr sz="1210" b="1" dirty="0">
              <a:solidFill>
                <a:schemeClr val="bg1">
                  <a:lumMod val="95000"/>
                  <a:lumOff val="5000"/>
                </a:schemeClr>
              </a:solidFill>
              <a:latin typeface="Trebuchet MS"/>
              <a:cs typeface="Trebuchet MS"/>
            </a:endParaRPr>
          </a:p>
          <a:p>
            <a:pPr marL="15368" algn="just">
              <a:lnSpc>
                <a:spcPts val="1361"/>
              </a:lnSpc>
            </a:pPr>
            <a:r>
              <a:rPr sz="1210" b="1" i="1" spc="18" dirty="0">
                <a:solidFill>
                  <a:schemeClr val="bg1">
                    <a:lumMod val="95000"/>
                    <a:lumOff val="5000"/>
                  </a:schemeClr>
                </a:solidFill>
                <a:latin typeface="Trebuchet MS"/>
                <a:cs typeface="Trebuchet MS"/>
              </a:rPr>
              <a:t>Q= V*((C1+C2+C3)*C4*C5)/((C4*C5)+((C1+C2+C3)*C5)+((C1+C2+C3)*C4));</a:t>
            </a:r>
            <a:r>
              <a:rPr sz="1210" b="1" i="1" spc="-115" dirty="0">
                <a:solidFill>
                  <a:schemeClr val="bg1">
                    <a:lumMod val="95000"/>
                    <a:lumOff val="5000"/>
                  </a:schemeClr>
                </a:solidFill>
                <a:latin typeface="Trebuchet MS"/>
                <a:cs typeface="Trebuchet MS"/>
              </a:rPr>
              <a:t> </a:t>
            </a:r>
            <a:r>
              <a:rPr sz="1210" b="1" i="1" spc="54" dirty="0">
                <a:solidFill>
                  <a:schemeClr val="bg1">
                    <a:lumMod val="95000"/>
                    <a:lumOff val="5000"/>
                  </a:schemeClr>
                </a:solidFill>
                <a:latin typeface="Trebuchet MS"/>
                <a:cs typeface="Trebuchet MS"/>
              </a:rPr>
              <a:t>%Rumus</a:t>
            </a:r>
            <a:endParaRPr sz="1210" b="1" dirty="0">
              <a:solidFill>
                <a:schemeClr val="bg1">
                  <a:lumMod val="95000"/>
                  <a:lumOff val="5000"/>
                </a:schemeClr>
              </a:solidFill>
              <a:latin typeface="Trebuchet MS"/>
              <a:cs typeface="Trebuchet MS"/>
            </a:endParaRPr>
          </a:p>
          <a:p>
            <a:pPr>
              <a:spcBef>
                <a:spcPts val="48"/>
              </a:spcBef>
            </a:pPr>
            <a:endParaRPr sz="1452" b="1" dirty="0">
              <a:solidFill>
                <a:schemeClr val="bg1">
                  <a:lumMod val="95000"/>
                  <a:lumOff val="5000"/>
                </a:schemeClr>
              </a:solidFill>
              <a:latin typeface="Trebuchet MS"/>
              <a:cs typeface="Trebuchet MS"/>
            </a:endParaRPr>
          </a:p>
          <a:p>
            <a:pPr marL="15368" marR="4220894">
              <a:lnSpc>
                <a:spcPts val="1416"/>
              </a:lnSpc>
            </a:pPr>
            <a:r>
              <a:rPr sz="1210" b="1" i="1" spc="-6" dirty="0">
                <a:solidFill>
                  <a:schemeClr val="bg1">
                    <a:lumMod val="95000"/>
                    <a:lumOff val="5000"/>
                  </a:schemeClr>
                </a:solidFill>
                <a:latin typeface="Trebuchet MS"/>
                <a:cs typeface="Trebuchet MS"/>
              </a:rPr>
              <a:t>p</a:t>
            </a:r>
            <a:r>
              <a:rPr sz="1210" b="1" i="1" spc="30" dirty="0">
                <a:solidFill>
                  <a:schemeClr val="bg1">
                    <a:lumMod val="95000"/>
                    <a:lumOff val="5000"/>
                  </a:schemeClr>
                </a:solidFill>
                <a:latin typeface="Trebuchet MS"/>
                <a:cs typeface="Trebuchet MS"/>
              </a:rPr>
              <a:t>o</a:t>
            </a:r>
            <a:r>
              <a:rPr sz="1210" b="1" i="1" spc="-6" dirty="0">
                <a:solidFill>
                  <a:schemeClr val="bg1">
                    <a:lumMod val="95000"/>
                    <a:lumOff val="5000"/>
                  </a:schemeClr>
                </a:solidFill>
                <a:latin typeface="Trebuchet MS"/>
                <a:cs typeface="Trebuchet MS"/>
              </a:rPr>
              <a:t>p</a:t>
            </a:r>
            <a:r>
              <a:rPr sz="1210" b="1" i="1" spc="-18" dirty="0">
                <a:solidFill>
                  <a:schemeClr val="bg1">
                    <a:lumMod val="95000"/>
                    <a:lumOff val="5000"/>
                  </a:schemeClr>
                </a:solidFill>
                <a:latin typeface="Trebuchet MS"/>
                <a:cs typeface="Trebuchet MS"/>
              </a:rPr>
              <a:t>v</a:t>
            </a:r>
            <a:r>
              <a:rPr sz="1210" b="1" i="1" spc="12" dirty="0">
                <a:solidFill>
                  <a:schemeClr val="bg1">
                    <a:lumMod val="95000"/>
                    <a:lumOff val="5000"/>
                  </a:schemeClr>
                </a:solidFill>
                <a:latin typeface="Trebuchet MS"/>
                <a:cs typeface="Trebuchet MS"/>
              </a:rPr>
              <a:t>a</a:t>
            </a:r>
            <a:r>
              <a:rPr sz="1210" b="1" i="1" spc="-103" dirty="0">
                <a:solidFill>
                  <a:schemeClr val="bg1">
                    <a:lumMod val="95000"/>
                    <a:lumOff val="5000"/>
                  </a:schemeClr>
                </a:solidFill>
                <a:latin typeface="Trebuchet MS"/>
                <a:cs typeface="Trebuchet MS"/>
              </a:rPr>
              <a:t>l</a:t>
            </a:r>
            <a:r>
              <a:rPr sz="1210" b="1" i="1" spc="-18" dirty="0">
                <a:solidFill>
                  <a:schemeClr val="bg1">
                    <a:lumMod val="95000"/>
                    <a:lumOff val="5000"/>
                  </a:schemeClr>
                </a:solidFill>
                <a:latin typeface="Trebuchet MS"/>
                <a:cs typeface="Trebuchet MS"/>
              </a:rPr>
              <a:t>ue</a:t>
            </a:r>
            <a:r>
              <a:rPr sz="1210" b="1" i="1" spc="24" dirty="0">
                <a:solidFill>
                  <a:schemeClr val="bg1">
                    <a:lumMod val="95000"/>
                    <a:lumOff val="5000"/>
                  </a:schemeClr>
                </a:solidFill>
                <a:latin typeface="Trebuchet MS"/>
                <a:cs typeface="Trebuchet MS"/>
              </a:rPr>
              <a:t>=</a:t>
            </a:r>
            <a:r>
              <a:rPr sz="1210" b="1" i="1" spc="-18" dirty="0">
                <a:solidFill>
                  <a:schemeClr val="bg1">
                    <a:lumMod val="95000"/>
                    <a:lumOff val="5000"/>
                  </a:schemeClr>
                </a:solidFill>
                <a:latin typeface="Trebuchet MS"/>
                <a:cs typeface="Trebuchet MS"/>
              </a:rPr>
              <a:t>h</a:t>
            </a:r>
            <a:r>
              <a:rPr sz="1210" b="1" i="1" spc="12" dirty="0">
                <a:solidFill>
                  <a:schemeClr val="bg1">
                    <a:lumMod val="95000"/>
                    <a:lumOff val="5000"/>
                  </a:schemeClr>
                </a:solidFill>
                <a:latin typeface="Trebuchet MS"/>
                <a:cs typeface="Trebuchet MS"/>
              </a:rPr>
              <a:t>a</a:t>
            </a:r>
            <a:r>
              <a:rPr sz="1210" b="1" i="1" spc="-6" dirty="0">
                <a:solidFill>
                  <a:schemeClr val="bg1">
                    <a:lumMod val="95000"/>
                    <a:lumOff val="5000"/>
                  </a:schemeClr>
                </a:solidFill>
                <a:latin typeface="Trebuchet MS"/>
                <a:cs typeface="Trebuchet MS"/>
              </a:rPr>
              <a:t>n</a:t>
            </a:r>
            <a:r>
              <a:rPr sz="1210" b="1" i="1" dirty="0">
                <a:solidFill>
                  <a:schemeClr val="bg1">
                    <a:lumMod val="95000"/>
                    <a:lumOff val="5000"/>
                  </a:schemeClr>
                </a:solidFill>
                <a:latin typeface="Trebuchet MS"/>
                <a:cs typeface="Trebuchet MS"/>
              </a:rPr>
              <a:t>d</a:t>
            </a:r>
            <a:r>
              <a:rPr sz="1210" b="1" i="1" spc="-103" dirty="0">
                <a:solidFill>
                  <a:schemeClr val="bg1">
                    <a:lumMod val="95000"/>
                    <a:lumOff val="5000"/>
                  </a:schemeClr>
                </a:solidFill>
                <a:latin typeface="Trebuchet MS"/>
                <a:cs typeface="Trebuchet MS"/>
              </a:rPr>
              <a:t>l</a:t>
            </a:r>
            <a:r>
              <a:rPr sz="1210" b="1" i="1" spc="-18" dirty="0">
                <a:solidFill>
                  <a:schemeClr val="bg1">
                    <a:lumMod val="95000"/>
                    <a:lumOff val="5000"/>
                  </a:schemeClr>
                </a:solidFill>
                <a:latin typeface="Trebuchet MS"/>
                <a:cs typeface="Trebuchet MS"/>
              </a:rPr>
              <a:t>e</a:t>
            </a:r>
            <a:r>
              <a:rPr sz="1210" b="1" i="1" spc="133" dirty="0">
                <a:solidFill>
                  <a:schemeClr val="bg1">
                    <a:lumMod val="95000"/>
                    <a:lumOff val="5000"/>
                  </a:schemeClr>
                </a:solidFill>
                <a:latin typeface="Trebuchet MS"/>
                <a:cs typeface="Trebuchet MS"/>
              </a:rPr>
              <a:t>s</a:t>
            </a:r>
            <a:r>
              <a:rPr sz="1210" b="1" i="1" spc="-133" dirty="0">
                <a:solidFill>
                  <a:schemeClr val="bg1">
                    <a:lumMod val="95000"/>
                    <a:lumOff val="5000"/>
                  </a:schemeClr>
                </a:solidFill>
                <a:latin typeface="Trebuchet MS"/>
                <a:cs typeface="Trebuchet MS"/>
              </a:rPr>
              <a:t>.</a:t>
            </a:r>
            <a:r>
              <a:rPr sz="1210" b="1" i="1" spc="-6" dirty="0">
                <a:solidFill>
                  <a:schemeClr val="bg1">
                    <a:lumMod val="95000"/>
                    <a:lumOff val="5000"/>
                  </a:schemeClr>
                </a:solidFill>
                <a:latin typeface="Trebuchet MS"/>
                <a:cs typeface="Trebuchet MS"/>
              </a:rPr>
              <a:t>p</a:t>
            </a:r>
            <a:r>
              <a:rPr sz="1210" b="1" i="1" spc="30" dirty="0">
                <a:solidFill>
                  <a:schemeClr val="bg1">
                    <a:lumMod val="95000"/>
                    <a:lumOff val="5000"/>
                  </a:schemeClr>
                </a:solidFill>
                <a:latin typeface="Trebuchet MS"/>
                <a:cs typeface="Trebuchet MS"/>
              </a:rPr>
              <a:t>o</a:t>
            </a:r>
            <a:r>
              <a:rPr sz="1210" b="1" i="1" spc="-6" dirty="0">
                <a:solidFill>
                  <a:schemeClr val="bg1">
                    <a:lumMod val="95000"/>
                    <a:lumOff val="5000"/>
                  </a:schemeClr>
                </a:solidFill>
                <a:latin typeface="Trebuchet MS"/>
                <a:cs typeface="Trebuchet MS"/>
              </a:rPr>
              <a:t>p</a:t>
            </a:r>
            <a:r>
              <a:rPr sz="1210" b="1" i="1" spc="-18" dirty="0">
                <a:solidFill>
                  <a:schemeClr val="bg1">
                    <a:lumMod val="95000"/>
                    <a:lumOff val="5000"/>
                  </a:schemeClr>
                </a:solidFill>
                <a:latin typeface="Trebuchet MS"/>
                <a:cs typeface="Trebuchet MS"/>
              </a:rPr>
              <a:t>v</a:t>
            </a:r>
            <a:r>
              <a:rPr sz="1210" b="1" i="1" spc="12" dirty="0">
                <a:solidFill>
                  <a:schemeClr val="bg1">
                    <a:lumMod val="95000"/>
                    <a:lumOff val="5000"/>
                  </a:schemeClr>
                </a:solidFill>
                <a:latin typeface="Trebuchet MS"/>
                <a:cs typeface="Trebuchet MS"/>
              </a:rPr>
              <a:t>a</a:t>
            </a:r>
            <a:r>
              <a:rPr sz="1210" b="1" i="1" spc="-103" dirty="0">
                <a:solidFill>
                  <a:schemeClr val="bg1">
                    <a:lumMod val="95000"/>
                    <a:lumOff val="5000"/>
                  </a:schemeClr>
                </a:solidFill>
                <a:latin typeface="Trebuchet MS"/>
                <a:cs typeface="Trebuchet MS"/>
              </a:rPr>
              <a:t>l</a:t>
            </a:r>
            <a:r>
              <a:rPr sz="1210" b="1" i="1" spc="-18" dirty="0">
                <a:solidFill>
                  <a:schemeClr val="bg1">
                    <a:lumMod val="95000"/>
                    <a:lumOff val="5000"/>
                  </a:schemeClr>
                </a:solidFill>
                <a:latin typeface="Trebuchet MS"/>
                <a:cs typeface="Trebuchet MS"/>
              </a:rPr>
              <a:t>ue</a:t>
            </a:r>
            <a:r>
              <a:rPr sz="1210" b="1" i="1" spc="-175" dirty="0">
                <a:solidFill>
                  <a:schemeClr val="bg1">
                    <a:lumMod val="95000"/>
                    <a:lumOff val="5000"/>
                  </a:schemeClr>
                </a:solidFill>
                <a:latin typeface="Trebuchet MS"/>
                <a:cs typeface="Trebuchet MS"/>
              </a:rPr>
              <a:t>; </a:t>
            </a:r>
            <a:r>
              <a:rPr sz="1210" b="1" i="1" spc="-157" dirty="0">
                <a:solidFill>
                  <a:schemeClr val="bg1">
                    <a:lumMod val="95000"/>
                    <a:lumOff val="5000"/>
                  </a:schemeClr>
                </a:solidFill>
                <a:latin typeface="Trebuchet MS"/>
                <a:cs typeface="Trebuchet MS"/>
              </a:rPr>
              <a:t> </a:t>
            </a:r>
            <a:r>
              <a:rPr sz="1210" b="1" i="1" spc="-79" dirty="0">
                <a:solidFill>
                  <a:schemeClr val="bg1">
                    <a:lumMod val="95000"/>
                    <a:lumOff val="5000"/>
                  </a:schemeClr>
                </a:solidFill>
                <a:latin typeface="Trebuchet MS"/>
                <a:cs typeface="Trebuchet MS"/>
              </a:rPr>
              <a:t>if </a:t>
            </a:r>
            <a:r>
              <a:rPr sz="1210" b="1" i="1" spc="-12" dirty="0">
                <a:solidFill>
                  <a:schemeClr val="bg1">
                    <a:lumMod val="95000"/>
                    <a:lumOff val="5000"/>
                  </a:schemeClr>
                </a:solidFill>
                <a:latin typeface="Trebuchet MS"/>
                <a:cs typeface="Trebuchet MS"/>
              </a:rPr>
              <a:t>popvalue</a:t>
            </a:r>
            <a:r>
              <a:rPr sz="1210" b="1" i="1" spc="-12" dirty="0">
                <a:solidFill>
                  <a:schemeClr val="bg1">
                    <a:lumMod val="95000"/>
                    <a:lumOff val="5000"/>
                  </a:schemeClr>
                </a:solidFill>
                <a:latin typeface="Trebuchet MS"/>
                <a:cs typeface="Trebuchet MS"/>
              </a:rPr>
              <a:t> </a:t>
            </a:r>
            <a:r>
              <a:rPr sz="1210" b="1" i="1" spc="24" dirty="0">
                <a:solidFill>
                  <a:schemeClr val="bg1">
                    <a:lumMod val="95000"/>
                    <a:lumOff val="5000"/>
                  </a:schemeClr>
                </a:solidFill>
                <a:latin typeface="Trebuchet MS"/>
                <a:cs typeface="Trebuchet MS"/>
              </a:rPr>
              <a:t>==</a:t>
            </a:r>
            <a:r>
              <a:rPr sz="1210" b="1" i="1" spc="-115" dirty="0">
                <a:solidFill>
                  <a:schemeClr val="bg1">
                    <a:lumMod val="95000"/>
                    <a:lumOff val="5000"/>
                  </a:schemeClr>
                </a:solidFill>
                <a:latin typeface="Trebuchet MS"/>
                <a:cs typeface="Trebuchet MS"/>
              </a:rPr>
              <a:t> </a:t>
            </a:r>
            <a:r>
              <a:rPr sz="1210" b="1" i="1" spc="42" dirty="0">
                <a:solidFill>
                  <a:schemeClr val="bg1">
                    <a:lumMod val="95000"/>
                    <a:lumOff val="5000"/>
                  </a:schemeClr>
                </a:solidFill>
                <a:latin typeface="Trebuchet MS"/>
                <a:cs typeface="Trebuchet MS"/>
              </a:rPr>
              <a:t>2</a:t>
            </a:r>
            <a:endParaRPr sz="1210" b="1" dirty="0">
              <a:solidFill>
                <a:schemeClr val="bg1">
                  <a:lumMod val="95000"/>
                  <a:lumOff val="5000"/>
                </a:schemeClr>
              </a:solidFill>
              <a:latin typeface="Trebuchet MS"/>
              <a:cs typeface="Trebuchet MS"/>
            </a:endParaRPr>
          </a:p>
          <a:p>
            <a:pPr marL="168283">
              <a:lnSpc>
                <a:spcPts val="1349"/>
              </a:lnSpc>
            </a:pPr>
            <a:r>
              <a:rPr sz="1210" b="1" i="1" spc="-6" dirty="0">
                <a:solidFill>
                  <a:schemeClr val="bg1">
                    <a:lumMod val="95000"/>
                    <a:lumOff val="5000"/>
                  </a:schemeClr>
                </a:solidFill>
                <a:latin typeface="Trebuchet MS"/>
                <a:cs typeface="Trebuchet MS"/>
              </a:rPr>
              <a:t>hasil= </a:t>
            </a:r>
            <a:r>
              <a:rPr sz="1210" b="1" i="1" spc="18" dirty="0">
                <a:solidFill>
                  <a:schemeClr val="bg1">
                    <a:lumMod val="95000"/>
                    <a:lumOff val="5000"/>
                  </a:schemeClr>
                </a:solidFill>
                <a:latin typeface="Trebuchet MS"/>
                <a:cs typeface="Trebuchet MS"/>
              </a:rPr>
              <a:t>((C1+C2+C3)*C4*C5)/((C4*C5)+((C1+C2+C3)*C5)+((C1+C2+C3)*C4));</a:t>
            </a:r>
            <a:r>
              <a:rPr sz="1210" b="1" i="1" spc="-91" dirty="0">
                <a:solidFill>
                  <a:schemeClr val="bg1">
                    <a:lumMod val="95000"/>
                    <a:lumOff val="5000"/>
                  </a:schemeClr>
                </a:solidFill>
                <a:latin typeface="Trebuchet MS"/>
                <a:cs typeface="Trebuchet MS"/>
              </a:rPr>
              <a:t> </a:t>
            </a:r>
            <a:r>
              <a:rPr sz="1210" b="1" i="1" spc="54" dirty="0">
                <a:solidFill>
                  <a:schemeClr val="bg1">
                    <a:lumMod val="95000"/>
                    <a:lumOff val="5000"/>
                  </a:schemeClr>
                </a:solidFill>
                <a:latin typeface="Trebuchet MS"/>
                <a:cs typeface="Trebuchet MS"/>
              </a:rPr>
              <a:t>%Rumus</a:t>
            </a:r>
            <a:endParaRPr sz="1210" b="1" dirty="0">
              <a:solidFill>
                <a:schemeClr val="bg1">
                  <a:lumMod val="95000"/>
                  <a:lumOff val="5000"/>
                </a:schemeClr>
              </a:solidFill>
              <a:latin typeface="Trebuchet MS"/>
              <a:cs typeface="Trebuchet MS"/>
            </a:endParaRPr>
          </a:p>
          <a:p>
            <a:pPr marL="168283" marR="3314167">
              <a:lnSpc>
                <a:spcPts val="1416"/>
              </a:lnSpc>
              <a:spcBef>
                <a:spcPts val="61"/>
              </a:spcBef>
            </a:pPr>
            <a:r>
              <a:rPr sz="1210" b="1" i="1" spc="-18" dirty="0">
                <a:solidFill>
                  <a:schemeClr val="bg1">
                    <a:lumMod val="95000"/>
                    <a:lumOff val="5000"/>
                  </a:schemeClr>
                </a:solidFill>
                <a:latin typeface="Trebuchet MS"/>
                <a:cs typeface="Trebuchet MS"/>
              </a:rPr>
              <a:t>hasil=num2str(hasil</a:t>
            </a:r>
            <a:r>
              <a:rPr sz="1210" b="1" i="1" spc="-18" dirty="0">
                <a:solidFill>
                  <a:schemeClr val="bg1">
                    <a:lumMod val="95000"/>
                    <a:lumOff val="5000"/>
                  </a:schemeClr>
                </a:solidFill>
                <a:latin typeface="Trebuchet MS"/>
                <a:cs typeface="Trebuchet MS"/>
              </a:rPr>
              <a:t>);  </a:t>
            </a:r>
            <a:r>
              <a:rPr sz="1210" b="1" i="1" spc="-36" dirty="0">
                <a:solidFill>
                  <a:schemeClr val="bg1">
                    <a:lumMod val="95000"/>
                    <a:lumOff val="5000"/>
                  </a:schemeClr>
                </a:solidFill>
                <a:latin typeface="Trebuchet MS"/>
                <a:cs typeface="Trebuchet MS"/>
              </a:rPr>
              <a:t>set(handles.edit7,'string',hasil);</a:t>
            </a:r>
            <a:r>
              <a:rPr sz="1210" b="1" i="1" spc="-30" dirty="0">
                <a:solidFill>
                  <a:schemeClr val="bg1">
                    <a:lumMod val="95000"/>
                    <a:lumOff val="5000"/>
                  </a:schemeClr>
                </a:solidFill>
                <a:latin typeface="Trebuchet MS"/>
                <a:cs typeface="Trebuchet MS"/>
              </a:rPr>
              <a:t> </a:t>
            </a:r>
            <a:r>
              <a:rPr sz="1210" b="1" i="1" spc="-12" dirty="0">
                <a:solidFill>
                  <a:schemeClr val="bg1">
                    <a:lumMod val="95000"/>
                    <a:lumOff val="5000"/>
                  </a:schemeClr>
                </a:solidFill>
                <a:latin typeface="Trebuchet MS"/>
                <a:cs typeface="Trebuchet MS"/>
              </a:rPr>
              <a:t>%output</a:t>
            </a:r>
            <a:endParaRPr sz="1210" b="1" dirty="0">
              <a:solidFill>
                <a:schemeClr val="bg1">
                  <a:lumMod val="95000"/>
                  <a:lumOff val="5000"/>
                </a:schemeClr>
              </a:solidFill>
              <a:latin typeface="Trebuchet MS"/>
              <a:cs typeface="Trebuchet MS"/>
            </a:endParaRPr>
          </a:p>
          <a:p>
            <a:pPr marL="15368">
              <a:lnSpc>
                <a:spcPts val="1349"/>
              </a:lnSpc>
            </a:pPr>
            <a:r>
              <a:rPr sz="1210" b="1" i="1" spc="-6" dirty="0">
                <a:solidFill>
                  <a:schemeClr val="bg1">
                    <a:lumMod val="95000"/>
                    <a:lumOff val="5000"/>
                  </a:schemeClr>
                </a:solidFill>
                <a:latin typeface="Trebuchet MS"/>
                <a:cs typeface="Trebuchet MS"/>
              </a:rPr>
              <a:t>end</a:t>
            </a:r>
            <a:endParaRPr sz="1210" b="1" dirty="0">
              <a:solidFill>
                <a:schemeClr val="bg1">
                  <a:lumMod val="95000"/>
                  <a:lumOff val="5000"/>
                </a:schemeClr>
              </a:solidFill>
              <a:latin typeface="Trebuchet MS"/>
              <a:cs typeface="Trebuchet MS"/>
            </a:endParaRPr>
          </a:p>
          <a:p>
            <a:pPr marL="15368">
              <a:lnSpc>
                <a:spcPts val="1416"/>
              </a:lnSpc>
            </a:pPr>
            <a:r>
              <a:rPr sz="1210" b="1" i="1" spc="-79" dirty="0">
                <a:solidFill>
                  <a:schemeClr val="bg1">
                    <a:lumMod val="95000"/>
                    <a:lumOff val="5000"/>
                  </a:schemeClr>
                </a:solidFill>
                <a:latin typeface="Trebuchet MS"/>
                <a:cs typeface="Trebuchet MS"/>
              </a:rPr>
              <a:t>if </a:t>
            </a:r>
            <a:r>
              <a:rPr sz="1210" b="1" i="1" spc="-12" dirty="0">
                <a:solidFill>
                  <a:schemeClr val="bg1">
                    <a:lumMod val="95000"/>
                    <a:lumOff val="5000"/>
                  </a:schemeClr>
                </a:solidFill>
                <a:latin typeface="Trebuchet MS"/>
                <a:cs typeface="Trebuchet MS"/>
              </a:rPr>
              <a:t>popvalue</a:t>
            </a:r>
            <a:r>
              <a:rPr sz="1210" b="1" i="1" spc="-12" dirty="0">
                <a:solidFill>
                  <a:schemeClr val="bg1">
                    <a:lumMod val="95000"/>
                    <a:lumOff val="5000"/>
                  </a:schemeClr>
                </a:solidFill>
                <a:latin typeface="Trebuchet MS"/>
                <a:cs typeface="Trebuchet MS"/>
              </a:rPr>
              <a:t> </a:t>
            </a:r>
            <a:r>
              <a:rPr sz="1210" b="1" i="1" spc="24" dirty="0">
                <a:solidFill>
                  <a:schemeClr val="bg1">
                    <a:lumMod val="95000"/>
                    <a:lumOff val="5000"/>
                  </a:schemeClr>
                </a:solidFill>
                <a:latin typeface="Trebuchet MS"/>
                <a:cs typeface="Trebuchet MS"/>
              </a:rPr>
              <a:t>==</a:t>
            </a:r>
            <a:r>
              <a:rPr sz="1210" b="1" i="1" spc="-109" dirty="0">
                <a:solidFill>
                  <a:schemeClr val="bg1">
                    <a:lumMod val="95000"/>
                    <a:lumOff val="5000"/>
                  </a:schemeClr>
                </a:solidFill>
                <a:latin typeface="Trebuchet MS"/>
                <a:cs typeface="Trebuchet MS"/>
              </a:rPr>
              <a:t> </a:t>
            </a:r>
            <a:r>
              <a:rPr sz="1210" b="1" i="1" spc="42" dirty="0">
                <a:solidFill>
                  <a:schemeClr val="bg1">
                    <a:lumMod val="95000"/>
                    <a:lumOff val="5000"/>
                  </a:schemeClr>
                </a:solidFill>
                <a:latin typeface="Trebuchet MS"/>
                <a:cs typeface="Trebuchet MS"/>
              </a:rPr>
              <a:t>3</a:t>
            </a:r>
            <a:endParaRPr sz="1210" b="1" dirty="0">
              <a:solidFill>
                <a:schemeClr val="bg1">
                  <a:lumMod val="95000"/>
                  <a:lumOff val="5000"/>
                </a:schemeClr>
              </a:solidFill>
              <a:latin typeface="Trebuchet MS"/>
              <a:cs typeface="Trebuchet MS"/>
            </a:endParaRPr>
          </a:p>
          <a:p>
            <a:pPr marL="168283">
              <a:lnSpc>
                <a:spcPts val="1416"/>
              </a:lnSpc>
            </a:pPr>
            <a:r>
              <a:rPr sz="1210" b="1" i="1" spc="-6" dirty="0">
                <a:solidFill>
                  <a:schemeClr val="bg1">
                    <a:lumMod val="95000"/>
                    <a:lumOff val="5000"/>
                  </a:schemeClr>
                </a:solidFill>
                <a:latin typeface="Trebuchet MS"/>
                <a:cs typeface="Trebuchet MS"/>
              </a:rPr>
              <a:t>hasil= </a:t>
            </a:r>
            <a:r>
              <a:rPr sz="1210" b="1" i="1" spc="18" dirty="0">
                <a:solidFill>
                  <a:schemeClr val="bg1">
                    <a:lumMod val="95000"/>
                    <a:lumOff val="5000"/>
                  </a:schemeClr>
                </a:solidFill>
                <a:latin typeface="Trebuchet MS"/>
                <a:cs typeface="Trebuchet MS"/>
              </a:rPr>
              <a:t>V*((C1+C2+C3)*C4*C5)/((C4*C5)+((C1+C2+C3)*C5)+((C1+C2+C3)*C4)); </a:t>
            </a:r>
            <a:r>
              <a:rPr sz="1210" b="1" i="1" spc="54" dirty="0">
                <a:solidFill>
                  <a:schemeClr val="bg1">
                    <a:lumMod val="95000"/>
                    <a:lumOff val="5000"/>
                  </a:schemeClr>
                </a:solidFill>
                <a:latin typeface="Trebuchet MS"/>
                <a:cs typeface="Trebuchet MS"/>
              </a:rPr>
              <a:t>%Rumus</a:t>
            </a:r>
            <a:endParaRPr sz="1210" b="1" dirty="0">
              <a:solidFill>
                <a:schemeClr val="bg1">
                  <a:lumMod val="95000"/>
                  <a:lumOff val="5000"/>
                </a:schemeClr>
              </a:solidFill>
              <a:latin typeface="Trebuchet MS"/>
              <a:cs typeface="Trebuchet MS"/>
            </a:endParaRPr>
          </a:p>
          <a:p>
            <a:pPr marL="168283" marR="3314167">
              <a:lnSpc>
                <a:spcPts val="1416"/>
              </a:lnSpc>
              <a:spcBef>
                <a:spcPts val="61"/>
              </a:spcBef>
            </a:pPr>
            <a:r>
              <a:rPr sz="1210" b="1" i="1" spc="-18" dirty="0">
                <a:solidFill>
                  <a:schemeClr val="bg1">
                    <a:lumMod val="95000"/>
                    <a:lumOff val="5000"/>
                  </a:schemeClr>
                </a:solidFill>
                <a:latin typeface="Trebuchet MS"/>
                <a:cs typeface="Trebuchet MS"/>
              </a:rPr>
              <a:t>hasil=num2str(hasil</a:t>
            </a:r>
            <a:r>
              <a:rPr sz="1210" b="1" i="1" spc="-18" dirty="0">
                <a:solidFill>
                  <a:schemeClr val="bg1">
                    <a:lumMod val="95000"/>
                    <a:lumOff val="5000"/>
                  </a:schemeClr>
                </a:solidFill>
                <a:latin typeface="Trebuchet MS"/>
                <a:cs typeface="Trebuchet MS"/>
              </a:rPr>
              <a:t>);  </a:t>
            </a:r>
            <a:r>
              <a:rPr sz="1210" b="1" i="1" spc="-36" dirty="0">
                <a:solidFill>
                  <a:schemeClr val="bg1">
                    <a:lumMod val="95000"/>
                    <a:lumOff val="5000"/>
                  </a:schemeClr>
                </a:solidFill>
                <a:latin typeface="Trebuchet MS"/>
                <a:cs typeface="Trebuchet MS"/>
              </a:rPr>
              <a:t>set(handles.edit7,'string',hasil);</a:t>
            </a:r>
            <a:r>
              <a:rPr sz="1210" b="1" i="1" spc="-30" dirty="0">
                <a:solidFill>
                  <a:schemeClr val="bg1">
                    <a:lumMod val="95000"/>
                    <a:lumOff val="5000"/>
                  </a:schemeClr>
                </a:solidFill>
                <a:latin typeface="Trebuchet MS"/>
                <a:cs typeface="Trebuchet MS"/>
              </a:rPr>
              <a:t> </a:t>
            </a:r>
            <a:r>
              <a:rPr sz="1210" b="1" i="1" spc="-12" dirty="0">
                <a:solidFill>
                  <a:schemeClr val="bg1">
                    <a:lumMod val="95000"/>
                    <a:lumOff val="5000"/>
                  </a:schemeClr>
                </a:solidFill>
                <a:latin typeface="Trebuchet MS"/>
                <a:cs typeface="Trebuchet MS"/>
              </a:rPr>
              <a:t>%output</a:t>
            </a:r>
            <a:endParaRPr sz="1210" b="1" dirty="0">
              <a:solidFill>
                <a:schemeClr val="bg1">
                  <a:lumMod val="95000"/>
                  <a:lumOff val="5000"/>
                </a:schemeClr>
              </a:solidFill>
              <a:latin typeface="Trebuchet MS"/>
              <a:cs typeface="Trebuchet MS"/>
            </a:endParaRPr>
          </a:p>
          <a:p>
            <a:pPr marL="15368">
              <a:lnSpc>
                <a:spcPts val="1349"/>
              </a:lnSpc>
            </a:pPr>
            <a:r>
              <a:rPr sz="1210" b="1" i="1" spc="-6" dirty="0">
                <a:solidFill>
                  <a:schemeClr val="bg1">
                    <a:lumMod val="95000"/>
                    <a:lumOff val="5000"/>
                  </a:schemeClr>
                </a:solidFill>
                <a:latin typeface="Trebuchet MS"/>
                <a:cs typeface="Trebuchet MS"/>
              </a:rPr>
              <a:t>end</a:t>
            </a:r>
            <a:endParaRPr sz="1210" b="1" dirty="0">
              <a:solidFill>
                <a:schemeClr val="bg1">
                  <a:lumMod val="95000"/>
                  <a:lumOff val="5000"/>
                </a:schemeClr>
              </a:solidFill>
              <a:latin typeface="Trebuchet MS"/>
              <a:cs typeface="Trebuchet MS"/>
            </a:endParaRPr>
          </a:p>
          <a:p>
            <a:pPr marL="15368">
              <a:lnSpc>
                <a:spcPts val="1416"/>
              </a:lnSpc>
            </a:pPr>
            <a:r>
              <a:rPr sz="1210" b="1" i="1" spc="-79" dirty="0">
                <a:solidFill>
                  <a:schemeClr val="bg1">
                    <a:lumMod val="95000"/>
                    <a:lumOff val="5000"/>
                  </a:schemeClr>
                </a:solidFill>
                <a:latin typeface="Trebuchet MS"/>
                <a:cs typeface="Trebuchet MS"/>
              </a:rPr>
              <a:t>if </a:t>
            </a:r>
            <a:r>
              <a:rPr sz="1210" b="1" i="1" spc="-12" dirty="0">
                <a:solidFill>
                  <a:schemeClr val="bg1">
                    <a:lumMod val="95000"/>
                    <a:lumOff val="5000"/>
                  </a:schemeClr>
                </a:solidFill>
                <a:latin typeface="Trebuchet MS"/>
                <a:cs typeface="Trebuchet MS"/>
              </a:rPr>
              <a:t>popvalue</a:t>
            </a:r>
            <a:r>
              <a:rPr sz="1210" b="1" i="1" spc="-12" dirty="0">
                <a:solidFill>
                  <a:schemeClr val="bg1">
                    <a:lumMod val="95000"/>
                    <a:lumOff val="5000"/>
                  </a:schemeClr>
                </a:solidFill>
                <a:latin typeface="Trebuchet MS"/>
                <a:cs typeface="Trebuchet MS"/>
              </a:rPr>
              <a:t> </a:t>
            </a:r>
            <a:r>
              <a:rPr sz="1210" b="1" i="1" spc="24" dirty="0">
                <a:solidFill>
                  <a:schemeClr val="bg1">
                    <a:lumMod val="95000"/>
                    <a:lumOff val="5000"/>
                  </a:schemeClr>
                </a:solidFill>
                <a:latin typeface="Trebuchet MS"/>
                <a:cs typeface="Trebuchet MS"/>
              </a:rPr>
              <a:t>==</a:t>
            </a:r>
            <a:r>
              <a:rPr sz="1210" b="1" i="1" spc="-109" dirty="0">
                <a:solidFill>
                  <a:schemeClr val="bg1">
                    <a:lumMod val="95000"/>
                    <a:lumOff val="5000"/>
                  </a:schemeClr>
                </a:solidFill>
                <a:latin typeface="Trebuchet MS"/>
                <a:cs typeface="Trebuchet MS"/>
              </a:rPr>
              <a:t> </a:t>
            </a:r>
            <a:r>
              <a:rPr sz="1210" b="1" i="1" spc="42" dirty="0">
                <a:solidFill>
                  <a:schemeClr val="bg1">
                    <a:lumMod val="95000"/>
                    <a:lumOff val="5000"/>
                  </a:schemeClr>
                </a:solidFill>
                <a:latin typeface="Trebuchet MS"/>
                <a:cs typeface="Trebuchet MS"/>
              </a:rPr>
              <a:t>4</a:t>
            </a:r>
            <a:endParaRPr sz="1210" b="1" dirty="0">
              <a:solidFill>
                <a:schemeClr val="bg1">
                  <a:lumMod val="95000"/>
                  <a:lumOff val="5000"/>
                </a:schemeClr>
              </a:solidFill>
              <a:latin typeface="Trebuchet MS"/>
              <a:cs typeface="Trebuchet MS"/>
            </a:endParaRPr>
          </a:p>
          <a:p>
            <a:pPr marL="168283" marR="3314167">
              <a:lnSpc>
                <a:spcPts val="1416"/>
              </a:lnSpc>
              <a:spcBef>
                <a:spcPts val="54"/>
              </a:spcBef>
            </a:pPr>
            <a:r>
              <a:rPr sz="1210" b="1" i="1" spc="-6" dirty="0">
                <a:solidFill>
                  <a:schemeClr val="bg1">
                    <a:lumMod val="95000"/>
                    <a:lumOff val="5000"/>
                  </a:schemeClr>
                </a:solidFill>
                <a:latin typeface="Trebuchet MS"/>
                <a:cs typeface="Trebuchet MS"/>
              </a:rPr>
              <a:t>hasil= </a:t>
            </a:r>
            <a:r>
              <a:rPr sz="1210" b="1" i="1" spc="12" dirty="0">
                <a:solidFill>
                  <a:schemeClr val="bg1">
                    <a:lumMod val="95000"/>
                    <a:lumOff val="5000"/>
                  </a:schemeClr>
                </a:solidFill>
                <a:latin typeface="Trebuchet MS"/>
                <a:cs typeface="Trebuchet MS"/>
              </a:rPr>
              <a:t>(Q/(C1+C2+C3))*C1 </a:t>
            </a:r>
            <a:r>
              <a:rPr sz="1210" b="1" i="1" spc="-194" dirty="0">
                <a:solidFill>
                  <a:schemeClr val="bg1">
                    <a:lumMod val="95000"/>
                    <a:lumOff val="5000"/>
                  </a:schemeClr>
                </a:solidFill>
                <a:latin typeface="Trebuchet MS"/>
                <a:cs typeface="Trebuchet MS"/>
              </a:rPr>
              <a:t>; </a:t>
            </a:r>
            <a:r>
              <a:rPr sz="1210" b="1" i="1" spc="54" dirty="0">
                <a:solidFill>
                  <a:schemeClr val="bg1">
                    <a:lumMod val="95000"/>
                    <a:lumOff val="5000"/>
                  </a:schemeClr>
                </a:solidFill>
                <a:latin typeface="Trebuchet MS"/>
                <a:cs typeface="Trebuchet MS"/>
              </a:rPr>
              <a:t>%Rumus  </a:t>
            </a:r>
            <a:r>
              <a:rPr sz="1210" b="1" i="1" spc="-18" dirty="0">
                <a:solidFill>
                  <a:schemeClr val="bg1">
                    <a:lumMod val="95000"/>
                    <a:lumOff val="5000"/>
                  </a:schemeClr>
                </a:solidFill>
                <a:latin typeface="Trebuchet MS"/>
                <a:cs typeface="Trebuchet MS"/>
              </a:rPr>
              <a:t>hasil=num2str(hasil</a:t>
            </a:r>
            <a:r>
              <a:rPr sz="1210" b="1" i="1" spc="-18" dirty="0">
                <a:solidFill>
                  <a:schemeClr val="bg1">
                    <a:lumMod val="95000"/>
                    <a:lumOff val="5000"/>
                  </a:schemeClr>
                </a:solidFill>
                <a:latin typeface="Trebuchet MS"/>
                <a:cs typeface="Trebuchet MS"/>
              </a:rPr>
              <a:t>);  </a:t>
            </a:r>
            <a:r>
              <a:rPr sz="1210" b="1" i="1" spc="-36" dirty="0">
                <a:solidFill>
                  <a:schemeClr val="bg1">
                    <a:lumMod val="95000"/>
                    <a:lumOff val="5000"/>
                  </a:schemeClr>
                </a:solidFill>
                <a:latin typeface="Trebuchet MS"/>
                <a:cs typeface="Trebuchet MS"/>
              </a:rPr>
              <a:t>set(handles.edit7,'string',hasil);</a:t>
            </a:r>
            <a:r>
              <a:rPr sz="1210" b="1" i="1" spc="-30" dirty="0">
                <a:solidFill>
                  <a:schemeClr val="bg1">
                    <a:lumMod val="95000"/>
                    <a:lumOff val="5000"/>
                  </a:schemeClr>
                </a:solidFill>
                <a:latin typeface="Trebuchet MS"/>
                <a:cs typeface="Trebuchet MS"/>
              </a:rPr>
              <a:t> </a:t>
            </a:r>
            <a:r>
              <a:rPr sz="1210" b="1" i="1" spc="-12" dirty="0">
                <a:solidFill>
                  <a:schemeClr val="bg1">
                    <a:lumMod val="95000"/>
                    <a:lumOff val="5000"/>
                  </a:schemeClr>
                </a:solidFill>
                <a:latin typeface="Trebuchet MS"/>
                <a:cs typeface="Trebuchet MS"/>
              </a:rPr>
              <a:t>%output</a:t>
            </a:r>
            <a:endParaRPr sz="1210" b="1" dirty="0">
              <a:solidFill>
                <a:schemeClr val="bg1">
                  <a:lumMod val="95000"/>
                  <a:lumOff val="5000"/>
                </a:schemeClr>
              </a:solidFill>
              <a:latin typeface="Trebuchet MS"/>
              <a:cs typeface="Trebuchet MS"/>
            </a:endParaRPr>
          </a:p>
          <a:p>
            <a:pPr marL="15368">
              <a:lnSpc>
                <a:spcPts val="1349"/>
              </a:lnSpc>
            </a:pPr>
            <a:r>
              <a:rPr sz="1210" b="1" i="1" spc="-6" dirty="0">
                <a:solidFill>
                  <a:schemeClr val="bg1">
                    <a:lumMod val="95000"/>
                    <a:lumOff val="5000"/>
                  </a:schemeClr>
                </a:solidFill>
                <a:latin typeface="Trebuchet MS"/>
                <a:cs typeface="Trebuchet MS"/>
              </a:rPr>
              <a:t>end</a:t>
            </a:r>
            <a:endParaRPr sz="1210" b="1" dirty="0">
              <a:solidFill>
                <a:schemeClr val="bg1">
                  <a:lumMod val="95000"/>
                  <a:lumOff val="5000"/>
                </a:schemeClr>
              </a:solidFill>
              <a:latin typeface="Trebuchet MS"/>
              <a:cs typeface="Trebuchet MS"/>
            </a:endParaRPr>
          </a:p>
          <a:p>
            <a:pPr marL="53021">
              <a:lnSpc>
                <a:spcPts val="1416"/>
              </a:lnSpc>
            </a:pPr>
            <a:r>
              <a:rPr sz="1210" b="1" i="1" spc="-79" dirty="0">
                <a:solidFill>
                  <a:schemeClr val="bg1">
                    <a:lumMod val="95000"/>
                    <a:lumOff val="5000"/>
                  </a:schemeClr>
                </a:solidFill>
                <a:latin typeface="Trebuchet MS"/>
                <a:cs typeface="Trebuchet MS"/>
              </a:rPr>
              <a:t>if </a:t>
            </a:r>
            <a:r>
              <a:rPr sz="1210" b="1" i="1" spc="-12" dirty="0">
                <a:solidFill>
                  <a:schemeClr val="bg1">
                    <a:lumMod val="95000"/>
                    <a:lumOff val="5000"/>
                  </a:schemeClr>
                </a:solidFill>
                <a:latin typeface="Trebuchet MS"/>
                <a:cs typeface="Trebuchet MS"/>
              </a:rPr>
              <a:t>popvalue</a:t>
            </a:r>
            <a:r>
              <a:rPr sz="1210" b="1" i="1" spc="-12" dirty="0">
                <a:solidFill>
                  <a:schemeClr val="bg1">
                    <a:lumMod val="95000"/>
                    <a:lumOff val="5000"/>
                  </a:schemeClr>
                </a:solidFill>
                <a:latin typeface="Trebuchet MS"/>
                <a:cs typeface="Trebuchet MS"/>
              </a:rPr>
              <a:t> </a:t>
            </a:r>
            <a:r>
              <a:rPr sz="1210" b="1" i="1" spc="24" dirty="0">
                <a:solidFill>
                  <a:schemeClr val="bg1">
                    <a:lumMod val="95000"/>
                    <a:lumOff val="5000"/>
                  </a:schemeClr>
                </a:solidFill>
                <a:latin typeface="Trebuchet MS"/>
                <a:cs typeface="Trebuchet MS"/>
              </a:rPr>
              <a:t>==</a:t>
            </a:r>
            <a:r>
              <a:rPr sz="1210" b="1" i="1" spc="-109" dirty="0">
                <a:solidFill>
                  <a:schemeClr val="bg1">
                    <a:lumMod val="95000"/>
                    <a:lumOff val="5000"/>
                  </a:schemeClr>
                </a:solidFill>
                <a:latin typeface="Trebuchet MS"/>
                <a:cs typeface="Trebuchet MS"/>
              </a:rPr>
              <a:t> </a:t>
            </a:r>
            <a:r>
              <a:rPr sz="1210" b="1" i="1" spc="42" dirty="0">
                <a:solidFill>
                  <a:schemeClr val="bg1">
                    <a:lumMod val="95000"/>
                    <a:lumOff val="5000"/>
                  </a:schemeClr>
                </a:solidFill>
                <a:latin typeface="Trebuchet MS"/>
                <a:cs typeface="Trebuchet MS"/>
              </a:rPr>
              <a:t>5</a:t>
            </a:r>
            <a:endParaRPr sz="1210" b="1" dirty="0">
              <a:solidFill>
                <a:schemeClr val="bg1">
                  <a:lumMod val="95000"/>
                  <a:lumOff val="5000"/>
                </a:schemeClr>
              </a:solidFill>
              <a:latin typeface="Trebuchet MS"/>
              <a:cs typeface="Trebuchet MS"/>
            </a:endParaRPr>
          </a:p>
          <a:p>
            <a:pPr marL="168283">
              <a:lnSpc>
                <a:spcPts val="1434"/>
              </a:lnSpc>
            </a:pPr>
            <a:r>
              <a:rPr sz="1210" b="1" i="1" spc="-6" dirty="0">
                <a:solidFill>
                  <a:schemeClr val="bg1">
                    <a:lumMod val="95000"/>
                    <a:lumOff val="5000"/>
                  </a:schemeClr>
                </a:solidFill>
                <a:latin typeface="Trebuchet MS"/>
                <a:cs typeface="Trebuchet MS"/>
              </a:rPr>
              <a:t>hasil= </a:t>
            </a:r>
            <a:r>
              <a:rPr sz="1210" b="1" i="1" spc="12" dirty="0">
                <a:solidFill>
                  <a:schemeClr val="bg1">
                    <a:lumMod val="95000"/>
                    <a:lumOff val="5000"/>
                  </a:schemeClr>
                </a:solidFill>
                <a:latin typeface="Trebuchet MS"/>
                <a:cs typeface="Trebuchet MS"/>
              </a:rPr>
              <a:t>(Q/(C1+C2+C3))*C2 </a:t>
            </a:r>
            <a:r>
              <a:rPr sz="1210" b="1" i="1" spc="-194" dirty="0">
                <a:solidFill>
                  <a:schemeClr val="bg1">
                    <a:lumMod val="95000"/>
                    <a:lumOff val="5000"/>
                  </a:schemeClr>
                </a:solidFill>
                <a:latin typeface="Trebuchet MS"/>
                <a:cs typeface="Trebuchet MS"/>
              </a:rPr>
              <a:t>;</a:t>
            </a:r>
            <a:r>
              <a:rPr sz="1210" b="1" i="1" spc="-206" dirty="0">
                <a:solidFill>
                  <a:schemeClr val="bg1">
                    <a:lumMod val="95000"/>
                    <a:lumOff val="5000"/>
                  </a:schemeClr>
                </a:solidFill>
                <a:latin typeface="Trebuchet MS"/>
                <a:cs typeface="Trebuchet MS"/>
              </a:rPr>
              <a:t> </a:t>
            </a:r>
            <a:r>
              <a:rPr sz="1210" b="1" i="1" spc="54" dirty="0">
                <a:solidFill>
                  <a:schemeClr val="bg1">
                    <a:lumMod val="95000"/>
                    <a:lumOff val="5000"/>
                  </a:schemeClr>
                </a:solidFill>
                <a:latin typeface="Trebuchet MS"/>
                <a:cs typeface="Trebuchet MS"/>
              </a:rPr>
              <a:t>%Rumus</a:t>
            </a:r>
            <a:endParaRPr sz="1210" b="1" dirty="0">
              <a:solidFill>
                <a:schemeClr val="bg1">
                  <a:lumMod val="95000"/>
                  <a:lumOff val="5000"/>
                </a:schemeClr>
              </a:solidFill>
              <a:latin typeface="Trebuchet MS"/>
              <a:cs typeface="Trebuchet MS"/>
            </a:endParaRPr>
          </a:p>
        </p:txBody>
      </p:sp>
    </p:spTree>
    <p:extLst>
      <p:ext uri="{BB962C8B-B14F-4D97-AF65-F5344CB8AC3E}">
        <p14:creationId xmlns:p14="http://schemas.microsoft.com/office/powerpoint/2010/main" val="13306512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155" y="728127"/>
            <a:ext cx="8485439" cy="4323442"/>
          </a:xfrm>
          <a:prstGeom prst="rect">
            <a:avLst/>
          </a:prstGeom>
        </p:spPr>
        <p:txBody>
          <a:bodyPr vert="horz" wrap="square" lIns="0" tIns="24589" rIns="0" bIns="0" rtlCol="0">
            <a:spAutoFit/>
          </a:bodyPr>
          <a:lstStyle/>
          <a:p>
            <a:pPr marL="168283" marR="3352588">
              <a:lnSpc>
                <a:spcPts val="1416"/>
              </a:lnSpc>
              <a:spcBef>
                <a:spcPts val="194"/>
              </a:spcBef>
            </a:pPr>
            <a:r>
              <a:rPr sz="1400" i="1" spc="-18" dirty="0">
                <a:solidFill>
                  <a:srgbClr val="FF0000"/>
                </a:solidFill>
                <a:latin typeface="Trebuchet MS"/>
                <a:cs typeface="Trebuchet MS"/>
              </a:rPr>
              <a:t>hasil=num2str(hasil);  </a:t>
            </a:r>
            <a:r>
              <a:rPr sz="1400" i="1" spc="-36" dirty="0">
                <a:solidFill>
                  <a:srgbClr val="FF0000"/>
                </a:solidFill>
                <a:latin typeface="Trebuchet MS"/>
                <a:cs typeface="Trebuchet MS"/>
              </a:rPr>
              <a:t>set(handles.edit7,'string',hasil);</a:t>
            </a:r>
            <a:r>
              <a:rPr sz="1400" i="1" spc="-30" dirty="0">
                <a:solidFill>
                  <a:srgbClr val="FF0000"/>
                </a:solidFill>
                <a:latin typeface="Trebuchet MS"/>
                <a:cs typeface="Trebuchet MS"/>
              </a:rPr>
              <a:t> </a:t>
            </a:r>
            <a:r>
              <a:rPr sz="1400" i="1" spc="-12" dirty="0">
                <a:solidFill>
                  <a:srgbClr val="FF0000"/>
                </a:solidFill>
                <a:latin typeface="Trebuchet MS"/>
                <a:cs typeface="Trebuchet MS"/>
              </a:rPr>
              <a:t>%output</a:t>
            </a:r>
            <a:endParaRPr sz="1400">
              <a:solidFill>
                <a:srgbClr val="FF0000"/>
              </a:solidFill>
              <a:latin typeface="Trebuchet MS"/>
              <a:cs typeface="Trebuchet MS"/>
            </a:endParaRPr>
          </a:p>
          <a:p>
            <a:pPr marL="53021">
              <a:lnSpc>
                <a:spcPts val="1349"/>
              </a:lnSpc>
            </a:pPr>
            <a:r>
              <a:rPr sz="1400" i="1" spc="-6" dirty="0">
                <a:solidFill>
                  <a:srgbClr val="FF0000"/>
                </a:solidFill>
                <a:latin typeface="Trebuchet MS"/>
                <a:cs typeface="Trebuchet MS"/>
              </a:rPr>
              <a:t>end</a:t>
            </a:r>
            <a:endParaRPr sz="1400">
              <a:solidFill>
                <a:srgbClr val="FF0000"/>
              </a:solidFill>
              <a:latin typeface="Trebuchet MS"/>
              <a:cs typeface="Trebuchet MS"/>
            </a:endParaRPr>
          </a:p>
          <a:p>
            <a:pPr marL="53021">
              <a:lnSpc>
                <a:spcPts val="1416"/>
              </a:lnSpc>
            </a:pPr>
            <a:r>
              <a:rPr sz="1400" i="1" spc="-79" dirty="0">
                <a:solidFill>
                  <a:srgbClr val="FF0000"/>
                </a:solidFill>
                <a:latin typeface="Trebuchet MS"/>
                <a:cs typeface="Trebuchet MS"/>
              </a:rPr>
              <a:t>if </a:t>
            </a:r>
            <a:r>
              <a:rPr sz="1400" i="1" spc="-12" dirty="0">
                <a:solidFill>
                  <a:srgbClr val="FF0000"/>
                </a:solidFill>
                <a:latin typeface="Trebuchet MS"/>
                <a:cs typeface="Trebuchet MS"/>
              </a:rPr>
              <a:t>popvalue </a:t>
            </a:r>
            <a:r>
              <a:rPr sz="1400" i="1" spc="24" dirty="0">
                <a:solidFill>
                  <a:srgbClr val="FF0000"/>
                </a:solidFill>
                <a:latin typeface="Trebuchet MS"/>
                <a:cs typeface="Trebuchet MS"/>
              </a:rPr>
              <a:t>==</a:t>
            </a:r>
            <a:r>
              <a:rPr sz="1400" i="1" spc="-109" dirty="0">
                <a:solidFill>
                  <a:srgbClr val="FF0000"/>
                </a:solidFill>
                <a:latin typeface="Trebuchet MS"/>
                <a:cs typeface="Trebuchet MS"/>
              </a:rPr>
              <a:t> </a:t>
            </a:r>
            <a:r>
              <a:rPr sz="1400" i="1" spc="42" dirty="0">
                <a:solidFill>
                  <a:srgbClr val="FF0000"/>
                </a:solidFill>
                <a:latin typeface="Trebuchet MS"/>
                <a:cs typeface="Trebuchet MS"/>
              </a:rPr>
              <a:t>6</a:t>
            </a:r>
            <a:endParaRPr sz="1400">
              <a:solidFill>
                <a:srgbClr val="FF0000"/>
              </a:solidFill>
              <a:latin typeface="Trebuchet MS"/>
              <a:cs typeface="Trebuchet MS"/>
            </a:endParaRPr>
          </a:p>
          <a:p>
            <a:pPr marL="168283" marR="3352588">
              <a:lnSpc>
                <a:spcPts val="1416"/>
              </a:lnSpc>
              <a:spcBef>
                <a:spcPts val="61"/>
              </a:spcBef>
            </a:pPr>
            <a:r>
              <a:rPr sz="1400" i="1" spc="-6" dirty="0">
                <a:solidFill>
                  <a:srgbClr val="FF0000"/>
                </a:solidFill>
                <a:latin typeface="Trebuchet MS"/>
                <a:cs typeface="Trebuchet MS"/>
              </a:rPr>
              <a:t>hasil= </a:t>
            </a:r>
            <a:r>
              <a:rPr sz="1400" i="1" spc="12" dirty="0">
                <a:solidFill>
                  <a:srgbClr val="FF0000"/>
                </a:solidFill>
                <a:latin typeface="Trebuchet MS"/>
                <a:cs typeface="Trebuchet MS"/>
              </a:rPr>
              <a:t>(Q/(C1+C2+C3))*C3 </a:t>
            </a:r>
            <a:r>
              <a:rPr sz="1400" i="1" spc="-194" dirty="0">
                <a:solidFill>
                  <a:srgbClr val="FF0000"/>
                </a:solidFill>
                <a:latin typeface="Trebuchet MS"/>
                <a:cs typeface="Trebuchet MS"/>
              </a:rPr>
              <a:t>; </a:t>
            </a:r>
            <a:r>
              <a:rPr sz="1400" i="1" spc="54" dirty="0">
                <a:solidFill>
                  <a:srgbClr val="FF0000"/>
                </a:solidFill>
                <a:latin typeface="Trebuchet MS"/>
                <a:cs typeface="Trebuchet MS"/>
              </a:rPr>
              <a:t>%Rumus  </a:t>
            </a:r>
            <a:r>
              <a:rPr sz="1400" i="1" spc="-18" dirty="0">
                <a:solidFill>
                  <a:srgbClr val="FF0000"/>
                </a:solidFill>
                <a:latin typeface="Trebuchet MS"/>
                <a:cs typeface="Trebuchet MS"/>
              </a:rPr>
              <a:t>hasil=num2str(hasil);  </a:t>
            </a:r>
            <a:r>
              <a:rPr sz="1400" i="1" spc="-36" dirty="0">
                <a:solidFill>
                  <a:srgbClr val="FF0000"/>
                </a:solidFill>
                <a:latin typeface="Trebuchet MS"/>
                <a:cs typeface="Trebuchet MS"/>
              </a:rPr>
              <a:t>set(handles.edit7,'string',hasil);</a:t>
            </a:r>
            <a:r>
              <a:rPr sz="1400" i="1" spc="-30" dirty="0">
                <a:solidFill>
                  <a:srgbClr val="FF0000"/>
                </a:solidFill>
                <a:latin typeface="Trebuchet MS"/>
                <a:cs typeface="Trebuchet MS"/>
              </a:rPr>
              <a:t> </a:t>
            </a:r>
            <a:r>
              <a:rPr sz="1400" i="1" spc="-12" dirty="0">
                <a:solidFill>
                  <a:srgbClr val="FF0000"/>
                </a:solidFill>
                <a:latin typeface="Trebuchet MS"/>
                <a:cs typeface="Trebuchet MS"/>
              </a:rPr>
              <a:t>%output</a:t>
            </a:r>
            <a:endParaRPr sz="1400">
              <a:solidFill>
                <a:srgbClr val="FF0000"/>
              </a:solidFill>
              <a:latin typeface="Trebuchet MS"/>
              <a:cs typeface="Trebuchet MS"/>
            </a:endParaRPr>
          </a:p>
          <a:p>
            <a:pPr marL="53021">
              <a:lnSpc>
                <a:spcPts val="1349"/>
              </a:lnSpc>
            </a:pPr>
            <a:r>
              <a:rPr sz="1400" i="1" spc="-6" dirty="0">
                <a:solidFill>
                  <a:srgbClr val="FF0000"/>
                </a:solidFill>
                <a:latin typeface="Trebuchet MS"/>
                <a:cs typeface="Trebuchet MS"/>
              </a:rPr>
              <a:t>end</a:t>
            </a:r>
            <a:endParaRPr sz="1400">
              <a:solidFill>
                <a:srgbClr val="FF0000"/>
              </a:solidFill>
              <a:latin typeface="Trebuchet MS"/>
              <a:cs typeface="Trebuchet MS"/>
            </a:endParaRPr>
          </a:p>
          <a:p>
            <a:pPr marL="53021">
              <a:lnSpc>
                <a:spcPts val="1416"/>
              </a:lnSpc>
            </a:pPr>
            <a:r>
              <a:rPr sz="1400" i="1" spc="-79" dirty="0">
                <a:solidFill>
                  <a:srgbClr val="FF0000"/>
                </a:solidFill>
                <a:latin typeface="Trebuchet MS"/>
                <a:cs typeface="Trebuchet MS"/>
              </a:rPr>
              <a:t>if </a:t>
            </a:r>
            <a:r>
              <a:rPr sz="1400" i="1" spc="-12" dirty="0">
                <a:solidFill>
                  <a:srgbClr val="FF0000"/>
                </a:solidFill>
                <a:latin typeface="Trebuchet MS"/>
                <a:cs typeface="Trebuchet MS"/>
              </a:rPr>
              <a:t>popvalue </a:t>
            </a:r>
            <a:r>
              <a:rPr sz="1400" i="1" spc="24" dirty="0">
                <a:solidFill>
                  <a:srgbClr val="FF0000"/>
                </a:solidFill>
                <a:latin typeface="Trebuchet MS"/>
                <a:cs typeface="Trebuchet MS"/>
              </a:rPr>
              <a:t>==</a:t>
            </a:r>
            <a:r>
              <a:rPr sz="1400" i="1" spc="-109" dirty="0">
                <a:solidFill>
                  <a:srgbClr val="FF0000"/>
                </a:solidFill>
                <a:latin typeface="Trebuchet MS"/>
                <a:cs typeface="Trebuchet MS"/>
              </a:rPr>
              <a:t> </a:t>
            </a:r>
            <a:r>
              <a:rPr sz="1400" i="1" spc="42" dirty="0">
                <a:solidFill>
                  <a:srgbClr val="FF0000"/>
                </a:solidFill>
                <a:latin typeface="Trebuchet MS"/>
                <a:cs typeface="Trebuchet MS"/>
              </a:rPr>
              <a:t>7</a:t>
            </a:r>
            <a:endParaRPr sz="1400">
              <a:solidFill>
                <a:srgbClr val="FF0000"/>
              </a:solidFill>
              <a:latin typeface="Trebuchet MS"/>
              <a:cs typeface="Trebuchet MS"/>
            </a:endParaRPr>
          </a:p>
          <a:p>
            <a:pPr marL="168283">
              <a:lnSpc>
                <a:spcPts val="1416"/>
              </a:lnSpc>
            </a:pPr>
            <a:r>
              <a:rPr sz="1400" i="1" spc="-6" dirty="0">
                <a:solidFill>
                  <a:srgbClr val="FF0000"/>
                </a:solidFill>
                <a:latin typeface="Trebuchet MS"/>
                <a:cs typeface="Trebuchet MS"/>
              </a:rPr>
              <a:t>hasil= </a:t>
            </a:r>
            <a:r>
              <a:rPr sz="1400" i="1" spc="24" dirty="0">
                <a:solidFill>
                  <a:srgbClr val="FF0000"/>
                </a:solidFill>
                <a:latin typeface="Trebuchet MS"/>
                <a:cs typeface="Trebuchet MS"/>
              </a:rPr>
              <a:t>V*((C1+C2+C3)*C4*C5)/((C4*C5)+((C1+C2+C3)*C5)+((C1+C2+C3)*C4)) </a:t>
            </a:r>
            <a:r>
              <a:rPr sz="1400" i="1" spc="-194" dirty="0">
                <a:solidFill>
                  <a:srgbClr val="FF0000"/>
                </a:solidFill>
                <a:latin typeface="Trebuchet MS"/>
                <a:cs typeface="Trebuchet MS"/>
              </a:rPr>
              <a:t>;</a:t>
            </a:r>
            <a:r>
              <a:rPr sz="1400" i="1" spc="-151" dirty="0">
                <a:solidFill>
                  <a:srgbClr val="FF0000"/>
                </a:solidFill>
                <a:latin typeface="Trebuchet MS"/>
                <a:cs typeface="Trebuchet MS"/>
              </a:rPr>
              <a:t> </a:t>
            </a:r>
            <a:r>
              <a:rPr sz="1400" i="1" spc="54" dirty="0">
                <a:solidFill>
                  <a:srgbClr val="FF0000"/>
                </a:solidFill>
                <a:latin typeface="Trebuchet MS"/>
                <a:cs typeface="Trebuchet MS"/>
              </a:rPr>
              <a:t>%Rumus</a:t>
            </a:r>
            <a:endParaRPr sz="1400">
              <a:solidFill>
                <a:srgbClr val="FF0000"/>
              </a:solidFill>
              <a:latin typeface="Trebuchet MS"/>
              <a:cs typeface="Trebuchet MS"/>
            </a:endParaRPr>
          </a:p>
          <a:p>
            <a:pPr marL="168283" marR="3352588">
              <a:lnSpc>
                <a:spcPts val="1416"/>
              </a:lnSpc>
              <a:spcBef>
                <a:spcPts val="54"/>
              </a:spcBef>
            </a:pPr>
            <a:r>
              <a:rPr sz="1400" i="1" spc="-18" dirty="0">
                <a:solidFill>
                  <a:srgbClr val="FF0000"/>
                </a:solidFill>
                <a:latin typeface="Trebuchet MS"/>
                <a:cs typeface="Trebuchet MS"/>
              </a:rPr>
              <a:t>hasil=num2str(hasil);  </a:t>
            </a:r>
            <a:r>
              <a:rPr sz="1400" i="1" spc="-36" dirty="0">
                <a:solidFill>
                  <a:srgbClr val="FF0000"/>
                </a:solidFill>
                <a:latin typeface="Trebuchet MS"/>
                <a:cs typeface="Trebuchet MS"/>
              </a:rPr>
              <a:t>set(handles.edit7,'string',hasil);</a:t>
            </a:r>
            <a:r>
              <a:rPr sz="1400" i="1" spc="-30" dirty="0">
                <a:solidFill>
                  <a:srgbClr val="FF0000"/>
                </a:solidFill>
                <a:latin typeface="Trebuchet MS"/>
                <a:cs typeface="Trebuchet MS"/>
              </a:rPr>
              <a:t> </a:t>
            </a:r>
            <a:r>
              <a:rPr sz="1400" i="1" spc="-12" dirty="0">
                <a:solidFill>
                  <a:srgbClr val="FF0000"/>
                </a:solidFill>
                <a:latin typeface="Trebuchet MS"/>
                <a:cs typeface="Trebuchet MS"/>
              </a:rPr>
              <a:t>%output</a:t>
            </a:r>
            <a:endParaRPr sz="1400">
              <a:solidFill>
                <a:srgbClr val="FF0000"/>
              </a:solidFill>
              <a:latin typeface="Trebuchet MS"/>
              <a:cs typeface="Trebuchet MS"/>
            </a:endParaRPr>
          </a:p>
          <a:p>
            <a:pPr marL="53021">
              <a:lnSpc>
                <a:spcPts val="1349"/>
              </a:lnSpc>
            </a:pPr>
            <a:r>
              <a:rPr sz="1400" i="1" spc="-6" dirty="0">
                <a:solidFill>
                  <a:srgbClr val="FF0000"/>
                </a:solidFill>
                <a:latin typeface="Trebuchet MS"/>
                <a:cs typeface="Trebuchet MS"/>
              </a:rPr>
              <a:t>end</a:t>
            </a:r>
            <a:endParaRPr sz="1400">
              <a:solidFill>
                <a:srgbClr val="FF0000"/>
              </a:solidFill>
              <a:latin typeface="Trebuchet MS"/>
              <a:cs typeface="Trebuchet MS"/>
            </a:endParaRPr>
          </a:p>
          <a:p>
            <a:pPr marL="91441">
              <a:lnSpc>
                <a:spcPts val="1416"/>
              </a:lnSpc>
            </a:pPr>
            <a:r>
              <a:rPr sz="1400" i="1" spc="-79" dirty="0">
                <a:solidFill>
                  <a:srgbClr val="FF0000"/>
                </a:solidFill>
                <a:latin typeface="Trebuchet MS"/>
                <a:cs typeface="Trebuchet MS"/>
              </a:rPr>
              <a:t>if </a:t>
            </a:r>
            <a:r>
              <a:rPr sz="1400" i="1" spc="-12" dirty="0">
                <a:solidFill>
                  <a:srgbClr val="FF0000"/>
                </a:solidFill>
                <a:latin typeface="Trebuchet MS"/>
                <a:cs typeface="Trebuchet MS"/>
              </a:rPr>
              <a:t>popvalue </a:t>
            </a:r>
            <a:r>
              <a:rPr sz="1400" i="1" spc="24" dirty="0">
                <a:solidFill>
                  <a:srgbClr val="FF0000"/>
                </a:solidFill>
                <a:latin typeface="Trebuchet MS"/>
                <a:cs typeface="Trebuchet MS"/>
              </a:rPr>
              <a:t>==</a:t>
            </a:r>
            <a:r>
              <a:rPr sz="1400" i="1" spc="-109" dirty="0">
                <a:solidFill>
                  <a:srgbClr val="FF0000"/>
                </a:solidFill>
                <a:latin typeface="Trebuchet MS"/>
                <a:cs typeface="Trebuchet MS"/>
              </a:rPr>
              <a:t> </a:t>
            </a:r>
            <a:r>
              <a:rPr sz="1400" i="1" spc="42" dirty="0">
                <a:solidFill>
                  <a:srgbClr val="FF0000"/>
                </a:solidFill>
                <a:latin typeface="Trebuchet MS"/>
                <a:cs typeface="Trebuchet MS"/>
              </a:rPr>
              <a:t>8</a:t>
            </a:r>
            <a:endParaRPr sz="1400">
              <a:solidFill>
                <a:srgbClr val="FF0000"/>
              </a:solidFill>
              <a:latin typeface="Trebuchet MS"/>
              <a:cs typeface="Trebuchet MS"/>
            </a:endParaRPr>
          </a:p>
          <a:p>
            <a:pPr marL="168283">
              <a:lnSpc>
                <a:spcPts val="1416"/>
              </a:lnSpc>
            </a:pPr>
            <a:r>
              <a:rPr sz="1400" i="1" spc="-6" dirty="0">
                <a:solidFill>
                  <a:srgbClr val="FF0000"/>
                </a:solidFill>
                <a:latin typeface="Trebuchet MS"/>
                <a:cs typeface="Trebuchet MS"/>
              </a:rPr>
              <a:t>hasil= </a:t>
            </a:r>
            <a:r>
              <a:rPr sz="1400" i="1" spc="24" dirty="0">
                <a:solidFill>
                  <a:srgbClr val="FF0000"/>
                </a:solidFill>
                <a:latin typeface="Trebuchet MS"/>
                <a:cs typeface="Trebuchet MS"/>
              </a:rPr>
              <a:t>V*((C1+C2+C3)*C4*C5)/((C4*C5)+((C1+C2+C3)*C5)+((C1+C2+C3)*C4)) </a:t>
            </a:r>
            <a:r>
              <a:rPr sz="1400" i="1" spc="-194" dirty="0">
                <a:solidFill>
                  <a:srgbClr val="FF0000"/>
                </a:solidFill>
                <a:latin typeface="Trebuchet MS"/>
                <a:cs typeface="Trebuchet MS"/>
              </a:rPr>
              <a:t>;</a:t>
            </a:r>
            <a:r>
              <a:rPr sz="1400" i="1" spc="-151" dirty="0">
                <a:solidFill>
                  <a:srgbClr val="FF0000"/>
                </a:solidFill>
                <a:latin typeface="Trebuchet MS"/>
                <a:cs typeface="Trebuchet MS"/>
              </a:rPr>
              <a:t> </a:t>
            </a:r>
            <a:r>
              <a:rPr sz="1400" i="1" spc="54" dirty="0">
                <a:solidFill>
                  <a:srgbClr val="FF0000"/>
                </a:solidFill>
                <a:latin typeface="Trebuchet MS"/>
                <a:cs typeface="Trebuchet MS"/>
              </a:rPr>
              <a:t>%Rumus</a:t>
            </a:r>
            <a:endParaRPr sz="1400">
              <a:solidFill>
                <a:srgbClr val="FF0000"/>
              </a:solidFill>
              <a:latin typeface="Trebuchet MS"/>
              <a:cs typeface="Trebuchet MS"/>
            </a:endParaRPr>
          </a:p>
          <a:p>
            <a:pPr marL="168283" marR="3352588">
              <a:lnSpc>
                <a:spcPts val="1416"/>
              </a:lnSpc>
              <a:spcBef>
                <a:spcPts val="61"/>
              </a:spcBef>
            </a:pPr>
            <a:r>
              <a:rPr sz="1400" i="1" spc="-18" dirty="0">
                <a:solidFill>
                  <a:srgbClr val="FF0000"/>
                </a:solidFill>
                <a:latin typeface="Trebuchet MS"/>
                <a:cs typeface="Trebuchet MS"/>
              </a:rPr>
              <a:t>hasil=num2str(hasil);  </a:t>
            </a:r>
            <a:r>
              <a:rPr sz="1400" i="1" spc="-36" dirty="0">
                <a:solidFill>
                  <a:srgbClr val="FF0000"/>
                </a:solidFill>
                <a:latin typeface="Trebuchet MS"/>
                <a:cs typeface="Trebuchet MS"/>
              </a:rPr>
              <a:t>set(handles.edit7,'string',hasil);</a:t>
            </a:r>
            <a:r>
              <a:rPr sz="1400" i="1" spc="-30" dirty="0">
                <a:solidFill>
                  <a:srgbClr val="FF0000"/>
                </a:solidFill>
                <a:latin typeface="Trebuchet MS"/>
                <a:cs typeface="Trebuchet MS"/>
              </a:rPr>
              <a:t> </a:t>
            </a:r>
            <a:r>
              <a:rPr sz="1400" i="1" spc="-12" dirty="0">
                <a:solidFill>
                  <a:srgbClr val="FF0000"/>
                </a:solidFill>
                <a:latin typeface="Trebuchet MS"/>
                <a:cs typeface="Trebuchet MS"/>
              </a:rPr>
              <a:t>%output</a:t>
            </a:r>
            <a:endParaRPr sz="1400">
              <a:solidFill>
                <a:srgbClr val="FF0000"/>
              </a:solidFill>
              <a:latin typeface="Trebuchet MS"/>
              <a:cs typeface="Trebuchet MS"/>
            </a:endParaRPr>
          </a:p>
          <a:p>
            <a:pPr marL="53021">
              <a:lnSpc>
                <a:spcPts val="1373"/>
              </a:lnSpc>
            </a:pPr>
            <a:r>
              <a:rPr sz="1400" i="1" spc="-6" dirty="0">
                <a:solidFill>
                  <a:srgbClr val="FF0000"/>
                </a:solidFill>
                <a:latin typeface="Trebuchet MS"/>
                <a:cs typeface="Trebuchet MS"/>
              </a:rPr>
              <a:t>end</a:t>
            </a:r>
            <a:endParaRPr sz="1400">
              <a:solidFill>
                <a:srgbClr val="FF0000"/>
              </a:solidFill>
              <a:latin typeface="Trebuchet MS"/>
              <a:cs typeface="Trebuchet MS"/>
            </a:endParaRPr>
          </a:p>
          <a:p>
            <a:pPr>
              <a:lnSpc>
                <a:spcPct val="100000"/>
              </a:lnSpc>
            </a:pPr>
            <a:endParaRPr sz="1400">
              <a:solidFill>
                <a:srgbClr val="FF0000"/>
              </a:solidFill>
              <a:latin typeface="Trebuchet MS"/>
              <a:cs typeface="Trebuchet MS"/>
            </a:endParaRPr>
          </a:p>
          <a:p>
            <a:pPr>
              <a:spcBef>
                <a:spcPts val="54"/>
              </a:spcBef>
            </a:pPr>
            <a:endParaRPr sz="1400">
              <a:solidFill>
                <a:srgbClr val="FF0000"/>
              </a:solidFill>
              <a:latin typeface="Trebuchet MS"/>
              <a:cs typeface="Trebuchet MS"/>
            </a:endParaRPr>
          </a:p>
          <a:p>
            <a:pPr marL="15368"/>
            <a:r>
              <a:rPr sz="1400" i="1" spc="24" dirty="0">
                <a:solidFill>
                  <a:srgbClr val="FF0000"/>
                </a:solidFill>
                <a:latin typeface="Trebuchet MS"/>
                <a:cs typeface="Trebuchet MS"/>
              </a:rPr>
              <a:t>Code </a:t>
            </a:r>
            <a:r>
              <a:rPr sz="1400" i="1" spc="-6" dirty="0">
                <a:solidFill>
                  <a:srgbClr val="FF0000"/>
                </a:solidFill>
                <a:latin typeface="Trebuchet MS"/>
                <a:cs typeface="Trebuchet MS"/>
              </a:rPr>
              <a:t>menampilkan</a:t>
            </a:r>
            <a:r>
              <a:rPr sz="1400" i="1" spc="-188" dirty="0">
                <a:solidFill>
                  <a:srgbClr val="FF0000"/>
                </a:solidFill>
                <a:latin typeface="Trebuchet MS"/>
                <a:cs typeface="Trebuchet MS"/>
              </a:rPr>
              <a:t> </a:t>
            </a:r>
            <a:r>
              <a:rPr sz="1400" i="1" spc="-18" dirty="0">
                <a:solidFill>
                  <a:srgbClr val="FF0000"/>
                </a:solidFill>
                <a:latin typeface="Trebuchet MS"/>
                <a:cs typeface="Trebuchet MS"/>
              </a:rPr>
              <a:t>gambar:</a:t>
            </a:r>
            <a:endParaRPr sz="1400">
              <a:solidFill>
                <a:srgbClr val="FF0000"/>
              </a:solidFill>
              <a:latin typeface="Trebuchet MS"/>
              <a:cs typeface="Trebuchet MS"/>
            </a:endParaRPr>
          </a:p>
          <a:p>
            <a:pPr marL="15368" marR="2439713">
              <a:lnSpc>
                <a:spcPts val="1416"/>
              </a:lnSpc>
              <a:spcBef>
                <a:spcPts val="1470"/>
              </a:spcBef>
            </a:pPr>
            <a:r>
              <a:rPr sz="1400" i="1" spc="-24" dirty="0">
                <a:solidFill>
                  <a:srgbClr val="FF0000"/>
                </a:solidFill>
                <a:latin typeface="Trebuchet MS"/>
                <a:cs typeface="Trebuchet MS"/>
              </a:rPr>
              <a:t>function axes1_CreateFcn(hObject, </a:t>
            </a:r>
            <a:r>
              <a:rPr sz="1400" i="1" spc="-48" dirty="0">
                <a:solidFill>
                  <a:srgbClr val="FF0000"/>
                </a:solidFill>
                <a:latin typeface="Trebuchet MS"/>
                <a:cs typeface="Trebuchet MS"/>
              </a:rPr>
              <a:t>eventdata, </a:t>
            </a:r>
            <a:r>
              <a:rPr sz="1400" i="1" spc="-6" dirty="0">
                <a:solidFill>
                  <a:srgbClr val="FF0000"/>
                </a:solidFill>
                <a:latin typeface="Trebuchet MS"/>
                <a:cs typeface="Trebuchet MS"/>
              </a:rPr>
              <a:t>handles)  </a:t>
            </a:r>
            <a:r>
              <a:rPr sz="1400" i="1" spc="-12" dirty="0">
                <a:solidFill>
                  <a:srgbClr val="FF0000"/>
                </a:solidFill>
                <a:latin typeface="Trebuchet MS"/>
                <a:cs typeface="Trebuchet MS"/>
              </a:rPr>
              <a:t>axes(hObject)</a:t>
            </a:r>
            <a:endParaRPr sz="1400">
              <a:solidFill>
                <a:srgbClr val="FF0000"/>
              </a:solidFill>
              <a:latin typeface="Trebuchet MS"/>
              <a:cs typeface="Trebuchet MS"/>
            </a:endParaRPr>
          </a:p>
          <a:p>
            <a:pPr marL="15368">
              <a:lnSpc>
                <a:spcPts val="1373"/>
              </a:lnSpc>
            </a:pPr>
            <a:r>
              <a:rPr sz="1400" i="1" spc="-6" dirty="0">
                <a:solidFill>
                  <a:srgbClr val="FF0000"/>
                </a:solidFill>
                <a:latin typeface="Trebuchet MS"/>
                <a:cs typeface="Trebuchet MS"/>
              </a:rPr>
              <a:t>imshow('soal.jpg')</a:t>
            </a:r>
            <a:endParaRPr sz="1400">
              <a:solidFill>
                <a:srgbClr val="FF0000"/>
              </a:solidFill>
              <a:latin typeface="Trebuchet MS"/>
              <a:cs typeface="Trebuchet MS"/>
            </a:endParaRPr>
          </a:p>
          <a:p>
            <a:pPr>
              <a:spcBef>
                <a:spcPts val="48"/>
              </a:spcBef>
            </a:pPr>
            <a:endParaRPr sz="1400">
              <a:solidFill>
                <a:srgbClr val="FF0000"/>
              </a:solidFill>
              <a:latin typeface="Trebuchet MS"/>
              <a:cs typeface="Trebuchet MS"/>
            </a:endParaRPr>
          </a:p>
          <a:p>
            <a:pPr marL="15368" marR="2439713">
              <a:lnSpc>
                <a:spcPts val="1416"/>
              </a:lnSpc>
            </a:pPr>
            <a:r>
              <a:rPr sz="1400" i="1" spc="-24" dirty="0">
                <a:solidFill>
                  <a:srgbClr val="FF0000"/>
                </a:solidFill>
                <a:latin typeface="Trebuchet MS"/>
                <a:cs typeface="Trebuchet MS"/>
              </a:rPr>
              <a:t>function axes2_CreateFcn(hObject, </a:t>
            </a:r>
            <a:r>
              <a:rPr sz="1400" i="1" spc="-48" dirty="0">
                <a:solidFill>
                  <a:srgbClr val="FF0000"/>
                </a:solidFill>
                <a:latin typeface="Trebuchet MS"/>
                <a:cs typeface="Trebuchet MS"/>
              </a:rPr>
              <a:t>eventdata, </a:t>
            </a:r>
            <a:r>
              <a:rPr sz="1400" i="1" spc="-6" dirty="0">
                <a:solidFill>
                  <a:srgbClr val="FF0000"/>
                </a:solidFill>
                <a:latin typeface="Trebuchet MS"/>
                <a:cs typeface="Trebuchet MS"/>
              </a:rPr>
              <a:t>handles)  </a:t>
            </a:r>
            <a:r>
              <a:rPr sz="1400" i="1" spc="-12" dirty="0">
                <a:solidFill>
                  <a:srgbClr val="FF0000"/>
                </a:solidFill>
                <a:latin typeface="Trebuchet MS"/>
                <a:cs typeface="Trebuchet MS"/>
              </a:rPr>
              <a:t>axes(hObject)</a:t>
            </a:r>
            <a:endParaRPr sz="1400">
              <a:solidFill>
                <a:srgbClr val="FF0000"/>
              </a:solidFill>
              <a:latin typeface="Trebuchet MS"/>
              <a:cs typeface="Trebuchet MS"/>
            </a:endParaRPr>
          </a:p>
          <a:p>
            <a:pPr marL="15368">
              <a:lnSpc>
                <a:spcPts val="1373"/>
              </a:lnSpc>
            </a:pPr>
            <a:r>
              <a:rPr sz="1400" i="1" spc="-12" dirty="0">
                <a:solidFill>
                  <a:srgbClr val="FF0000"/>
                </a:solidFill>
                <a:latin typeface="Trebuchet MS"/>
                <a:cs typeface="Trebuchet MS"/>
              </a:rPr>
              <a:t>imshow('rangkaian.jpg')</a:t>
            </a:r>
            <a:endParaRPr sz="1400">
              <a:solidFill>
                <a:srgbClr val="FF0000"/>
              </a:solidFill>
              <a:latin typeface="Trebuchet MS"/>
              <a:cs typeface="Trebuchet MS"/>
            </a:endParaRPr>
          </a:p>
        </p:txBody>
      </p:sp>
      <p:grpSp>
        <p:nvGrpSpPr>
          <p:cNvPr id="3" name="object 3"/>
          <p:cNvGrpSpPr/>
          <p:nvPr/>
        </p:nvGrpSpPr>
        <p:grpSpPr>
          <a:xfrm>
            <a:off x="5652120" y="5051569"/>
            <a:ext cx="3249051" cy="1419241"/>
            <a:chOff x="4663668" y="3792317"/>
            <a:chExt cx="2663190" cy="1172845"/>
          </a:xfrm>
        </p:grpSpPr>
        <p:sp>
          <p:nvSpPr>
            <p:cNvPr id="4" name="object 4"/>
            <p:cNvSpPr/>
            <p:nvPr/>
          </p:nvSpPr>
          <p:spPr>
            <a:xfrm>
              <a:off x="4663668" y="3792317"/>
              <a:ext cx="2663164" cy="522215"/>
            </a:xfrm>
            <a:prstGeom prst="rect">
              <a:avLst/>
            </a:prstGeom>
            <a:blipFill>
              <a:blip r:embed="rId2" cstate="print"/>
              <a:stretch>
                <a:fillRect/>
              </a:stretch>
            </a:blipFill>
          </p:spPr>
          <p:txBody>
            <a:bodyPr wrap="square" lIns="0" tIns="0" rIns="0" bIns="0" rtlCol="0"/>
            <a:lstStyle/>
            <a:p>
              <a:endParaRPr sz="1400">
                <a:solidFill>
                  <a:srgbClr val="FF0000"/>
                </a:solidFill>
              </a:endParaRPr>
            </a:p>
          </p:txBody>
        </p:sp>
        <p:sp>
          <p:nvSpPr>
            <p:cNvPr id="5" name="object 5"/>
            <p:cNvSpPr/>
            <p:nvPr/>
          </p:nvSpPr>
          <p:spPr>
            <a:xfrm>
              <a:off x="4665573" y="4279999"/>
              <a:ext cx="1128817" cy="684900"/>
            </a:xfrm>
            <a:prstGeom prst="rect">
              <a:avLst/>
            </a:prstGeom>
            <a:blipFill>
              <a:blip r:embed="rId3" cstate="print"/>
              <a:stretch>
                <a:fillRect/>
              </a:stretch>
            </a:blipFill>
          </p:spPr>
          <p:txBody>
            <a:bodyPr wrap="square" lIns="0" tIns="0" rIns="0" bIns="0" rtlCol="0"/>
            <a:lstStyle/>
            <a:p>
              <a:endParaRPr sz="1400">
                <a:solidFill>
                  <a:srgbClr val="FF0000"/>
                </a:solidFill>
              </a:endParaRPr>
            </a:p>
          </p:txBody>
        </p:sp>
      </p:grpSp>
    </p:spTree>
    <p:extLst>
      <p:ext uri="{BB962C8B-B14F-4D97-AF65-F5344CB8AC3E}">
        <p14:creationId xmlns:p14="http://schemas.microsoft.com/office/powerpoint/2010/main" val="4018477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157" y="1123336"/>
            <a:ext cx="6862610" cy="238202"/>
          </a:xfrm>
          <a:prstGeom prst="rect">
            <a:avLst/>
          </a:prstGeom>
        </p:spPr>
        <p:txBody>
          <a:bodyPr vert="horz" wrap="square" lIns="0" tIns="14600" rIns="0" bIns="0" rtlCol="0">
            <a:spAutoFit/>
          </a:bodyPr>
          <a:lstStyle/>
          <a:p>
            <a:pPr marL="15368">
              <a:spcBef>
                <a:spcPts val="115"/>
              </a:spcBef>
            </a:pPr>
            <a:r>
              <a:rPr sz="1452" i="1" spc="48" dirty="0">
                <a:solidFill>
                  <a:schemeClr val="bg1">
                    <a:lumMod val="95000"/>
                    <a:lumOff val="5000"/>
                  </a:schemeClr>
                </a:solidFill>
                <a:latin typeface="Trebuchet MS"/>
                <a:cs typeface="Trebuchet MS"/>
              </a:rPr>
              <a:t>Rumus</a:t>
            </a:r>
            <a:r>
              <a:rPr sz="1452" i="1" spc="-73" dirty="0">
                <a:solidFill>
                  <a:schemeClr val="bg1">
                    <a:lumMod val="95000"/>
                    <a:lumOff val="5000"/>
                  </a:schemeClr>
                </a:solidFill>
                <a:latin typeface="Trebuchet MS"/>
                <a:cs typeface="Trebuchet MS"/>
              </a:rPr>
              <a:t> </a:t>
            </a:r>
            <a:r>
              <a:rPr sz="1452" i="1" spc="6" dirty="0">
                <a:solidFill>
                  <a:schemeClr val="bg1">
                    <a:lumMod val="95000"/>
                    <a:lumOff val="5000"/>
                  </a:schemeClr>
                </a:solidFill>
                <a:latin typeface="Trebuchet MS"/>
                <a:cs typeface="Trebuchet MS"/>
              </a:rPr>
              <a:t>dan</a:t>
            </a:r>
            <a:r>
              <a:rPr sz="1452" i="1" spc="-73" dirty="0">
                <a:solidFill>
                  <a:schemeClr val="bg1">
                    <a:lumMod val="95000"/>
                    <a:lumOff val="5000"/>
                  </a:schemeClr>
                </a:solidFill>
                <a:latin typeface="Trebuchet MS"/>
                <a:cs typeface="Trebuchet MS"/>
              </a:rPr>
              <a:t> </a:t>
            </a:r>
            <a:r>
              <a:rPr sz="1452" i="1" spc="-48" dirty="0">
                <a:solidFill>
                  <a:schemeClr val="bg1">
                    <a:lumMod val="95000"/>
                    <a:lumOff val="5000"/>
                  </a:schemeClr>
                </a:solidFill>
                <a:latin typeface="Trebuchet MS"/>
                <a:cs typeface="Trebuchet MS"/>
              </a:rPr>
              <a:t>pilihan</a:t>
            </a:r>
            <a:r>
              <a:rPr sz="1452" i="1" spc="-73" dirty="0">
                <a:solidFill>
                  <a:schemeClr val="bg1">
                    <a:lumMod val="95000"/>
                    <a:lumOff val="5000"/>
                  </a:schemeClr>
                </a:solidFill>
                <a:latin typeface="Trebuchet MS"/>
                <a:cs typeface="Trebuchet MS"/>
              </a:rPr>
              <a:t> </a:t>
            </a:r>
            <a:r>
              <a:rPr sz="1452" i="1" spc="61" dirty="0">
                <a:solidFill>
                  <a:schemeClr val="bg1">
                    <a:lumMod val="95000"/>
                    <a:lumOff val="5000"/>
                  </a:schemeClr>
                </a:solidFill>
                <a:latin typeface="Trebuchet MS"/>
                <a:cs typeface="Trebuchet MS"/>
              </a:rPr>
              <a:t>case</a:t>
            </a:r>
            <a:r>
              <a:rPr sz="1452" i="1" spc="-73" dirty="0">
                <a:solidFill>
                  <a:schemeClr val="bg1">
                    <a:lumMod val="95000"/>
                    <a:lumOff val="5000"/>
                  </a:schemeClr>
                </a:solidFill>
                <a:latin typeface="Trebuchet MS"/>
                <a:cs typeface="Trebuchet MS"/>
              </a:rPr>
              <a:t> </a:t>
            </a:r>
            <a:r>
              <a:rPr sz="1452" i="1" spc="6" dirty="0">
                <a:solidFill>
                  <a:schemeClr val="bg1">
                    <a:lumMod val="95000"/>
                    <a:lumOff val="5000"/>
                  </a:schemeClr>
                </a:solidFill>
                <a:latin typeface="Trebuchet MS"/>
                <a:cs typeface="Trebuchet MS"/>
              </a:rPr>
              <a:t>pada</a:t>
            </a:r>
            <a:r>
              <a:rPr sz="1452" i="1" spc="-73" dirty="0">
                <a:solidFill>
                  <a:schemeClr val="bg1">
                    <a:lumMod val="95000"/>
                    <a:lumOff val="5000"/>
                  </a:schemeClr>
                </a:solidFill>
                <a:latin typeface="Trebuchet MS"/>
                <a:cs typeface="Trebuchet MS"/>
              </a:rPr>
              <a:t> </a:t>
            </a:r>
            <a:r>
              <a:rPr sz="1452" i="1" spc="12" dirty="0">
                <a:solidFill>
                  <a:schemeClr val="bg1">
                    <a:lumMod val="95000"/>
                    <a:lumOff val="5000"/>
                  </a:schemeClr>
                </a:solidFill>
                <a:latin typeface="Trebuchet MS"/>
                <a:cs typeface="Trebuchet MS"/>
              </a:rPr>
              <a:t>pop</a:t>
            </a:r>
            <a:r>
              <a:rPr sz="1452" i="1" spc="-73" dirty="0">
                <a:solidFill>
                  <a:schemeClr val="bg1">
                    <a:lumMod val="95000"/>
                    <a:lumOff val="5000"/>
                  </a:schemeClr>
                </a:solidFill>
                <a:latin typeface="Trebuchet MS"/>
                <a:cs typeface="Trebuchet MS"/>
              </a:rPr>
              <a:t> </a:t>
            </a:r>
            <a:r>
              <a:rPr sz="1452" i="1" spc="-6" dirty="0">
                <a:solidFill>
                  <a:schemeClr val="bg1">
                    <a:lumMod val="95000"/>
                    <a:lumOff val="5000"/>
                  </a:schemeClr>
                </a:solidFill>
                <a:latin typeface="Trebuchet MS"/>
                <a:cs typeface="Trebuchet MS"/>
              </a:rPr>
              <a:t>up</a:t>
            </a:r>
            <a:r>
              <a:rPr sz="1452" i="1" spc="-79" dirty="0">
                <a:solidFill>
                  <a:schemeClr val="bg1">
                    <a:lumMod val="95000"/>
                    <a:lumOff val="5000"/>
                  </a:schemeClr>
                </a:solidFill>
                <a:latin typeface="Trebuchet MS"/>
                <a:cs typeface="Trebuchet MS"/>
              </a:rPr>
              <a:t> </a:t>
            </a:r>
            <a:r>
              <a:rPr sz="1452" i="1" spc="6" dirty="0">
                <a:solidFill>
                  <a:schemeClr val="bg1">
                    <a:lumMod val="95000"/>
                    <a:lumOff val="5000"/>
                  </a:schemeClr>
                </a:solidFill>
                <a:latin typeface="Trebuchet MS"/>
                <a:cs typeface="Trebuchet MS"/>
              </a:rPr>
              <a:t>menu</a:t>
            </a:r>
            <a:r>
              <a:rPr sz="1452" i="1" spc="-73" dirty="0">
                <a:solidFill>
                  <a:schemeClr val="bg1">
                    <a:lumMod val="95000"/>
                    <a:lumOff val="5000"/>
                  </a:schemeClr>
                </a:solidFill>
                <a:latin typeface="Trebuchet MS"/>
                <a:cs typeface="Trebuchet MS"/>
              </a:rPr>
              <a:t> </a:t>
            </a:r>
            <a:r>
              <a:rPr sz="1452" i="1" spc="12" dirty="0">
                <a:solidFill>
                  <a:schemeClr val="bg1">
                    <a:lumMod val="95000"/>
                    <a:lumOff val="5000"/>
                  </a:schemeClr>
                </a:solidFill>
                <a:latin typeface="Trebuchet MS"/>
                <a:cs typeface="Trebuchet MS"/>
              </a:rPr>
              <a:t>disesuaikan</a:t>
            </a:r>
            <a:r>
              <a:rPr sz="1452" i="1" spc="-73" dirty="0">
                <a:solidFill>
                  <a:schemeClr val="bg1">
                    <a:lumMod val="95000"/>
                    <a:lumOff val="5000"/>
                  </a:schemeClr>
                </a:solidFill>
                <a:latin typeface="Trebuchet MS"/>
                <a:cs typeface="Trebuchet MS"/>
              </a:rPr>
              <a:t> </a:t>
            </a:r>
            <a:r>
              <a:rPr sz="1452" i="1" spc="12" dirty="0">
                <a:solidFill>
                  <a:schemeClr val="bg1">
                    <a:lumMod val="95000"/>
                    <a:lumOff val="5000"/>
                  </a:schemeClr>
                </a:solidFill>
                <a:latin typeface="Trebuchet MS"/>
                <a:cs typeface="Trebuchet MS"/>
              </a:rPr>
              <a:t>dengan</a:t>
            </a:r>
            <a:r>
              <a:rPr sz="1452" i="1" spc="-79" dirty="0">
                <a:solidFill>
                  <a:schemeClr val="bg1">
                    <a:lumMod val="95000"/>
                    <a:lumOff val="5000"/>
                  </a:schemeClr>
                </a:solidFill>
                <a:latin typeface="Trebuchet MS"/>
                <a:cs typeface="Trebuchet MS"/>
              </a:rPr>
              <a:t> </a:t>
            </a:r>
            <a:r>
              <a:rPr sz="1452" i="1" spc="-24" dirty="0">
                <a:solidFill>
                  <a:schemeClr val="bg1">
                    <a:lumMod val="95000"/>
                    <a:lumOff val="5000"/>
                  </a:schemeClr>
                </a:solidFill>
                <a:latin typeface="Trebuchet MS"/>
                <a:cs typeface="Trebuchet MS"/>
              </a:rPr>
              <a:t>kebutuhan</a:t>
            </a:r>
            <a:r>
              <a:rPr sz="1452" i="1" spc="-73" dirty="0">
                <a:solidFill>
                  <a:schemeClr val="bg1">
                    <a:lumMod val="95000"/>
                    <a:lumOff val="5000"/>
                  </a:schemeClr>
                </a:solidFill>
                <a:latin typeface="Trebuchet MS"/>
                <a:cs typeface="Trebuchet MS"/>
              </a:rPr>
              <a:t> </a:t>
            </a:r>
            <a:r>
              <a:rPr sz="1452" i="1" spc="24" dirty="0">
                <a:solidFill>
                  <a:schemeClr val="bg1">
                    <a:lumMod val="95000"/>
                    <a:lumOff val="5000"/>
                  </a:schemeClr>
                </a:solidFill>
                <a:latin typeface="Trebuchet MS"/>
                <a:cs typeface="Trebuchet MS"/>
              </a:rPr>
              <a:t>soal</a:t>
            </a:r>
            <a:r>
              <a:rPr sz="1452" i="1" spc="-73" dirty="0">
                <a:solidFill>
                  <a:schemeClr val="bg1">
                    <a:lumMod val="95000"/>
                    <a:lumOff val="5000"/>
                  </a:schemeClr>
                </a:solidFill>
                <a:latin typeface="Trebuchet MS"/>
                <a:cs typeface="Trebuchet MS"/>
              </a:rPr>
              <a:t> </a:t>
            </a:r>
            <a:r>
              <a:rPr sz="1452" i="1" spc="-42" dirty="0">
                <a:solidFill>
                  <a:schemeClr val="bg1">
                    <a:lumMod val="95000"/>
                    <a:lumOff val="5000"/>
                  </a:schemeClr>
                </a:solidFill>
                <a:latin typeface="Trebuchet MS"/>
                <a:cs typeface="Trebuchet MS"/>
              </a:rPr>
              <a:t>ya</a:t>
            </a:r>
            <a:r>
              <a:rPr sz="1452" i="1" spc="-42" dirty="0">
                <a:solidFill>
                  <a:schemeClr val="bg1">
                    <a:lumMod val="95000"/>
                    <a:lumOff val="5000"/>
                  </a:schemeClr>
                </a:solidFill>
                <a:latin typeface="Trebuchet MS"/>
                <a:cs typeface="Trebuchet MS"/>
              </a:rPr>
              <a:t>…</a:t>
            </a:r>
            <a:endParaRPr sz="1452" dirty="0">
              <a:solidFill>
                <a:schemeClr val="bg1">
                  <a:lumMod val="95000"/>
                  <a:lumOff val="5000"/>
                </a:schemeClr>
              </a:solidFill>
              <a:latin typeface="Trebuchet MS"/>
              <a:cs typeface="Trebuchet MS"/>
            </a:endParaRPr>
          </a:p>
        </p:txBody>
      </p:sp>
      <p:sp>
        <p:nvSpPr>
          <p:cNvPr id="3" name="object 3"/>
          <p:cNvSpPr txBox="1"/>
          <p:nvPr/>
        </p:nvSpPr>
        <p:spPr>
          <a:xfrm>
            <a:off x="2488832" y="1876178"/>
            <a:ext cx="4147073" cy="907737"/>
          </a:xfrm>
          <a:prstGeom prst="rect">
            <a:avLst/>
          </a:prstGeom>
        </p:spPr>
        <p:txBody>
          <a:bodyPr vert="horz" wrap="square" lIns="0" tIns="13831" rIns="0" bIns="0" rtlCol="0">
            <a:spAutoFit/>
          </a:bodyPr>
          <a:lstStyle/>
          <a:p>
            <a:pPr marL="15368">
              <a:spcBef>
                <a:spcPts val="109"/>
              </a:spcBef>
            </a:pPr>
            <a:r>
              <a:rPr sz="5808" b="1" i="1" spc="-182" dirty="0">
                <a:solidFill>
                  <a:schemeClr val="bg1">
                    <a:lumMod val="95000"/>
                    <a:lumOff val="5000"/>
                  </a:schemeClr>
                </a:solidFill>
                <a:latin typeface="Trebuchet MS"/>
                <a:cs typeface="Trebuchet MS"/>
              </a:rPr>
              <a:t>Terimakasih</a:t>
            </a:r>
            <a:endParaRPr sz="5808">
              <a:solidFill>
                <a:schemeClr val="bg1">
                  <a:lumMod val="95000"/>
                  <a:lumOff val="5000"/>
                </a:schemeClr>
              </a:solidFill>
              <a:latin typeface="Trebuchet MS"/>
              <a:cs typeface="Trebuchet MS"/>
            </a:endParaRPr>
          </a:p>
        </p:txBody>
      </p:sp>
    </p:spTree>
    <p:extLst>
      <p:ext uri="{BB962C8B-B14F-4D97-AF65-F5344CB8AC3E}">
        <p14:creationId xmlns:p14="http://schemas.microsoft.com/office/powerpoint/2010/main" val="4121088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761" y="0"/>
            <a:ext cx="8229600" cy="1143000"/>
          </a:xfrm>
        </p:spPr>
        <p:txBody>
          <a:bodyPr/>
          <a:lstStyle/>
          <a:p>
            <a:r>
              <a:rPr lang="id-ID" dirty="0">
                <a:solidFill>
                  <a:schemeClr val="bg1"/>
                </a:solidFill>
              </a:rPr>
              <a:t>1. Kapasitas Kapasitor</a:t>
            </a:r>
          </a:p>
        </p:txBody>
      </p:sp>
      <p:sp>
        <p:nvSpPr>
          <p:cNvPr id="3" name="Rectangle 2"/>
          <p:cNvSpPr/>
          <p:nvPr/>
        </p:nvSpPr>
        <p:spPr>
          <a:xfrm>
            <a:off x="494363" y="1052736"/>
            <a:ext cx="8064896" cy="2169825"/>
          </a:xfrm>
          <a:prstGeom prst="rect">
            <a:avLst/>
          </a:prstGeom>
        </p:spPr>
        <p:txBody>
          <a:bodyPr wrap="square">
            <a:spAutoFit/>
          </a:bodyPr>
          <a:lstStyle/>
          <a:p>
            <a:pPr algn="just">
              <a:lnSpc>
                <a:spcPct val="150000"/>
              </a:lnSpc>
            </a:pPr>
            <a:r>
              <a:rPr lang="id-ID" dirty="0">
                <a:solidFill>
                  <a:schemeClr val="bg1"/>
                </a:solidFill>
                <a:latin typeface="Comic Sans MS" pitchFamily="66" charset="0"/>
              </a:rPr>
              <a:t>Kapasitas kapasitor menyatakan kemampuan kapasitor dalam menyimpan muatan listrik. Kapasitas atau kapasitansi (lambang C) didefinisikan sebagai perbandingan antara muatan listrik (Q) yang tersimpan dalam kapasitor dan beda potensial (V) antara kedua keping. Secara matematis kapasitas kapasitor dapat dituliskan sebagai berikut:</a:t>
            </a:r>
          </a:p>
        </p:txBody>
      </p:sp>
      <mc:AlternateContent xmlns:mc="http://schemas.openxmlformats.org/markup-compatibility/2006" xmlns:a14="http://schemas.microsoft.com/office/drawing/2010/main">
        <mc:Choice Requires="a14">
          <p:sp>
            <p:nvSpPr>
              <p:cNvPr id="4" name="Rectangle 3"/>
              <p:cNvSpPr/>
              <p:nvPr/>
            </p:nvSpPr>
            <p:spPr>
              <a:xfrm>
                <a:off x="658230" y="3370496"/>
                <a:ext cx="10567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d-ID" b="1" i="1" smtClean="0">
                          <a:solidFill>
                            <a:schemeClr val="bg1"/>
                          </a:solidFill>
                          <a:latin typeface="Cambria Math"/>
                        </a:rPr>
                        <m:t>𝑸</m:t>
                      </m:r>
                      <m:r>
                        <a:rPr lang="id-ID" b="1" i="1" smtClean="0">
                          <a:solidFill>
                            <a:schemeClr val="bg1"/>
                          </a:solidFill>
                          <a:latin typeface="Cambria Math"/>
                        </a:rPr>
                        <m:t>=</m:t>
                      </m:r>
                      <m:r>
                        <a:rPr lang="id-ID" b="1" i="1" smtClean="0">
                          <a:solidFill>
                            <a:schemeClr val="bg1"/>
                          </a:solidFill>
                          <a:latin typeface="Cambria Math"/>
                        </a:rPr>
                        <m:t>𝑪</m:t>
                      </m:r>
                      <m:r>
                        <a:rPr lang="id-ID" b="1" i="1" smtClean="0">
                          <a:solidFill>
                            <a:schemeClr val="bg1"/>
                          </a:solidFill>
                          <a:latin typeface="Cambria Math"/>
                        </a:rPr>
                        <m:t> </m:t>
                      </m:r>
                      <m:r>
                        <a:rPr lang="id-ID" b="1" i="1" smtClean="0">
                          <a:solidFill>
                            <a:schemeClr val="bg1"/>
                          </a:solidFill>
                          <a:latin typeface="Cambria Math"/>
                        </a:rPr>
                        <m:t>𝑽</m:t>
                      </m:r>
                    </m:oMath>
                  </m:oMathPara>
                </a14:m>
                <a:endParaRPr lang="id-ID" dirty="0">
                  <a:solidFill>
                    <a:schemeClr val="bg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658230" y="3370496"/>
                <a:ext cx="1056700" cy="369332"/>
              </a:xfrm>
              <a:prstGeom prst="rect">
                <a:avLst/>
              </a:prstGeom>
              <a:blipFill rotWithShape="1">
                <a:blip r:embed="rId2"/>
                <a:stretch>
                  <a:fillRect b="-10000"/>
                </a:stretch>
              </a:blipFill>
            </p:spPr>
            <p:txBody>
              <a:bodyPr/>
              <a:lstStyle/>
              <a:p>
                <a:r>
                  <a:rPr lang="id-ID">
                    <a:noFill/>
                  </a:rPr>
                  <a:t> </a:t>
                </a:r>
              </a:p>
            </p:txBody>
          </p:sp>
        </mc:Fallback>
      </mc:AlternateContent>
      <p:cxnSp>
        <p:nvCxnSpPr>
          <p:cNvPr id="6" name="Straight Arrow Connector 5"/>
          <p:cNvCxnSpPr/>
          <p:nvPr/>
        </p:nvCxnSpPr>
        <p:spPr>
          <a:xfrm>
            <a:off x="1795773" y="3595546"/>
            <a:ext cx="648072"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p:cNvSpPr/>
              <p:nvPr/>
            </p:nvSpPr>
            <p:spPr>
              <a:xfrm>
                <a:off x="2627783" y="3289660"/>
                <a:ext cx="856325" cy="6117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d-ID" b="1" i="1" smtClean="0">
                          <a:solidFill>
                            <a:schemeClr val="bg1"/>
                          </a:solidFill>
                          <a:latin typeface="Cambria Math"/>
                        </a:rPr>
                        <m:t>𝑪</m:t>
                      </m:r>
                      <m:r>
                        <a:rPr lang="id-ID" b="1" i="1" smtClean="0">
                          <a:solidFill>
                            <a:schemeClr val="bg1"/>
                          </a:solidFill>
                          <a:latin typeface="Cambria Math"/>
                        </a:rPr>
                        <m:t>=</m:t>
                      </m:r>
                      <m:f>
                        <m:fPr>
                          <m:ctrlPr>
                            <a:rPr lang="id-ID" b="1" i="1">
                              <a:solidFill>
                                <a:schemeClr val="bg1"/>
                              </a:solidFill>
                              <a:latin typeface="Cambria Math" panose="02040503050406030204" pitchFamily="18" charset="0"/>
                            </a:rPr>
                          </m:ctrlPr>
                        </m:fPr>
                        <m:num>
                          <m:r>
                            <a:rPr lang="id-ID" b="1" i="1">
                              <a:solidFill>
                                <a:schemeClr val="bg1"/>
                              </a:solidFill>
                              <a:latin typeface="Cambria Math"/>
                            </a:rPr>
                            <m:t>𝑸</m:t>
                          </m:r>
                        </m:num>
                        <m:den>
                          <m:r>
                            <a:rPr lang="id-ID" b="1" i="1">
                              <a:solidFill>
                                <a:schemeClr val="bg1"/>
                              </a:solidFill>
                              <a:latin typeface="Cambria Math"/>
                            </a:rPr>
                            <m:t>𝑽</m:t>
                          </m:r>
                        </m:den>
                      </m:f>
                    </m:oMath>
                  </m:oMathPara>
                </a14:m>
                <a:endParaRPr lang="id-ID" dirty="0"/>
              </a:p>
            </p:txBody>
          </p:sp>
        </mc:Choice>
        <mc:Fallback xmlns="">
          <p:sp>
            <p:nvSpPr>
              <p:cNvPr id="7" name="Rectangle 6"/>
              <p:cNvSpPr>
                <a:spLocks noRot="1" noChangeAspect="1" noMove="1" noResize="1" noEditPoints="1" noAdjustHandles="1" noChangeArrowheads="1" noChangeShapeType="1" noTextEdit="1"/>
              </p:cNvSpPr>
              <p:nvPr/>
            </p:nvSpPr>
            <p:spPr>
              <a:xfrm>
                <a:off x="2627783" y="3289660"/>
                <a:ext cx="856325" cy="611771"/>
              </a:xfrm>
              <a:prstGeom prst="rect">
                <a:avLst/>
              </a:prstGeom>
              <a:blipFill rotWithShape="1">
                <a:blip r:embed="rId3"/>
                <a:stretch>
                  <a:fillRect/>
                </a:stretch>
              </a:blipFill>
            </p:spPr>
            <p:txBody>
              <a:bodyPr/>
              <a:lstStyle/>
              <a:p>
                <a:r>
                  <a:rPr lang="id-ID">
                    <a:noFill/>
                  </a:rPr>
                  <a:t> </a:t>
                </a:r>
              </a:p>
            </p:txBody>
          </p:sp>
        </mc:Fallback>
      </mc:AlternateContent>
      <p:sp>
        <p:nvSpPr>
          <p:cNvPr id="8" name="Rectangle 7"/>
          <p:cNvSpPr/>
          <p:nvPr/>
        </p:nvSpPr>
        <p:spPr>
          <a:xfrm>
            <a:off x="494214" y="3901431"/>
            <a:ext cx="8041393" cy="2959849"/>
          </a:xfrm>
          <a:prstGeom prst="rect">
            <a:avLst/>
          </a:prstGeom>
        </p:spPr>
        <p:txBody>
          <a:bodyPr wrap="square">
            <a:spAutoFit/>
          </a:bodyPr>
          <a:lstStyle/>
          <a:p>
            <a:pPr algn="just">
              <a:lnSpc>
                <a:spcPct val="150000"/>
              </a:lnSpc>
            </a:pPr>
            <a:r>
              <a:rPr lang="id-ID" dirty="0">
                <a:solidFill>
                  <a:schemeClr val="bg1"/>
                </a:solidFill>
                <a:latin typeface="Comic Sans MS" pitchFamily="66" charset="0"/>
              </a:rPr>
              <a:t>Dengan: </a:t>
            </a:r>
          </a:p>
          <a:p>
            <a:pPr algn="just">
              <a:lnSpc>
                <a:spcPct val="150000"/>
              </a:lnSpc>
            </a:pPr>
            <a:r>
              <a:rPr lang="id-ID" dirty="0">
                <a:solidFill>
                  <a:schemeClr val="bg1"/>
                </a:solidFill>
                <a:latin typeface="Comic Sans MS" pitchFamily="66" charset="0"/>
              </a:rPr>
              <a:t>C = kapasitas kapasitor (farad atau F)</a:t>
            </a:r>
          </a:p>
          <a:p>
            <a:pPr algn="just">
              <a:lnSpc>
                <a:spcPct val="150000"/>
              </a:lnSpc>
            </a:pPr>
            <a:r>
              <a:rPr lang="id-ID" dirty="0">
                <a:solidFill>
                  <a:schemeClr val="bg1"/>
                </a:solidFill>
                <a:latin typeface="Comic Sans MS" pitchFamily="66" charset="0"/>
              </a:rPr>
              <a:t>Q = muatan listrik yang tersimpan (coulomb)</a:t>
            </a:r>
          </a:p>
          <a:p>
            <a:pPr algn="just">
              <a:lnSpc>
                <a:spcPct val="150000"/>
              </a:lnSpc>
            </a:pPr>
            <a:r>
              <a:rPr lang="id-ID" dirty="0">
                <a:solidFill>
                  <a:schemeClr val="bg1"/>
                </a:solidFill>
                <a:latin typeface="Comic Sans MS" pitchFamily="66" charset="0"/>
              </a:rPr>
              <a:t>V = beda potensial (volt)</a:t>
            </a:r>
          </a:p>
          <a:p>
            <a:pPr algn="just">
              <a:lnSpc>
                <a:spcPct val="150000"/>
              </a:lnSpc>
            </a:pPr>
            <a:endParaRPr lang="id-ID" dirty="0">
              <a:solidFill>
                <a:schemeClr val="bg1"/>
              </a:solidFill>
              <a:latin typeface="Comic Sans MS" pitchFamily="66" charset="0"/>
            </a:endParaRPr>
          </a:p>
          <a:p>
            <a:pPr algn="just">
              <a:lnSpc>
                <a:spcPct val="150000"/>
              </a:lnSpc>
            </a:pPr>
            <a:r>
              <a:rPr lang="id-ID" dirty="0">
                <a:solidFill>
                  <a:schemeClr val="bg1"/>
                </a:solidFill>
                <a:latin typeface="Comic Sans MS" pitchFamily="66" charset="0"/>
              </a:rPr>
              <a:t>Kapasitas 1 F sangat besar, sehingga sering dinyatakan dalam microfarad (µF) dan pikofarad (pF), dimana 1 µF = 10</a:t>
            </a:r>
            <a:r>
              <a:rPr lang="id-ID" baseline="30000" dirty="0">
                <a:solidFill>
                  <a:schemeClr val="bg1"/>
                </a:solidFill>
                <a:latin typeface="Comic Sans MS" pitchFamily="66" charset="0"/>
              </a:rPr>
              <a:t>-6</a:t>
            </a:r>
            <a:r>
              <a:rPr lang="id-ID" dirty="0">
                <a:solidFill>
                  <a:schemeClr val="bg1"/>
                </a:solidFill>
                <a:latin typeface="Comic Sans MS" pitchFamily="66" charset="0"/>
              </a:rPr>
              <a:t> F dan 1 pF = 10</a:t>
            </a:r>
            <a:r>
              <a:rPr lang="id-ID" baseline="30000" dirty="0">
                <a:solidFill>
                  <a:schemeClr val="bg1"/>
                </a:solidFill>
                <a:latin typeface="Comic Sans MS" pitchFamily="66" charset="0"/>
              </a:rPr>
              <a:t>-12</a:t>
            </a:r>
            <a:r>
              <a:rPr lang="id-ID" dirty="0">
                <a:solidFill>
                  <a:schemeClr val="bg1"/>
                </a:solidFill>
                <a:latin typeface="Comic Sans MS" pitchFamily="66" charset="0"/>
              </a:rPr>
              <a:t> F.</a:t>
            </a:r>
          </a:p>
        </p:txBody>
      </p:sp>
    </p:spTree>
    <p:extLst>
      <p:ext uri="{BB962C8B-B14F-4D97-AF65-F5344CB8AC3E}">
        <p14:creationId xmlns:p14="http://schemas.microsoft.com/office/powerpoint/2010/main" val="260994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id-ID" sz="3600" dirty="0">
                <a:solidFill>
                  <a:schemeClr val="bg1"/>
                </a:solidFill>
                <a:effectLst>
                  <a:outerShdw blurRad="38100" dist="38100" dir="2700000" algn="tl">
                    <a:srgbClr val="000000">
                      <a:alpha val="43137"/>
                    </a:srgbClr>
                  </a:outerShdw>
                </a:effectLst>
                <a:latin typeface="Comic Sans MS" pitchFamily="66" charset="0"/>
              </a:rPr>
              <a:t>2. Kapasitas Kapasitor Keping Sejajar</a:t>
            </a:r>
            <a:r>
              <a:rPr lang="id-ID" dirty="0">
                <a:effectLst/>
              </a:rPr>
              <a:t/>
            </a:r>
            <a:br>
              <a:rPr lang="id-ID" dirty="0">
                <a:effectLst/>
              </a:rPr>
            </a:br>
            <a:endParaRPr lang="id-ID" dirty="0"/>
          </a:p>
        </p:txBody>
      </p:sp>
      <p:sp>
        <p:nvSpPr>
          <p:cNvPr id="3" name="Rectangle 2"/>
          <p:cNvSpPr/>
          <p:nvPr/>
        </p:nvSpPr>
        <p:spPr>
          <a:xfrm>
            <a:off x="396104" y="1124744"/>
            <a:ext cx="8424936" cy="1754326"/>
          </a:xfrm>
          <a:prstGeom prst="rect">
            <a:avLst/>
          </a:prstGeom>
        </p:spPr>
        <p:txBody>
          <a:bodyPr wrap="square">
            <a:spAutoFit/>
          </a:bodyPr>
          <a:lstStyle/>
          <a:p>
            <a:pPr algn="just">
              <a:lnSpc>
                <a:spcPct val="150000"/>
              </a:lnSpc>
            </a:pPr>
            <a:r>
              <a:rPr lang="id-ID" dirty="0">
                <a:latin typeface="Comic Sans MS" pitchFamily="66" charset="0"/>
              </a:rPr>
              <a:t>	</a:t>
            </a:r>
            <a:r>
              <a:rPr lang="id-ID" dirty="0">
                <a:solidFill>
                  <a:schemeClr val="bg1"/>
                </a:solidFill>
                <a:latin typeface="Comic Sans MS" pitchFamily="66" charset="0"/>
              </a:rPr>
              <a:t>Dua keping (lempeng) sejajar yang diberi muatan listrik berlainan dapat menyimpan muatan listrik. Dengan kata lain, keping sejajar tersebut mempunyai kapasitas. </a:t>
            </a:r>
          </a:p>
          <a:p>
            <a:pPr algn="just">
              <a:lnSpc>
                <a:spcPct val="150000"/>
              </a:lnSpc>
            </a:pPr>
            <a:r>
              <a:rPr lang="id-ID" dirty="0">
                <a:solidFill>
                  <a:schemeClr val="bg1"/>
                </a:solidFill>
                <a:latin typeface="Comic Sans MS" pitchFamily="66" charset="0"/>
              </a:rPr>
              <a:t>	Kapasitas kapasitor keping sejajar adalah :</a:t>
            </a:r>
          </a:p>
        </p:txBody>
      </p:sp>
      <mc:AlternateContent xmlns:mc="http://schemas.openxmlformats.org/markup-compatibility/2006" xmlns:a14="http://schemas.microsoft.com/office/drawing/2010/main">
        <mc:Choice Requires="a14">
          <p:sp>
            <p:nvSpPr>
              <p:cNvPr id="4" name="Rectangle 3"/>
              <p:cNvSpPr/>
              <p:nvPr/>
            </p:nvSpPr>
            <p:spPr>
              <a:xfrm>
                <a:off x="611560" y="2898409"/>
                <a:ext cx="1413528" cy="7848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d-ID" sz="2400" b="1" i="1" smtClean="0">
                          <a:solidFill>
                            <a:schemeClr val="bg1"/>
                          </a:solidFill>
                          <a:latin typeface="Cambria Math"/>
                        </a:rPr>
                        <m:t>𝑪</m:t>
                      </m:r>
                      <m:r>
                        <a:rPr lang="id-ID" sz="2400" b="1" i="1" smtClean="0">
                          <a:solidFill>
                            <a:schemeClr val="bg1"/>
                          </a:solidFill>
                          <a:latin typeface="Cambria Math"/>
                        </a:rPr>
                        <m:t>=</m:t>
                      </m:r>
                      <m:f>
                        <m:fPr>
                          <m:ctrlPr>
                            <a:rPr lang="id-ID" sz="2400" b="1" i="1">
                              <a:solidFill>
                                <a:schemeClr val="bg1"/>
                              </a:solidFill>
                              <a:latin typeface="Cambria Math" panose="02040503050406030204" pitchFamily="18" charset="0"/>
                            </a:rPr>
                          </m:ctrlPr>
                        </m:fPr>
                        <m:num>
                          <m:sSub>
                            <m:sSubPr>
                              <m:ctrlPr>
                                <a:rPr lang="id-ID" sz="2400" b="1" i="1">
                                  <a:solidFill>
                                    <a:schemeClr val="bg1"/>
                                  </a:solidFill>
                                  <a:latin typeface="Cambria Math" panose="02040503050406030204" pitchFamily="18" charset="0"/>
                                </a:rPr>
                              </m:ctrlPr>
                            </m:sSubPr>
                            <m:e>
                              <m:r>
                                <a:rPr lang="id-ID" sz="2400" b="1" i="1">
                                  <a:solidFill>
                                    <a:schemeClr val="bg1"/>
                                  </a:solidFill>
                                  <a:latin typeface="Cambria Math"/>
                                </a:rPr>
                                <m:t>𝜺</m:t>
                              </m:r>
                            </m:e>
                            <m:sub>
                              <m:r>
                                <a:rPr lang="id-ID" sz="2400" b="1" i="1">
                                  <a:solidFill>
                                    <a:schemeClr val="bg1"/>
                                  </a:solidFill>
                                  <a:latin typeface="Cambria Math"/>
                                </a:rPr>
                                <m:t>𝟎</m:t>
                              </m:r>
                              <m:r>
                                <a:rPr lang="id-ID" sz="2400" b="1" i="1">
                                  <a:solidFill>
                                    <a:schemeClr val="bg1"/>
                                  </a:solidFill>
                                  <a:latin typeface="Cambria Math"/>
                                </a:rPr>
                                <m:t> </m:t>
                              </m:r>
                            </m:sub>
                          </m:sSub>
                          <m:r>
                            <a:rPr lang="id-ID" sz="2400" b="1" i="1">
                              <a:solidFill>
                                <a:schemeClr val="bg1"/>
                              </a:solidFill>
                              <a:latin typeface="Cambria Math"/>
                            </a:rPr>
                            <m:t>𝑨</m:t>
                          </m:r>
                        </m:num>
                        <m:den>
                          <m:r>
                            <a:rPr lang="id-ID" sz="2400" b="1" i="1">
                              <a:solidFill>
                                <a:schemeClr val="bg1"/>
                              </a:solidFill>
                              <a:latin typeface="Cambria Math"/>
                            </a:rPr>
                            <m:t>𝒅</m:t>
                          </m:r>
                        </m:den>
                      </m:f>
                    </m:oMath>
                  </m:oMathPara>
                </a14:m>
                <a:endParaRPr lang="id-ID" sz="2400" dirty="0"/>
              </a:p>
            </p:txBody>
          </p:sp>
        </mc:Choice>
        <mc:Fallback xmlns="">
          <p:sp>
            <p:nvSpPr>
              <p:cNvPr id="4" name="Rectangle 3"/>
              <p:cNvSpPr>
                <a:spLocks noRot="1" noChangeAspect="1" noMove="1" noResize="1" noEditPoints="1" noAdjustHandles="1" noChangeArrowheads="1" noChangeShapeType="1" noTextEdit="1"/>
              </p:cNvSpPr>
              <p:nvPr/>
            </p:nvSpPr>
            <p:spPr>
              <a:xfrm>
                <a:off x="611560" y="2898409"/>
                <a:ext cx="1413528" cy="784895"/>
              </a:xfrm>
              <a:prstGeom prst="rect">
                <a:avLst/>
              </a:prstGeom>
              <a:blipFill rotWithShape="1">
                <a:blip r:embed="rId2"/>
                <a:stretch>
                  <a:fillRect/>
                </a:stretch>
              </a:blipFill>
            </p:spPr>
            <p:txBody>
              <a:bodyPr/>
              <a:lstStyle/>
              <a:p>
                <a:r>
                  <a:rPr lang="id-ID">
                    <a:noFill/>
                  </a:rPr>
                  <a:t> </a:t>
                </a:r>
              </a:p>
            </p:txBody>
          </p:sp>
        </mc:Fallback>
      </mc:AlternateContent>
      <p:sp>
        <p:nvSpPr>
          <p:cNvPr id="5" name="Rectangle 4"/>
          <p:cNvSpPr/>
          <p:nvPr/>
        </p:nvSpPr>
        <p:spPr>
          <a:xfrm>
            <a:off x="425347" y="3789040"/>
            <a:ext cx="4572000" cy="2539350"/>
          </a:xfrm>
          <a:prstGeom prst="rect">
            <a:avLst/>
          </a:prstGeom>
        </p:spPr>
        <p:txBody>
          <a:bodyPr>
            <a:spAutoFit/>
          </a:bodyPr>
          <a:lstStyle/>
          <a:p>
            <a:pPr algn="just">
              <a:lnSpc>
                <a:spcPct val="150000"/>
              </a:lnSpc>
            </a:pPr>
            <a:r>
              <a:rPr lang="id-ID" dirty="0">
                <a:solidFill>
                  <a:schemeClr val="bg1"/>
                </a:solidFill>
                <a:latin typeface="Comic Sans MS" pitchFamily="66" charset="0"/>
              </a:rPr>
              <a:t>Dengan : </a:t>
            </a:r>
          </a:p>
          <a:p>
            <a:pPr algn="just">
              <a:lnSpc>
                <a:spcPct val="150000"/>
              </a:lnSpc>
            </a:pPr>
            <a:r>
              <a:rPr lang="id-ID" dirty="0">
                <a:solidFill>
                  <a:schemeClr val="bg1"/>
                </a:solidFill>
                <a:latin typeface="Comic Sans MS" pitchFamily="66" charset="0"/>
              </a:rPr>
              <a:t>C = kapasitas kapasitor (F)</a:t>
            </a:r>
          </a:p>
          <a:p>
            <a:pPr algn="just">
              <a:lnSpc>
                <a:spcPct val="150000"/>
              </a:lnSpc>
            </a:pPr>
            <a:r>
              <a:rPr lang="id-ID" dirty="0">
                <a:solidFill>
                  <a:schemeClr val="bg1"/>
                </a:solidFill>
                <a:latin typeface="Comic Sans MS" pitchFamily="66" charset="0"/>
              </a:rPr>
              <a:t>ε</a:t>
            </a:r>
            <a:r>
              <a:rPr lang="id-ID" baseline="-25000" dirty="0">
                <a:solidFill>
                  <a:schemeClr val="bg1"/>
                </a:solidFill>
                <a:latin typeface="Comic Sans MS" pitchFamily="66" charset="0"/>
              </a:rPr>
              <a:t>0</a:t>
            </a:r>
            <a:r>
              <a:rPr lang="id-ID" dirty="0">
                <a:solidFill>
                  <a:schemeClr val="bg1"/>
                </a:solidFill>
                <a:latin typeface="Comic Sans MS" pitchFamily="66" charset="0"/>
              </a:rPr>
              <a:t> = permitivitas ruang hampa atau udara (8,85 × 10</a:t>
            </a:r>
            <a:r>
              <a:rPr lang="id-ID" baseline="30000" dirty="0">
                <a:solidFill>
                  <a:schemeClr val="bg1"/>
                </a:solidFill>
                <a:latin typeface="Comic Sans MS" pitchFamily="66" charset="0"/>
              </a:rPr>
              <a:t>-12</a:t>
            </a:r>
            <a:r>
              <a:rPr lang="id-ID" dirty="0">
                <a:solidFill>
                  <a:schemeClr val="bg1"/>
                </a:solidFill>
                <a:latin typeface="Comic Sans MS" pitchFamily="66" charset="0"/>
              </a:rPr>
              <a:t> C/Nm</a:t>
            </a:r>
            <a:r>
              <a:rPr lang="id-ID" baseline="30000" dirty="0">
                <a:solidFill>
                  <a:schemeClr val="bg1"/>
                </a:solidFill>
                <a:latin typeface="Comic Sans MS" pitchFamily="66" charset="0"/>
              </a:rPr>
              <a:t>2</a:t>
            </a:r>
            <a:r>
              <a:rPr lang="id-ID" dirty="0">
                <a:solidFill>
                  <a:schemeClr val="bg1"/>
                </a:solidFill>
                <a:latin typeface="Comic Sans MS" pitchFamily="66" charset="0"/>
              </a:rPr>
              <a:t>)</a:t>
            </a:r>
          </a:p>
          <a:p>
            <a:pPr algn="just">
              <a:lnSpc>
                <a:spcPct val="150000"/>
              </a:lnSpc>
            </a:pPr>
            <a:r>
              <a:rPr lang="id-ID" dirty="0">
                <a:solidFill>
                  <a:schemeClr val="bg1"/>
                </a:solidFill>
                <a:latin typeface="Comic Sans MS" pitchFamily="66" charset="0"/>
              </a:rPr>
              <a:t>d  = jarak keping (m)</a:t>
            </a:r>
          </a:p>
          <a:p>
            <a:pPr algn="just">
              <a:lnSpc>
                <a:spcPct val="150000"/>
              </a:lnSpc>
            </a:pPr>
            <a:r>
              <a:rPr lang="id-ID" dirty="0">
                <a:solidFill>
                  <a:schemeClr val="bg1"/>
                </a:solidFill>
                <a:latin typeface="Comic Sans MS" pitchFamily="66" charset="0"/>
              </a:rPr>
              <a:t>A = luas penampang keping (m</a:t>
            </a:r>
            <a:r>
              <a:rPr lang="id-ID" baseline="30000" dirty="0">
                <a:solidFill>
                  <a:schemeClr val="bg1"/>
                </a:solidFill>
                <a:latin typeface="Comic Sans MS" pitchFamily="66" charset="0"/>
              </a:rPr>
              <a:t>2</a:t>
            </a:r>
            <a:r>
              <a:rPr lang="id-ID" dirty="0">
                <a:solidFill>
                  <a:schemeClr val="bg1"/>
                </a:solidFill>
                <a:latin typeface="Comic Sans MS" pitchFamily="66" charset="0"/>
              </a:rPr>
              <a:t>)</a:t>
            </a:r>
          </a:p>
        </p:txBody>
      </p:sp>
    </p:spTree>
    <p:extLst>
      <p:ext uri="{BB962C8B-B14F-4D97-AF65-F5344CB8AC3E}">
        <p14:creationId xmlns:p14="http://schemas.microsoft.com/office/powerpoint/2010/main" val="3505533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60385" y="1340768"/>
                <a:ext cx="8280920" cy="1754326"/>
              </a:xfrm>
              <a:prstGeom prst="rect">
                <a:avLst/>
              </a:prstGeom>
            </p:spPr>
            <p:txBody>
              <a:bodyPr wrap="square">
                <a:spAutoFit/>
              </a:bodyPr>
              <a:lstStyle/>
              <a:p>
                <a:pPr algn="just">
                  <a:lnSpc>
                    <a:spcPct val="150000"/>
                  </a:lnSpc>
                </a:pPr>
                <a:r>
                  <a:rPr lang="id-ID" dirty="0">
                    <a:solidFill>
                      <a:schemeClr val="bg1"/>
                    </a:solidFill>
                    <a:latin typeface="Comic Sans MS" pitchFamily="66" charset="0"/>
                  </a:rPr>
                  <a:t>Apabila diantara keping sejajar diberi zat dielektrik, permitivitas ruang hampa atau udara (ε</a:t>
                </a:r>
                <a:r>
                  <a:rPr lang="id-ID" baseline="-25000" dirty="0">
                    <a:solidFill>
                      <a:schemeClr val="bg1"/>
                    </a:solidFill>
                    <a:latin typeface="Comic Sans MS" pitchFamily="66" charset="0"/>
                  </a:rPr>
                  <a:t>0</a:t>
                </a:r>
                <a:r>
                  <a:rPr lang="id-ID" dirty="0">
                    <a:solidFill>
                      <a:schemeClr val="bg1"/>
                    </a:solidFill>
                    <a:latin typeface="Comic Sans MS" pitchFamily="66" charset="0"/>
                  </a:rPr>
                  <a:t>) diganti dengan permitivitas zat dielektrik </a:t>
                </a:r>
                <a14:m>
                  <m:oMath xmlns:m="http://schemas.openxmlformats.org/officeDocument/2006/math">
                    <m:r>
                      <a:rPr lang="id-ID" i="1">
                        <a:solidFill>
                          <a:schemeClr val="bg1"/>
                        </a:solidFill>
                        <a:latin typeface="Cambria Math"/>
                      </a:rPr>
                      <m:t>𝜀</m:t>
                    </m:r>
                    <m:r>
                      <a:rPr lang="id-ID" i="1">
                        <a:solidFill>
                          <a:schemeClr val="bg1"/>
                        </a:solidFill>
                        <a:latin typeface="Cambria Math"/>
                      </a:rPr>
                      <m:t>=</m:t>
                    </m:r>
                    <m:r>
                      <a:rPr lang="id-ID" i="1">
                        <a:solidFill>
                          <a:schemeClr val="bg1"/>
                        </a:solidFill>
                        <a:latin typeface="Cambria Math"/>
                      </a:rPr>
                      <m:t>𝐾</m:t>
                    </m:r>
                    <m:sSub>
                      <m:sSubPr>
                        <m:ctrlPr>
                          <a:rPr lang="id-ID" i="1">
                            <a:solidFill>
                              <a:schemeClr val="bg1"/>
                            </a:solidFill>
                            <a:latin typeface="Cambria Math" panose="02040503050406030204" pitchFamily="18" charset="0"/>
                          </a:rPr>
                        </m:ctrlPr>
                      </m:sSubPr>
                      <m:e>
                        <m:r>
                          <a:rPr lang="id-ID" i="1">
                            <a:solidFill>
                              <a:schemeClr val="bg1"/>
                            </a:solidFill>
                            <a:latin typeface="Cambria Math"/>
                          </a:rPr>
                          <m:t>𝜀</m:t>
                        </m:r>
                      </m:e>
                      <m:sub>
                        <m:r>
                          <a:rPr lang="id-ID" i="1">
                            <a:solidFill>
                              <a:schemeClr val="bg1"/>
                            </a:solidFill>
                            <a:latin typeface="Cambria Math"/>
                          </a:rPr>
                          <m:t>0</m:t>
                        </m:r>
                      </m:sub>
                    </m:sSub>
                  </m:oMath>
                </a14:m>
                <a:r>
                  <a:rPr lang="id-ID" dirty="0">
                    <a:solidFill>
                      <a:schemeClr val="bg1"/>
                    </a:solidFill>
                    <a:latin typeface="Comic Sans MS" pitchFamily="66" charset="0"/>
                  </a:rPr>
                  <a:t>. Dengan K adalah konstanta dielektrik. Dengan demikian, kapasitas kapasitor keping sejajar yang diberi zat dielektrik dirumuskan:</a:t>
                </a:r>
              </a:p>
            </p:txBody>
          </p:sp>
        </mc:Choice>
        <mc:Fallback xmlns="">
          <p:sp>
            <p:nvSpPr>
              <p:cNvPr id="2" name="Rectangle 1"/>
              <p:cNvSpPr>
                <a:spLocks noRot="1" noChangeAspect="1" noMove="1" noResize="1" noEditPoints="1" noAdjustHandles="1" noChangeArrowheads="1" noChangeShapeType="1" noTextEdit="1"/>
              </p:cNvSpPr>
              <p:nvPr/>
            </p:nvSpPr>
            <p:spPr>
              <a:xfrm>
                <a:off x="360385" y="1340768"/>
                <a:ext cx="8280920" cy="1754326"/>
              </a:xfrm>
              <a:prstGeom prst="rect">
                <a:avLst/>
              </a:prstGeom>
              <a:blipFill rotWithShape="1">
                <a:blip r:embed="rId2"/>
                <a:stretch>
                  <a:fillRect l="-589" r="-589" b="-208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360385" y="3515594"/>
                <a:ext cx="1716496" cy="7848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d-ID" sz="2400" b="1" i="1" smtClean="0">
                          <a:solidFill>
                            <a:schemeClr val="bg1"/>
                          </a:solidFill>
                          <a:latin typeface="Cambria Math"/>
                        </a:rPr>
                        <m:t>𝑪</m:t>
                      </m:r>
                      <m:r>
                        <a:rPr lang="id-ID" sz="2400" b="1" i="1" smtClean="0">
                          <a:solidFill>
                            <a:schemeClr val="bg1"/>
                          </a:solidFill>
                          <a:latin typeface="Cambria Math"/>
                        </a:rPr>
                        <m:t>=</m:t>
                      </m:r>
                      <m:f>
                        <m:fPr>
                          <m:ctrlPr>
                            <a:rPr lang="id-ID" sz="2400" b="1" i="1">
                              <a:solidFill>
                                <a:schemeClr val="bg1"/>
                              </a:solidFill>
                              <a:latin typeface="Cambria Math" panose="02040503050406030204" pitchFamily="18" charset="0"/>
                            </a:rPr>
                          </m:ctrlPr>
                        </m:fPr>
                        <m:num>
                          <m:sSub>
                            <m:sSubPr>
                              <m:ctrlPr>
                                <a:rPr lang="id-ID" sz="2400" b="1" i="1">
                                  <a:solidFill>
                                    <a:schemeClr val="bg1"/>
                                  </a:solidFill>
                                  <a:latin typeface="Cambria Math" panose="02040503050406030204" pitchFamily="18" charset="0"/>
                                </a:rPr>
                              </m:ctrlPr>
                            </m:sSubPr>
                            <m:e>
                              <m:r>
                                <a:rPr lang="id-ID" sz="2400" b="1" i="1">
                                  <a:solidFill>
                                    <a:schemeClr val="bg1"/>
                                  </a:solidFill>
                                  <a:latin typeface="Cambria Math"/>
                                </a:rPr>
                                <m:t>𝑲</m:t>
                              </m:r>
                              <m:r>
                                <a:rPr lang="id-ID" sz="2400" b="1" i="1">
                                  <a:solidFill>
                                    <a:schemeClr val="bg1"/>
                                  </a:solidFill>
                                  <a:latin typeface="Cambria Math"/>
                                </a:rPr>
                                <m:t> </m:t>
                              </m:r>
                              <m:r>
                                <a:rPr lang="id-ID" sz="2400" b="1" i="1">
                                  <a:solidFill>
                                    <a:schemeClr val="bg1"/>
                                  </a:solidFill>
                                  <a:latin typeface="Cambria Math"/>
                                </a:rPr>
                                <m:t>𝜺</m:t>
                              </m:r>
                            </m:e>
                            <m:sub>
                              <m:r>
                                <a:rPr lang="id-ID" sz="2400" b="1" i="1">
                                  <a:solidFill>
                                    <a:schemeClr val="bg1"/>
                                  </a:solidFill>
                                  <a:latin typeface="Cambria Math"/>
                                </a:rPr>
                                <m:t>𝟎</m:t>
                              </m:r>
                              <m:r>
                                <a:rPr lang="id-ID" sz="2400" b="1" i="1">
                                  <a:solidFill>
                                    <a:schemeClr val="bg1"/>
                                  </a:solidFill>
                                  <a:latin typeface="Cambria Math"/>
                                </a:rPr>
                                <m:t> </m:t>
                              </m:r>
                            </m:sub>
                          </m:sSub>
                          <m:r>
                            <a:rPr lang="id-ID" sz="2400" b="1" i="1">
                              <a:solidFill>
                                <a:schemeClr val="bg1"/>
                              </a:solidFill>
                              <a:latin typeface="Cambria Math"/>
                            </a:rPr>
                            <m:t>𝑨</m:t>
                          </m:r>
                        </m:num>
                        <m:den>
                          <m:r>
                            <a:rPr lang="id-ID" sz="2400" b="1" i="1">
                              <a:solidFill>
                                <a:schemeClr val="bg1"/>
                              </a:solidFill>
                              <a:latin typeface="Cambria Math"/>
                            </a:rPr>
                            <m:t>𝒅</m:t>
                          </m:r>
                        </m:den>
                      </m:f>
                    </m:oMath>
                  </m:oMathPara>
                </a14:m>
                <a:endParaRPr lang="id-ID" sz="2400" dirty="0"/>
              </a:p>
            </p:txBody>
          </p:sp>
        </mc:Choice>
        <mc:Fallback xmlns="">
          <p:sp>
            <p:nvSpPr>
              <p:cNvPr id="3" name="Rectangle 2"/>
              <p:cNvSpPr>
                <a:spLocks noRot="1" noChangeAspect="1" noMove="1" noResize="1" noEditPoints="1" noAdjustHandles="1" noChangeArrowheads="1" noChangeShapeType="1" noTextEdit="1"/>
              </p:cNvSpPr>
              <p:nvPr/>
            </p:nvSpPr>
            <p:spPr>
              <a:xfrm>
                <a:off x="360385" y="3515594"/>
                <a:ext cx="1716496" cy="784895"/>
              </a:xfrm>
              <a:prstGeom prst="rect">
                <a:avLst/>
              </a:prstGeom>
              <a:blipFill rotWithShape="1">
                <a:blip r:embed="rId3"/>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3881240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id-ID" dirty="0">
                <a:solidFill>
                  <a:schemeClr val="bg1"/>
                </a:solidFill>
                <a:effectLst/>
              </a:rPr>
              <a:t>3</a:t>
            </a:r>
            <a:r>
              <a:rPr lang="id-ID" dirty="0">
                <a:solidFill>
                  <a:schemeClr val="bg1"/>
                </a:solidFill>
              </a:rPr>
              <a:t>. </a:t>
            </a:r>
            <a:r>
              <a:rPr lang="id-ID" dirty="0">
                <a:solidFill>
                  <a:schemeClr val="bg1"/>
                </a:solidFill>
                <a:effectLst/>
              </a:rPr>
              <a:t>Kapasitas Bola Konduktor</a:t>
            </a:r>
            <a:r>
              <a:rPr lang="id-ID" dirty="0">
                <a:effectLst/>
              </a:rPr>
              <a:t> </a:t>
            </a:r>
            <a:br>
              <a:rPr lang="id-ID" dirty="0">
                <a:effectLst/>
              </a:rPr>
            </a:br>
            <a:endParaRPr lang="id-ID" dirty="0"/>
          </a:p>
        </p:txBody>
      </p:sp>
      <p:sp>
        <p:nvSpPr>
          <p:cNvPr id="6" name="Rectangle 5"/>
          <p:cNvSpPr/>
          <p:nvPr/>
        </p:nvSpPr>
        <p:spPr>
          <a:xfrm>
            <a:off x="1141942" y="1351508"/>
            <a:ext cx="6912768" cy="1338828"/>
          </a:xfrm>
          <a:prstGeom prst="rect">
            <a:avLst/>
          </a:prstGeom>
        </p:spPr>
        <p:txBody>
          <a:bodyPr wrap="square">
            <a:spAutoFit/>
          </a:bodyPr>
          <a:lstStyle/>
          <a:p>
            <a:pPr algn="just">
              <a:lnSpc>
                <a:spcPct val="150000"/>
              </a:lnSpc>
            </a:pPr>
            <a:r>
              <a:rPr lang="id-ID" dirty="0">
                <a:solidFill>
                  <a:schemeClr val="bg1"/>
                </a:solidFill>
                <a:latin typeface="Comic Sans MS" pitchFamily="66" charset="0"/>
              </a:rPr>
              <a:t>Pada bola konduktor akan timbul potensial apabila diberi muatan. Berarti bola konduktor juga mempunyai kapasitas. Kapasitas bola kondukor dapat dirumuskan</a:t>
            </a:r>
          </a:p>
        </p:txBody>
      </p:sp>
      <mc:AlternateContent xmlns:mc="http://schemas.openxmlformats.org/markup-compatibility/2006" xmlns:a14="http://schemas.microsoft.com/office/drawing/2010/main">
        <mc:Choice Requires="a14">
          <p:sp>
            <p:nvSpPr>
              <p:cNvPr id="7" name="Rectangle 6"/>
              <p:cNvSpPr/>
              <p:nvPr/>
            </p:nvSpPr>
            <p:spPr>
              <a:xfrm>
                <a:off x="1331640" y="2963683"/>
                <a:ext cx="2234714"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d-ID" sz="3200" b="1" i="1" smtClean="0">
                          <a:solidFill>
                            <a:schemeClr val="bg1"/>
                          </a:solidFill>
                          <a:latin typeface="Cambria Math"/>
                        </a:rPr>
                        <m:t>𝑪</m:t>
                      </m:r>
                      <m:r>
                        <a:rPr lang="id-ID" sz="3200" b="1" i="1" smtClean="0">
                          <a:solidFill>
                            <a:schemeClr val="bg1"/>
                          </a:solidFill>
                          <a:latin typeface="Cambria Math"/>
                        </a:rPr>
                        <m:t>=</m:t>
                      </m:r>
                      <m:r>
                        <a:rPr lang="id-ID" sz="3200" b="1" i="1" smtClean="0">
                          <a:solidFill>
                            <a:schemeClr val="bg1"/>
                          </a:solidFill>
                          <a:latin typeface="Cambria Math"/>
                        </a:rPr>
                        <m:t>𝟒</m:t>
                      </m:r>
                      <m:r>
                        <a:rPr lang="id-ID" sz="3200" b="1" i="1" smtClean="0">
                          <a:solidFill>
                            <a:schemeClr val="bg1"/>
                          </a:solidFill>
                          <a:latin typeface="Cambria Math"/>
                        </a:rPr>
                        <m:t>𝝅</m:t>
                      </m:r>
                      <m:sSub>
                        <m:sSubPr>
                          <m:ctrlPr>
                            <a:rPr lang="id-ID" sz="3200" b="1" i="1">
                              <a:solidFill>
                                <a:schemeClr val="bg1"/>
                              </a:solidFill>
                              <a:latin typeface="Cambria Math" panose="02040503050406030204" pitchFamily="18" charset="0"/>
                            </a:rPr>
                          </m:ctrlPr>
                        </m:sSubPr>
                        <m:e>
                          <m:r>
                            <a:rPr lang="id-ID" sz="3200" b="1" i="1">
                              <a:solidFill>
                                <a:schemeClr val="bg1"/>
                              </a:solidFill>
                              <a:latin typeface="Cambria Math"/>
                            </a:rPr>
                            <m:t>𝜺</m:t>
                          </m:r>
                        </m:e>
                        <m:sub>
                          <m:r>
                            <a:rPr lang="id-ID" sz="3200" b="1" i="1">
                              <a:solidFill>
                                <a:schemeClr val="bg1"/>
                              </a:solidFill>
                              <a:latin typeface="Cambria Math"/>
                            </a:rPr>
                            <m:t>𝟎</m:t>
                          </m:r>
                        </m:sub>
                      </m:sSub>
                      <m:r>
                        <a:rPr lang="id-ID" sz="3200" b="1" i="1">
                          <a:solidFill>
                            <a:schemeClr val="bg1"/>
                          </a:solidFill>
                          <a:latin typeface="Cambria Math"/>
                        </a:rPr>
                        <m:t>𝒓</m:t>
                      </m:r>
                    </m:oMath>
                  </m:oMathPara>
                </a14:m>
                <a:endParaRPr lang="id-ID" sz="3200" dirty="0">
                  <a:solidFill>
                    <a:schemeClr val="bg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1331640" y="2963683"/>
                <a:ext cx="2234714" cy="584775"/>
              </a:xfrm>
              <a:prstGeom prst="rect">
                <a:avLst/>
              </a:prstGeom>
              <a:blipFill rotWithShape="1">
                <a:blip r:embed="rId2"/>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61133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a:solidFill>
                  <a:schemeClr val="bg1"/>
                </a:solidFill>
                <a:effectLst/>
                <a:latin typeface="Comic Sans MS" pitchFamily="66" charset="0"/>
              </a:rPr>
              <a:t>4. Energi yang tersimpan Kapasitor</a:t>
            </a:r>
          </a:p>
        </p:txBody>
      </p:sp>
      <p:sp>
        <p:nvSpPr>
          <p:cNvPr id="3" name="Rectangle 2"/>
          <p:cNvSpPr/>
          <p:nvPr/>
        </p:nvSpPr>
        <p:spPr>
          <a:xfrm>
            <a:off x="1187624" y="1498371"/>
            <a:ext cx="7416824" cy="1338828"/>
          </a:xfrm>
          <a:prstGeom prst="rect">
            <a:avLst/>
          </a:prstGeom>
        </p:spPr>
        <p:txBody>
          <a:bodyPr wrap="square">
            <a:spAutoFit/>
          </a:bodyPr>
          <a:lstStyle/>
          <a:p>
            <a:pPr algn="just">
              <a:lnSpc>
                <a:spcPct val="150000"/>
              </a:lnSpc>
            </a:pPr>
            <a:r>
              <a:rPr lang="id-ID" dirty="0">
                <a:solidFill>
                  <a:schemeClr val="bg1"/>
                </a:solidFill>
                <a:latin typeface="Comic Sans MS" pitchFamily="66" charset="0"/>
              </a:rPr>
              <a:t>Menyimpan muatan berarti pula menyimpan energi dalam bentuk energi potensial listrik. Energi yang tersimpan kapasitor dapay dirumuskan:</a:t>
            </a:r>
          </a:p>
        </p:txBody>
      </p:sp>
      <mc:AlternateContent xmlns:mc="http://schemas.openxmlformats.org/markup-compatibility/2006" xmlns:a14="http://schemas.microsoft.com/office/drawing/2010/main">
        <mc:Choice Requires="a14">
          <p:sp>
            <p:nvSpPr>
              <p:cNvPr id="4" name="Text Box 120"/>
              <p:cNvSpPr txBox="1">
                <a:spLocks noChangeArrowheads="1"/>
              </p:cNvSpPr>
              <p:nvPr/>
            </p:nvSpPr>
            <p:spPr bwMode="auto">
              <a:xfrm>
                <a:off x="1223344" y="2837199"/>
                <a:ext cx="2352650" cy="118375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a:rPr lang="id-ID" sz="3200" b="1" i="1" smtClean="0">
                          <a:solidFill>
                            <a:schemeClr val="bg1"/>
                          </a:solidFill>
                          <a:effectLst/>
                          <a:latin typeface="Cambria Math"/>
                          <a:ea typeface="Times New Roman"/>
                          <a:cs typeface="Times New Roman"/>
                        </a:rPr>
                        <m:t>𝑾</m:t>
                      </m:r>
                      <m:r>
                        <a:rPr lang="id-ID" sz="3200" b="1" i="1" smtClean="0">
                          <a:solidFill>
                            <a:schemeClr val="bg1"/>
                          </a:solidFill>
                          <a:effectLst/>
                          <a:latin typeface="Cambria Math"/>
                          <a:ea typeface="Times New Roman"/>
                          <a:cs typeface="Times New Roman"/>
                        </a:rPr>
                        <m:t>=</m:t>
                      </m:r>
                      <m:f>
                        <m:fPr>
                          <m:ctrlPr>
                            <a:rPr lang="id-ID" sz="3200" b="1" i="1">
                              <a:solidFill>
                                <a:schemeClr val="bg1"/>
                              </a:solidFill>
                              <a:effectLst/>
                              <a:latin typeface="Cambria Math" panose="02040503050406030204" pitchFamily="18" charset="0"/>
                              <a:ea typeface="Times New Roman"/>
                              <a:cs typeface="Times New Roman"/>
                            </a:rPr>
                          </m:ctrlPr>
                        </m:fPr>
                        <m:num>
                          <m:r>
                            <a:rPr lang="id-ID" sz="3200" b="1" i="1">
                              <a:solidFill>
                                <a:schemeClr val="bg1"/>
                              </a:solidFill>
                              <a:effectLst/>
                              <a:latin typeface="Cambria Math"/>
                              <a:ea typeface="Times New Roman"/>
                              <a:cs typeface="Times New Roman"/>
                            </a:rPr>
                            <m:t>𝟏</m:t>
                          </m:r>
                        </m:num>
                        <m:den>
                          <m:r>
                            <a:rPr lang="id-ID" sz="3200" b="1" i="1">
                              <a:solidFill>
                                <a:schemeClr val="bg1"/>
                              </a:solidFill>
                              <a:effectLst/>
                              <a:latin typeface="Cambria Math"/>
                              <a:ea typeface="Times New Roman"/>
                              <a:cs typeface="Times New Roman"/>
                            </a:rPr>
                            <m:t>𝟐</m:t>
                          </m:r>
                        </m:den>
                      </m:f>
                      <m:r>
                        <a:rPr lang="id-ID" sz="3200" b="1" i="1">
                          <a:solidFill>
                            <a:schemeClr val="bg1"/>
                          </a:solidFill>
                          <a:effectLst/>
                          <a:latin typeface="Cambria Math"/>
                          <a:ea typeface="Times New Roman"/>
                          <a:cs typeface="Times New Roman"/>
                        </a:rPr>
                        <m:t>𝑸</m:t>
                      </m:r>
                      <m:r>
                        <a:rPr lang="id-ID" sz="3200" b="1" i="1">
                          <a:solidFill>
                            <a:schemeClr val="bg1"/>
                          </a:solidFill>
                          <a:effectLst/>
                          <a:latin typeface="Cambria Math"/>
                          <a:ea typeface="Times New Roman"/>
                          <a:cs typeface="Times New Roman"/>
                        </a:rPr>
                        <m:t> </m:t>
                      </m:r>
                      <m:r>
                        <a:rPr lang="id-ID" sz="3200" b="1" i="1">
                          <a:solidFill>
                            <a:schemeClr val="bg1"/>
                          </a:solidFill>
                          <a:effectLst/>
                          <a:latin typeface="Cambria Math"/>
                          <a:ea typeface="Times New Roman"/>
                          <a:cs typeface="Times New Roman"/>
                        </a:rPr>
                        <m:t>𝑽</m:t>
                      </m:r>
                    </m:oMath>
                  </m:oMathPara>
                </a14:m>
                <a:endParaRPr lang="id-ID" sz="3200" dirty="0">
                  <a:solidFill>
                    <a:schemeClr val="bg1"/>
                  </a:solidFill>
                  <a:effectLst/>
                  <a:latin typeface="Calibri"/>
                  <a:ea typeface="Times New Roman"/>
                  <a:cs typeface="Times New Roman"/>
                </a:endParaRPr>
              </a:p>
            </p:txBody>
          </p:sp>
        </mc:Choice>
        <mc:Fallback xmlns="">
          <p:sp>
            <p:nvSpPr>
              <p:cNvPr id="4" name="Text Box 120"/>
              <p:cNvSpPr txBox="1">
                <a:spLocks noRot="1" noChangeAspect="1" noMove="1" noResize="1" noEditPoints="1" noAdjustHandles="1" noChangeArrowheads="1" noChangeShapeType="1" noTextEdit="1"/>
              </p:cNvSpPr>
              <p:nvPr/>
            </p:nvSpPr>
            <p:spPr bwMode="auto">
              <a:xfrm>
                <a:off x="1223344" y="2837199"/>
                <a:ext cx="2352650" cy="1183754"/>
              </a:xfrm>
              <a:prstGeom prst="rect">
                <a:avLst/>
              </a:prstGeom>
              <a:blipFill rotWithShape="1">
                <a:blip r:embed="rId2"/>
                <a:stretch>
                  <a:fillRect/>
                </a:stretch>
              </a:blipFill>
              <a:ln w="9525">
                <a:solidFill>
                  <a:srgbClr val="000000"/>
                </a:solidFill>
                <a:miter lim="800000"/>
                <a:headEnd/>
                <a:tailEnd/>
              </a:ln>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5" name="Text Box 126"/>
              <p:cNvSpPr txBox="1">
                <a:spLocks noChangeArrowheads="1"/>
              </p:cNvSpPr>
              <p:nvPr/>
            </p:nvSpPr>
            <p:spPr bwMode="auto">
              <a:xfrm>
                <a:off x="3999701" y="2850346"/>
                <a:ext cx="2444507" cy="117060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a:rPr lang="id-ID" sz="3200" b="1" i="1" smtClean="0">
                          <a:solidFill>
                            <a:schemeClr val="bg1"/>
                          </a:solidFill>
                          <a:effectLst/>
                          <a:latin typeface="Cambria Math"/>
                          <a:ea typeface="Times New Roman"/>
                          <a:cs typeface="Times New Roman"/>
                        </a:rPr>
                        <m:t>𝑾</m:t>
                      </m:r>
                      <m:r>
                        <a:rPr lang="id-ID" sz="3200" b="1" i="1" smtClean="0">
                          <a:solidFill>
                            <a:schemeClr val="bg1"/>
                          </a:solidFill>
                          <a:effectLst/>
                          <a:latin typeface="Cambria Math"/>
                          <a:ea typeface="Times New Roman"/>
                          <a:cs typeface="Times New Roman"/>
                        </a:rPr>
                        <m:t>=</m:t>
                      </m:r>
                      <m:f>
                        <m:fPr>
                          <m:ctrlPr>
                            <a:rPr lang="id-ID" sz="3200" b="1" i="1">
                              <a:solidFill>
                                <a:schemeClr val="bg1"/>
                              </a:solidFill>
                              <a:effectLst/>
                              <a:latin typeface="Cambria Math" panose="02040503050406030204" pitchFamily="18" charset="0"/>
                              <a:ea typeface="Times New Roman"/>
                              <a:cs typeface="Times New Roman"/>
                            </a:rPr>
                          </m:ctrlPr>
                        </m:fPr>
                        <m:num>
                          <m:r>
                            <a:rPr lang="id-ID" sz="3200" b="1" i="1">
                              <a:solidFill>
                                <a:schemeClr val="bg1"/>
                              </a:solidFill>
                              <a:effectLst/>
                              <a:latin typeface="Cambria Math"/>
                              <a:ea typeface="Times New Roman"/>
                              <a:cs typeface="Times New Roman"/>
                            </a:rPr>
                            <m:t>𝟏</m:t>
                          </m:r>
                        </m:num>
                        <m:den>
                          <m:r>
                            <a:rPr lang="id-ID" sz="3200" b="1" i="1">
                              <a:solidFill>
                                <a:schemeClr val="bg1"/>
                              </a:solidFill>
                              <a:effectLst/>
                              <a:latin typeface="Cambria Math"/>
                              <a:ea typeface="Times New Roman"/>
                              <a:cs typeface="Times New Roman"/>
                            </a:rPr>
                            <m:t>𝟐</m:t>
                          </m:r>
                        </m:den>
                      </m:f>
                      <m:r>
                        <a:rPr lang="id-ID" sz="3200" b="1" i="1">
                          <a:solidFill>
                            <a:schemeClr val="bg1"/>
                          </a:solidFill>
                          <a:effectLst/>
                          <a:latin typeface="Cambria Math"/>
                          <a:ea typeface="Times New Roman"/>
                          <a:cs typeface="Times New Roman"/>
                        </a:rPr>
                        <m:t>𝑪</m:t>
                      </m:r>
                      <m:r>
                        <a:rPr lang="id-ID" sz="3200" b="1" i="1">
                          <a:solidFill>
                            <a:schemeClr val="bg1"/>
                          </a:solidFill>
                          <a:effectLst/>
                          <a:latin typeface="Cambria Math"/>
                          <a:ea typeface="Times New Roman"/>
                          <a:cs typeface="Times New Roman"/>
                        </a:rPr>
                        <m:t> </m:t>
                      </m:r>
                      <m:sSup>
                        <m:sSupPr>
                          <m:ctrlPr>
                            <a:rPr lang="id-ID" sz="3200" b="1" i="1">
                              <a:solidFill>
                                <a:schemeClr val="bg1"/>
                              </a:solidFill>
                              <a:effectLst/>
                              <a:latin typeface="Cambria Math" panose="02040503050406030204" pitchFamily="18" charset="0"/>
                              <a:ea typeface="Times New Roman"/>
                              <a:cs typeface="Times New Roman"/>
                            </a:rPr>
                          </m:ctrlPr>
                        </m:sSupPr>
                        <m:e>
                          <m:r>
                            <a:rPr lang="id-ID" sz="3200" b="1" i="1">
                              <a:solidFill>
                                <a:schemeClr val="bg1"/>
                              </a:solidFill>
                              <a:effectLst/>
                              <a:latin typeface="Cambria Math"/>
                              <a:ea typeface="Times New Roman"/>
                              <a:cs typeface="Times New Roman"/>
                            </a:rPr>
                            <m:t>𝑽</m:t>
                          </m:r>
                        </m:e>
                        <m:sup>
                          <m:r>
                            <a:rPr lang="id-ID" sz="3200" b="1" i="1">
                              <a:solidFill>
                                <a:schemeClr val="bg1"/>
                              </a:solidFill>
                              <a:effectLst/>
                              <a:latin typeface="Cambria Math"/>
                              <a:ea typeface="Times New Roman"/>
                              <a:cs typeface="Times New Roman"/>
                            </a:rPr>
                            <m:t>𝟐</m:t>
                          </m:r>
                        </m:sup>
                      </m:sSup>
                    </m:oMath>
                  </m:oMathPara>
                </a14:m>
                <a:endParaRPr lang="id-ID" sz="3200" dirty="0">
                  <a:solidFill>
                    <a:schemeClr val="bg1"/>
                  </a:solidFill>
                  <a:effectLst/>
                  <a:latin typeface="Calibri"/>
                  <a:ea typeface="Times New Roman"/>
                  <a:cs typeface="Times New Roman"/>
                </a:endParaRPr>
              </a:p>
            </p:txBody>
          </p:sp>
        </mc:Choice>
        <mc:Fallback xmlns="">
          <p:sp>
            <p:nvSpPr>
              <p:cNvPr id="5" name="Text Box 126"/>
              <p:cNvSpPr txBox="1">
                <a:spLocks noRot="1" noChangeAspect="1" noMove="1" noResize="1" noEditPoints="1" noAdjustHandles="1" noChangeArrowheads="1" noChangeShapeType="1" noTextEdit="1"/>
              </p:cNvSpPr>
              <p:nvPr/>
            </p:nvSpPr>
            <p:spPr bwMode="auto">
              <a:xfrm>
                <a:off x="3999701" y="2850346"/>
                <a:ext cx="2444507" cy="1170607"/>
              </a:xfrm>
              <a:prstGeom prst="rect">
                <a:avLst/>
              </a:prstGeom>
              <a:blipFill rotWithShape="1">
                <a:blip r:embed="rId3"/>
                <a:stretch>
                  <a:fillRect/>
                </a:stretch>
              </a:blipFill>
              <a:ln w="9525">
                <a:solidFill>
                  <a:srgbClr val="000000"/>
                </a:solidFill>
                <a:miter lim="800000"/>
                <a:headEnd/>
                <a:tailEnd/>
              </a:ln>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 Box 127"/>
              <p:cNvSpPr txBox="1">
                <a:spLocks noChangeArrowheads="1"/>
              </p:cNvSpPr>
              <p:nvPr/>
            </p:nvSpPr>
            <p:spPr bwMode="auto">
              <a:xfrm>
                <a:off x="2699792" y="4437112"/>
                <a:ext cx="2522162" cy="122413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a:rPr lang="id-ID" sz="3200" b="1" i="1" smtClean="0">
                          <a:solidFill>
                            <a:schemeClr val="bg1"/>
                          </a:solidFill>
                          <a:effectLst/>
                          <a:latin typeface="Cambria Math"/>
                          <a:ea typeface="Times New Roman"/>
                          <a:cs typeface="Times New Roman"/>
                        </a:rPr>
                        <m:t>𝑾</m:t>
                      </m:r>
                      <m:r>
                        <a:rPr lang="id-ID" sz="3200" b="1" i="1" smtClean="0">
                          <a:solidFill>
                            <a:schemeClr val="bg1"/>
                          </a:solidFill>
                          <a:effectLst/>
                          <a:latin typeface="Cambria Math"/>
                          <a:ea typeface="Times New Roman"/>
                          <a:cs typeface="Times New Roman"/>
                        </a:rPr>
                        <m:t>=</m:t>
                      </m:r>
                      <m:f>
                        <m:fPr>
                          <m:ctrlPr>
                            <a:rPr lang="id-ID" sz="3200" b="1" i="1">
                              <a:solidFill>
                                <a:schemeClr val="bg1"/>
                              </a:solidFill>
                              <a:effectLst/>
                              <a:latin typeface="Cambria Math" panose="02040503050406030204" pitchFamily="18" charset="0"/>
                              <a:ea typeface="Times New Roman"/>
                              <a:cs typeface="Times New Roman"/>
                            </a:rPr>
                          </m:ctrlPr>
                        </m:fPr>
                        <m:num>
                          <m:r>
                            <a:rPr lang="id-ID" sz="3200" b="1" i="1">
                              <a:solidFill>
                                <a:schemeClr val="bg1"/>
                              </a:solidFill>
                              <a:effectLst/>
                              <a:latin typeface="Cambria Math"/>
                              <a:ea typeface="Times New Roman"/>
                              <a:cs typeface="Times New Roman"/>
                            </a:rPr>
                            <m:t>𝟏</m:t>
                          </m:r>
                        </m:num>
                        <m:den>
                          <m:r>
                            <a:rPr lang="id-ID" sz="3200" b="1" i="1">
                              <a:solidFill>
                                <a:schemeClr val="bg1"/>
                              </a:solidFill>
                              <a:effectLst/>
                              <a:latin typeface="Cambria Math"/>
                              <a:ea typeface="Times New Roman"/>
                              <a:cs typeface="Times New Roman"/>
                            </a:rPr>
                            <m:t>𝟐</m:t>
                          </m:r>
                        </m:den>
                      </m:f>
                      <m:f>
                        <m:fPr>
                          <m:ctrlPr>
                            <a:rPr lang="id-ID" sz="3200" b="1" i="1">
                              <a:solidFill>
                                <a:schemeClr val="bg1"/>
                              </a:solidFill>
                              <a:effectLst/>
                              <a:latin typeface="Cambria Math" panose="02040503050406030204" pitchFamily="18" charset="0"/>
                              <a:ea typeface="Times New Roman"/>
                              <a:cs typeface="Times New Roman"/>
                            </a:rPr>
                          </m:ctrlPr>
                        </m:fPr>
                        <m:num>
                          <m:sSup>
                            <m:sSupPr>
                              <m:ctrlPr>
                                <a:rPr lang="id-ID" sz="3200" b="1" i="1">
                                  <a:solidFill>
                                    <a:schemeClr val="bg1"/>
                                  </a:solidFill>
                                  <a:effectLst/>
                                  <a:latin typeface="Cambria Math" panose="02040503050406030204" pitchFamily="18" charset="0"/>
                                  <a:ea typeface="Times New Roman"/>
                                  <a:cs typeface="Times New Roman"/>
                                </a:rPr>
                              </m:ctrlPr>
                            </m:sSupPr>
                            <m:e>
                              <m:r>
                                <a:rPr lang="id-ID" sz="3200" b="1" i="1">
                                  <a:solidFill>
                                    <a:schemeClr val="bg1"/>
                                  </a:solidFill>
                                  <a:effectLst/>
                                  <a:latin typeface="Cambria Math"/>
                                  <a:ea typeface="Times New Roman"/>
                                  <a:cs typeface="Times New Roman"/>
                                </a:rPr>
                                <m:t>𝑸</m:t>
                              </m:r>
                            </m:e>
                            <m:sup>
                              <m:r>
                                <a:rPr lang="id-ID" sz="3200" b="1" i="1">
                                  <a:solidFill>
                                    <a:schemeClr val="bg1"/>
                                  </a:solidFill>
                                  <a:effectLst/>
                                  <a:latin typeface="Cambria Math"/>
                                  <a:ea typeface="Times New Roman"/>
                                  <a:cs typeface="Times New Roman"/>
                                </a:rPr>
                                <m:t>𝟐</m:t>
                              </m:r>
                            </m:sup>
                          </m:sSup>
                        </m:num>
                        <m:den>
                          <m:r>
                            <a:rPr lang="id-ID" sz="3200" b="1" i="1">
                              <a:solidFill>
                                <a:schemeClr val="bg1"/>
                              </a:solidFill>
                              <a:effectLst/>
                              <a:latin typeface="Cambria Math"/>
                              <a:ea typeface="Times New Roman"/>
                              <a:cs typeface="Times New Roman"/>
                            </a:rPr>
                            <m:t>𝑪</m:t>
                          </m:r>
                        </m:den>
                      </m:f>
                    </m:oMath>
                  </m:oMathPara>
                </a14:m>
                <a:endParaRPr lang="id-ID" sz="3200">
                  <a:solidFill>
                    <a:schemeClr val="bg1"/>
                  </a:solidFill>
                  <a:effectLst/>
                  <a:latin typeface="Calibri"/>
                  <a:ea typeface="Times New Roman"/>
                  <a:cs typeface="Times New Roman"/>
                </a:endParaRPr>
              </a:p>
            </p:txBody>
          </p:sp>
        </mc:Choice>
        <mc:Fallback xmlns="">
          <p:sp>
            <p:nvSpPr>
              <p:cNvPr id="6" name="Text Box 127"/>
              <p:cNvSpPr txBox="1">
                <a:spLocks noRot="1" noChangeAspect="1" noMove="1" noResize="1" noEditPoints="1" noAdjustHandles="1" noChangeArrowheads="1" noChangeShapeType="1" noTextEdit="1"/>
              </p:cNvSpPr>
              <p:nvPr/>
            </p:nvSpPr>
            <p:spPr bwMode="auto">
              <a:xfrm>
                <a:off x="2699792" y="4437112"/>
                <a:ext cx="2522162" cy="1224136"/>
              </a:xfrm>
              <a:prstGeom prst="rect">
                <a:avLst/>
              </a:prstGeom>
              <a:blipFill rotWithShape="1">
                <a:blip r:embed="rId4"/>
                <a:stretch>
                  <a:fillRect/>
                </a:stretch>
              </a:blipFill>
              <a:ln w="9525">
                <a:solidFill>
                  <a:srgbClr val="000000"/>
                </a:solidFill>
                <a:miter lim="800000"/>
                <a:headEnd/>
                <a:tailEnd/>
              </a:ln>
            </p:spPr>
            <p:txBody>
              <a:bodyPr/>
              <a:lstStyle/>
              <a:p>
                <a:r>
                  <a:rPr lang="id-ID">
                    <a:noFill/>
                  </a:rPr>
                  <a:t> </a:t>
                </a:r>
              </a:p>
            </p:txBody>
          </p:sp>
        </mc:Fallback>
      </mc:AlternateContent>
    </p:spTree>
    <p:extLst>
      <p:ext uri="{BB962C8B-B14F-4D97-AF65-F5344CB8AC3E}">
        <p14:creationId xmlns:p14="http://schemas.microsoft.com/office/powerpoint/2010/main" val="3286824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6632"/>
            <a:ext cx="6475040" cy="1163216"/>
          </a:xfrm>
        </p:spPr>
        <p:txBody>
          <a:bodyPr/>
          <a:lstStyle/>
          <a:p>
            <a:r>
              <a:rPr lang="id-ID" dirty="0">
                <a:solidFill>
                  <a:schemeClr val="bg1"/>
                </a:solidFill>
                <a:effectLst/>
              </a:rPr>
              <a:t>Contoh Soal 1</a:t>
            </a:r>
          </a:p>
        </p:txBody>
      </p:sp>
      <p:sp>
        <p:nvSpPr>
          <p:cNvPr id="3" name="Text Placeholder 2"/>
          <p:cNvSpPr>
            <a:spLocks noGrp="1"/>
          </p:cNvSpPr>
          <p:nvPr>
            <p:ph type="body" idx="1"/>
          </p:nvPr>
        </p:nvSpPr>
        <p:spPr>
          <a:xfrm>
            <a:off x="611560" y="1484784"/>
            <a:ext cx="7848872" cy="2517824"/>
          </a:xfrm>
        </p:spPr>
        <p:txBody>
          <a:bodyPr>
            <a:normAutofit fontScale="70000" lnSpcReduction="20000"/>
          </a:bodyPr>
          <a:lstStyle/>
          <a:p>
            <a:pPr lvl="0" algn="just">
              <a:lnSpc>
                <a:spcPct val="170000"/>
              </a:lnSpc>
            </a:pPr>
            <a:r>
              <a:rPr lang="id-ID" sz="2300" dirty="0">
                <a:solidFill>
                  <a:schemeClr val="bg1"/>
                </a:solidFill>
                <a:latin typeface="Comic Sans MS" pitchFamily="66" charset="0"/>
              </a:rPr>
              <a:t>Jika muatan dan kapasitas kapasitor diketahui berturut-turut sebesar 5 µC dan 20 µF, tentukan beda potensial kapasitor tersebut?</a:t>
            </a:r>
          </a:p>
          <a:p>
            <a:pPr algn="just">
              <a:lnSpc>
                <a:spcPct val="170000"/>
              </a:lnSpc>
            </a:pPr>
            <a:r>
              <a:rPr lang="id-ID" sz="2300" dirty="0">
                <a:solidFill>
                  <a:schemeClr val="bg1"/>
                </a:solidFill>
                <a:latin typeface="Comic Sans MS" pitchFamily="66" charset="0"/>
              </a:rPr>
              <a:t>Diketahui :  Q = 5 µC = 5 × 10</a:t>
            </a:r>
            <a:r>
              <a:rPr lang="id-ID" sz="2300" baseline="30000" dirty="0">
                <a:solidFill>
                  <a:schemeClr val="bg1"/>
                </a:solidFill>
                <a:latin typeface="Comic Sans MS" pitchFamily="66" charset="0"/>
              </a:rPr>
              <a:t>-6</a:t>
            </a:r>
            <a:r>
              <a:rPr lang="id-ID" sz="2300" dirty="0">
                <a:solidFill>
                  <a:schemeClr val="bg1"/>
                </a:solidFill>
                <a:latin typeface="Comic Sans MS" pitchFamily="66" charset="0"/>
              </a:rPr>
              <a:t> C</a:t>
            </a:r>
          </a:p>
          <a:p>
            <a:pPr algn="just">
              <a:lnSpc>
                <a:spcPct val="170000"/>
              </a:lnSpc>
            </a:pPr>
            <a:r>
              <a:rPr lang="id-ID" sz="2300" dirty="0">
                <a:solidFill>
                  <a:schemeClr val="bg1"/>
                </a:solidFill>
                <a:latin typeface="Comic Sans MS" pitchFamily="66" charset="0"/>
              </a:rPr>
              <a:t>	     C = 20 µF = 20 × 10</a:t>
            </a:r>
            <a:r>
              <a:rPr lang="id-ID" sz="2300" baseline="30000" dirty="0">
                <a:solidFill>
                  <a:schemeClr val="bg1"/>
                </a:solidFill>
                <a:latin typeface="Comic Sans MS" pitchFamily="66" charset="0"/>
              </a:rPr>
              <a:t>-6</a:t>
            </a:r>
            <a:r>
              <a:rPr lang="id-ID" sz="2300" dirty="0">
                <a:solidFill>
                  <a:schemeClr val="bg1"/>
                </a:solidFill>
                <a:latin typeface="Comic Sans MS" pitchFamily="66" charset="0"/>
              </a:rPr>
              <a:t> F</a:t>
            </a:r>
          </a:p>
          <a:p>
            <a:pPr algn="just">
              <a:lnSpc>
                <a:spcPct val="170000"/>
              </a:lnSpc>
            </a:pPr>
            <a:r>
              <a:rPr lang="id-ID" sz="2300" dirty="0">
                <a:solidFill>
                  <a:schemeClr val="bg1"/>
                </a:solidFill>
                <a:latin typeface="Comic Sans MS" pitchFamily="66" charset="0"/>
              </a:rPr>
              <a:t>Ditanya : V ?</a:t>
            </a:r>
          </a:p>
          <a:p>
            <a:pPr algn="just">
              <a:lnSpc>
                <a:spcPct val="170000"/>
              </a:lnSpc>
            </a:pPr>
            <a:r>
              <a:rPr lang="id-ID" sz="2300" dirty="0">
                <a:solidFill>
                  <a:schemeClr val="bg1"/>
                </a:solidFill>
                <a:latin typeface="Comic Sans MS" pitchFamily="66" charset="0"/>
              </a:rPr>
              <a:t>Jawab</a:t>
            </a:r>
          </a:p>
          <a:p>
            <a:endParaRPr lang="id-ID" dirty="0"/>
          </a:p>
        </p:txBody>
      </p:sp>
      <mc:AlternateContent xmlns:mc="http://schemas.openxmlformats.org/markup-compatibility/2006" xmlns:a14="http://schemas.microsoft.com/office/drawing/2010/main">
        <mc:Choice Requires="a14">
          <p:sp>
            <p:nvSpPr>
              <p:cNvPr id="4" name="Rectangle 3"/>
              <p:cNvSpPr/>
              <p:nvPr/>
            </p:nvSpPr>
            <p:spPr>
              <a:xfrm>
                <a:off x="755576" y="4221088"/>
                <a:ext cx="4420184" cy="9137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d-ID" sz="2400" i="1" smtClean="0">
                          <a:solidFill>
                            <a:schemeClr val="bg1"/>
                          </a:solidFill>
                          <a:latin typeface="Cambria Math"/>
                        </a:rPr>
                        <m:t>𝑉</m:t>
                      </m:r>
                      <m:r>
                        <a:rPr lang="id-ID" sz="2400" i="1" smtClean="0">
                          <a:solidFill>
                            <a:schemeClr val="bg1"/>
                          </a:solidFill>
                          <a:latin typeface="Cambria Math"/>
                        </a:rPr>
                        <m:t>=</m:t>
                      </m:r>
                      <m:f>
                        <m:fPr>
                          <m:ctrlPr>
                            <a:rPr lang="id-ID" sz="2400" i="1">
                              <a:solidFill>
                                <a:schemeClr val="bg1"/>
                              </a:solidFill>
                              <a:latin typeface="Cambria Math" panose="02040503050406030204" pitchFamily="18" charset="0"/>
                            </a:rPr>
                          </m:ctrlPr>
                        </m:fPr>
                        <m:num>
                          <m:r>
                            <a:rPr lang="id-ID" sz="2400" i="1">
                              <a:solidFill>
                                <a:schemeClr val="bg1"/>
                              </a:solidFill>
                              <a:latin typeface="Cambria Math"/>
                            </a:rPr>
                            <m:t>𝑄</m:t>
                          </m:r>
                        </m:num>
                        <m:den>
                          <m:r>
                            <a:rPr lang="id-ID" sz="2400" i="1">
                              <a:solidFill>
                                <a:schemeClr val="bg1"/>
                              </a:solidFill>
                              <a:latin typeface="Cambria Math"/>
                            </a:rPr>
                            <m:t>𝐶</m:t>
                          </m:r>
                        </m:den>
                      </m:f>
                      <m:r>
                        <a:rPr lang="id-ID" sz="2400" i="1">
                          <a:solidFill>
                            <a:schemeClr val="bg1"/>
                          </a:solidFill>
                          <a:latin typeface="Cambria Math"/>
                        </a:rPr>
                        <m:t>=</m:t>
                      </m:r>
                      <m:f>
                        <m:fPr>
                          <m:ctrlPr>
                            <a:rPr lang="id-ID" sz="2400" i="1">
                              <a:solidFill>
                                <a:schemeClr val="bg1"/>
                              </a:solidFill>
                              <a:latin typeface="Cambria Math" panose="02040503050406030204" pitchFamily="18" charset="0"/>
                            </a:rPr>
                          </m:ctrlPr>
                        </m:fPr>
                        <m:num>
                          <m:r>
                            <a:rPr lang="id-ID" sz="2400" i="1">
                              <a:solidFill>
                                <a:schemeClr val="bg1"/>
                              </a:solidFill>
                              <a:latin typeface="Cambria Math"/>
                            </a:rPr>
                            <m:t>5×</m:t>
                          </m:r>
                          <m:sSup>
                            <m:sSupPr>
                              <m:ctrlPr>
                                <a:rPr lang="id-ID" sz="2400" i="1">
                                  <a:solidFill>
                                    <a:schemeClr val="bg1"/>
                                  </a:solidFill>
                                  <a:latin typeface="Cambria Math" panose="02040503050406030204" pitchFamily="18" charset="0"/>
                                </a:rPr>
                              </m:ctrlPr>
                            </m:sSupPr>
                            <m:e>
                              <m:r>
                                <a:rPr lang="id-ID" sz="2400" i="1">
                                  <a:solidFill>
                                    <a:schemeClr val="bg1"/>
                                  </a:solidFill>
                                  <a:latin typeface="Cambria Math"/>
                                </a:rPr>
                                <m:t>10</m:t>
                              </m:r>
                            </m:e>
                            <m:sup>
                              <m:r>
                                <a:rPr lang="id-ID" sz="2400" i="1">
                                  <a:solidFill>
                                    <a:schemeClr val="bg1"/>
                                  </a:solidFill>
                                  <a:latin typeface="Cambria Math"/>
                                </a:rPr>
                                <m:t>−6</m:t>
                              </m:r>
                            </m:sup>
                          </m:sSup>
                        </m:num>
                        <m:den>
                          <m:sSup>
                            <m:sSupPr>
                              <m:ctrlPr>
                                <a:rPr lang="id-ID" sz="2400" i="1">
                                  <a:solidFill>
                                    <a:schemeClr val="bg1"/>
                                  </a:solidFill>
                                  <a:latin typeface="Cambria Math" panose="02040503050406030204" pitchFamily="18" charset="0"/>
                                </a:rPr>
                              </m:ctrlPr>
                            </m:sSupPr>
                            <m:e>
                              <m:r>
                                <a:rPr lang="id-ID" sz="2400" i="1">
                                  <a:solidFill>
                                    <a:schemeClr val="bg1"/>
                                  </a:solidFill>
                                  <a:latin typeface="Cambria Math"/>
                                </a:rPr>
                                <m:t>20×10</m:t>
                              </m:r>
                            </m:e>
                            <m:sup>
                              <m:r>
                                <a:rPr lang="id-ID" sz="2400" i="1">
                                  <a:solidFill>
                                    <a:schemeClr val="bg1"/>
                                  </a:solidFill>
                                  <a:latin typeface="Cambria Math"/>
                                </a:rPr>
                                <m:t>−6</m:t>
                              </m:r>
                            </m:sup>
                          </m:sSup>
                        </m:den>
                      </m:f>
                      <m:r>
                        <a:rPr lang="id-ID" sz="2400" i="1">
                          <a:solidFill>
                            <a:schemeClr val="bg1"/>
                          </a:solidFill>
                          <a:latin typeface="Cambria Math"/>
                        </a:rPr>
                        <m:t>=0,25 </m:t>
                      </m:r>
                      <m:r>
                        <a:rPr lang="id-ID" sz="2400" i="1">
                          <a:solidFill>
                            <a:schemeClr val="bg1"/>
                          </a:solidFill>
                          <a:latin typeface="Cambria Math"/>
                        </a:rPr>
                        <m:t>𝑉𝑜𝑙𝑡</m:t>
                      </m:r>
                    </m:oMath>
                  </m:oMathPara>
                </a14:m>
                <a:endParaRPr lang="id-ID" sz="2400" dirty="0">
                  <a:solidFill>
                    <a:schemeClr val="bg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755576" y="4221088"/>
                <a:ext cx="4420184" cy="913776"/>
              </a:xfrm>
              <a:prstGeom prst="rect">
                <a:avLst/>
              </a:prstGeom>
              <a:blipFill rotWithShape="1">
                <a:blip r:embed="rId2"/>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1974636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239</TotalTime>
  <Words>1580</Words>
  <Application>Microsoft Office PowerPoint</Application>
  <PresentationFormat>On-screen Show (4:3)</PresentationFormat>
  <Paragraphs>313</Paragraphs>
  <Slides>37</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50" baseType="lpstr">
      <vt:lpstr>Bodoni MT Black</vt:lpstr>
      <vt:lpstr>Book Antiqua</vt:lpstr>
      <vt:lpstr>Calibri</vt:lpstr>
      <vt:lpstr>Cambria Math</vt:lpstr>
      <vt:lpstr>Comic Sans MS</vt:lpstr>
      <vt:lpstr>Lucida Sans</vt:lpstr>
      <vt:lpstr>Times New Roman</vt:lpstr>
      <vt:lpstr>Trebuchet MS</vt:lpstr>
      <vt:lpstr>Wingdings</vt:lpstr>
      <vt:lpstr>Wingdings 2</vt:lpstr>
      <vt:lpstr>Wingdings 3</vt:lpstr>
      <vt:lpstr>Apex</vt:lpstr>
      <vt:lpstr>Visio.Drawing.11</vt:lpstr>
      <vt:lpstr>Listrik statis</vt:lpstr>
      <vt:lpstr>KAPASITOR</vt:lpstr>
      <vt:lpstr>PowerPoint Presentation</vt:lpstr>
      <vt:lpstr>1. Kapasitas Kapasitor</vt:lpstr>
      <vt:lpstr>2. Kapasitas Kapasitor Keping Sejajar </vt:lpstr>
      <vt:lpstr>PowerPoint Presentation</vt:lpstr>
      <vt:lpstr>3. Kapasitas Bola Konduktor  </vt:lpstr>
      <vt:lpstr>4. Energi yang tersimpan Kapasitor</vt:lpstr>
      <vt:lpstr>Contoh Soal 1</vt:lpstr>
      <vt:lpstr>Contoh Soal 2</vt:lpstr>
      <vt:lpstr>PowerPoint Presentation</vt:lpstr>
      <vt:lpstr>Contoh Soal 3</vt:lpstr>
      <vt:lpstr>PowerPoint Presentation</vt:lpstr>
      <vt:lpstr>Contoh Soal 4</vt:lpstr>
      <vt:lpstr>RANGKAIAN KAPASITOR</vt:lpstr>
      <vt:lpstr>PowerPoint Presentation</vt:lpstr>
      <vt:lpstr>RANGKAIAN KAPASITOR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LATIHAN SOAL</vt:lpstr>
      <vt:lpstr>LATIHAN SOAL</vt:lpstr>
      <vt:lpstr>LATIHAN SOAL</vt:lpstr>
      <vt:lpstr>PowerPoint Presentation</vt:lpstr>
      <vt:lpstr>PowerPoint Presentation</vt:lpstr>
      <vt:lpstr>PowerPoint Presentation</vt:lpstr>
      <vt:lpstr>PowerPoint Presentation</vt:lpstr>
      <vt:lpstr>PowerPoint Presentation</vt:lpstr>
      <vt:lpstr>Penjelasan Code: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Listrik statis</dc:title>
  <dc:creator>LENOVO</dc:creator>
  <cp:lastModifiedBy>Siti</cp:lastModifiedBy>
  <cp:revision>30</cp:revision>
  <dcterms:created xsi:type="dcterms:W3CDTF">2020-03-27T17:46:38Z</dcterms:created>
  <dcterms:modified xsi:type="dcterms:W3CDTF">2021-03-03T07:21:00Z</dcterms:modified>
</cp:coreProperties>
</file>