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5" r:id="rId2"/>
    <p:sldMasterId id="2147483723" r:id="rId3"/>
    <p:sldMasterId id="2147483741" r:id="rId4"/>
    <p:sldMasterId id="2147483747" r:id="rId5"/>
    <p:sldMasterId id="2147483753" r:id="rId6"/>
    <p:sldMasterId id="2147483765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2" r:id="rId23"/>
    <p:sldId id="272" r:id="rId24"/>
    <p:sldId id="277" r:id="rId25"/>
    <p:sldId id="278" r:id="rId26"/>
    <p:sldId id="279" r:id="rId27"/>
    <p:sldId id="280" r:id="rId28"/>
    <p:sldId id="281" r:id="rId29"/>
    <p:sldId id="274" r:id="rId30"/>
    <p:sldId id="276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48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4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4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1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381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8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105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33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58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1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73064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6150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783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69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0710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6001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6629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33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2799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1590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4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78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718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42611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4508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9971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00990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965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6760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1618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7238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22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23482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9148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25926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2919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77233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6769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0091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724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2555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334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63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2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91680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15605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157" y="2125980"/>
            <a:ext cx="777644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314" y="3840480"/>
            <a:ext cx="64041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030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19" y="1167860"/>
            <a:ext cx="7057073" cy="276999"/>
          </a:xfrm>
        </p:spPr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744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438" y="1577340"/>
            <a:ext cx="39797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1612" y="1577340"/>
            <a:ext cx="39797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06428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3387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33203" y="5608878"/>
            <a:ext cx="2011204" cy="1249680"/>
          </a:xfrm>
          <a:custGeom>
            <a:avLst/>
            <a:gdLst/>
            <a:ahLst/>
            <a:cxnLst/>
            <a:rect l="l" t="t" r="r" b="b"/>
            <a:pathLst>
              <a:path w="2681604" h="1249679">
                <a:moveTo>
                  <a:pt x="1863331" y="0"/>
                </a:moveTo>
                <a:lnTo>
                  <a:pt x="0" y="1004062"/>
                </a:lnTo>
                <a:lnTo>
                  <a:pt x="354926" y="1230503"/>
                </a:lnTo>
                <a:lnTo>
                  <a:pt x="443179" y="1249121"/>
                </a:lnTo>
                <a:lnTo>
                  <a:pt x="2681185" y="1249121"/>
                </a:lnTo>
                <a:lnTo>
                  <a:pt x="2681185" y="456603"/>
                </a:lnTo>
                <a:lnTo>
                  <a:pt x="1863331" y="0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8564547" y="2862898"/>
            <a:ext cx="579596" cy="902335"/>
          </a:xfrm>
          <a:custGeom>
            <a:avLst/>
            <a:gdLst/>
            <a:ahLst/>
            <a:cxnLst/>
            <a:rect l="l" t="t" r="r" b="b"/>
            <a:pathLst>
              <a:path w="772795" h="902335">
                <a:moveTo>
                  <a:pt x="0" y="901788"/>
                </a:moveTo>
                <a:lnTo>
                  <a:pt x="772718" y="901788"/>
                </a:lnTo>
                <a:lnTo>
                  <a:pt x="772718" y="0"/>
                </a:lnTo>
                <a:lnTo>
                  <a:pt x="0" y="0"/>
                </a:lnTo>
                <a:lnTo>
                  <a:pt x="0" y="901788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109437" y="4306012"/>
            <a:ext cx="4867275" cy="2552065"/>
          </a:xfrm>
          <a:custGeom>
            <a:avLst/>
            <a:gdLst/>
            <a:ahLst/>
            <a:cxnLst/>
            <a:rect l="l" t="t" r="r" b="b"/>
            <a:pathLst>
              <a:path w="6489700" h="2552065">
                <a:moveTo>
                  <a:pt x="6483273" y="0"/>
                </a:moveTo>
                <a:lnTo>
                  <a:pt x="0" y="2551988"/>
                </a:lnTo>
                <a:lnTo>
                  <a:pt x="6489382" y="2551988"/>
                </a:lnTo>
                <a:lnTo>
                  <a:pt x="6483273" y="0"/>
                </a:lnTo>
                <a:close/>
              </a:path>
            </a:pathLst>
          </a:custGeom>
          <a:solidFill>
            <a:srgbClr val="E9E9E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5737669" y="3409977"/>
            <a:ext cx="3406616" cy="2896870"/>
          </a:xfrm>
          <a:custGeom>
            <a:avLst/>
            <a:gdLst/>
            <a:ahLst/>
            <a:cxnLst/>
            <a:rect l="l" t="t" r="r" b="b"/>
            <a:pathLst>
              <a:path w="4542155" h="2896870">
                <a:moveTo>
                  <a:pt x="3891749" y="0"/>
                </a:moveTo>
                <a:lnTo>
                  <a:pt x="0" y="1590509"/>
                </a:lnTo>
                <a:lnTo>
                  <a:pt x="3008896" y="2896438"/>
                </a:lnTo>
                <a:lnTo>
                  <a:pt x="4541888" y="2264752"/>
                </a:lnTo>
                <a:lnTo>
                  <a:pt x="4541888" y="243839"/>
                </a:lnTo>
                <a:lnTo>
                  <a:pt x="3891749" y="0"/>
                </a:lnTo>
                <a:close/>
              </a:path>
            </a:pathLst>
          </a:custGeom>
          <a:solidFill>
            <a:srgbClr val="495F7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4671058" y="6219609"/>
            <a:ext cx="3143726" cy="638810"/>
          </a:xfrm>
          <a:custGeom>
            <a:avLst/>
            <a:gdLst/>
            <a:ahLst/>
            <a:cxnLst/>
            <a:rect l="l" t="t" r="r" b="b"/>
            <a:pathLst>
              <a:path w="4191634" h="638809">
                <a:moveTo>
                  <a:pt x="1619173" y="0"/>
                </a:moveTo>
                <a:lnTo>
                  <a:pt x="0" y="638390"/>
                </a:lnTo>
                <a:lnTo>
                  <a:pt x="4191469" y="638390"/>
                </a:lnTo>
                <a:lnTo>
                  <a:pt x="3194126" y="193738"/>
                </a:lnTo>
                <a:lnTo>
                  <a:pt x="1619173" y="0"/>
                </a:lnTo>
                <a:close/>
              </a:path>
            </a:pathLst>
          </a:custGeom>
          <a:solidFill>
            <a:srgbClr val="495F7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6767192" y="664160"/>
            <a:ext cx="2376964" cy="2464435"/>
          </a:xfrm>
          <a:custGeom>
            <a:avLst/>
            <a:gdLst/>
            <a:ahLst/>
            <a:cxnLst/>
            <a:rect l="l" t="t" r="r" b="b"/>
            <a:pathLst>
              <a:path w="3169284" h="2464435">
                <a:moveTo>
                  <a:pt x="3169196" y="0"/>
                </a:moveTo>
                <a:lnTo>
                  <a:pt x="0" y="1223962"/>
                </a:lnTo>
                <a:lnTo>
                  <a:pt x="3169196" y="2464320"/>
                </a:lnTo>
                <a:lnTo>
                  <a:pt x="3169196" y="0"/>
                </a:lnTo>
                <a:close/>
              </a:path>
            </a:pathLst>
          </a:custGeom>
          <a:solidFill>
            <a:srgbClr val="C4C6C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6783830" y="1896513"/>
            <a:ext cx="2360295" cy="2541905"/>
          </a:xfrm>
          <a:custGeom>
            <a:avLst/>
            <a:gdLst/>
            <a:ahLst/>
            <a:cxnLst/>
            <a:rect l="l" t="t" r="r" b="b"/>
            <a:pathLst>
              <a:path w="3147059" h="2541904">
                <a:moveTo>
                  <a:pt x="0" y="0"/>
                </a:moveTo>
                <a:lnTo>
                  <a:pt x="0" y="2541676"/>
                </a:lnTo>
                <a:lnTo>
                  <a:pt x="3147009" y="1279169"/>
                </a:lnTo>
                <a:lnTo>
                  <a:pt x="3147009" y="1241552"/>
                </a:lnTo>
                <a:lnTo>
                  <a:pt x="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5752342" y="3299381"/>
            <a:ext cx="1032510" cy="1141730"/>
          </a:xfrm>
          <a:custGeom>
            <a:avLst/>
            <a:gdLst/>
            <a:ahLst/>
            <a:cxnLst/>
            <a:rect l="l" t="t" r="r" b="b"/>
            <a:pathLst>
              <a:path w="1376679" h="1141729">
                <a:moveTo>
                  <a:pt x="1376514" y="0"/>
                </a:moveTo>
                <a:lnTo>
                  <a:pt x="0" y="585165"/>
                </a:lnTo>
                <a:lnTo>
                  <a:pt x="1376514" y="1141120"/>
                </a:lnTo>
                <a:lnTo>
                  <a:pt x="1376514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5737671" y="3876575"/>
            <a:ext cx="1046321" cy="1123950"/>
          </a:xfrm>
          <a:custGeom>
            <a:avLst/>
            <a:gdLst/>
            <a:ahLst/>
            <a:cxnLst/>
            <a:rect l="l" t="t" r="r" b="b"/>
            <a:pathLst>
              <a:path w="1395095" h="1123950">
                <a:moveTo>
                  <a:pt x="5156" y="0"/>
                </a:moveTo>
                <a:lnTo>
                  <a:pt x="0" y="1123911"/>
                </a:lnTo>
                <a:lnTo>
                  <a:pt x="1394879" y="561962"/>
                </a:lnTo>
                <a:lnTo>
                  <a:pt x="5156" y="0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5737668" y="5000485"/>
            <a:ext cx="2444115" cy="1858010"/>
          </a:xfrm>
          <a:custGeom>
            <a:avLst/>
            <a:gdLst/>
            <a:ahLst/>
            <a:cxnLst/>
            <a:rect l="l" t="t" r="r" b="b"/>
            <a:pathLst>
              <a:path w="3258820" h="1858009">
                <a:moveTo>
                  <a:pt x="0" y="0"/>
                </a:moveTo>
                <a:lnTo>
                  <a:pt x="0" y="1857514"/>
                </a:lnTo>
                <a:lnTo>
                  <a:pt x="1784400" y="1857514"/>
                </a:lnTo>
                <a:lnTo>
                  <a:pt x="3258210" y="1235405"/>
                </a:lnTo>
                <a:lnTo>
                  <a:pt x="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8667946" y="5678417"/>
            <a:ext cx="476250" cy="478790"/>
          </a:xfrm>
          <a:custGeom>
            <a:avLst/>
            <a:gdLst/>
            <a:ahLst/>
            <a:cxnLst/>
            <a:rect l="l" t="t" r="r" b="b"/>
            <a:pathLst>
              <a:path w="635000" h="478789">
                <a:moveTo>
                  <a:pt x="634860" y="0"/>
                </a:moveTo>
                <a:lnTo>
                  <a:pt x="0" y="261581"/>
                </a:lnTo>
                <a:lnTo>
                  <a:pt x="634860" y="478713"/>
                </a:lnTo>
                <a:lnTo>
                  <a:pt x="63486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80195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157" y="2125980"/>
            <a:ext cx="777644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314" y="3840480"/>
            <a:ext cx="64041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74467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19" y="1167860"/>
            <a:ext cx="7057073" cy="276999"/>
          </a:xfrm>
        </p:spPr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42003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438" y="1577340"/>
            <a:ext cx="39797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1612" y="1577340"/>
            <a:ext cx="39797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5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158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22024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33203" y="5608878"/>
            <a:ext cx="2011204" cy="1249680"/>
          </a:xfrm>
          <a:custGeom>
            <a:avLst/>
            <a:gdLst/>
            <a:ahLst/>
            <a:cxnLst/>
            <a:rect l="l" t="t" r="r" b="b"/>
            <a:pathLst>
              <a:path w="2681604" h="1249679">
                <a:moveTo>
                  <a:pt x="1863331" y="0"/>
                </a:moveTo>
                <a:lnTo>
                  <a:pt x="0" y="1004062"/>
                </a:lnTo>
                <a:lnTo>
                  <a:pt x="354926" y="1230503"/>
                </a:lnTo>
                <a:lnTo>
                  <a:pt x="443179" y="1249121"/>
                </a:lnTo>
                <a:lnTo>
                  <a:pt x="2681185" y="1249121"/>
                </a:lnTo>
                <a:lnTo>
                  <a:pt x="2681185" y="456603"/>
                </a:lnTo>
                <a:lnTo>
                  <a:pt x="1863331" y="0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8564547" y="2862898"/>
            <a:ext cx="579596" cy="902335"/>
          </a:xfrm>
          <a:custGeom>
            <a:avLst/>
            <a:gdLst/>
            <a:ahLst/>
            <a:cxnLst/>
            <a:rect l="l" t="t" r="r" b="b"/>
            <a:pathLst>
              <a:path w="772795" h="902335">
                <a:moveTo>
                  <a:pt x="0" y="901788"/>
                </a:moveTo>
                <a:lnTo>
                  <a:pt x="772718" y="901788"/>
                </a:lnTo>
                <a:lnTo>
                  <a:pt x="772718" y="0"/>
                </a:lnTo>
                <a:lnTo>
                  <a:pt x="0" y="0"/>
                </a:lnTo>
                <a:lnTo>
                  <a:pt x="0" y="901788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109437" y="4306012"/>
            <a:ext cx="4867275" cy="2552065"/>
          </a:xfrm>
          <a:custGeom>
            <a:avLst/>
            <a:gdLst/>
            <a:ahLst/>
            <a:cxnLst/>
            <a:rect l="l" t="t" r="r" b="b"/>
            <a:pathLst>
              <a:path w="6489700" h="2552065">
                <a:moveTo>
                  <a:pt x="6483273" y="0"/>
                </a:moveTo>
                <a:lnTo>
                  <a:pt x="0" y="2551988"/>
                </a:lnTo>
                <a:lnTo>
                  <a:pt x="6489382" y="2551988"/>
                </a:lnTo>
                <a:lnTo>
                  <a:pt x="6483273" y="0"/>
                </a:lnTo>
                <a:close/>
              </a:path>
            </a:pathLst>
          </a:custGeom>
          <a:solidFill>
            <a:srgbClr val="E9E9E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5737669" y="3409977"/>
            <a:ext cx="3406616" cy="2896870"/>
          </a:xfrm>
          <a:custGeom>
            <a:avLst/>
            <a:gdLst/>
            <a:ahLst/>
            <a:cxnLst/>
            <a:rect l="l" t="t" r="r" b="b"/>
            <a:pathLst>
              <a:path w="4542155" h="2896870">
                <a:moveTo>
                  <a:pt x="3891749" y="0"/>
                </a:moveTo>
                <a:lnTo>
                  <a:pt x="0" y="1590509"/>
                </a:lnTo>
                <a:lnTo>
                  <a:pt x="3008896" y="2896438"/>
                </a:lnTo>
                <a:lnTo>
                  <a:pt x="4541888" y="2264752"/>
                </a:lnTo>
                <a:lnTo>
                  <a:pt x="4541888" y="243839"/>
                </a:lnTo>
                <a:lnTo>
                  <a:pt x="3891749" y="0"/>
                </a:lnTo>
                <a:close/>
              </a:path>
            </a:pathLst>
          </a:custGeom>
          <a:solidFill>
            <a:srgbClr val="495F7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4671058" y="6219609"/>
            <a:ext cx="3143726" cy="638810"/>
          </a:xfrm>
          <a:custGeom>
            <a:avLst/>
            <a:gdLst/>
            <a:ahLst/>
            <a:cxnLst/>
            <a:rect l="l" t="t" r="r" b="b"/>
            <a:pathLst>
              <a:path w="4191634" h="638809">
                <a:moveTo>
                  <a:pt x="1619173" y="0"/>
                </a:moveTo>
                <a:lnTo>
                  <a:pt x="0" y="638390"/>
                </a:lnTo>
                <a:lnTo>
                  <a:pt x="4191469" y="638390"/>
                </a:lnTo>
                <a:lnTo>
                  <a:pt x="3194126" y="193738"/>
                </a:lnTo>
                <a:lnTo>
                  <a:pt x="1619173" y="0"/>
                </a:lnTo>
                <a:close/>
              </a:path>
            </a:pathLst>
          </a:custGeom>
          <a:solidFill>
            <a:srgbClr val="495F7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6767192" y="664160"/>
            <a:ext cx="2376964" cy="2464435"/>
          </a:xfrm>
          <a:custGeom>
            <a:avLst/>
            <a:gdLst/>
            <a:ahLst/>
            <a:cxnLst/>
            <a:rect l="l" t="t" r="r" b="b"/>
            <a:pathLst>
              <a:path w="3169284" h="2464435">
                <a:moveTo>
                  <a:pt x="3169196" y="0"/>
                </a:moveTo>
                <a:lnTo>
                  <a:pt x="0" y="1223962"/>
                </a:lnTo>
                <a:lnTo>
                  <a:pt x="3169196" y="2464320"/>
                </a:lnTo>
                <a:lnTo>
                  <a:pt x="3169196" y="0"/>
                </a:lnTo>
                <a:close/>
              </a:path>
            </a:pathLst>
          </a:custGeom>
          <a:solidFill>
            <a:srgbClr val="C4C6C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6783830" y="1896513"/>
            <a:ext cx="2360295" cy="2541905"/>
          </a:xfrm>
          <a:custGeom>
            <a:avLst/>
            <a:gdLst/>
            <a:ahLst/>
            <a:cxnLst/>
            <a:rect l="l" t="t" r="r" b="b"/>
            <a:pathLst>
              <a:path w="3147059" h="2541904">
                <a:moveTo>
                  <a:pt x="0" y="0"/>
                </a:moveTo>
                <a:lnTo>
                  <a:pt x="0" y="2541676"/>
                </a:lnTo>
                <a:lnTo>
                  <a:pt x="3147009" y="1279169"/>
                </a:lnTo>
                <a:lnTo>
                  <a:pt x="3147009" y="1241552"/>
                </a:lnTo>
                <a:lnTo>
                  <a:pt x="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5752342" y="3299381"/>
            <a:ext cx="1032510" cy="1141730"/>
          </a:xfrm>
          <a:custGeom>
            <a:avLst/>
            <a:gdLst/>
            <a:ahLst/>
            <a:cxnLst/>
            <a:rect l="l" t="t" r="r" b="b"/>
            <a:pathLst>
              <a:path w="1376679" h="1141729">
                <a:moveTo>
                  <a:pt x="1376514" y="0"/>
                </a:moveTo>
                <a:lnTo>
                  <a:pt x="0" y="585165"/>
                </a:lnTo>
                <a:lnTo>
                  <a:pt x="1376514" y="1141120"/>
                </a:lnTo>
                <a:lnTo>
                  <a:pt x="1376514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5737671" y="3876575"/>
            <a:ext cx="1046321" cy="1123950"/>
          </a:xfrm>
          <a:custGeom>
            <a:avLst/>
            <a:gdLst/>
            <a:ahLst/>
            <a:cxnLst/>
            <a:rect l="l" t="t" r="r" b="b"/>
            <a:pathLst>
              <a:path w="1395095" h="1123950">
                <a:moveTo>
                  <a:pt x="5156" y="0"/>
                </a:moveTo>
                <a:lnTo>
                  <a:pt x="0" y="1123911"/>
                </a:lnTo>
                <a:lnTo>
                  <a:pt x="1394879" y="561962"/>
                </a:lnTo>
                <a:lnTo>
                  <a:pt x="5156" y="0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5737668" y="5000485"/>
            <a:ext cx="2444115" cy="1858010"/>
          </a:xfrm>
          <a:custGeom>
            <a:avLst/>
            <a:gdLst/>
            <a:ahLst/>
            <a:cxnLst/>
            <a:rect l="l" t="t" r="r" b="b"/>
            <a:pathLst>
              <a:path w="3258820" h="1858009">
                <a:moveTo>
                  <a:pt x="0" y="0"/>
                </a:moveTo>
                <a:lnTo>
                  <a:pt x="0" y="1857514"/>
                </a:lnTo>
                <a:lnTo>
                  <a:pt x="1784400" y="1857514"/>
                </a:lnTo>
                <a:lnTo>
                  <a:pt x="3258210" y="1235405"/>
                </a:lnTo>
                <a:lnTo>
                  <a:pt x="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8667946" y="5678417"/>
            <a:ext cx="476250" cy="478790"/>
          </a:xfrm>
          <a:custGeom>
            <a:avLst/>
            <a:gdLst/>
            <a:ahLst/>
            <a:cxnLst/>
            <a:rect l="l" t="t" r="r" b="b"/>
            <a:pathLst>
              <a:path w="635000" h="478789">
                <a:moveTo>
                  <a:pt x="634860" y="0"/>
                </a:moveTo>
                <a:lnTo>
                  <a:pt x="0" y="261581"/>
                </a:lnTo>
                <a:lnTo>
                  <a:pt x="634860" y="478713"/>
                </a:lnTo>
                <a:lnTo>
                  <a:pt x="63486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60450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228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882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839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0114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07242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112122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21969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58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28914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314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1937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54385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6157" y="2125980"/>
            <a:ext cx="777644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2314" y="3840480"/>
            <a:ext cx="64041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2541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19" y="1167860"/>
            <a:ext cx="7057073" cy="276999"/>
          </a:xfrm>
        </p:spPr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55367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438" y="1577340"/>
            <a:ext cx="39797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1612" y="1577340"/>
            <a:ext cx="397971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82219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300082"/>
          </a:xfrm>
        </p:spPr>
        <p:txBody>
          <a:bodyPr lIns="0" tIns="0" rIns="0" bIns="0"/>
          <a:lstStyle>
            <a:lvl1pPr>
              <a:defRPr sz="195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965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33203" y="5608878"/>
            <a:ext cx="2011204" cy="1249680"/>
          </a:xfrm>
          <a:custGeom>
            <a:avLst/>
            <a:gdLst/>
            <a:ahLst/>
            <a:cxnLst/>
            <a:rect l="l" t="t" r="r" b="b"/>
            <a:pathLst>
              <a:path w="2681604" h="1249679">
                <a:moveTo>
                  <a:pt x="1863331" y="0"/>
                </a:moveTo>
                <a:lnTo>
                  <a:pt x="0" y="1004062"/>
                </a:lnTo>
                <a:lnTo>
                  <a:pt x="354926" y="1230503"/>
                </a:lnTo>
                <a:lnTo>
                  <a:pt x="443179" y="1249121"/>
                </a:lnTo>
                <a:lnTo>
                  <a:pt x="2681185" y="1249121"/>
                </a:lnTo>
                <a:lnTo>
                  <a:pt x="2681185" y="456603"/>
                </a:lnTo>
                <a:lnTo>
                  <a:pt x="1863331" y="0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8564547" y="2862898"/>
            <a:ext cx="579596" cy="902335"/>
          </a:xfrm>
          <a:custGeom>
            <a:avLst/>
            <a:gdLst/>
            <a:ahLst/>
            <a:cxnLst/>
            <a:rect l="l" t="t" r="r" b="b"/>
            <a:pathLst>
              <a:path w="772795" h="902335">
                <a:moveTo>
                  <a:pt x="0" y="901788"/>
                </a:moveTo>
                <a:lnTo>
                  <a:pt x="772718" y="901788"/>
                </a:lnTo>
                <a:lnTo>
                  <a:pt x="772718" y="0"/>
                </a:lnTo>
                <a:lnTo>
                  <a:pt x="0" y="0"/>
                </a:lnTo>
                <a:lnTo>
                  <a:pt x="0" y="901788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109437" y="4306012"/>
            <a:ext cx="4867275" cy="2552065"/>
          </a:xfrm>
          <a:custGeom>
            <a:avLst/>
            <a:gdLst/>
            <a:ahLst/>
            <a:cxnLst/>
            <a:rect l="l" t="t" r="r" b="b"/>
            <a:pathLst>
              <a:path w="6489700" h="2552065">
                <a:moveTo>
                  <a:pt x="6483273" y="0"/>
                </a:moveTo>
                <a:lnTo>
                  <a:pt x="0" y="2551988"/>
                </a:lnTo>
                <a:lnTo>
                  <a:pt x="6489382" y="2551988"/>
                </a:lnTo>
                <a:lnTo>
                  <a:pt x="6483273" y="0"/>
                </a:lnTo>
                <a:close/>
              </a:path>
            </a:pathLst>
          </a:custGeom>
          <a:solidFill>
            <a:srgbClr val="E9E9EA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5737669" y="3409977"/>
            <a:ext cx="3406616" cy="2896870"/>
          </a:xfrm>
          <a:custGeom>
            <a:avLst/>
            <a:gdLst/>
            <a:ahLst/>
            <a:cxnLst/>
            <a:rect l="l" t="t" r="r" b="b"/>
            <a:pathLst>
              <a:path w="4542155" h="2896870">
                <a:moveTo>
                  <a:pt x="3891749" y="0"/>
                </a:moveTo>
                <a:lnTo>
                  <a:pt x="0" y="1590509"/>
                </a:lnTo>
                <a:lnTo>
                  <a:pt x="3008896" y="2896438"/>
                </a:lnTo>
                <a:lnTo>
                  <a:pt x="4541888" y="2264752"/>
                </a:lnTo>
                <a:lnTo>
                  <a:pt x="4541888" y="243839"/>
                </a:lnTo>
                <a:lnTo>
                  <a:pt x="3891749" y="0"/>
                </a:lnTo>
                <a:close/>
              </a:path>
            </a:pathLst>
          </a:custGeom>
          <a:solidFill>
            <a:srgbClr val="495F7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4671058" y="6219609"/>
            <a:ext cx="3143726" cy="638810"/>
          </a:xfrm>
          <a:custGeom>
            <a:avLst/>
            <a:gdLst/>
            <a:ahLst/>
            <a:cxnLst/>
            <a:rect l="l" t="t" r="r" b="b"/>
            <a:pathLst>
              <a:path w="4191634" h="638809">
                <a:moveTo>
                  <a:pt x="1619173" y="0"/>
                </a:moveTo>
                <a:lnTo>
                  <a:pt x="0" y="638390"/>
                </a:lnTo>
                <a:lnTo>
                  <a:pt x="4191469" y="638390"/>
                </a:lnTo>
                <a:lnTo>
                  <a:pt x="3194126" y="193738"/>
                </a:lnTo>
                <a:lnTo>
                  <a:pt x="1619173" y="0"/>
                </a:lnTo>
                <a:close/>
              </a:path>
            </a:pathLst>
          </a:custGeom>
          <a:solidFill>
            <a:srgbClr val="495F7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6767192" y="664160"/>
            <a:ext cx="2376964" cy="2464435"/>
          </a:xfrm>
          <a:custGeom>
            <a:avLst/>
            <a:gdLst/>
            <a:ahLst/>
            <a:cxnLst/>
            <a:rect l="l" t="t" r="r" b="b"/>
            <a:pathLst>
              <a:path w="3169284" h="2464435">
                <a:moveTo>
                  <a:pt x="3169196" y="0"/>
                </a:moveTo>
                <a:lnTo>
                  <a:pt x="0" y="1223962"/>
                </a:lnTo>
                <a:lnTo>
                  <a:pt x="3169196" y="2464320"/>
                </a:lnTo>
                <a:lnTo>
                  <a:pt x="3169196" y="0"/>
                </a:lnTo>
                <a:close/>
              </a:path>
            </a:pathLst>
          </a:custGeom>
          <a:solidFill>
            <a:srgbClr val="C4C6C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6783830" y="1896513"/>
            <a:ext cx="2360295" cy="2541905"/>
          </a:xfrm>
          <a:custGeom>
            <a:avLst/>
            <a:gdLst/>
            <a:ahLst/>
            <a:cxnLst/>
            <a:rect l="l" t="t" r="r" b="b"/>
            <a:pathLst>
              <a:path w="3147059" h="2541904">
                <a:moveTo>
                  <a:pt x="0" y="0"/>
                </a:moveTo>
                <a:lnTo>
                  <a:pt x="0" y="2541676"/>
                </a:lnTo>
                <a:lnTo>
                  <a:pt x="3147009" y="1279169"/>
                </a:lnTo>
                <a:lnTo>
                  <a:pt x="3147009" y="1241552"/>
                </a:lnTo>
                <a:lnTo>
                  <a:pt x="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5752342" y="3299381"/>
            <a:ext cx="1032510" cy="1141730"/>
          </a:xfrm>
          <a:custGeom>
            <a:avLst/>
            <a:gdLst/>
            <a:ahLst/>
            <a:cxnLst/>
            <a:rect l="l" t="t" r="r" b="b"/>
            <a:pathLst>
              <a:path w="1376679" h="1141729">
                <a:moveTo>
                  <a:pt x="1376514" y="0"/>
                </a:moveTo>
                <a:lnTo>
                  <a:pt x="0" y="585165"/>
                </a:lnTo>
                <a:lnTo>
                  <a:pt x="1376514" y="1141120"/>
                </a:lnTo>
                <a:lnTo>
                  <a:pt x="1376514" y="0"/>
                </a:lnTo>
                <a:close/>
              </a:path>
            </a:pathLst>
          </a:custGeom>
          <a:solidFill>
            <a:srgbClr val="DEDFE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5737671" y="3876575"/>
            <a:ext cx="1046321" cy="1123950"/>
          </a:xfrm>
          <a:custGeom>
            <a:avLst/>
            <a:gdLst/>
            <a:ahLst/>
            <a:cxnLst/>
            <a:rect l="l" t="t" r="r" b="b"/>
            <a:pathLst>
              <a:path w="1395095" h="1123950">
                <a:moveTo>
                  <a:pt x="5156" y="0"/>
                </a:moveTo>
                <a:lnTo>
                  <a:pt x="0" y="1123911"/>
                </a:lnTo>
                <a:lnTo>
                  <a:pt x="1394879" y="561962"/>
                </a:lnTo>
                <a:lnTo>
                  <a:pt x="5156" y="0"/>
                </a:lnTo>
                <a:close/>
              </a:path>
            </a:pathLst>
          </a:custGeom>
          <a:solidFill>
            <a:srgbClr val="ABAED7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5737668" y="5000485"/>
            <a:ext cx="2444115" cy="1858010"/>
          </a:xfrm>
          <a:custGeom>
            <a:avLst/>
            <a:gdLst/>
            <a:ahLst/>
            <a:cxnLst/>
            <a:rect l="l" t="t" r="r" b="b"/>
            <a:pathLst>
              <a:path w="3258820" h="1858009">
                <a:moveTo>
                  <a:pt x="0" y="0"/>
                </a:moveTo>
                <a:lnTo>
                  <a:pt x="0" y="1857514"/>
                </a:lnTo>
                <a:lnTo>
                  <a:pt x="1784400" y="1857514"/>
                </a:lnTo>
                <a:lnTo>
                  <a:pt x="3258210" y="1235405"/>
                </a:lnTo>
                <a:lnTo>
                  <a:pt x="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8667946" y="5678417"/>
            <a:ext cx="476250" cy="478790"/>
          </a:xfrm>
          <a:custGeom>
            <a:avLst/>
            <a:gdLst/>
            <a:ahLst/>
            <a:cxnLst/>
            <a:rect l="l" t="t" r="r" b="b"/>
            <a:pathLst>
              <a:path w="635000" h="478789">
                <a:moveTo>
                  <a:pt x="634860" y="0"/>
                </a:moveTo>
                <a:lnTo>
                  <a:pt x="0" y="261581"/>
                </a:lnTo>
                <a:lnTo>
                  <a:pt x="634860" y="478713"/>
                </a:lnTo>
                <a:lnTo>
                  <a:pt x="634860" y="0"/>
                </a:lnTo>
                <a:close/>
              </a:path>
            </a:pathLst>
          </a:custGeom>
          <a:solidFill>
            <a:srgbClr val="FFE9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00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1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014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image" Target="../media/image11.jp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525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663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094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2372201" cy="1591310"/>
          </a:xfrm>
          <a:custGeom>
            <a:avLst/>
            <a:gdLst/>
            <a:ahLst/>
            <a:cxnLst/>
            <a:rect l="l" t="t" r="r" b="b"/>
            <a:pathLst>
              <a:path w="3162935" h="1591310">
                <a:moveTo>
                  <a:pt x="2312108" y="0"/>
                </a:moveTo>
                <a:lnTo>
                  <a:pt x="0" y="0"/>
                </a:lnTo>
                <a:lnTo>
                  <a:pt x="0" y="1096538"/>
                </a:lnTo>
                <a:lnTo>
                  <a:pt x="886220" y="1591307"/>
                </a:lnTo>
                <a:lnTo>
                  <a:pt x="3162720" y="364614"/>
                </a:lnTo>
                <a:lnTo>
                  <a:pt x="2729104" y="87970"/>
                </a:lnTo>
                <a:lnTo>
                  <a:pt x="2312108" y="0"/>
                </a:lnTo>
                <a:close/>
              </a:path>
            </a:pathLst>
          </a:custGeom>
          <a:solidFill>
            <a:srgbClr val="C4C6C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1" y="3844442"/>
            <a:ext cx="623411" cy="1102360"/>
          </a:xfrm>
          <a:custGeom>
            <a:avLst/>
            <a:gdLst/>
            <a:ahLst/>
            <a:cxnLst/>
            <a:rect l="l" t="t" r="r" b="b"/>
            <a:pathLst>
              <a:path w="831215" h="1102360">
                <a:moveTo>
                  <a:pt x="831100" y="0"/>
                </a:moveTo>
                <a:lnTo>
                  <a:pt x="0" y="0"/>
                </a:lnTo>
                <a:lnTo>
                  <a:pt x="0" y="1101737"/>
                </a:lnTo>
                <a:lnTo>
                  <a:pt x="831100" y="1101737"/>
                </a:lnTo>
                <a:lnTo>
                  <a:pt x="831100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563410" y="1"/>
            <a:ext cx="6070759" cy="3183255"/>
          </a:xfrm>
          <a:custGeom>
            <a:avLst/>
            <a:gdLst/>
            <a:ahLst/>
            <a:cxnLst/>
            <a:rect l="l" t="t" r="r" b="b"/>
            <a:pathLst>
              <a:path w="8094345" h="3183255">
                <a:moveTo>
                  <a:pt x="8094170" y="0"/>
                </a:moveTo>
                <a:lnTo>
                  <a:pt x="0" y="0"/>
                </a:lnTo>
                <a:lnTo>
                  <a:pt x="7612" y="3183080"/>
                </a:lnTo>
                <a:lnTo>
                  <a:pt x="8094170" y="0"/>
                </a:lnTo>
                <a:close/>
              </a:path>
            </a:pathLst>
          </a:custGeom>
          <a:solidFill>
            <a:srgbClr val="E9E9EA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1" y="739100"/>
            <a:ext cx="4077176" cy="3538854"/>
          </a:xfrm>
          <a:custGeom>
            <a:avLst/>
            <a:gdLst/>
            <a:ahLst/>
            <a:cxnLst/>
            <a:rect l="l" t="t" r="r" b="b"/>
            <a:pathLst>
              <a:path w="5436235" h="3538854">
                <a:moveTo>
                  <a:pt x="1759944" y="0"/>
                </a:moveTo>
                <a:lnTo>
                  <a:pt x="0" y="725220"/>
                </a:lnTo>
                <a:lnTo>
                  <a:pt x="0" y="3283162"/>
                </a:lnTo>
                <a:lnTo>
                  <a:pt x="681333" y="3538689"/>
                </a:lnTo>
                <a:lnTo>
                  <a:pt x="5436022" y="1595513"/>
                </a:lnTo>
                <a:lnTo>
                  <a:pt x="1759944" y="0"/>
                </a:lnTo>
                <a:close/>
              </a:path>
            </a:pathLst>
          </a:custGeom>
          <a:solidFill>
            <a:srgbClr val="BCBEC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429754" y="1"/>
            <a:ext cx="4074795" cy="845185"/>
          </a:xfrm>
          <a:custGeom>
            <a:avLst/>
            <a:gdLst/>
            <a:ahLst/>
            <a:cxnLst/>
            <a:rect l="l" t="t" r="r" b="b"/>
            <a:pathLst>
              <a:path w="5433059" h="845185">
                <a:moveTo>
                  <a:pt x="5432624" y="0"/>
                </a:moveTo>
                <a:lnTo>
                  <a:pt x="0" y="0"/>
                </a:lnTo>
                <a:lnTo>
                  <a:pt x="1364795" y="608464"/>
                </a:lnTo>
                <a:lnTo>
                  <a:pt x="3288972" y="845167"/>
                </a:lnTo>
                <a:lnTo>
                  <a:pt x="5432624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0" y="4665929"/>
            <a:ext cx="2819400" cy="2192655"/>
          </a:xfrm>
          <a:custGeom>
            <a:avLst/>
            <a:gdLst/>
            <a:ahLst/>
            <a:cxnLst/>
            <a:rect l="l" t="t" r="r" b="b"/>
            <a:pathLst>
              <a:path w="3759200" h="2192654">
                <a:moveTo>
                  <a:pt x="0" y="0"/>
                </a:moveTo>
                <a:lnTo>
                  <a:pt x="0" y="2192071"/>
                </a:lnTo>
                <a:lnTo>
                  <a:pt x="1892343" y="2192071"/>
                </a:lnTo>
                <a:lnTo>
                  <a:pt x="3758948" y="1471177"/>
                </a:lnTo>
                <a:lnTo>
                  <a:pt x="0" y="0"/>
                </a:lnTo>
                <a:close/>
              </a:path>
            </a:pathLst>
          </a:custGeom>
          <a:solidFill>
            <a:srgbClr val="C4C6C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1" y="3021587"/>
            <a:ext cx="2798921" cy="3105785"/>
          </a:xfrm>
          <a:custGeom>
            <a:avLst/>
            <a:gdLst/>
            <a:ahLst/>
            <a:cxnLst/>
            <a:rect l="l" t="t" r="r" b="b"/>
            <a:pathLst>
              <a:path w="3731895" h="3105785">
                <a:moveTo>
                  <a:pt x="3731846" y="0"/>
                </a:moveTo>
                <a:lnTo>
                  <a:pt x="0" y="1497139"/>
                </a:lnTo>
                <a:lnTo>
                  <a:pt x="0" y="1632984"/>
                </a:lnTo>
                <a:lnTo>
                  <a:pt x="3731846" y="3105277"/>
                </a:lnTo>
                <a:lnTo>
                  <a:pt x="3731846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2797779" y="3018764"/>
            <a:ext cx="1261586" cy="1394460"/>
          </a:xfrm>
          <a:custGeom>
            <a:avLst/>
            <a:gdLst/>
            <a:ahLst/>
            <a:cxnLst/>
            <a:rect l="l" t="t" r="r" b="b"/>
            <a:pathLst>
              <a:path w="1682114" h="1394460">
                <a:moveTo>
                  <a:pt x="0" y="0"/>
                </a:moveTo>
                <a:lnTo>
                  <a:pt x="0" y="1394142"/>
                </a:lnTo>
                <a:lnTo>
                  <a:pt x="1681746" y="679234"/>
                </a:lnTo>
                <a:lnTo>
                  <a:pt x="0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2798885" y="2334614"/>
            <a:ext cx="1278254" cy="1373505"/>
          </a:xfrm>
          <a:custGeom>
            <a:avLst/>
            <a:gdLst/>
            <a:ahLst/>
            <a:cxnLst/>
            <a:rect l="l" t="t" r="r" b="b"/>
            <a:pathLst>
              <a:path w="1704339" h="1373504">
                <a:moveTo>
                  <a:pt x="1704174" y="0"/>
                </a:moveTo>
                <a:lnTo>
                  <a:pt x="0" y="686562"/>
                </a:lnTo>
                <a:lnTo>
                  <a:pt x="1697875" y="1373111"/>
                </a:lnTo>
                <a:lnTo>
                  <a:pt x="1704174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1091510" y="1"/>
            <a:ext cx="2985611" cy="2334895"/>
          </a:xfrm>
          <a:custGeom>
            <a:avLst/>
            <a:gdLst/>
            <a:ahLst/>
            <a:cxnLst/>
            <a:rect l="l" t="t" r="r" b="b"/>
            <a:pathLst>
              <a:path w="3980815" h="2334895">
                <a:moveTo>
                  <a:pt x="3980675" y="0"/>
                </a:moveTo>
                <a:lnTo>
                  <a:pt x="1955114" y="0"/>
                </a:lnTo>
                <a:lnTo>
                  <a:pt x="0" y="825268"/>
                </a:lnTo>
                <a:lnTo>
                  <a:pt x="3980675" y="2334612"/>
                </a:lnTo>
                <a:lnTo>
                  <a:pt x="3980675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0" y="960141"/>
            <a:ext cx="497205" cy="499745"/>
          </a:xfrm>
          <a:custGeom>
            <a:avLst/>
            <a:gdLst/>
            <a:ahLst/>
            <a:cxnLst/>
            <a:rect l="l" t="t" r="r" b="b"/>
            <a:pathLst>
              <a:path w="662940" h="499744">
                <a:moveTo>
                  <a:pt x="0" y="0"/>
                </a:moveTo>
                <a:lnTo>
                  <a:pt x="0" y="499685"/>
                </a:lnTo>
                <a:lnTo>
                  <a:pt x="662660" y="226637"/>
                </a:lnTo>
                <a:lnTo>
                  <a:pt x="0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19" y="1167860"/>
            <a:ext cx="70570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0579" y="6377940"/>
            <a:ext cx="2927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438" y="6377940"/>
            <a:ext cx="21042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7109" y="6377940"/>
            <a:ext cx="21042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82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2372201" cy="1591310"/>
          </a:xfrm>
          <a:custGeom>
            <a:avLst/>
            <a:gdLst/>
            <a:ahLst/>
            <a:cxnLst/>
            <a:rect l="l" t="t" r="r" b="b"/>
            <a:pathLst>
              <a:path w="3162935" h="1591310">
                <a:moveTo>
                  <a:pt x="2312108" y="0"/>
                </a:moveTo>
                <a:lnTo>
                  <a:pt x="0" y="0"/>
                </a:lnTo>
                <a:lnTo>
                  <a:pt x="0" y="1096538"/>
                </a:lnTo>
                <a:lnTo>
                  <a:pt x="886220" y="1591307"/>
                </a:lnTo>
                <a:lnTo>
                  <a:pt x="3162720" y="364614"/>
                </a:lnTo>
                <a:lnTo>
                  <a:pt x="2729104" y="87970"/>
                </a:lnTo>
                <a:lnTo>
                  <a:pt x="2312108" y="0"/>
                </a:lnTo>
                <a:close/>
              </a:path>
            </a:pathLst>
          </a:custGeom>
          <a:solidFill>
            <a:srgbClr val="C4C6C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1" y="3844442"/>
            <a:ext cx="623411" cy="1102360"/>
          </a:xfrm>
          <a:custGeom>
            <a:avLst/>
            <a:gdLst/>
            <a:ahLst/>
            <a:cxnLst/>
            <a:rect l="l" t="t" r="r" b="b"/>
            <a:pathLst>
              <a:path w="831215" h="1102360">
                <a:moveTo>
                  <a:pt x="831100" y="0"/>
                </a:moveTo>
                <a:lnTo>
                  <a:pt x="0" y="0"/>
                </a:lnTo>
                <a:lnTo>
                  <a:pt x="0" y="1101737"/>
                </a:lnTo>
                <a:lnTo>
                  <a:pt x="831100" y="1101737"/>
                </a:lnTo>
                <a:lnTo>
                  <a:pt x="831100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563410" y="1"/>
            <a:ext cx="6070759" cy="3183255"/>
          </a:xfrm>
          <a:custGeom>
            <a:avLst/>
            <a:gdLst/>
            <a:ahLst/>
            <a:cxnLst/>
            <a:rect l="l" t="t" r="r" b="b"/>
            <a:pathLst>
              <a:path w="8094345" h="3183255">
                <a:moveTo>
                  <a:pt x="8094170" y="0"/>
                </a:moveTo>
                <a:lnTo>
                  <a:pt x="0" y="0"/>
                </a:lnTo>
                <a:lnTo>
                  <a:pt x="7612" y="3183080"/>
                </a:lnTo>
                <a:lnTo>
                  <a:pt x="8094170" y="0"/>
                </a:lnTo>
                <a:close/>
              </a:path>
            </a:pathLst>
          </a:custGeom>
          <a:solidFill>
            <a:srgbClr val="E9E9EA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1" y="739100"/>
            <a:ext cx="4077176" cy="3538854"/>
          </a:xfrm>
          <a:custGeom>
            <a:avLst/>
            <a:gdLst/>
            <a:ahLst/>
            <a:cxnLst/>
            <a:rect l="l" t="t" r="r" b="b"/>
            <a:pathLst>
              <a:path w="5436235" h="3538854">
                <a:moveTo>
                  <a:pt x="1759944" y="0"/>
                </a:moveTo>
                <a:lnTo>
                  <a:pt x="0" y="725220"/>
                </a:lnTo>
                <a:lnTo>
                  <a:pt x="0" y="3283162"/>
                </a:lnTo>
                <a:lnTo>
                  <a:pt x="681333" y="3538689"/>
                </a:lnTo>
                <a:lnTo>
                  <a:pt x="5436022" y="1595513"/>
                </a:lnTo>
                <a:lnTo>
                  <a:pt x="1759944" y="0"/>
                </a:lnTo>
                <a:close/>
              </a:path>
            </a:pathLst>
          </a:custGeom>
          <a:solidFill>
            <a:srgbClr val="BCBEC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429754" y="1"/>
            <a:ext cx="4074795" cy="845185"/>
          </a:xfrm>
          <a:custGeom>
            <a:avLst/>
            <a:gdLst/>
            <a:ahLst/>
            <a:cxnLst/>
            <a:rect l="l" t="t" r="r" b="b"/>
            <a:pathLst>
              <a:path w="5433059" h="845185">
                <a:moveTo>
                  <a:pt x="5432624" y="0"/>
                </a:moveTo>
                <a:lnTo>
                  <a:pt x="0" y="0"/>
                </a:lnTo>
                <a:lnTo>
                  <a:pt x="1364795" y="608464"/>
                </a:lnTo>
                <a:lnTo>
                  <a:pt x="3288972" y="845167"/>
                </a:lnTo>
                <a:lnTo>
                  <a:pt x="5432624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0" y="4665929"/>
            <a:ext cx="2819400" cy="2192655"/>
          </a:xfrm>
          <a:custGeom>
            <a:avLst/>
            <a:gdLst/>
            <a:ahLst/>
            <a:cxnLst/>
            <a:rect l="l" t="t" r="r" b="b"/>
            <a:pathLst>
              <a:path w="3759200" h="2192654">
                <a:moveTo>
                  <a:pt x="0" y="0"/>
                </a:moveTo>
                <a:lnTo>
                  <a:pt x="0" y="2192071"/>
                </a:lnTo>
                <a:lnTo>
                  <a:pt x="1892343" y="2192071"/>
                </a:lnTo>
                <a:lnTo>
                  <a:pt x="3758948" y="1471177"/>
                </a:lnTo>
                <a:lnTo>
                  <a:pt x="0" y="0"/>
                </a:lnTo>
                <a:close/>
              </a:path>
            </a:pathLst>
          </a:custGeom>
          <a:solidFill>
            <a:srgbClr val="C4C6C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1" y="3021587"/>
            <a:ext cx="2798921" cy="3105785"/>
          </a:xfrm>
          <a:custGeom>
            <a:avLst/>
            <a:gdLst/>
            <a:ahLst/>
            <a:cxnLst/>
            <a:rect l="l" t="t" r="r" b="b"/>
            <a:pathLst>
              <a:path w="3731895" h="3105785">
                <a:moveTo>
                  <a:pt x="3731846" y="0"/>
                </a:moveTo>
                <a:lnTo>
                  <a:pt x="0" y="1497139"/>
                </a:lnTo>
                <a:lnTo>
                  <a:pt x="0" y="1632984"/>
                </a:lnTo>
                <a:lnTo>
                  <a:pt x="3731846" y="3105277"/>
                </a:lnTo>
                <a:lnTo>
                  <a:pt x="3731846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2797779" y="3018764"/>
            <a:ext cx="1261586" cy="1394460"/>
          </a:xfrm>
          <a:custGeom>
            <a:avLst/>
            <a:gdLst/>
            <a:ahLst/>
            <a:cxnLst/>
            <a:rect l="l" t="t" r="r" b="b"/>
            <a:pathLst>
              <a:path w="1682114" h="1394460">
                <a:moveTo>
                  <a:pt x="0" y="0"/>
                </a:moveTo>
                <a:lnTo>
                  <a:pt x="0" y="1394142"/>
                </a:lnTo>
                <a:lnTo>
                  <a:pt x="1681746" y="679234"/>
                </a:lnTo>
                <a:lnTo>
                  <a:pt x="0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2798885" y="2334614"/>
            <a:ext cx="1278254" cy="1373505"/>
          </a:xfrm>
          <a:custGeom>
            <a:avLst/>
            <a:gdLst/>
            <a:ahLst/>
            <a:cxnLst/>
            <a:rect l="l" t="t" r="r" b="b"/>
            <a:pathLst>
              <a:path w="1704339" h="1373504">
                <a:moveTo>
                  <a:pt x="1704174" y="0"/>
                </a:moveTo>
                <a:lnTo>
                  <a:pt x="0" y="686562"/>
                </a:lnTo>
                <a:lnTo>
                  <a:pt x="1697875" y="1373111"/>
                </a:lnTo>
                <a:lnTo>
                  <a:pt x="1704174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1091510" y="1"/>
            <a:ext cx="2985611" cy="2334895"/>
          </a:xfrm>
          <a:custGeom>
            <a:avLst/>
            <a:gdLst/>
            <a:ahLst/>
            <a:cxnLst/>
            <a:rect l="l" t="t" r="r" b="b"/>
            <a:pathLst>
              <a:path w="3980815" h="2334895">
                <a:moveTo>
                  <a:pt x="3980675" y="0"/>
                </a:moveTo>
                <a:lnTo>
                  <a:pt x="1955114" y="0"/>
                </a:lnTo>
                <a:lnTo>
                  <a:pt x="0" y="825268"/>
                </a:lnTo>
                <a:lnTo>
                  <a:pt x="3980675" y="2334612"/>
                </a:lnTo>
                <a:lnTo>
                  <a:pt x="3980675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0" y="960141"/>
            <a:ext cx="497205" cy="499745"/>
          </a:xfrm>
          <a:custGeom>
            <a:avLst/>
            <a:gdLst/>
            <a:ahLst/>
            <a:cxnLst/>
            <a:rect l="l" t="t" r="r" b="b"/>
            <a:pathLst>
              <a:path w="662940" h="499744">
                <a:moveTo>
                  <a:pt x="0" y="0"/>
                </a:moveTo>
                <a:lnTo>
                  <a:pt x="0" y="499685"/>
                </a:lnTo>
                <a:lnTo>
                  <a:pt x="662660" y="226637"/>
                </a:lnTo>
                <a:lnTo>
                  <a:pt x="0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19" y="1167860"/>
            <a:ext cx="70570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0579" y="6377940"/>
            <a:ext cx="2927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438" y="6377940"/>
            <a:ext cx="21042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7109" y="6377940"/>
            <a:ext cx="21042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9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03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2372201" cy="1591310"/>
          </a:xfrm>
          <a:custGeom>
            <a:avLst/>
            <a:gdLst/>
            <a:ahLst/>
            <a:cxnLst/>
            <a:rect l="l" t="t" r="r" b="b"/>
            <a:pathLst>
              <a:path w="3162935" h="1591310">
                <a:moveTo>
                  <a:pt x="2312108" y="0"/>
                </a:moveTo>
                <a:lnTo>
                  <a:pt x="0" y="0"/>
                </a:lnTo>
                <a:lnTo>
                  <a:pt x="0" y="1096538"/>
                </a:lnTo>
                <a:lnTo>
                  <a:pt x="886220" y="1591307"/>
                </a:lnTo>
                <a:lnTo>
                  <a:pt x="3162720" y="364614"/>
                </a:lnTo>
                <a:lnTo>
                  <a:pt x="2729104" y="87970"/>
                </a:lnTo>
                <a:lnTo>
                  <a:pt x="2312108" y="0"/>
                </a:lnTo>
                <a:close/>
              </a:path>
            </a:pathLst>
          </a:custGeom>
          <a:solidFill>
            <a:srgbClr val="C4C6C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1" y="3844442"/>
            <a:ext cx="623411" cy="1102360"/>
          </a:xfrm>
          <a:custGeom>
            <a:avLst/>
            <a:gdLst/>
            <a:ahLst/>
            <a:cxnLst/>
            <a:rect l="l" t="t" r="r" b="b"/>
            <a:pathLst>
              <a:path w="831215" h="1102360">
                <a:moveTo>
                  <a:pt x="831100" y="0"/>
                </a:moveTo>
                <a:lnTo>
                  <a:pt x="0" y="0"/>
                </a:lnTo>
                <a:lnTo>
                  <a:pt x="0" y="1101737"/>
                </a:lnTo>
                <a:lnTo>
                  <a:pt x="831100" y="1101737"/>
                </a:lnTo>
                <a:lnTo>
                  <a:pt x="831100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563410" y="1"/>
            <a:ext cx="6070759" cy="3183255"/>
          </a:xfrm>
          <a:custGeom>
            <a:avLst/>
            <a:gdLst/>
            <a:ahLst/>
            <a:cxnLst/>
            <a:rect l="l" t="t" r="r" b="b"/>
            <a:pathLst>
              <a:path w="8094345" h="3183255">
                <a:moveTo>
                  <a:pt x="8094170" y="0"/>
                </a:moveTo>
                <a:lnTo>
                  <a:pt x="0" y="0"/>
                </a:lnTo>
                <a:lnTo>
                  <a:pt x="7612" y="3183080"/>
                </a:lnTo>
                <a:lnTo>
                  <a:pt x="8094170" y="0"/>
                </a:lnTo>
                <a:close/>
              </a:path>
            </a:pathLst>
          </a:custGeom>
          <a:solidFill>
            <a:srgbClr val="E9E9EA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bk object 19"/>
          <p:cNvSpPr/>
          <p:nvPr/>
        </p:nvSpPr>
        <p:spPr>
          <a:xfrm>
            <a:off x="1" y="739100"/>
            <a:ext cx="4077176" cy="3538854"/>
          </a:xfrm>
          <a:custGeom>
            <a:avLst/>
            <a:gdLst/>
            <a:ahLst/>
            <a:cxnLst/>
            <a:rect l="l" t="t" r="r" b="b"/>
            <a:pathLst>
              <a:path w="5436235" h="3538854">
                <a:moveTo>
                  <a:pt x="1759944" y="0"/>
                </a:moveTo>
                <a:lnTo>
                  <a:pt x="0" y="725220"/>
                </a:lnTo>
                <a:lnTo>
                  <a:pt x="0" y="3283162"/>
                </a:lnTo>
                <a:lnTo>
                  <a:pt x="681333" y="3538689"/>
                </a:lnTo>
                <a:lnTo>
                  <a:pt x="5436022" y="1595513"/>
                </a:lnTo>
                <a:lnTo>
                  <a:pt x="1759944" y="0"/>
                </a:lnTo>
                <a:close/>
              </a:path>
            </a:pathLst>
          </a:custGeom>
          <a:solidFill>
            <a:srgbClr val="BCBEC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bk object 20"/>
          <p:cNvSpPr/>
          <p:nvPr/>
        </p:nvSpPr>
        <p:spPr>
          <a:xfrm>
            <a:off x="1429754" y="1"/>
            <a:ext cx="4074795" cy="845185"/>
          </a:xfrm>
          <a:custGeom>
            <a:avLst/>
            <a:gdLst/>
            <a:ahLst/>
            <a:cxnLst/>
            <a:rect l="l" t="t" r="r" b="b"/>
            <a:pathLst>
              <a:path w="5433059" h="845185">
                <a:moveTo>
                  <a:pt x="5432624" y="0"/>
                </a:moveTo>
                <a:lnTo>
                  <a:pt x="0" y="0"/>
                </a:lnTo>
                <a:lnTo>
                  <a:pt x="1364795" y="608464"/>
                </a:lnTo>
                <a:lnTo>
                  <a:pt x="3288972" y="845167"/>
                </a:lnTo>
                <a:lnTo>
                  <a:pt x="5432624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bk object 21"/>
          <p:cNvSpPr/>
          <p:nvPr/>
        </p:nvSpPr>
        <p:spPr>
          <a:xfrm>
            <a:off x="0" y="4665929"/>
            <a:ext cx="2819400" cy="2192655"/>
          </a:xfrm>
          <a:custGeom>
            <a:avLst/>
            <a:gdLst/>
            <a:ahLst/>
            <a:cxnLst/>
            <a:rect l="l" t="t" r="r" b="b"/>
            <a:pathLst>
              <a:path w="3759200" h="2192654">
                <a:moveTo>
                  <a:pt x="0" y="0"/>
                </a:moveTo>
                <a:lnTo>
                  <a:pt x="0" y="2192071"/>
                </a:lnTo>
                <a:lnTo>
                  <a:pt x="1892343" y="2192071"/>
                </a:lnTo>
                <a:lnTo>
                  <a:pt x="3758948" y="1471177"/>
                </a:lnTo>
                <a:lnTo>
                  <a:pt x="0" y="0"/>
                </a:lnTo>
                <a:close/>
              </a:path>
            </a:pathLst>
          </a:custGeom>
          <a:solidFill>
            <a:srgbClr val="C4C6C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bk object 22"/>
          <p:cNvSpPr/>
          <p:nvPr/>
        </p:nvSpPr>
        <p:spPr>
          <a:xfrm>
            <a:off x="1" y="3021587"/>
            <a:ext cx="2798921" cy="3105785"/>
          </a:xfrm>
          <a:custGeom>
            <a:avLst/>
            <a:gdLst/>
            <a:ahLst/>
            <a:cxnLst/>
            <a:rect l="l" t="t" r="r" b="b"/>
            <a:pathLst>
              <a:path w="3731895" h="3105785">
                <a:moveTo>
                  <a:pt x="3731846" y="0"/>
                </a:moveTo>
                <a:lnTo>
                  <a:pt x="0" y="1497139"/>
                </a:lnTo>
                <a:lnTo>
                  <a:pt x="0" y="1632984"/>
                </a:lnTo>
                <a:lnTo>
                  <a:pt x="3731846" y="3105277"/>
                </a:lnTo>
                <a:lnTo>
                  <a:pt x="3731846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bk object 23"/>
          <p:cNvSpPr/>
          <p:nvPr/>
        </p:nvSpPr>
        <p:spPr>
          <a:xfrm>
            <a:off x="2797779" y="3018764"/>
            <a:ext cx="1261586" cy="1394460"/>
          </a:xfrm>
          <a:custGeom>
            <a:avLst/>
            <a:gdLst/>
            <a:ahLst/>
            <a:cxnLst/>
            <a:rect l="l" t="t" r="r" b="b"/>
            <a:pathLst>
              <a:path w="1682114" h="1394460">
                <a:moveTo>
                  <a:pt x="0" y="0"/>
                </a:moveTo>
                <a:lnTo>
                  <a:pt x="0" y="1394142"/>
                </a:lnTo>
                <a:lnTo>
                  <a:pt x="1681746" y="679234"/>
                </a:lnTo>
                <a:lnTo>
                  <a:pt x="0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bk object 24"/>
          <p:cNvSpPr/>
          <p:nvPr/>
        </p:nvSpPr>
        <p:spPr>
          <a:xfrm>
            <a:off x="2798885" y="2334614"/>
            <a:ext cx="1278254" cy="1373505"/>
          </a:xfrm>
          <a:custGeom>
            <a:avLst/>
            <a:gdLst/>
            <a:ahLst/>
            <a:cxnLst/>
            <a:rect l="l" t="t" r="r" b="b"/>
            <a:pathLst>
              <a:path w="1704339" h="1373504">
                <a:moveTo>
                  <a:pt x="1704174" y="0"/>
                </a:moveTo>
                <a:lnTo>
                  <a:pt x="0" y="686562"/>
                </a:lnTo>
                <a:lnTo>
                  <a:pt x="1697875" y="1373111"/>
                </a:lnTo>
                <a:lnTo>
                  <a:pt x="1704174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bk object 25"/>
          <p:cNvSpPr/>
          <p:nvPr/>
        </p:nvSpPr>
        <p:spPr>
          <a:xfrm>
            <a:off x="1091510" y="1"/>
            <a:ext cx="2985611" cy="2334895"/>
          </a:xfrm>
          <a:custGeom>
            <a:avLst/>
            <a:gdLst/>
            <a:ahLst/>
            <a:cxnLst/>
            <a:rect l="l" t="t" r="r" b="b"/>
            <a:pathLst>
              <a:path w="3980815" h="2334895">
                <a:moveTo>
                  <a:pt x="3980675" y="0"/>
                </a:moveTo>
                <a:lnTo>
                  <a:pt x="1955114" y="0"/>
                </a:lnTo>
                <a:lnTo>
                  <a:pt x="0" y="825268"/>
                </a:lnTo>
                <a:lnTo>
                  <a:pt x="3980675" y="2334612"/>
                </a:lnTo>
                <a:lnTo>
                  <a:pt x="3980675" y="0"/>
                </a:lnTo>
                <a:close/>
              </a:path>
            </a:pathLst>
          </a:custGeom>
          <a:solidFill>
            <a:srgbClr val="DEDFE0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bk object 26"/>
          <p:cNvSpPr/>
          <p:nvPr/>
        </p:nvSpPr>
        <p:spPr>
          <a:xfrm>
            <a:off x="0" y="960141"/>
            <a:ext cx="497205" cy="499745"/>
          </a:xfrm>
          <a:custGeom>
            <a:avLst/>
            <a:gdLst/>
            <a:ahLst/>
            <a:cxnLst/>
            <a:rect l="l" t="t" r="r" b="b"/>
            <a:pathLst>
              <a:path w="662940" h="499744">
                <a:moveTo>
                  <a:pt x="0" y="0"/>
                </a:moveTo>
                <a:lnTo>
                  <a:pt x="0" y="499685"/>
                </a:lnTo>
                <a:lnTo>
                  <a:pt x="662660" y="226637"/>
                </a:lnTo>
                <a:lnTo>
                  <a:pt x="0" y="0"/>
                </a:lnTo>
                <a:close/>
              </a:path>
            </a:pathLst>
          </a:custGeom>
          <a:solidFill>
            <a:srgbClr val="E6E7E8">
              <a:alpha val="41000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0520" y="561750"/>
            <a:ext cx="5747722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ABAE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519" y="1167860"/>
            <a:ext cx="70570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31F2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0579" y="6377940"/>
            <a:ext cx="29276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438" y="6377940"/>
            <a:ext cx="21042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0D23-6761-44B3-8B7A-844FEEEACBB6}" type="datetimeFigureOut">
              <a:rPr lang="id-ID" smtClean="0"/>
              <a:t>03/03/2021</a:t>
            </a:fld>
            <a:endParaRPr lang="id-ID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7109" y="6377940"/>
            <a:ext cx="21042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CD628-D32E-467A-89F8-35D433960F4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4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342900" eaLnBrk="1" hangingPunct="1">
        <a:defRPr>
          <a:latin typeface="+mn-lt"/>
          <a:ea typeface="+mn-ea"/>
          <a:cs typeface="+mn-cs"/>
        </a:defRPr>
      </a:lvl2pPr>
      <a:lvl3pPr marL="685800" eaLnBrk="1" hangingPunct="1">
        <a:defRPr>
          <a:latin typeface="+mn-lt"/>
          <a:ea typeface="+mn-ea"/>
          <a:cs typeface="+mn-cs"/>
        </a:defRPr>
      </a:lvl3pPr>
      <a:lvl4pPr marL="1028700" eaLnBrk="1" hangingPunct="1">
        <a:defRPr>
          <a:latin typeface="+mn-lt"/>
          <a:ea typeface="+mn-ea"/>
          <a:cs typeface="+mn-cs"/>
        </a:defRPr>
      </a:lvl4pPr>
      <a:lvl5pPr marL="1371600" eaLnBrk="1" hangingPunct="1">
        <a:defRPr>
          <a:latin typeface="+mn-lt"/>
          <a:ea typeface="+mn-ea"/>
          <a:cs typeface="+mn-cs"/>
        </a:defRPr>
      </a:lvl5pPr>
      <a:lvl6pPr marL="1714500" eaLnBrk="1" hangingPunct="1">
        <a:defRPr>
          <a:latin typeface="+mn-lt"/>
          <a:ea typeface="+mn-ea"/>
          <a:cs typeface="+mn-cs"/>
        </a:defRPr>
      </a:lvl6pPr>
      <a:lvl7pPr marL="2057400" eaLnBrk="1" hangingPunct="1">
        <a:defRPr>
          <a:latin typeface="+mn-lt"/>
          <a:ea typeface="+mn-ea"/>
          <a:cs typeface="+mn-cs"/>
        </a:defRPr>
      </a:lvl7pPr>
      <a:lvl8pPr marL="2400300" eaLnBrk="1" hangingPunct="1">
        <a:defRPr>
          <a:latin typeface="+mn-lt"/>
          <a:ea typeface="+mn-ea"/>
          <a:cs typeface="+mn-cs"/>
        </a:defRPr>
      </a:lvl8pPr>
      <a:lvl9pPr marL="27432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1755C732-3264-4614-8316-41F75483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7">
            <a:extLst>
              <a:ext uri="{FF2B5EF4-FFF2-40B4-BE49-F238E27FC236}">
                <a16:creationId xmlns:a16="http://schemas.microsoft.com/office/drawing/2014/main" id="{59C7C6ED-4EA1-4532-A820-59A8ADEE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6"/>
            <a:ext cx="9172471" cy="6856214"/>
            <a:chOff x="-15736" y="0"/>
            <a:chExt cx="12229962" cy="685621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A197BB7-B689-4B37-8BE2-FC23F6ED6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93E4556-7891-471E-B9B7-A38508C75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F9C6176-D87B-4D8F-8BC3-FE6DF55C4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838BA48-DDFB-46B3-9EF6-031C91D27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168" y="3975609"/>
            <a:ext cx="7492258" cy="1054745"/>
          </a:xfrm>
        </p:spPr>
        <p:txBody>
          <a:bodyPr>
            <a:normAutofit/>
          </a:bodyPr>
          <a:lstStyle/>
          <a:p>
            <a:r>
              <a:rPr lang="id-ID" dirty="0">
                <a:solidFill>
                  <a:srgbClr val="262626"/>
                </a:solidFill>
              </a:rPr>
              <a:t>Listrik Dinamis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753" y="630155"/>
            <a:ext cx="7202795" cy="388793"/>
          </a:xfrm>
        </p:spPr>
        <p:txBody>
          <a:bodyPr>
            <a:normAutofit/>
          </a:bodyPr>
          <a:lstStyle/>
          <a:p>
            <a:r>
              <a:rPr lang="id-ID" sz="1700">
                <a:solidFill>
                  <a:srgbClr val="000000"/>
                </a:solidFill>
              </a:rPr>
              <a:t>Pertemuan ke 5</a:t>
            </a:r>
            <a:endParaRPr lang="id-ID" sz="1700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D786D6-2C42-45AF-888B-F2038C4D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3" y="1092200"/>
            <a:ext cx="7499739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indra">
            <a:extLst>
              <a:ext uri="{FF2B5EF4-FFF2-40B4-BE49-F238E27FC236}">
                <a16:creationId xmlns:a16="http://schemas.microsoft.com/office/drawing/2014/main" id="{FA51A359-942F-44DE-B10B-7732CC84EDF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112556" y="1410207"/>
            <a:ext cx="2923660" cy="2455875"/>
          </a:xfrm>
          <a:prstGeom prst="rect">
            <a:avLst/>
          </a:prstGeom>
          <a:noFill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D6659D-FA60-4C6D-A9F6-063E294AA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3836" y="5501254"/>
            <a:ext cx="7202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80804" y="5100802"/>
            <a:ext cx="7538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id-ID" b="1" dirty="0">
                <a:latin typeface="Adobe Heiti Std R" pitchFamily="34" charset="-128"/>
                <a:ea typeface="Adobe Heiti Std R" pitchFamily="34" charset="-128"/>
              </a:rPr>
              <a:t>ARUS LISTRIK, HAMBATAN</a:t>
            </a:r>
            <a:r>
              <a:rPr lang="en-ID" b="1" dirty="0">
                <a:latin typeface="Adobe Heiti Std R" pitchFamily="34" charset="-128"/>
                <a:ea typeface="Adobe Heiti Std R" pitchFamily="34" charset="-128"/>
              </a:rPr>
              <a:t>,</a:t>
            </a:r>
            <a:r>
              <a:rPr lang="id-ID" b="1" dirty="0">
                <a:latin typeface="Adobe Heiti Std R" pitchFamily="34" charset="-128"/>
                <a:ea typeface="Adobe Heiti Std R" pitchFamily="34" charset="-128"/>
              </a:rPr>
              <a:t> DAN RANGKAIAN LISTRIK</a:t>
            </a:r>
            <a:endParaRPr lang="id-ID" dirty="0">
              <a:latin typeface="Adobe Heiti Std R" pitchFamily="34" charset="-128"/>
              <a:ea typeface="Adobe Heiti Std R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07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NOVO\Pictures\Screenshots\Screenshot (96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692696"/>
            <a:ext cx="374441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311077" y="185065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Gambar Rangkaian Seri Hambatan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4517" y="2852936"/>
            <a:ext cx="5455675" cy="2531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Dari semua pernyataan tersebut di atas maka dapat kita simpulkan bahwa, sifat-sifat rangkaian seri yaitu 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b="1" dirty="0">
                <a:latin typeface="Century Schoolbook" pitchFamily="18" charset="0"/>
              </a:rPr>
              <a:t>V</a:t>
            </a:r>
            <a:r>
              <a:rPr lang="id-ID" b="1" baseline="-25000" dirty="0">
                <a:latin typeface="Century Schoolbook" pitchFamily="18" charset="0"/>
              </a:rPr>
              <a:t>total</a:t>
            </a:r>
            <a:r>
              <a:rPr lang="id-ID" b="1" dirty="0">
                <a:latin typeface="Century Schoolbook" pitchFamily="18" charset="0"/>
              </a:rPr>
              <a:t> = V</a:t>
            </a:r>
            <a:r>
              <a:rPr lang="id-ID" b="1" baseline="-25000" dirty="0">
                <a:latin typeface="Century Schoolbook" pitchFamily="18" charset="0"/>
              </a:rPr>
              <a:t>1 </a:t>
            </a:r>
            <a:r>
              <a:rPr lang="id-ID" b="1" dirty="0">
                <a:latin typeface="Century Schoolbook" pitchFamily="18" charset="0"/>
              </a:rPr>
              <a:t>+ V</a:t>
            </a:r>
            <a:r>
              <a:rPr lang="id-ID" b="1" baseline="-25000" dirty="0">
                <a:latin typeface="Century Schoolbook" pitchFamily="18" charset="0"/>
              </a:rPr>
              <a:t>2</a:t>
            </a:r>
            <a:r>
              <a:rPr lang="id-ID" b="1" dirty="0">
                <a:latin typeface="Century Schoolbook" pitchFamily="18" charset="0"/>
              </a:rPr>
              <a:t> + V</a:t>
            </a:r>
            <a:r>
              <a:rPr lang="id-ID" b="1" baseline="-25000" dirty="0">
                <a:latin typeface="Century Schoolbook" pitchFamily="18" charset="0"/>
              </a:rPr>
              <a:t>3</a:t>
            </a:r>
            <a:endParaRPr lang="id-ID" dirty="0">
              <a:latin typeface="Century Schoolbook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b="1" dirty="0">
                <a:latin typeface="Century Schoolbook" pitchFamily="18" charset="0"/>
              </a:rPr>
              <a:t> I</a:t>
            </a:r>
            <a:r>
              <a:rPr lang="id-ID" b="1" baseline="-25000" dirty="0">
                <a:latin typeface="Century Schoolbook" pitchFamily="18" charset="0"/>
              </a:rPr>
              <a:t>total</a:t>
            </a:r>
            <a:r>
              <a:rPr lang="id-ID" b="1" dirty="0">
                <a:latin typeface="Century Schoolbook" pitchFamily="18" charset="0"/>
              </a:rPr>
              <a:t> = I</a:t>
            </a:r>
            <a:r>
              <a:rPr lang="id-ID" b="1" baseline="-25000" dirty="0">
                <a:latin typeface="Century Schoolbook" pitchFamily="18" charset="0"/>
              </a:rPr>
              <a:t>1 </a:t>
            </a:r>
            <a:r>
              <a:rPr lang="id-ID" b="1" dirty="0">
                <a:latin typeface="Century Schoolbook" pitchFamily="18" charset="0"/>
              </a:rPr>
              <a:t>= I</a:t>
            </a:r>
            <a:r>
              <a:rPr lang="id-ID" b="1" baseline="-25000" dirty="0">
                <a:latin typeface="Century Schoolbook" pitchFamily="18" charset="0"/>
              </a:rPr>
              <a:t>2</a:t>
            </a:r>
            <a:r>
              <a:rPr lang="id-ID" b="1" dirty="0">
                <a:latin typeface="Century Schoolbook" pitchFamily="18" charset="0"/>
              </a:rPr>
              <a:t> = I</a:t>
            </a:r>
            <a:r>
              <a:rPr lang="id-ID" b="1" baseline="-25000" dirty="0">
                <a:latin typeface="Century Schoolbook" pitchFamily="18" charset="0"/>
              </a:rPr>
              <a:t>3</a:t>
            </a:r>
            <a:endParaRPr lang="id-ID" dirty="0">
              <a:latin typeface="Century Schoolbook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b="1" dirty="0">
                <a:latin typeface="Century Schoolbook" pitchFamily="18" charset="0"/>
              </a:rPr>
              <a:t>R</a:t>
            </a:r>
            <a:r>
              <a:rPr lang="id-ID" b="1" baseline="-25000" dirty="0">
                <a:latin typeface="Century Schoolbook" pitchFamily="18" charset="0"/>
              </a:rPr>
              <a:t>s</a:t>
            </a:r>
            <a:r>
              <a:rPr lang="id-ID" b="1" dirty="0">
                <a:latin typeface="Century Schoolbook" pitchFamily="18" charset="0"/>
              </a:rPr>
              <a:t> = R</a:t>
            </a:r>
            <a:r>
              <a:rPr lang="id-ID" b="1" baseline="-25000" dirty="0">
                <a:latin typeface="Century Schoolbook" pitchFamily="18" charset="0"/>
              </a:rPr>
              <a:t>1</a:t>
            </a:r>
            <a:r>
              <a:rPr lang="id-ID" b="1" dirty="0">
                <a:latin typeface="Century Schoolbook" pitchFamily="18" charset="0"/>
              </a:rPr>
              <a:t> + R</a:t>
            </a:r>
            <a:r>
              <a:rPr lang="id-ID" b="1" baseline="-25000" dirty="0">
                <a:latin typeface="Century Schoolbook" pitchFamily="18" charset="0"/>
              </a:rPr>
              <a:t>2</a:t>
            </a:r>
            <a:r>
              <a:rPr lang="id-ID" b="1" dirty="0">
                <a:latin typeface="Century Schoolbook" pitchFamily="18" charset="0"/>
              </a:rPr>
              <a:t> + R</a:t>
            </a:r>
            <a:r>
              <a:rPr lang="id-ID" b="1" baseline="-25000" dirty="0">
                <a:latin typeface="Century Schoolbook" pitchFamily="18" charset="0"/>
              </a:rPr>
              <a:t>3</a:t>
            </a:r>
            <a:endParaRPr lang="id-ID" dirty="0"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5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908720"/>
            <a:ext cx="7560840" cy="502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b="1" dirty="0">
                <a:latin typeface="Century Schoolbook" pitchFamily="18" charset="0"/>
              </a:rPr>
              <a:t>Contoh Soal</a:t>
            </a:r>
            <a:endParaRPr lang="id-ID" dirty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Tiga buah resistor dengan besar hambatan masing-masing 10 Ω, 8 Ω, dan 4 Ω disusun secara seri dan dihubungkan dengan sumber tegangan. Tentukan hambatan pengganti total </a:t>
            </a:r>
            <a:r>
              <a:rPr lang="en-ID" dirty="0">
                <a:latin typeface="Century Schoolbook" pitchFamily="18" charset="0"/>
              </a:rPr>
              <a:t>y</a:t>
            </a:r>
            <a:r>
              <a:rPr lang="id-ID" dirty="0">
                <a:latin typeface="Century Schoolbook" pitchFamily="18" charset="0"/>
              </a:rPr>
              <a:t>ang dihasilkan ketiga resistor!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Dik</a:t>
            </a:r>
            <a:r>
              <a:rPr lang="en-ID" dirty="0" err="1">
                <a:latin typeface="Century Schoolbook" pitchFamily="18" charset="0"/>
              </a:rPr>
              <a:t>etahui</a:t>
            </a:r>
            <a:r>
              <a:rPr lang="id-ID" dirty="0">
                <a:latin typeface="Century Schoolbook" pitchFamily="18" charset="0"/>
              </a:rPr>
              <a:t> : R</a:t>
            </a:r>
            <a:r>
              <a:rPr lang="id-ID" baseline="-25000" dirty="0">
                <a:latin typeface="Century Schoolbook" pitchFamily="18" charset="0"/>
              </a:rPr>
              <a:t>1</a:t>
            </a:r>
            <a:r>
              <a:rPr lang="id-ID" dirty="0">
                <a:latin typeface="Century Schoolbook" pitchFamily="18" charset="0"/>
              </a:rPr>
              <a:t> = 10Ω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                    R</a:t>
            </a:r>
            <a:r>
              <a:rPr lang="id-ID" baseline="-25000" dirty="0">
                <a:latin typeface="Century Schoolbook" pitchFamily="18" charset="0"/>
              </a:rPr>
              <a:t>2</a:t>
            </a:r>
            <a:r>
              <a:rPr lang="id-ID" dirty="0">
                <a:latin typeface="Century Schoolbook" pitchFamily="18" charset="0"/>
              </a:rPr>
              <a:t> = 8Ω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                    R</a:t>
            </a:r>
            <a:r>
              <a:rPr lang="id-ID" baseline="-25000" dirty="0">
                <a:latin typeface="Century Schoolbook" pitchFamily="18" charset="0"/>
              </a:rPr>
              <a:t>3</a:t>
            </a:r>
            <a:r>
              <a:rPr lang="id-ID" dirty="0">
                <a:latin typeface="Century Schoolbook" pitchFamily="18" charset="0"/>
              </a:rPr>
              <a:t> = 4Ω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Dit</a:t>
            </a:r>
            <a:r>
              <a:rPr lang="en-ID" dirty="0" err="1">
                <a:latin typeface="Century Schoolbook" pitchFamily="18" charset="0"/>
              </a:rPr>
              <a:t>anya</a:t>
            </a:r>
            <a:r>
              <a:rPr lang="id-ID" dirty="0">
                <a:latin typeface="Century Schoolbook" pitchFamily="18" charset="0"/>
              </a:rPr>
              <a:t> : R</a:t>
            </a:r>
            <a:r>
              <a:rPr lang="id-ID" baseline="-25000" dirty="0">
                <a:latin typeface="Century Schoolbook" pitchFamily="18" charset="0"/>
              </a:rPr>
              <a:t>s</a:t>
            </a:r>
            <a:r>
              <a:rPr lang="id-ID" dirty="0">
                <a:latin typeface="Century Schoolbook" pitchFamily="18" charset="0"/>
              </a:rPr>
              <a:t> ?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Jawab :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R</a:t>
            </a:r>
            <a:r>
              <a:rPr lang="id-ID" baseline="-25000" dirty="0">
                <a:latin typeface="Century Schoolbook" pitchFamily="18" charset="0"/>
              </a:rPr>
              <a:t>s</a:t>
            </a:r>
            <a:r>
              <a:rPr lang="id-ID" dirty="0">
                <a:latin typeface="Century Schoolbook" pitchFamily="18" charset="0"/>
              </a:rPr>
              <a:t> = R</a:t>
            </a:r>
            <a:r>
              <a:rPr lang="id-ID" baseline="-25000" dirty="0">
                <a:latin typeface="Century Schoolbook" pitchFamily="18" charset="0"/>
              </a:rPr>
              <a:t>1</a:t>
            </a:r>
            <a:r>
              <a:rPr lang="id-ID" dirty="0">
                <a:latin typeface="Century Schoolbook" pitchFamily="18" charset="0"/>
              </a:rPr>
              <a:t> + R</a:t>
            </a:r>
            <a:r>
              <a:rPr lang="id-ID" baseline="-25000" dirty="0">
                <a:latin typeface="Century Schoolbook" pitchFamily="18" charset="0"/>
              </a:rPr>
              <a:t>2</a:t>
            </a:r>
            <a:r>
              <a:rPr lang="id-ID" dirty="0">
                <a:latin typeface="Century Schoolbook" pitchFamily="18" charset="0"/>
              </a:rPr>
              <a:t> + R</a:t>
            </a:r>
            <a:r>
              <a:rPr lang="id-ID" baseline="-25000" dirty="0">
                <a:latin typeface="Century Schoolbook" pitchFamily="18" charset="0"/>
              </a:rPr>
              <a:t>3</a:t>
            </a:r>
            <a:endParaRPr lang="id-ID" dirty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     = 10 + 8 + 4 = 22Ω</a:t>
            </a:r>
          </a:p>
        </p:txBody>
      </p:sp>
    </p:spTree>
    <p:extLst>
      <p:ext uri="{BB962C8B-B14F-4D97-AF65-F5344CB8AC3E}">
        <p14:creationId xmlns:p14="http://schemas.microsoft.com/office/powerpoint/2010/main" val="69230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820891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LcPeriod" startAt="2"/>
            </a:pPr>
            <a:r>
              <a:rPr lang="id-ID" sz="2400" b="1" dirty="0">
                <a:latin typeface="Century Schoolbook" pitchFamily="18" charset="0"/>
              </a:rPr>
              <a:t>Rangkaian Paralel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	</a:t>
            </a:r>
            <a:r>
              <a:rPr lang="id-ID" sz="1600" dirty="0">
                <a:latin typeface="Century Schoolbook" pitchFamily="18" charset="0"/>
              </a:rPr>
              <a:t>Pada susunan pararel tegangan pada masing-masing resistor sama besar yaitu sama dengan tegangan dalam rangkaian sehingga kuat arus yang mengalir melalui tiap-tiap resistor berbeda sesuai dengan besar hambatannya masing-masing. Kuat arus yang mengalir dalam rangkaian sama dengan jumlah kuat arus yang mengalir pada tiap-tiap resistor.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953" y="2943821"/>
            <a:ext cx="828092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	</a:t>
            </a:r>
            <a:r>
              <a:rPr lang="id-ID" sz="1600" dirty="0">
                <a:latin typeface="Century Schoolbook" pitchFamily="18" charset="0"/>
              </a:rPr>
              <a:t>Prinsip Susunan Rangkaian Pararel :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1600" dirty="0">
                <a:latin typeface="Century Schoolbook" pitchFamily="18" charset="0"/>
              </a:rPr>
              <a:t>Bertujuan untuk memperkecil hambatan suatu rangkaian.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1600" dirty="0">
                <a:latin typeface="Century Schoolbook" pitchFamily="18" charset="0"/>
              </a:rPr>
              <a:t>Besar tegangan pada ujung-ujung tiap komponen sama yaitu sama dengan tegangan pada ujung-ujung hambatan pengganti pararelnya.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sz="1600" dirty="0">
                <a:latin typeface="Century Schoolbook" pitchFamily="18" charset="0"/>
              </a:rPr>
              <a:t>Arus terbagi-bagi sesuai dengan besar hambatan masing-masing resistor. Kuat arus pada ujung-ujung hambatan pengganti pararel sama dengan jumlah arus yang melalui tiap-tiap komponen. Dengan kata lain susunan pararel berfungsi sebagai pembagi arus.</a:t>
            </a:r>
          </a:p>
        </p:txBody>
      </p:sp>
    </p:spTree>
    <p:extLst>
      <p:ext uri="{BB962C8B-B14F-4D97-AF65-F5344CB8AC3E}">
        <p14:creationId xmlns:p14="http://schemas.microsoft.com/office/powerpoint/2010/main" val="7244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1076" y="1850653"/>
            <a:ext cx="384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Gambar Rangkaian Paralel Hambatan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44517" y="2852936"/>
                <a:ext cx="5311658" cy="3182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Dari semua pernyataan di atas tadi maka dapat kita simpulkan bahwa sifat-sfat dari rangkaian hambatan pararel adalah :</a:t>
                </a:r>
              </a:p>
              <a:p>
                <a:pPr marL="285750" lvl="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id-ID" dirty="0">
                    <a:latin typeface="Century Schoolbook" pitchFamily="18" charset="0"/>
                  </a:rPr>
                  <a:t>Tegangan sama besar  </a:t>
                </a:r>
                <a:r>
                  <a:rPr lang="id-ID" b="1" dirty="0">
                    <a:latin typeface="Century Schoolbook" pitchFamily="18" charset="0"/>
                  </a:rPr>
                  <a:t>V</a:t>
                </a:r>
                <a:r>
                  <a:rPr lang="id-ID" b="1" baseline="-25000" dirty="0">
                    <a:latin typeface="Century Schoolbook" pitchFamily="18" charset="0"/>
                  </a:rPr>
                  <a:t>total</a:t>
                </a:r>
                <a:r>
                  <a:rPr lang="id-ID" b="1" dirty="0">
                    <a:latin typeface="Century Schoolbook" pitchFamily="18" charset="0"/>
                  </a:rPr>
                  <a:t> = V</a:t>
                </a:r>
                <a:r>
                  <a:rPr lang="id-ID" b="1" baseline="-25000" dirty="0">
                    <a:latin typeface="Century Schoolbook" pitchFamily="18" charset="0"/>
                  </a:rPr>
                  <a:t>2</a:t>
                </a:r>
                <a:r>
                  <a:rPr lang="id-ID" b="1" dirty="0">
                    <a:latin typeface="Century Schoolbook" pitchFamily="18" charset="0"/>
                  </a:rPr>
                  <a:t> = V</a:t>
                </a:r>
                <a:r>
                  <a:rPr lang="id-ID" b="1" baseline="-25000" dirty="0">
                    <a:latin typeface="Century Schoolbook" pitchFamily="18" charset="0"/>
                  </a:rPr>
                  <a:t>2</a:t>
                </a:r>
                <a:r>
                  <a:rPr lang="id-ID" b="1" dirty="0">
                    <a:latin typeface="Century Schoolbook" pitchFamily="18" charset="0"/>
                  </a:rPr>
                  <a:t> =V</a:t>
                </a:r>
                <a:r>
                  <a:rPr lang="id-ID" b="1" baseline="-25000" dirty="0">
                    <a:latin typeface="Century Schoolbook" pitchFamily="18" charset="0"/>
                  </a:rPr>
                  <a:t>3</a:t>
                </a:r>
                <a:endParaRPr lang="id-ID" dirty="0">
                  <a:latin typeface="Century Schoolbook" pitchFamily="18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id-ID" dirty="0">
                    <a:latin typeface="Century Schoolbook" pitchFamily="18" charset="0"/>
                  </a:rPr>
                  <a:t>Sebagai Pembagi Arus  </a:t>
                </a:r>
                <a:r>
                  <a:rPr lang="id-ID" b="1" dirty="0">
                    <a:latin typeface="Century Schoolbook" pitchFamily="18" charset="0"/>
                  </a:rPr>
                  <a:t>I</a:t>
                </a:r>
                <a:r>
                  <a:rPr lang="id-ID" b="1" baseline="-25000" dirty="0">
                    <a:latin typeface="Century Schoolbook" pitchFamily="18" charset="0"/>
                  </a:rPr>
                  <a:t>total</a:t>
                </a:r>
                <a:r>
                  <a:rPr lang="id-ID" b="1" dirty="0">
                    <a:latin typeface="Century Schoolbook" pitchFamily="18" charset="0"/>
                  </a:rPr>
                  <a:t> = I</a:t>
                </a:r>
                <a:r>
                  <a:rPr lang="id-ID" b="1" baseline="-25000" dirty="0">
                    <a:latin typeface="Century Schoolbook" pitchFamily="18" charset="0"/>
                  </a:rPr>
                  <a:t>1</a:t>
                </a:r>
                <a:r>
                  <a:rPr lang="id-ID" b="1" dirty="0">
                    <a:latin typeface="Century Schoolbook" pitchFamily="18" charset="0"/>
                  </a:rPr>
                  <a:t> + I</a:t>
                </a:r>
                <a:r>
                  <a:rPr lang="id-ID" b="1" baseline="-25000" dirty="0">
                    <a:latin typeface="Century Schoolbook" pitchFamily="18" charset="0"/>
                  </a:rPr>
                  <a:t>2</a:t>
                </a:r>
                <a:r>
                  <a:rPr lang="id-ID" b="1" dirty="0">
                    <a:latin typeface="Century Schoolbook" pitchFamily="18" charset="0"/>
                  </a:rPr>
                  <a:t> + I</a:t>
                </a:r>
                <a:r>
                  <a:rPr lang="id-ID" b="1" baseline="-25000" dirty="0">
                    <a:latin typeface="Century Schoolbook" pitchFamily="18" charset="0"/>
                  </a:rPr>
                  <a:t>3</a:t>
                </a:r>
                <a:endParaRPr lang="id-ID" dirty="0">
                  <a:latin typeface="Century Schoolbook" pitchFamily="18" charset="0"/>
                </a:endParaRPr>
              </a:p>
              <a:p>
                <a:pPr marL="285750" lvl="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id-ID" dirty="0">
                    <a:latin typeface="Century Schoolbook" pitchFamily="18" charset="0"/>
                  </a:rPr>
                  <a:t>Rumus hambatan pengganti paralel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1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id-ID" b="1" i="1">
                                <a:latin typeface="Cambria Math"/>
                              </a:rPr>
                              <m:t>𝒕𝒐𝒕𝒂𝒍</m:t>
                            </m:r>
                          </m:sub>
                        </m:sSub>
                      </m:den>
                    </m:f>
                    <m:r>
                      <a:rPr lang="id-ID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1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id-ID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id-ID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1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id-ID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id-ID" b="1" i="1">
                        <a:latin typeface="Cambria Math"/>
                      </a:rPr>
                      <m:t>+…+</m:t>
                    </m:r>
                    <m:f>
                      <m:fPr>
                        <m:ctrlPr>
                          <a:rPr lang="id-ID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1" i="1"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id-ID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id-ID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endParaRPr lang="id-ID" dirty="0">
                  <a:latin typeface="Century Schoolbook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17" y="2852936"/>
                <a:ext cx="5311658" cy="3182603"/>
              </a:xfrm>
              <a:prstGeom prst="rect">
                <a:avLst/>
              </a:prstGeom>
              <a:blipFill>
                <a:blip r:embed="rId2"/>
                <a:stretch>
                  <a:fillRect l="-1033" r="-9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692695"/>
            <a:ext cx="2870768" cy="115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14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0843" y="260648"/>
                <a:ext cx="7416824" cy="6038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d-ID" b="1" dirty="0">
                    <a:latin typeface="Century Schoolbook" pitchFamily="18" charset="0"/>
                  </a:rPr>
                  <a:t>Contoh soal</a:t>
                </a:r>
                <a:endParaRPr lang="id-ID" dirty="0">
                  <a:latin typeface="Century Schoolbook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Tiga buah resistor disusun secara pararel dengan hambatannya masing-masing 8Ω, 6Ω dan 4Ω. Tentukan besar hambatan pengga</a:t>
                </a:r>
                <a:r>
                  <a:rPr lang="en-ID" dirty="0">
                    <a:latin typeface="Century Schoolbook" pitchFamily="18" charset="0"/>
                  </a:rPr>
                  <a:t>n</a:t>
                </a:r>
                <a:r>
                  <a:rPr lang="id-ID" dirty="0">
                    <a:latin typeface="Century Schoolbook" pitchFamily="18" charset="0"/>
                  </a:rPr>
                  <a:t>ti total yang dihasilkan ketiga resistor tersebut!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Dik</a:t>
                </a:r>
                <a:r>
                  <a:rPr lang="en-ID" dirty="0" err="1">
                    <a:latin typeface="Century Schoolbook" pitchFamily="18" charset="0"/>
                  </a:rPr>
                  <a:t>etahui</a:t>
                </a:r>
                <a:r>
                  <a:rPr lang="id-ID" dirty="0">
                    <a:latin typeface="Century Schoolbook" pitchFamily="18" charset="0"/>
                  </a:rPr>
                  <a:t> : R</a:t>
                </a:r>
                <a:r>
                  <a:rPr lang="id-ID" baseline="-25000" dirty="0">
                    <a:latin typeface="Century Schoolbook" pitchFamily="18" charset="0"/>
                  </a:rPr>
                  <a:t>1</a:t>
                </a:r>
                <a:r>
                  <a:rPr lang="id-ID" dirty="0">
                    <a:latin typeface="Century Schoolbook" pitchFamily="18" charset="0"/>
                  </a:rPr>
                  <a:t> = 8 Ω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                    R</a:t>
                </a:r>
                <a:r>
                  <a:rPr lang="id-ID" baseline="-25000" dirty="0">
                    <a:latin typeface="Century Schoolbook" pitchFamily="18" charset="0"/>
                  </a:rPr>
                  <a:t>2</a:t>
                </a:r>
                <a:r>
                  <a:rPr lang="id-ID" dirty="0">
                    <a:latin typeface="Century Schoolbook" pitchFamily="18" charset="0"/>
                  </a:rPr>
                  <a:t> = 6Ω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	      R</a:t>
                </a:r>
                <a:r>
                  <a:rPr lang="id-ID" baseline="-25000" dirty="0">
                    <a:latin typeface="Century Schoolbook" pitchFamily="18" charset="0"/>
                  </a:rPr>
                  <a:t>3</a:t>
                </a:r>
                <a:r>
                  <a:rPr lang="id-ID" dirty="0">
                    <a:latin typeface="Century Schoolbook" pitchFamily="18" charset="0"/>
                  </a:rPr>
                  <a:t> = 4Ω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Dit</a:t>
                </a:r>
                <a:r>
                  <a:rPr lang="en-ID" dirty="0" err="1">
                    <a:latin typeface="Century Schoolbook" pitchFamily="18" charset="0"/>
                  </a:rPr>
                  <a:t>anya</a:t>
                </a:r>
                <a:r>
                  <a:rPr lang="id-ID" dirty="0">
                    <a:latin typeface="Century Schoolbook" pitchFamily="18" charset="0"/>
                  </a:rPr>
                  <a:t> : Rp ?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Jawab 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id-ID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id-ID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id-ID" sz="16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sz="16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entury Schoolbook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d-ID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16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sz="1600" i="1"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id-ID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3+4+6</m:t>
                          </m:r>
                        </m:num>
                        <m:den>
                          <m:r>
                            <a:rPr lang="id-ID" sz="1600" i="1">
                              <a:latin typeface="Cambria Math"/>
                            </a:rPr>
                            <m:t>24</m:t>
                          </m:r>
                        </m:den>
                      </m:f>
                      <m:r>
                        <a:rPr lang="id-ID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13</m:t>
                          </m:r>
                        </m:num>
                        <m:den>
                          <m:r>
                            <a:rPr lang="id-ID" sz="1600" i="1">
                              <a:latin typeface="Cambria Math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id-ID" sz="1600" dirty="0">
                  <a:latin typeface="Century Schoolbook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16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sz="1600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id-ID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600" i="1">
                              <a:latin typeface="Cambria Math"/>
                            </a:rPr>
                            <m:t>24</m:t>
                          </m:r>
                        </m:num>
                        <m:den>
                          <m:r>
                            <a:rPr lang="id-ID" sz="1600" i="1">
                              <a:latin typeface="Cambria Math"/>
                            </a:rPr>
                            <m:t>13</m:t>
                          </m:r>
                        </m:den>
                      </m:f>
                      <m:r>
                        <a:rPr lang="id-ID" sz="1600" i="1">
                          <a:latin typeface="Cambria Math"/>
                        </a:rPr>
                        <m:t>=1,84 </m:t>
                      </m:r>
                      <m:r>
                        <a:rPr lang="id-ID" sz="1600" i="1">
                          <a:latin typeface="Cambria Math"/>
                        </a:rPr>
                        <m:t>𝑜h𝑚</m:t>
                      </m:r>
                    </m:oMath>
                  </m:oMathPara>
                </a14:m>
                <a:endParaRPr lang="id-ID" sz="1600" dirty="0"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3" y="260648"/>
                <a:ext cx="7416824" cy="6038128"/>
              </a:xfrm>
              <a:prstGeom prst="rect">
                <a:avLst/>
              </a:prstGeom>
              <a:blipFill rotWithShape="1">
                <a:blip r:embed="rId2"/>
                <a:stretch>
                  <a:fillRect l="-740" r="-5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880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764704"/>
            <a:ext cx="763284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sz="2000" b="1" dirty="0">
                <a:latin typeface="Century Schoolbook" pitchFamily="18" charset="0"/>
              </a:rPr>
              <a:t>C. Rangkaian Hambatan Pengganti Campuran</a:t>
            </a:r>
            <a:endParaRPr lang="id-ID" sz="2000" dirty="0">
              <a:latin typeface="Century Schoolbook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Rangkaian campuran adalah rangkaian gabungan antara rangkaian seri dan pararel. Penyelesaian soal dapat ditentukan hambatan pengganti serinya dahulu atau hambatan pengganti pararelnya terlebih dahulu.</a:t>
            </a:r>
          </a:p>
        </p:txBody>
      </p:sp>
    </p:spTree>
    <p:extLst>
      <p:ext uri="{BB962C8B-B14F-4D97-AF65-F5344CB8AC3E}">
        <p14:creationId xmlns:p14="http://schemas.microsoft.com/office/powerpoint/2010/main" val="152983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A151D7-0052-467A-A428-FC8475487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2656"/>
            <a:ext cx="40047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Contoh soal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Perhatikan gambar, tentukanlah: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3ECD1F-3B2E-40D6-B294-C7E8915F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83" y="980728"/>
            <a:ext cx="30963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Hambatan pengganti.</a:t>
            </a:r>
            <a:endParaRPr lang="id-ID" dirty="0">
              <a:latin typeface="Century Schoolbook" pitchFamily="18" charset="0"/>
              <a:cs typeface="Arial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Kuat arus pada rangkaian tersebut.</a:t>
            </a:r>
            <a:endParaRPr lang="id-ID" dirty="0">
              <a:latin typeface="Century Schoolbook" pitchFamily="18" charset="0"/>
              <a:cs typeface="Arial" pitchFamily="34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Kuat arus yang melalui </a:t>
            </a:r>
            <a:r>
              <a:rPr kumimoji="0" lang="id-ID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R1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 dan </a:t>
            </a:r>
            <a:r>
              <a:rPr kumimoji="0" lang="id-ID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R2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itchFamily="18" charset="0"/>
              <a:cs typeface="Arial" pitchFamily="34" charset="0"/>
            </a:endParaRPr>
          </a:p>
        </p:txBody>
      </p:sp>
      <p:pic>
        <p:nvPicPr>
          <p:cNvPr id="4" name="Picture 429" descr="Description: C:\Users\LENOVO\Pictures\Screenshots\Screenshot (59).png">
            <a:extLst>
              <a:ext uri="{FF2B5EF4-FFF2-40B4-BE49-F238E27FC236}">
                <a16:creationId xmlns:a16="http://schemas.microsoft.com/office/drawing/2014/main" id="{7D21A243-ADAF-4613-828F-4FB41AD9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0688"/>
            <a:ext cx="3240360" cy="174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F27B9-3613-4542-AFEE-9360E4C91CE3}"/>
                  </a:ext>
                </a:extLst>
              </p:cNvPr>
              <p:cNvSpPr txBox="1"/>
              <p:nvPr/>
            </p:nvSpPr>
            <p:spPr>
              <a:xfrm>
                <a:off x="395536" y="2549887"/>
                <a:ext cx="4572000" cy="3700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d-ID" dirty="0"/>
                  <a:t>Penyelesaian</a:t>
                </a:r>
              </a:p>
              <a:p>
                <a:r>
                  <a:rPr lang="id-ID" dirty="0"/>
                  <a:t>Dik</a:t>
                </a:r>
                <a:r>
                  <a:rPr lang="en-ID" dirty="0" err="1"/>
                  <a:t>etahui</a:t>
                </a:r>
                <a:r>
                  <a:rPr lang="id-ID" dirty="0"/>
                  <a:t> : R</a:t>
                </a:r>
                <a:r>
                  <a:rPr lang="id-ID" baseline="-25000" dirty="0"/>
                  <a:t>1</a:t>
                </a:r>
                <a:r>
                  <a:rPr lang="id-ID" dirty="0"/>
                  <a:t> = 4Ω	R</a:t>
                </a:r>
                <a:r>
                  <a:rPr lang="id-ID" baseline="-25000" dirty="0"/>
                  <a:t>2</a:t>
                </a:r>
                <a:r>
                  <a:rPr lang="id-ID" dirty="0"/>
                  <a:t> = 2Ω</a:t>
                </a:r>
              </a:p>
              <a:p>
                <a:r>
                  <a:rPr lang="id-ID" dirty="0"/>
                  <a:t>	   R</a:t>
                </a:r>
                <a:r>
                  <a:rPr lang="id-ID" baseline="-25000" dirty="0"/>
                  <a:t>3</a:t>
                </a:r>
                <a:r>
                  <a:rPr lang="id-ID" dirty="0"/>
                  <a:t> = 2Ω	R</a:t>
                </a:r>
                <a:r>
                  <a:rPr lang="id-ID" baseline="-25000" dirty="0"/>
                  <a:t>4</a:t>
                </a:r>
                <a:r>
                  <a:rPr lang="id-ID" dirty="0"/>
                  <a:t> = 3Ω</a:t>
                </a:r>
              </a:p>
              <a:p>
                <a:r>
                  <a:rPr lang="id-ID" dirty="0"/>
                  <a:t>	   E   = 12 V</a:t>
                </a:r>
              </a:p>
              <a:p>
                <a:r>
                  <a:rPr lang="id-ID" dirty="0"/>
                  <a:t>Dit</a:t>
                </a:r>
                <a:r>
                  <a:rPr lang="en-ID" dirty="0" err="1"/>
                  <a:t>anya</a:t>
                </a:r>
                <a:r>
                  <a:rPr lang="id-ID" dirty="0"/>
                  <a:t> : a. R</a:t>
                </a:r>
                <a:r>
                  <a:rPr lang="id-ID" baseline="-25000" dirty="0"/>
                  <a:t>total</a:t>
                </a:r>
                <a:r>
                  <a:rPr lang="id-ID" dirty="0"/>
                  <a:t> ?</a:t>
                </a:r>
              </a:p>
              <a:p>
                <a:r>
                  <a:rPr lang="id-ID" dirty="0"/>
                  <a:t>	b. I</a:t>
                </a:r>
                <a:r>
                  <a:rPr lang="id-ID" baseline="-25000" dirty="0"/>
                  <a:t>total</a:t>
                </a:r>
                <a:r>
                  <a:rPr lang="id-ID" dirty="0"/>
                  <a:t> ?</a:t>
                </a:r>
              </a:p>
              <a:p>
                <a:r>
                  <a:rPr lang="id-ID" dirty="0"/>
                  <a:t>	c. I</a:t>
                </a:r>
                <a:r>
                  <a:rPr lang="id-ID" baseline="-25000" dirty="0"/>
                  <a:t>1</a:t>
                </a:r>
                <a:r>
                  <a:rPr lang="id-ID" dirty="0"/>
                  <a:t> dan I</a:t>
                </a:r>
                <a:r>
                  <a:rPr lang="id-ID" baseline="-25000" dirty="0"/>
                  <a:t>2</a:t>
                </a:r>
                <a:r>
                  <a:rPr lang="id-ID" dirty="0"/>
                  <a:t> </a:t>
                </a:r>
              </a:p>
              <a:p>
                <a:r>
                  <a:rPr lang="id-ID" dirty="0"/>
                  <a:t>Jawab :</a:t>
                </a:r>
              </a:p>
              <a:p>
                <a:pPr/>
                <a:r>
                  <a:rPr lang="id-ID" dirty="0"/>
                  <a:t>a.</a:t>
                </a:r>
                <a:br>
                  <a:rPr lang="id-ID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=1 </m:t>
                      </m:r>
                      <m:r>
                        <a:rPr lang="id-ID" i="1">
                          <a:latin typeface="Cambria Math"/>
                        </a:rPr>
                        <m:t>𝑜h𝑚</m:t>
                      </m:r>
                    </m:oMath>
                  </m:oMathPara>
                </a14:m>
                <a:endParaRPr lang="id-ID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23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=4+1+3=8 </m:t>
                      </m:r>
                      <m:r>
                        <a:rPr lang="id-ID" i="1">
                          <a:latin typeface="Cambria Math"/>
                        </a:rPr>
                        <m:t>𝑜h𝑚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F27B9-3613-4542-AFEE-9360E4C9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49887"/>
                <a:ext cx="4572000" cy="3700115"/>
              </a:xfrm>
              <a:prstGeom prst="rect">
                <a:avLst/>
              </a:prstGeom>
              <a:blipFill>
                <a:blip r:embed="rId3"/>
                <a:stretch>
                  <a:fillRect l="-1200" t="-8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EB3234-CF79-4B37-9955-D05BCE64B05C}"/>
                  </a:ext>
                </a:extLst>
              </p:cNvPr>
              <p:cNvSpPr txBox="1"/>
              <p:nvPr/>
            </p:nvSpPr>
            <p:spPr>
              <a:xfrm>
                <a:off x="4425589" y="2852936"/>
                <a:ext cx="4572000" cy="1920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id-ID" dirty="0"/>
                  <a:t>b.</a:t>
                </a:r>
                <a:br>
                  <a:rPr lang="id-ID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d-ID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d-ID" i="1">
                                  <a:latin typeface="Cambria Math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id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12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id-ID" i="1">
                          <a:latin typeface="Cambria Math"/>
                        </a:rPr>
                        <m:t>=1,5 </m:t>
                      </m:r>
                      <m:r>
                        <a:rPr lang="id-ID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id-ID" dirty="0"/>
              </a:p>
              <a:p>
                <a:endParaRPr lang="id-ID" dirty="0"/>
              </a:p>
              <a:p>
                <a:r>
                  <a:rPr lang="id-ID" dirty="0"/>
                  <a:t>c.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𝑡𝑜𝑡𝑎𝑙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=1,5 </m:t>
                    </m:r>
                    <m:r>
                      <a:rPr lang="id-ID" i="1">
                        <a:latin typeface="Cambria Math"/>
                      </a:rPr>
                      <m:t>𝐴</m:t>
                    </m:r>
                  </m:oMath>
                </a14:m>
                <a:endParaRPr lang="id-ID" dirty="0"/>
              </a:p>
              <a:p>
                <a:r>
                  <a:rPr lang="id-ID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id-ID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d-ID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d-ID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id-ID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id-ID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latin typeface="Cambria Math"/>
                          </a:rPr>
                          <m:t>1,5</m:t>
                        </m:r>
                      </m:num>
                      <m:den>
                        <m:r>
                          <a:rPr lang="id-ID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id-ID" i="1">
                        <a:latin typeface="Cambria Math"/>
                      </a:rPr>
                      <m:t>=0,75 </m:t>
                    </m:r>
                    <m:r>
                      <a:rPr lang="id-ID" i="1">
                        <a:latin typeface="Cambria Math"/>
                      </a:rPr>
                      <m:t>𝐴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EB3234-CF79-4B37-9955-D05BCE64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589" y="2852936"/>
                <a:ext cx="4572000" cy="1920462"/>
              </a:xfrm>
              <a:prstGeom prst="rect">
                <a:avLst/>
              </a:prstGeom>
              <a:blipFill>
                <a:blip r:embed="rId4"/>
                <a:stretch>
                  <a:fillRect l="-1200" t="-1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76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914456" cy="936104"/>
          </a:xfrm>
        </p:spPr>
        <p:txBody>
          <a:bodyPr>
            <a:normAutofit/>
          </a:bodyPr>
          <a:lstStyle/>
          <a:p>
            <a:pPr lvl="0"/>
            <a:r>
              <a:rPr lang="id-ID" sz="3600" b="1" dirty="0">
                <a:solidFill>
                  <a:schemeClr val="tx1"/>
                </a:solidFill>
                <a:latin typeface="Century Schoolbook" pitchFamily="18" charset="0"/>
              </a:rPr>
              <a:t>B. ENERGI DAN DAYA LISTRIK</a:t>
            </a:r>
            <a:endParaRPr lang="id-ID" strike="sngStrik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0115" y="1196752"/>
                <a:ext cx="8424936" cy="4928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id-ID" sz="1400" b="1" dirty="0">
                    <a:latin typeface="Century Schoolbook" pitchFamily="18" charset="0"/>
                  </a:rPr>
                  <a:t>1. Energi Listrik (W).</a:t>
                </a:r>
                <a:endParaRPr lang="id-ID" sz="1400" dirty="0">
                  <a:latin typeface="Century Schoolbook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     Energi Listrik adalah energi yang disebabkan oleh mengalirnya muatan-muatan listrik dalam rangkaian listrik tertutup, maka dirumuskan :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400" b="1" dirty="0">
                    <a:latin typeface="Century Schoolbook" pitchFamily="18" charset="0"/>
                  </a:rPr>
                  <a:t>W  =  V . I . T    atau   W =  I</a:t>
                </a:r>
                <a:r>
                  <a:rPr lang="id-ID" sz="1400" b="1" baseline="30000" dirty="0">
                    <a:latin typeface="Century Schoolbook" pitchFamily="18" charset="0"/>
                  </a:rPr>
                  <a:t>2</a:t>
                </a:r>
                <a:r>
                  <a:rPr lang="id-ID" sz="1400" b="1" dirty="0">
                    <a:latin typeface="Century Schoolbook" pitchFamily="18" charset="0"/>
                  </a:rPr>
                  <a:t> . R . T         </a:t>
                </a:r>
                <a:endParaRPr lang="id-ID" sz="1400" dirty="0">
                  <a:latin typeface="Century Schoolbook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Di mana :   W =  Energi listrik (Joule)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	    V = Tegangan listrik (Volt)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 	    t  =  Selang waktu  (detik)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 	     I = Kuat arus listrik (Ampere)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id-ID" sz="1400" b="1" dirty="0">
                    <a:latin typeface="Century Schoolbook" pitchFamily="18" charset="0"/>
                  </a:rPr>
                  <a:t>2. Daya Listrik (P).</a:t>
                </a:r>
                <a:endParaRPr lang="id-ID" sz="1400" dirty="0">
                  <a:latin typeface="Century Schoolbook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    Daya listrik didefinisikan sebagai energi listrk yang dihasikan tiap satuan waktu, maka dapat dirumuskan :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Dimana :</a:t>
                </a:r>
                <a:br>
                  <a:rPr lang="id-ID" sz="1400" dirty="0">
                    <a:latin typeface="Century Schoolbook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sz="1400" b="1" i="1">
                          <a:latin typeface="Cambria Math"/>
                        </a:rPr>
                        <m:t>𝑷</m:t>
                      </m:r>
                      <m:r>
                        <a:rPr lang="id-ID" sz="1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1400" b="1" i="1">
                              <a:latin typeface="Cambria Math"/>
                            </a:rPr>
                            <m:t>𝑾</m:t>
                          </m:r>
                        </m:num>
                        <m:den>
                          <m:r>
                            <a:rPr lang="id-ID" sz="1400" b="1" i="1">
                              <a:latin typeface="Cambria Math"/>
                            </a:rPr>
                            <m:t>𝒕</m:t>
                          </m:r>
                        </m:den>
                      </m:f>
                      <m:r>
                        <a:rPr lang="id-ID" sz="1400" b="1" i="1">
                          <a:latin typeface="Cambria Math"/>
                        </a:rPr>
                        <m:t>=</m:t>
                      </m:r>
                      <m:r>
                        <a:rPr lang="id-ID" sz="1400" b="1" i="1">
                          <a:latin typeface="Cambria Math"/>
                        </a:rPr>
                        <m:t>𝑽</m:t>
                      </m:r>
                      <m:r>
                        <a:rPr lang="id-ID" sz="1400" b="1" i="1">
                          <a:latin typeface="Cambria Math"/>
                        </a:rPr>
                        <m:t>∙</m:t>
                      </m:r>
                      <m:r>
                        <a:rPr lang="id-ID" sz="1400" b="1" i="1">
                          <a:latin typeface="Cambria Math"/>
                        </a:rPr>
                        <m:t>𝑰</m:t>
                      </m:r>
                      <m:r>
                        <a:rPr lang="id-ID" sz="14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id-ID" sz="1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b="1" i="1">
                              <a:latin typeface="Cambria Math"/>
                            </a:rPr>
                            <m:t>𝑰</m:t>
                          </m:r>
                        </m:e>
                        <m:sup>
                          <m:r>
                            <a:rPr lang="id-ID" sz="14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id-ID" sz="1400" b="1" i="1">
                          <a:latin typeface="Cambria Math"/>
                        </a:rPr>
                        <m:t>∙</m:t>
                      </m:r>
                      <m:r>
                        <a:rPr lang="id-ID" sz="1400" b="1" i="1">
                          <a:latin typeface="Cambria Math"/>
                        </a:rPr>
                        <m:t>𝑹</m:t>
                      </m:r>
                      <m:r>
                        <a:rPr lang="id-ID" sz="1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id-ID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4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id-ID" sz="14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id-ID" sz="1400" b="1" i="1">
                              <a:latin typeface="Cambria Math"/>
                            </a:rPr>
                            <m:t>𝑹</m:t>
                          </m:r>
                        </m:den>
                      </m:f>
                    </m:oMath>
                  </m:oMathPara>
                </a14:m>
                <a:endParaRPr lang="id-ID" sz="1400" dirty="0">
                  <a:latin typeface="Century Schoolbook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1400" dirty="0">
                    <a:latin typeface="Century Schoolbook" pitchFamily="18" charset="0"/>
                  </a:rPr>
                  <a:t> P = Daya listrik   (watt)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15" y="1196752"/>
                <a:ext cx="8424936" cy="4928400"/>
              </a:xfrm>
              <a:prstGeom prst="rect">
                <a:avLst/>
              </a:prstGeom>
              <a:blipFill rotWithShape="1">
                <a:blip r:embed="rId2"/>
                <a:stretch>
                  <a:fillRect l="-217" b="-12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8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20C2-AF59-49EF-AEEC-1A91EAB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Seri </a:t>
            </a:r>
            <a:r>
              <a:rPr lang="en-US" dirty="0" err="1"/>
              <a:t>Menggunakan</a:t>
            </a:r>
            <a:r>
              <a:rPr lang="en-US" dirty="0"/>
              <a:t> MATLAB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A6C99-984A-4030-BC30-CEADC754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04864"/>
            <a:ext cx="3932647" cy="3168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3913D8-593D-45FC-984F-982386BE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04864"/>
            <a:ext cx="392239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BF83-1699-4740-A29D-C942F73F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GUI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B9E67-A3B1-483C-A295-3D3E7008D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76872"/>
            <a:ext cx="5040560" cy="43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</a:rPr>
              <a:t>1.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ARUS LISTRIK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781049" y="1085549"/>
            <a:ext cx="4184780" cy="468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	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(proton) yang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penghantar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(</a:t>
            </a:r>
            <a:r>
              <a:rPr lang="en-US" dirty="0" err="1"/>
              <a:t>elektron</a:t>
            </a:r>
            <a:r>
              <a:rPr lang="en-US" dirty="0"/>
              <a:t>).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/>
              <a:t>	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pada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.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mengalir</a:t>
            </a:r>
            <a:r>
              <a:rPr lang="en-US" dirty="0"/>
              <a:t> pada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berpangkal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berujung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74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E09F-26BD-4715-9DD4-77523974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305960" cy="709865"/>
          </a:xfrm>
        </p:spPr>
        <p:txBody>
          <a:bodyPr/>
          <a:lstStyle/>
          <a:p>
            <a:r>
              <a:rPr lang="en-US" dirty="0"/>
              <a:t>Menu Pushbutton1 (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B89F1-60A8-43AC-A90F-5A1D2291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7" y="2197595"/>
            <a:ext cx="53435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C14E-B854-474D-A188-43930524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017928" cy="709865"/>
          </a:xfrm>
        </p:spPr>
        <p:txBody>
          <a:bodyPr/>
          <a:lstStyle/>
          <a:p>
            <a:r>
              <a:rPr lang="en-US" dirty="0"/>
              <a:t>Menu Pushbutton 2 (</a:t>
            </a:r>
            <a:r>
              <a:rPr lang="en-US" dirty="0" err="1"/>
              <a:t>Tombol</a:t>
            </a:r>
            <a:r>
              <a:rPr lang="en-US" dirty="0"/>
              <a:t> Reset)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01632-1F53-4199-A1FE-11AC5672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357437"/>
            <a:ext cx="53911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4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81BA-336C-442D-982C-9F7B0E2E7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927099"/>
            <a:ext cx="7233952" cy="709865"/>
          </a:xfrm>
        </p:spPr>
        <p:txBody>
          <a:bodyPr/>
          <a:lstStyle/>
          <a:p>
            <a:r>
              <a:rPr lang="en-US" dirty="0"/>
              <a:t>Menu Pushbutton 3 (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)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EA3B8-020E-42DC-BC67-E966C4A8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900362"/>
            <a:ext cx="5372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7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9163" y="620688"/>
            <a:ext cx="75608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b="1" dirty="0"/>
              <a:t>LATIHAN</a:t>
            </a:r>
            <a:r>
              <a:rPr lang="en-ID" sz="2000" b="1" dirty="0"/>
              <a:t> SOAL</a:t>
            </a:r>
            <a:endParaRPr lang="id-ID" sz="2000" b="1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</a:t>
            </a:r>
            <a:r>
              <a:rPr lang="en-US" sz="1600" dirty="0" err="1"/>
              <a:t>hambatan</a:t>
            </a:r>
            <a:r>
              <a:rPr lang="en-US" sz="1600" dirty="0"/>
              <a:t> yang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hambatannya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40 ohm </a:t>
            </a:r>
            <a:r>
              <a:rPr lang="en-US" sz="1600" dirty="0" err="1"/>
              <a:t>dirangkai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seri</a:t>
            </a:r>
            <a:r>
              <a:rPr lang="en-US" sz="1600" dirty="0"/>
              <a:t>. Jika </a:t>
            </a:r>
            <a:r>
              <a:rPr lang="en-US" sz="1600" dirty="0" err="1"/>
              <a:t>ujung-ujung</a:t>
            </a:r>
            <a:r>
              <a:rPr lang="en-US" sz="1600" dirty="0"/>
              <a:t> </a:t>
            </a:r>
            <a:r>
              <a:rPr lang="en-US" sz="1600" dirty="0" err="1"/>
              <a:t>rangkaian</a:t>
            </a:r>
            <a:r>
              <a:rPr lang="en-US" sz="1600" dirty="0"/>
              <a:t> </a:t>
            </a:r>
            <a:r>
              <a:rPr lang="en-US" sz="1600" dirty="0" err="1"/>
              <a:t>dihubungkan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tegangan</a:t>
            </a:r>
            <a:r>
              <a:rPr lang="en-US" sz="1600" dirty="0"/>
              <a:t> </a:t>
            </a:r>
            <a:r>
              <a:rPr lang="en-US" sz="1600" dirty="0" err="1"/>
              <a:t>sebesar</a:t>
            </a:r>
            <a:r>
              <a:rPr lang="en-US" sz="1600" dirty="0"/>
              <a:t> 25 volt,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hitunglah</a:t>
            </a:r>
            <a:r>
              <a:rPr lang="en-US" sz="1600" dirty="0"/>
              <a:t> </a:t>
            </a:r>
            <a:r>
              <a:rPr lang="en-US" sz="1600" dirty="0" err="1"/>
              <a:t>kuat</a:t>
            </a:r>
            <a:r>
              <a:rPr lang="en-US" sz="1600" dirty="0"/>
              <a:t> </a:t>
            </a:r>
            <a:r>
              <a:rPr lang="en-US" sz="1600" dirty="0" err="1"/>
              <a:t>arus</a:t>
            </a:r>
            <a:r>
              <a:rPr lang="en-US" sz="1600" dirty="0"/>
              <a:t> yang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rangkaian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!</a:t>
            </a:r>
            <a:endParaRPr lang="id-ID" sz="1600" dirty="0"/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1600" dirty="0"/>
              <a:t>Jika suatu rangkaian yang terdiri dari 3 buah resistor yang disusun secara pararel dialiri arus listrik sebesar 6A, maka </a:t>
            </a:r>
            <a:r>
              <a:rPr lang="en-US" sz="1600" dirty="0" err="1"/>
              <a:t>hitunglah</a:t>
            </a:r>
            <a:r>
              <a:rPr lang="id-ID" sz="1600" dirty="0"/>
              <a:t> besar tegangan tiap resistor, jika masing-masing hambatannya 3Ω, 4Ω dan 6Ω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buatlah</a:t>
            </a:r>
            <a:r>
              <a:rPr lang="en-US" sz="1600" dirty="0"/>
              <a:t> GUI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codingnya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Matlab</a:t>
            </a:r>
            <a:r>
              <a:rPr lang="en-US" sz="1600" dirty="0"/>
              <a:t>!</a:t>
            </a:r>
            <a:endParaRPr lang="id-ID" sz="1600" dirty="0"/>
          </a:p>
          <a:p>
            <a:pPr algn="just">
              <a:lnSpc>
                <a:spcPct val="150000"/>
              </a:lnSpc>
            </a:pPr>
            <a:r>
              <a:rPr lang="id-ID" sz="1600" dirty="0"/>
              <a:t>3.   Hitunglah kuat arus yang mengalir pada rangkaian di bawah ini :</a:t>
            </a:r>
          </a:p>
          <a:p>
            <a:pPr lvl="0" algn="just">
              <a:lnSpc>
                <a:spcPct val="150000"/>
              </a:lnSpc>
            </a:pPr>
            <a:endParaRPr lang="id-ID" sz="1600" dirty="0"/>
          </a:p>
          <a:p>
            <a:pPr lvl="0" algn="just">
              <a:lnSpc>
                <a:spcPct val="150000"/>
              </a:lnSpc>
            </a:pPr>
            <a:endParaRPr lang="id-ID" sz="1600" dirty="0"/>
          </a:p>
          <a:p>
            <a:pPr lvl="0" algn="just">
              <a:lnSpc>
                <a:spcPct val="150000"/>
              </a:lnSpc>
            </a:pPr>
            <a:endParaRPr lang="id-ID" sz="1600" dirty="0"/>
          </a:p>
          <a:p>
            <a:pPr>
              <a:lnSpc>
                <a:spcPct val="150000"/>
              </a:lnSpc>
            </a:pPr>
            <a:r>
              <a:rPr lang="id-ID" sz="1600" dirty="0"/>
              <a:t>      Jika besar R</a:t>
            </a:r>
            <a:r>
              <a:rPr lang="id-ID" sz="1600" baseline="-25000" dirty="0"/>
              <a:t>1</a:t>
            </a:r>
            <a:r>
              <a:rPr lang="id-ID" sz="1600" dirty="0"/>
              <a:t> = R</a:t>
            </a:r>
            <a:r>
              <a:rPr lang="id-ID" sz="1600" baseline="-25000" dirty="0"/>
              <a:t>2</a:t>
            </a:r>
            <a:r>
              <a:rPr lang="id-ID" sz="1600" dirty="0"/>
              <a:t> = R</a:t>
            </a:r>
            <a:r>
              <a:rPr lang="id-ID" sz="1600" baseline="-25000" dirty="0"/>
              <a:t>3</a:t>
            </a:r>
            <a:r>
              <a:rPr lang="id-ID" sz="1600" dirty="0"/>
              <a:t> =R</a:t>
            </a:r>
            <a:r>
              <a:rPr lang="id-ID" sz="1600" baseline="-25000" dirty="0"/>
              <a:t>4</a:t>
            </a:r>
            <a:r>
              <a:rPr lang="id-ID" sz="1600" dirty="0"/>
              <a:t> = R</a:t>
            </a:r>
            <a:r>
              <a:rPr lang="id-ID" sz="1600" baseline="-25000" dirty="0"/>
              <a:t>5</a:t>
            </a:r>
            <a:r>
              <a:rPr lang="id-ID" sz="1600" dirty="0"/>
              <a:t> = 3 Ω. </a:t>
            </a:r>
          </a:p>
          <a:p>
            <a:pPr>
              <a:lnSpc>
                <a:spcPct val="150000"/>
              </a:lnSpc>
            </a:pPr>
            <a:r>
              <a:rPr lang="id-ID" sz="1600" dirty="0"/>
              <a:t>      Maka </a:t>
            </a:r>
            <a:r>
              <a:rPr lang="en-US" sz="1600" dirty="0" err="1"/>
              <a:t>hitunglah</a:t>
            </a:r>
            <a:r>
              <a:rPr lang="en-US" sz="1600" dirty="0"/>
              <a:t> </a:t>
            </a:r>
            <a:r>
              <a:rPr lang="id-ID" sz="1600" dirty="0"/>
              <a:t>hambatan pengganti AB </a:t>
            </a:r>
            <a:r>
              <a:rPr lang="en-US" sz="1600" dirty="0"/>
              <a:t>!</a:t>
            </a:r>
            <a:endParaRPr lang="id-ID" sz="1600" dirty="0"/>
          </a:p>
          <a:p>
            <a:pPr lvl="0" algn="just">
              <a:lnSpc>
                <a:spcPct val="150000"/>
              </a:lnSpc>
            </a:pPr>
            <a:endParaRPr lang="id-ID" sz="1600" dirty="0"/>
          </a:p>
          <a:p>
            <a:pPr marL="342900" lvl="0" indent="-342900">
              <a:buFont typeface="+mj-lt"/>
              <a:buAutoNum type="arabicPeriod"/>
            </a:pPr>
            <a:endParaRPr lang="id-ID" dirty="0"/>
          </a:p>
        </p:txBody>
      </p:sp>
      <p:pic>
        <p:nvPicPr>
          <p:cNvPr id="4" name="Picture 3" descr="C:\Users\LENOVO\Pictures\Screenshots\Screenshot (7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1921639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004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9163" y="620688"/>
            <a:ext cx="756084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000" b="1" dirty="0"/>
              <a:t>LATIHAN</a:t>
            </a:r>
            <a:r>
              <a:rPr lang="en-ID" sz="2000" b="1" dirty="0"/>
              <a:t> SOAL</a:t>
            </a:r>
            <a:endParaRPr lang="id-ID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id-ID" dirty="0"/>
              <a:t>Diketahui suatu hambatan jenis suatu kawat penghantar aluminium adalah </a:t>
            </a:r>
            <a:r>
              <a:rPr lang="en-US" dirty="0"/>
              <a:t>3,14</a:t>
            </a:r>
            <a:r>
              <a:rPr lang="id-ID" dirty="0"/>
              <a:t>×10</a:t>
            </a:r>
            <a:r>
              <a:rPr lang="id-ID" baseline="30000" dirty="0"/>
              <a:t>-</a:t>
            </a:r>
            <a:r>
              <a:rPr lang="en-US" baseline="30000" dirty="0"/>
              <a:t>6</a:t>
            </a:r>
            <a:r>
              <a:rPr lang="id-ID" dirty="0"/>
              <a:t> Ωm. Kawat tersebut memiliki panjang 10meter dengan diameter 2 mm.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id-ID" dirty="0"/>
              <a:t> hambatan kawat penghantar tersebut</a:t>
            </a:r>
            <a:r>
              <a:rPr lang="en-US" dirty="0"/>
              <a:t>!</a:t>
            </a:r>
            <a:endParaRPr lang="id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id-ID" dirty="0"/>
              <a:t>Kumparan sebuah pemanas listrik memiliki hambatan 5Ω. Jika pada kumparan mengalir arus 10A selama 2 jam, maka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id-ID" dirty="0"/>
              <a:t>besarnya energi yang digunakan</a:t>
            </a:r>
            <a:r>
              <a:rPr lang="en-US" dirty="0"/>
              <a:t>!</a:t>
            </a:r>
            <a:endParaRPr lang="id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id-ID" dirty="0"/>
              <a:t>Sebuah bola lampu berukuran 100W/220V, besarnya daya lampu tersebut jika dipasang pada tegangan 110 V </a:t>
            </a:r>
            <a:r>
              <a:rPr lang="en-US" dirty="0" err="1"/>
              <a:t>sebesar</a:t>
            </a:r>
            <a:r>
              <a:rPr lang="en-US" dirty="0"/>
              <a:t> ….</a:t>
            </a:r>
            <a:endParaRPr lang="en-ID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D" sz="1800" dirty="0" err="1">
                <a:effectLst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elemen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pemanas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listrik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hambatan</a:t>
            </a:r>
            <a:r>
              <a:rPr lang="en-ID" sz="1800" dirty="0">
                <a:effectLst/>
                <a:ea typeface="Calibri" panose="020F0502020204030204" pitchFamily="34" charset="0"/>
              </a:rPr>
              <a:t> 20</a:t>
            </a:r>
            <a:r>
              <a:rPr lang="id-ID" dirty="0"/>
              <a:t>Ω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dialiri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arus</a:t>
            </a:r>
            <a:r>
              <a:rPr lang="en-ID" sz="1800" dirty="0">
                <a:effectLst/>
                <a:ea typeface="Calibri" panose="020F0502020204030204" pitchFamily="34" charset="0"/>
              </a:rPr>
              <a:t> 2 A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selama</a:t>
            </a:r>
            <a:r>
              <a:rPr lang="en-ID" sz="1800" dirty="0">
                <a:effectLst/>
                <a:ea typeface="Calibri" panose="020F0502020204030204" pitchFamily="34" charset="0"/>
              </a:rPr>
              <a:t> 60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detik</a:t>
            </a:r>
            <a:r>
              <a:rPr lang="en-ID" sz="1800" dirty="0">
                <a:effectLst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Hitunglah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a typeface="Calibri" panose="020F0502020204030204" pitchFamily="34" charset="0"/>
              </a:rPr>
              <a:t>b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esar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energi</a:t>
            </a:r>
            <a:r>
              <a:rPr lang="en-ID" sz="1800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listrik</a:t>
            </a:r>
            <a:r>
              <a:rPr lang="en-ID" sz="1800" dirty="0">
                <a:effectLst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digunakan</a:t>
            </a:r>
            <a:r>
              <a:rPr lang="en-ID">
                <a:ea typeface="Calibri" panose="020F0502020204030204" pitchFamily="34" charset="0"/>
              </a:rPr>
              <a:t>!</a:t>
            </a:r>
            <a:endParaRPr lang="id-ID" dirty="0"/>
          </a:p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83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D7DD0-110F-43F3-A7E4-B51873CBF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88001" y="4667136"/>
            <a:ext cx="4932443" cy="1233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 err="1"/>
              <a:t>dimana</a:t>
            </a:r>
            <a:r>
              <a:rPr lang="en-US" cap="all" dirty="0"/>
              <a:t> :   I = </a:t>
            </a:r>
            <a:r>
              <a:rPr lang="en-US" cap="all" dirty="0" err="1"/>
              <a:t>Kuat</a:t>
            </a:r>
            <a:r>
              <a:rPr lang="en-US" cap="all" dirty="0"/>
              <a:t> </a:t>
            </a:r>
            <a:r>
              <a:rPr lang="en-US" cap="all" dirty="0" err="1"/>
              <a:t>arus</a:t>
            </a:r>
            <a:r>
              <a:rPr lang="en-US" cap="all" dirty="0"/>
              <a:t> (ampere)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     	  Q = </a:t>
            </a:r>
            <a:r>
              <a:rPr lang="en-US" cap="all" dirty="0" err="1"/>
              <a:t>Jumlah</a:t>
            </a:r>
            <a:r>
              <a:rPr lang="en-US" cap="all" dirty="0"/>
              <a:t> </a:t>
            </a:r>
            <a:r>
              <a:rPr lang="en-US" cap="all" dirty="0" err="1"/>
              <a:t>muatan</a:t>
            </a:r>
            <a:r>
              <a:rPr lang="en-US" cap="all" dirty="0"/>
              <a:t> (coulomb)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/>
              <a:t>       	    t = </a:t>
            </a:r>
            <a:r>
              <a:rPr lang="en-US" cap="all" dirty="0" err="1"/>
              <a:t>Selang</a:t>
            </a:r>
            <a:r>
              <a:rPr lang="en-US" cap="all" dirty="0"/>
              <a:t> </a:t>
            </a:r>
            <a:r>
              <a:rPr lang="en-US" cap="all" dirty="0" err="1"/>
              <a:t>waktu</a:t>
            </a:r>
            <a:r>
              <a:rPr lang="en-US" cap="all" dirty="0"/>
              <a:t> (</a:t>
            </a:r>
            <a:r>
              <a:rPr lang="en-US" cap="all" dirty="0" err="1"/>
              <a:t>detik</a:t>
            </a:r>
            <a:r>
              <a:rPr lang="en-US" cap="all" dirty="0"/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304571" y="194508"/>
            <a:ext cx="5531091" cy="1284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id-ID" dirty="0">
                <a:latin typeface="Century Schoolbook" pitchFamily="18" charset="0"/>
              </a:rPr>
              <a:t>Besarnya arus listrik merupakan laju perubahan muatan listrik yang menembus penampang suatu penghantar tiap selang satuan waktu.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5B9A9-C547-43D3-B43D-49512AE3022D}"/>
              </a:ext>
            </a:extLst>
          </p:cNvPr>
          <p:cNvSpPr txBox="1"/>
          <p:nvPr/>
        </p:nvSpPr>
        <p:spPr>
          <a:xfrm>
            <a:off x="3188678" y="2505669"/>
            <a:ext cx="5531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entury Schoolbook" pitchFamily="18" charset="0"/>
              </a:rPr>
              <a:t>Karena </a:t>
            </a:r>
            <a:r>
              <a:rPr lang="en-US" dirty="0" err="1">
                <a:latin typeface="Century Schoolbook" pitchFamily="18" charset="0"/>
              </a:rPr>
              <a:t>banyaknya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muatan</a:t>
            </a:r>
            <a:r>
              <a:rPr lang="en-US" dirty="0">
                <a:latin typeface="Century Schoolbook" pitchFamily="18" charset="0"/>
              </a:rPr>
              <a:t> yang </a:t>
            </a:r>
            <a:r>
              <a:rPr lang="en-US" dirty="0" err="1">
                <a:latin typeface="Century Schoolbook" pitchFamily="18" charset="0"/>
              </a:rPr>
              <a:t>mengalir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dalam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penghantar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untuk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arus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searah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adalah</a:t>
            </a:r>
            <a:r>
              <a:rPr lang="en-US" dirty="0">
                <a:latin typeface="Century Schoolbook" pitchFamily="18" charset="0"/>
              </a:rPr>
              <a:t> </a:t>
            </a:r>
            <a:r>
              <a:rPr lang="en-US" dirty="0" err="1">
                <a:latin typeface="Century Schoolbook" pitchFamily="18" charset="0"/>
              </a:rPr>
              <a:t>tetap</a:t>
            </a:r>
            <a:r>
              <a:rPr lang="en-US" dirty="0">
                <a:latin typeface="Century Schoolbook" pitchFamily="18" charset="0"/>
              </a:rPr>
              <a:t>, </a:t>
            </a:r>
            <a:r>
              <a:rPr lang="en-US" dirty="0" err="1">
                <a:latin typeface="Century Schoolbook" pitchFamily="18" charset="0"/>
              </a:rPr>
              <a:t>maka</a:t>
            </a:r>
            <a:r>
              <a:rPr lang="id-ID" dirty="0">
                <a:latin typeface="Century Schoolbook" pitchFamily="18" charset="0"/>
              </a:rPr>
              <a:t> </a:t>
            </a:r>
            <a:r>
              <a:rPr lang="id-ID" b="1" dirty="0">
                <a:latin typeface="Century Schoolbook" pitchFamily="18" charset="0"/>
              </a:rPr>
              <a:t>persamaan </a:t>
            </a:r>
            <a:r>
              <a:rPr lang="en-US" b="1" dirty="0" err="1">
                <a:latin typeface="Century Schoolbook" pitchFamily="18" charset="0"/>
              </a:rPr>
              <a:t>kuat</a:t>
            </a:r>
            <a:r>
              <a:rPr lang="en-US" b="1" dirty="0">
                <a:latin typeface="Century Schoolbook" pitchFamily="18" charset="0"/>
              </a:rPr>
              <a:t> </a:t>
            </a:r>
            <a:r>
              <a:rPr lang="en-US" b="1" dirty="0" err="1">
                <a:latin typeface="Century Schoolbook" pitchFamily="18" charset="0"/>
              </a:rPr>
              <a:t>arus</a:t>
            </a:r>
            <a:r>
              <a:rPr lang="en-US" b="1" dirty="0">
                <a:latin typeface="Century Schoolbook" pitchFamily="18" charset="0"/>
              </a:rPr>
              <a:t> </a:t>
            </a:r>
            <a:r>
              <a:rPr lang="en-US" b="1" dirty="0" err="1">
                <a:latin typeface="Century Schoolbook" pitchFamily="18" charset="0"/>
              </a:rPr>
              <a:t>searah</a:t>
            </a:r>
            <a:r>
              <a:rPr lang="id-ID" dirty="0">
                <a:latin typeface="Century Schoolbook" pitchFamily="18" charset="0"/>
              </a:rPr>
              <a:t>: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F9606-2F7C-40FD-9B8F-73BD6D2CAC03}"/>
                  </a:ext>
                </a:extLst>
              </p:cNvPr>
              <p:cNvSpPr txBox="1"/>
              <p:nvPr/>
            </p:nvSpPr>
            <p:spPr>
              <a:xfrm>
                <a:off x="3380519" y="1673727"/>
                <a:ext cx="459509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D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ID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D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ID" i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num>
                            <m:den>
                              <m:r>
                                <a:rPr lang="en-ID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ID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den>
                          </m:f>
                        </m:e>
                      </m:func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 i="0">
                              <a:latin typeface="Cambria Math" panose="02040503050406030204" pitchFamily="18" charset="0"/>
                            </a:rPr>
                            <m:t>dQ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F9606-2F7C-40FD-9B8F-73BD6D2CA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519" y="1673727"/>
                <a:ext cx="4595090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B9A62B-2D5E-4FB6-ABC6-51B05B6952B3}"/>
                  </a:ext>
                </a:extLst>
              </p:cNvPr>
              <p:cNvSpPr txBox="1"/>
              <p:nvPr/>
            </p:nvSpPr>
            <p:spPr>
              <a:xfrm>
                <a:off x="3336046" y="3663337"/>
                <a:ext cx="459509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 i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B9A62B-2D5E-4FB6-ABC6-51B05B69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46" y="3663337"/>
                <a:ext cx="4595090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0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7584" y="404664"/>
                <a:ext cx="7488832" cy="5925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sz="1600" b="1" dirty="0">
                    <a:latin typeface="Century Schoolbook" pitchFamily="18" charset="0"/>
                  </a:rPr>
                  <a:t>Contoh Soal</a:t>
                </a:r>
                <a:endParaRPr lang="id-ID" sz="1600" dirty="0">
                  <a:latin typeface="Century Schoolbook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latin typeface="Century Schoolbook" pitchFamily="18" charset="0"/>
                  </a:rPr>
                  <a:t>Pada </a:t>
                </a:r>
                <a:r>
                  <a:rPr lang="en-US" sz="1600" dirty="0" err="1">
                    <a:latin typeface="Century Schoolbook" pitchFamily="18" charset="0"/>
                  </a:rPr>
                  <a:t>seutas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:r>
                  <a:rPr lang="en-US" sz="1600" dirty="0" err="1">
                    <a:latin typeface="Century Schoolbook" pitchFamily="18" charset="0"/>
                  </a:rPr>
                  <a:t>kawat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:r>
                  <a:rPr lang="en-US" sz="1600" dirty="0" err="1">
                    <a:latin typeface="Century Schoolbook" pitchFamily="18" charset="0"/>
                  </a:rPr>
                  <a:t>penghantar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:r>
                  <a:rPr lang="en-US" sz="1600" dirty="0" err="1">
                    <a:latin typeface="Century Schoolbook" pitchFamily="18" charset="0"/>
                  </a:rPr>
                  <a:t>mengalir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:r>
                  <a:rPr lang="en-US" sz="1600" dirty="0" err="1">
                    <a:latin typeface="Century Schoolbook" pitchFamily="18" charset="0"/>
                  </a:rPr>
                  <a:t>elektron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:r>
                  <a:rPr lang="en-US" sz="1600" dirty="0" err="1">
                    <a:latin typeface="Century Schoolbook" pitchFamily="18" charset="0"/>
                  </a:rPr>
                  <a:t>sebanyak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D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6∙</m:t>
                    </m:r>
                    <m:sSup>
                      <m:sSup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sz="1600" dirty="0">
                    <a:latin typeface="Century Schoolbook" pitchFamily="18" charset="0"/>
                  </a:rPr>
                  <a:t> elektron </a:t>
                </a:r>
                <a:r>
                  <a:rPr lang="en-US" sz="1600" dirty="0" err="1">
                    <a:latin typeface="Century Schoolbook" pitchFamily="18" charset="0"/>
                  </a:rPr>
                  <a:t>dalam</a:t>
                </a:r>
                <a:r>
                  <a:rPr lang="en-US" sz="1600" dirty="0">
                    <a:latin typeface="Century Schoolbook" pitchFamily="18" charset="0"/>
                  </a:rPr>
                  <a:t> </a:t>
                </a:r>
                <a:r>
                  <a:rPr lang="en-US" sz="1600" dirty="0" err="1">
                    <a:latin typeface="Century Schoolbook" pitchFamily="18" charset="0"/>
                  </a:rPr>
                  <a:t>waktu</a:t>
                </a:r>
                <a:r>
                  <a:rPr lang="en-US" sz="1600" dirty="0">
                    <a:latin typeface="Century Schoolbook" pitchFamily="18" charset="0"/>
                  </a:rPr>
                  <a:t> 60 </a:t>
                </a:r>
                <a:r>
                  <a:rPr lang="en-US" sz="1600" dirty="0" err="1">
                    <a:latin typeface="Century Schoolbook" pitchFamily="18" charset="0"/>
                  </a:rPr>
                  <a:t>detik</a:t>
                </a:r>
                <a:r>
                  <a:rPr lang="en-US" sz="1600" dirty="0">
                    <a:latin typeface="Century Schoolbook" pitchFamily="18" charset="0"/>
                  </a:rPr>
                  <a:t>.</a:t>
                </a:r>
                <a:r>
                  <a:rPr lang="id-ID" sz="1600" dirty="0">
                    <a:latin typeface="Century Schoolbook" pitchFamily="18" charset="0"/>
                  </a:rPr>
                  <a:t> Hitunglah kuat arus listriknya!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 Diketahui : Q = </a:t>
                </a:r>
                <a14:m>
                  <m:oMath xmlns:m="http://schemas.openxmlformats.org/officeDocument/2006/math">
                    <m:r>
                      <a:rPr lang="en-ID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6∙</m:t>
                    </m:r>
                    <m:sSup>
                      <m:sSup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sz="1600" dirty="0">
                    <a:latin typeface="Century Schoolbook" pitchFamily="18" charset="0"/>
                  </a:rPr>
                  <a:t>electron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>
                        <a:latin typeface="Cambria Math" panose="02040503050406030204" pitchFamily="18" charset="0"/>
                      </a:rPr>
                      <m:t>6∙</m:t>
                    </m:r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D" i="1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)(1,</m:t>
                    </m:r>
                    <m:r>
                      <a:rPr lang="en-ID">
                        <a:latin typeface="Cambria Math" panose="02040503050406030204" pitchFamily="18" charset="0"/>
                      </a:rPr>
                      <m:t>6∙</m:t>
                    </m:r>
                    <m:sSup>
                      <m:sSup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D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Century Schoolbook" pitchFamily="18" charset="0"/>
                  </a:rPr>
                  <a:t>)</a:t>
                </a:r>
                <a:endParaRPr lang="id-ID" sz="1600" dirty="0">
                  <a:latin typeface="Century Schoolbook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	            t = </a:t>
                </a:r>
                <a:r>
                  <a:rPr lang="en-US" sz="1600" dirty="0">
                    <a:latin typeface="Century Schoolbook" pitchFamily="18" charset="0"/>
                  </a:rPr>
                  <a:t>6</a:t>
                </a:r>
                <a:r>
                  <a:rPr lang="id-ID" sz="1600" dirty="0">
                    <a:latin typeface="Century Schoolbook" pitchFamily="18" charset="0"/>
                  </a:rPr>
                  <a:t>0 detik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 Dit</a:t>
                </a:r>
                <a:r>
                  <a:rPr lang="en-ID" sz="1600" dirty="0" err="1">
                    <a:latin typeface="Century Schoolbook" pitchFamily="18" charset="0"/>
                  </a:rPr>
                  <a:t>anya</a:t>
                </a:r>
                <a:r>
                  <a:rPr lang="en-ID" sz="1600" dirty="0">
                    <a:latin typeface="Century Schoolbook" pitchFamily="18" charset="0"/>
                  </a:rPr>
                  <a:t> </a:t>
                </a:r>
                <a:r>
                  <a:rPr lang="id-ID" sz="1600" dirty="0">
                    <a:latin typeface="Century Schoolbook" pitchFamily="18" charset="0"/>
                  </a:rPr>
                  <a:t>: I ?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 Jawab :</a:t>
                </a:r>
                <a14:m>
                  <m:oMath xmlns:m="http://schemas.openxmlformats.org/officeDocument/2006/math">
                    <m:r>
                      <a:rPr lang="id-ID" sz="1600" b="0" i="0" smtClean="0">
                        <a:latin typeface="Cambria Math"/>
                      </a:rPr>
                      <m:t> </m:t>
                    </m:r>
                    <m:r>
                      <a:rPr lang="id-ID" sz="1600" i="1">
                        <a:latin typeface="Cambria Math"/>
                      </a:rPr>
                      <m:t>𝐼</m:t>
                    </m:r>
                    <m:r>
                      <a:rPr lang="id-ID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sz="1600" i="1">
                            <a:latin typeface="Cambria Math"/>
                          </a:rPr>
                          <m:t>𝑄</m:t>
                        </m:r>
                      </m:num>
                      <m:den>
                        <m:r>
                          <a:rPr lang="id-ID" sz="1600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id-ID" sz="1600" i="1">
                        <a:latin typeface="Cambria Math"/>
                      </a:rPr>
                      <m:t>→</m:t>
                    </m:r>
                    <m:r>
                      <a:rPr lang="id-ID" sz="1600" i="1">
                        <a:latin typeface="Cambria Math"/>
                      </a:rPr>
                      <m:t>𝐼</m:t>
                    </m:r>
                    <m:r>
                      <a:rPr lang="id-ID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id-ID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D" sz="1600">
                            <a:latin typeface="Cambria Math" panose="02040503050406030204" pitchFamily="18" charset="0"/>
                          </a:rPr>
                          <m:t>6∙</m:t>
                        </m:r>
                        <m:sSup>
                          <m:sSupPr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sz="160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D" sz="1600" i="1">
                                <a:latin typeface="Cambria Math" panose="02040503050406030204" pitchFamily="18" charset="0"/>
                              </a:rPr>
                              <m:t>20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)(1,</m:t>
                        </m:r>
                        <m:r>
                          <a:rPr lang="en-ID" sz="1600">
                            <a:latin typeface="Cambria Math" panose="02040503050406030204" pitchFamily="18" charset="0"/>
                          </a:rPr>
                          <m:t>6∙</m:t>
                        </m:r>
                        <m:sSup>
                          <m:sSupPr>
                            <m:ctrlPr>
                              <a:rPr lang="en-ID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D" sz="160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−19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1400" dirty="0">
                            <a:latin typeface="Century Schoolbook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id-ID" sz="1600" i="1">
                            <a:latin typeface="Cambria Math"/>
                          </a:rPr>
                          <m:t>0</m:t>
                        </m:r>
                      </m:den>
                    </m:f>
                    <m:r>
                      <a:rPr lang="id-ID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id-ID" sz="1600" i="1">
                        <a:latin typeface="Cambria Math"/>
                      </a:rPr>
                      <m:t>6 </m:t>
                    </m:r>
                    <m:r>
                      <a:rPr lang="id-ID" sz="1600" i="1">
                        <a:latin typeface="Cambria Math"/>
                      </a:rPr>
                      <m:t>𝐴</m:t>
                    </m:r>
                  </m:oMath>
                </a14:m>
                <a:endParaRPr lang="id-ID" sz="1600" dirty="0">
                  <a:latin typeface="Century Schoolbook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id-ID" sz="1600" dirty="0">
                    <a:latin typeface="Century Schoolbook" pitchFamily="18" charset="0"/>
                  </a:rPr>
                  <a:t>Diketahui kuat arus sebuah sumber arus listrik adalah 5 ampere. Hitunglah muatan yang mengalirnya selama 1 menit !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 Dik</a:t>
                </a:r>
                <a:r>
                  <a:rPr lang="en-ID" sz="1600" dirty="0" err="1">
                    <a:latin typeface="Century Schoolbook" pitchFamily="18" charset="0"/>
                  </a:rPr>
                  <a:t>etahui</a:t>
                </a:r>
                <a:r>
                  <a:rPr lang="id-ID" sz="1600" dirty="0">
                    <a:latin typeface="Century Schoolbook" pitchFamily="18" charset="0"/>
                  </a:rPr>
                  <a:t> : I = 5 ampere 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	           t = 1 menit = 60 detik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 Dit</a:t>
                </a:r>
                <a:r>
                  <a:rPr lang="en-ID" sz="1600" dirty="0" err="1">
                    <a:latin typeface="Century Schoolbook" pitchFamily="18" charset="0"/>
                  </a:rPr>
                  <a:t>anya</a:t>
                </a:r>
                <a:r>
                  <a:rPr lang="id-ID" sz="1600" dirty="0">
                    <a:latin typeface="Century Schoolbook" pitchFamily="18" charset="0"/>
                  </a:rPr>
                  <a:t> : Q ?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Jawab :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Q = I . t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sz="1600" dirty="0">
                    <a:latin typeface="Century Schoolbook" pitchFamily="18" charset="0"/>
                  </a:rPr>
                  <a:t>         = 5 x 60 = 300 Coulomb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04664"/>
                <a:ext cx="7488832" cy="5925148"/>
              </a:xfrm>
              <a:prstGeom prst="rect">
                <a:avLst/>
              </a:prstGeom>
              <a:blipFill>
                <a:blip r:embed="rId2"/>
                <a:stretch>
                  <a:fillRect l="-4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23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300">
                <a:solidFill>
                  <a:schemeClr val="tx1"/>
                </a:solidFill>
              </a:rPr>
              <a:t>2. Hambatan Listrik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818884" y="1112983"/>
            <a:ext cx="4669679" cy="375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	</a:t>
            </a:r>
            <a:r>
              <a:rPr lang="en-US" sz="1700" dirty="0" err="1"/>
              <a:t>Hambatan</a:t>
            </a:r>
            <a:r>
              <a:rPr lang="en-US" sz="1700" dirty="0"/>
              <a:t> </a:t>
            </a:r>
            <a:r>
              <a:rPr lang="en-US" sz="1700" dirty="0" err="1"/>
              <a:t>merupakan</a:t>
            </a:r>
            <a:r>
              <a:rPr lang="en-US" sz="1700" dirty="0"/>
              <a:t> </a:t>
            </a:r>
            <a:r>
              <a:rPr lang="en-US" sz="1700" dirty="0" err="1"/>
              <a:t>perbandingan</a:t>
            </a:r>
            <a:r>
              <a:rPr lang="en-US" sz="1700" dirty="0"/>
              <a:t> </a:t>
            </a:r>
            <a:r>
              <a:rPr lang="en-US" sz="1700" dirty="0" err="1"/>
              <a:t>antara</a:t>
            </a:r>
            <a:r>
              <a:rPr lang="en-US" sz="1700" dirty="0"/>
              <a:t> </a:t>
            </a:r>
            <a:r>
              <a:rPr lang="en-US" sz="1700" dirty="0" err="1"/>
              <a:t>tegangan</a:t>
            </a:r>
            <a:r>
              <a:rPr lang="en-US" sz="1700" dirty="0"/>
              <a:t> </a:t>
            </a:r>
            <a:r>
              <a:rPr lang="en-US" sz="1700" dirty="0" err="1"/>
              <a:t>listrik</a:t>
            </a:r>
            <a:r>
              <a:rPr lang="en-US" sz="1700" dirty="0"/>
              <a:t> dan </a:t>
            </a:r>
            <a:r>
              <a:rPr lang="en-US" sz="1700" dirty="0" err="1"/>
              <a:t>suatu</a:t>
            </a:r>
            <a:r>
              <a:rPr lang="en-US" sz="1700" dirty="0"/>
              <a:t> </a:t>
            </a:r>
            <a:r>
              <a:rPr lang="en-US" sz="1700" dirty="0" err="1"/>
              <a:t>komponen</a:t>
            </a:r>
            <a:r>
              <a:rPr lang="en-US" sz="1700" dirty="0"/>
              <a:t> </a:t>
            </a:r>
            <a:r>
              <a:rPr lang="en-US" sz="1700" dirty="0" err="1"/>
              <a:t>elektronik</a:t>
            </a:r>
            <a:r>
              <a:rPr lang="en-US" sz="1700" dirty="0"/>
              <a:t> (</a:t>
            </a:r>
            <a:r>
              <a:rPr lang="en-US" sz="1700" dirty="0" err="1"/>
              <a:t>misal</a:t>
            </a:r>
            <a:r>
              <a:rPr lang="en-US" sz="1700" dirty="0"/>
              <a:t> : resistor)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arus</a:t>
            </a:r>
            <a:r>
              <a:rPr lang="en-US" sz="1700" dirty="0"/>
              <a:t> </a:t>
            </a:r>
            <a:r>
              <a:rPr lang="en-US" sz="1700" dirty="0" err="1"/>
              <a:t>listrik</a:t>
            </a:r>
            <a:r>
              <a:rPr lang="en-US" sz="1700" dirty="0"/>
              <a:t> yang </a:t>
            </a:r>
            <a:r>
              <a:rPr lang="en-US" sz="1700" dirty="0" err="1"/>
              <a:t>melaluinya</a:t>
            </a:r>
            <a:r>
              <a:rPr lang="en-US" sz="1700" dirty="0"/>
              <a:t>.</a:t>
            </a:r>
          </a:p>
          <a:p>
            <a:pPr algn="just"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700" dirty="0"/>
              <a:t>Hukum Ohm </a:t>
            </a:r>
            <a:r>
              <a:rPr lang="en-US" sz="1700" dirty="0" err="1"/>
              <a:t>pertama</a:t>
            </a:r>
            <a:r>
              <a:rPr lang="en-US" sz="1700" dirty="0"/>
              <a:t> kali </a:t>
            </a:r>
            <a:r>
              <a:rPr lang="en-US" sz="1700" dirty="0" err="1"/>
              <a:t>ditemukan</a:t>
            </a:r>
            <a:r>
              <a:rPr lang="en-US" sz="1700" dirty="0"/>
              <a:t> oleh </a:t>
            </a:r>
            <a:r>
              <a:rPr lang="en-US" sz="1700" dirty="0" err="1"/>
              <a:t>seorang</a:t>
            </a:r>
            <a:r>
              <a:rPr lang="en-US" sz="1700" dirty="0"/>
              <a:t> </a:t>
            </a:r>
            <a:r>
              <a:rPr lang="en-US" sz="1700" dirty="0" err="1"/>
              <a:t>fisikawan</a:t>
            </a:r>
            <a:r>
              <a:rPr lang="en-US" sz="1700" dirty="0"/>
              <a:t> </a:t>
            </a:r>
            <a:r>
              <a:rPr lang="en-US" sz="1700" dirty="0" err="1"/>
              <a:t>asal</a:t>
            </a:r>
            <a:r>
              <a:rPr lang="en-US" sz="1700" dirty="0"/>
              <a:t> </a:t>
            </a:r>
            <a:r>
              <a:rPr lang="en-US" sz="1700" dirty="0" err="1"/>
              <a:t>Jerman</a:t>
            </a:r>
            <a:r>
              <a:rPr lang="en-US" sz="1700" dirty="0"/>
              <a:t> yang </a:t>
            </a:r>
            <a:r>
              <a:rPr lang="en-US" sz="1700" dirty="0" err="1"/>
              <a:t>bernama</a:t>
            </a:r>
            <a:r>
              <a:rPr lang="en-US" sz="1700" dirty="0"/>
              <a:t> George Simon Ohm pada </a:t>
            </a:r>
            <a:r>
              <a:rPr lang="en-US" sz="1700" dirty="0" err="1"/>
              <a:t>tahun</a:t>
            </a:r>
            <a:r>
              <a:rPr lang="en-US" sz="1700" dirty="0"/>
              <a:t> 1825. Hukum Ohm </a:t>
            </a:r>
            <a:r>
              <a:rPr lang="en-US" sz="1700" dirty="0" err="1"/>
              <a:t>menyatakan</a:t>
            </a:r>
            <a:r>
              <a:rPr lang="en-US" sz="1700" dirty="0"/>
              <a:t> </a:t>
            </a:r>
            <a:r>
              <a:rPr lang="en-US" sz="1700" dirty="0" err="1"/>
              <a:t>bahwa</a:t>
            </a:r>
            <a:r>
              <a:rPr lang="en-US" sz="1700" dirty="0"/>
              <a:t> </a:t>
            </a:r>
            <a:r>
              <a:rPr lang="en-US" sz="1700" dirty="0" err="1"/>
              <a:t>besar</a:t>
            </a:r>
            <a:r>
              <a:rPr lang="en-US" sz="1700" dirty="0"/>
              <a:t> </a:t>
            </a:r>
            <a:r>
              <a:rPr lang="en-US" sz="1700" dirty="0" err="1"/>
              <a:t>arus</a:t>
            </a:r>
            <a:r>
              <a:rPr lang="en-US" sz="1700" dirty="0"/>
              <a:t> </a:t>
            </a:r>
            <a:r>
              <a:rPr lang="en-US" sz="1700" dirty="0" err="1"/>
              <a:t>listrik</a:t>
            </a:r>
            <a:r>
              <a:rPr lang="en-US" sz="1700" dirty="0"/>
              <a:t> yang </a:t>
            </a:r>
            <a:r>
              <a:rPr lang="en-US" sz="1700" dirty="0" err="1"/>
              <a:t>mengalir</a:t>
            </a:r>
            <a:r>
              <a:rPr lang="en-US" sz="1700" dirty="0"/>
              <a:t> </a:t>
            </a:r>
            <a:r>
              <a:rPr lang="en-US" sz="1700" dirty="0" err="1"/>
              <a:t>melalui</a:t>
            </a:r>
            <a:r>
              <a:rPr lang="en-US" sz="1700" dirty="0"/>
              <a:t> </a:t>
            </a:r>
            <a:r>
              <a:rPr lang="en-US" sz="1700" dirty="0" err="1"/>
              <a:t>sebuah</a:t>
            </a:r>
            <a:r>
              <a:rPr lang="en-US" sz="1700" dirty="0"/>
              <a:t> </a:t>
            </a:r>
            <a:r>
              <a:rPr lang="en-US" sz="1700" dirty="0" err="1"/>
              <a:t>penghantar</a:t>
            </a:r>
            <a:r>
              <a:rPr lang="en-US" sz="1700" dirty="0"/>
              <a:t> </a:t>
            </a:r>
            <a:r>
              <a:rPr lang="en-US" sz="1700" dirty="0" err="1"/>
              <a:t>selalu</a:t>
            </a:r>
            <a:r>
              <a:rPr lang="en-US" sz="1700" dirty="0"/>
              <a:t> </a:t>
            </a:r>
            <a:r>
              <a:rPr lang="en-US" sz="1700" dirty="0" err="1"/>
              <a:t>berbanding</a:t>
            </a:r>
            <a:r>
              <a:rPr lang="en-US" sz="1700" dirty="0"/>
              <a:t> </a:t>
            </a:r>
            <a:r>
              <a:rPr lang="en-US" sz="1700" dirty="0" err="1"/>
              <a:t>lurus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beda</a:t>
            </a:r>
            <a:r>
              <a:rPr lang="en-US" sz="1700" dirty="0"/>
              <a:t> </a:t>
            </a:r>
            <a:r>
              <a:rPr lang="en-US" sz="1700" dirty="0" err="1"/>
              <a:t>potensial</a:t>
            </a:r>
            <a:r>
              <a:rPr lang="en-US" sz="1700" dirty="0"/>
              <a:t> yang </a:t>
            </a:r>
            <a:r>
              <a:rPr lang="en-US" sz="1700" dirty="0" err="1"/>
              <a:t>diberikan</a:t>
            </a:r>
            <a:r>
              <a:rPr lang="en-US" sz="1700" dirty="0"/>
              <a:t> </a:t>
            </a:r>
            <a:r>
              <a:rPr lang="en-US" sz="1700" dirty="0" err="1"/>
              <a:t>kepada</a:t>
            </a:r>
            <a:r>
              <a:rPr lang="en-US" sz="1700" dirty="0"/>
              <a:t> </a:t>
            </a:r>
            <a:r>
              <a:rPr lang="en-US" sz="1700" dirty="0" err="1"/>
              <a:t>penghantar</a:t>
            </a:r>
            <a:r>
              <a:rPr lang="en-US" sz="1700" dirty="0"/>
              <a:t> </a:t>
            </a:r>
            <a:r>
              <a:rPr lang="en-US" sz="1700" dirty="0" err="1"/>
              <a:t>tersebut</a:t>
            </a:r>
            <a:r>
              <a:rPr lang="en-US" sz="1700" dirty="0"/>
              <a:t>.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matematis</a:t>
            </a:r>
            <a:r>
              <a:rPr lang="en-US" sz="1700" dirty="0"/>
              <a:t> </a:t>
            </a:r>
            <a:r>
              <a:rPr lang="en-US" sz="1700" dirty="0" err="1"/>
              <a:t>persamaan</a:t>
            </a:r>
            <a:r>
              <a:rPr lang="en-US" sz="1700" dirty="0"/>
              <a:t> </a:t>
            </a:r>
            <a:r>
              <a:rPr lang="en-US" sz="1700" dirty="0" err="1"/>
              <a:t>rumusnya</a:t>
            </a:r>
            <a:r>
              <a:rPr lang="en-US" sz="1700" dirty="0"/>
              <a:t>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D15975-0318-4B6C-BF35-C35AF8F94C89}"/>
                  </a:ext>
                </a:extLst>
              </p:cNvPr>
              <p:cNvSpPr txBox="1"/>
              <p:nvPr/>
            </p:nvSpPr>
            <p:spPr>
              <a:xfrm>
                <a:off x="3835353" y="4751302"/>
                <a:ext cx="4572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ID" i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𝑎𝑡𝑎𝑢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D15975-0318-4B6C-BF35-C35AF8F94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353" y="4751302"/>
                <a:ext cx="4572000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8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7584" y="1124744"/>
                <a:ext cx="7560840" cy="4564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Secara umum faktor-faktor yang mempengaruhi hambatan listrik pada kawat penghantar antara lain jenis bahan, panjang penghantar, luas penampang dan suhu. Hal-hal yang berpengaruh terhadap besarnya hambatan kawat penghantar, dirumuskan :</a:t>
                </a:r>
                <a:br>
                  <a:rPr lang="id-ID" dirty="0">
                    <a:latin typeface="Century Schoolbook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1" i="1">
                          <a:latin typeface="Cambria Math"/>
                        </a:rPr>
                        <m:t>𝑹</m:t>
                      </m:r>
                      <m:r>
                        <a:rPr lang="id-ID" b="1" i="1">
                          <a:latin typeface="Cambria Math"/>
                        </a:rPr>
                        <m:t>=</m:t>
                      </m:r>
                      <m:r>
                        <a:rPr lang="id-ID" b="1" i="1">
                          <a:latin typeface="Cambria Math"/>
                        </a:rPr>
                        <m:t>𝝆</m:t>
                      </m:r>
                      <m:f>
                        <m:fPr>
                          <m:ctrlPr>
                            <a:rPr lang="id-ID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b="1" i="1">
                              <a:latin typeface="Cambria Math"/>
                            </a:rPr>
                            <m:t>𝒍</m:t>
                          </m:r>
                        </m:num>
                        <m:den>
                          <m:r>
                            <a:rPr lang="id-ID" b="1" i="1">
                              <a:latin typeface="Cambria Math"/>
                            </a:rPr>
                            <m:t>𝑨</m:t>
                          </m:r>
                        </m:den>
                      </m:f>
                    </m:oMath>
                  </m:oMathPara>
                </a14:m>
                <a:endParaRPr lang="id-ID" dirty="0">
                  <a:latin typeface="Century Schoolbook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Di mana 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R = Hambatan kawat (ohm/Ω)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l = Panjang kawat (meter)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i="1">
                        <a:latin typeface="Cambria Math"/>
                      </a:rPr>
                      <m:t>𝜌</m:t>
                    </m:r>
                  </m:oMath>
                </a14:m>
                <a:r>
                  <a:rPr lang="id-ID" dirty="0">
                    <a:latin typeface="Century Schoolbook" pitchFamily="18" charset="0"/>
                  </a:rPr>
                  <a:t> = Hambatan jenis (ohm meter)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A = luas penampang (m</a:t>
                </a:r>
                <a:r>
                  <a:rPr lang="id-ID" baseline="30000" dirty="0">
                    <a:latin typeface="Century Schoolbook" pitchFamily="18" charset="0"/>
                  </a:rPr>
                  <a:t>2</a:t>
                </a:r>
                <a:r>
                  <a:rPr lang="id-ID" dirty="0">
                    <a:latin typeface="Century Schoolbook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124744"/>
                <a:ext cx="7560840" cy="4564198"/>
              </a:xfrm>
              <a:prstGeom prst="rect">
                <a:avLst/>
              </a:prstGeom>
              <a:blipFill>
                <a:blip r:embed="rId2"/>
                <a:stretch>
                  <a:fillRect l="-726" r="-645" b="-120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5576" y="620688"/>
                <a:ext cx="7560840" cy="549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b="1" dirty="0">
                    <a:latin typeface="Century Schoolbook" pitchFamily="18" charset="0"/>
                  </a:rPr>
                  <a:t>Contoh Soal</a:t>
                </a:r>
                <a:endParaRPr lang="id-ID" dirty="0">
                  <a:latin typeface="Century Schoolbook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Seutas kawat panjangnya 100 meter, diameter 2 mm dan hambatan jenis kawat </a:t>
                </a:r>
                <a:r>
                  <a:rPr lang="en-US" dirty="0">
                    <a:latin typeface="Century Schoolbook" pitchFamily="18" charset="0"/>
                  </a:rPr>
                  <a:t>3</a:t>
                </a:r>
                <a:r>
                  <a:rPr lang="id-ID" dirty="0">
                    <a:latin typeface="Century Schoolbook" pitchFamily="18" charset="0"/>
                  </a:rPr>
                  <a:t>,</a:t>
                </a:r>
                <a:r>
                  <a:rPr lang="en-US" dirty="0">
                    <a:latin typeface="Century Schoolbook" pitchFamily="18" charset="0"/>
                  </a:rPr>
                  <a:t>14</a:t>
                </a:r>
                <a:r>
                  <a:rPr lang="id-ID" dirty="0">
                    <a:latin typeface="Century Schoolbook" pitchFamily="18" charset="0"/>
                  </a:rPr>
                  <a:t> x 10</a:t>
                </a:r>
                <a:r>
                  <a:rPr lang="id-ID" baseline="30000" dirty="0">
                    <a:latin typeface="Century Schoolbook" pitchFamily="18" charset="0"/>
                  </a:rPr>
                  <a:t>-8</a:t>
                </a:r>
                <a:r>
                  <a:rPr lang="id-ID" dirty="0">
                    <a:latin typeface="Century Schoolbook" pitchFamily="18" charset="0"/>
                  </a:rPr>
                  <a:t>. Maka kawat memiliki hambatan listrik sebesar .........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Dik</a:t>
                </a:r>
                <a:r>
                  <a:rPr lang="en-ID" dirty="0" err="1">
                    <a:latin typeface="Century Schoolbook" pitchFamily="18" charset="0"/>
                  </a:rPr>
                  <a:t>etahui</a:t>
                </a:r>
                <a:r>
                  <a:rPr lang="id-ID" dirty="0">
                    <a:latin typeface="Century Schoolbook" pitchFamily="18" charset="0"/>
                  </a:rPr>
                  <a:t> : L = 100 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	     r  = 1 mm = 1 x 10</a:t>
                </a:r>
                <a:r>
                  <a:rPr lang="id-ID" baseline="30000" dirty="0">
                    <a:latin typeface="Century Schoolbook" pitchFamily="18" charset="0"/>
                  </a:rPr>
                  <a:t>-3</a:t>
                </a:r>
                <a:r>
                  <a:rPr lang="id-ID" dirty="0">
                    <a:latin typeface="Century Schoolbook" pitchFamily="18" charset="0"/>
                  </a:rPr>
                  <a:t> m  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/>
                      </a:rPr>
                      <m:t>         </m:t>
                    </m:r>
                    <m:r>
                      <a:rPr lang="id-ID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id-ID" dirty="0">
                    <a:latin typeface="Century Schoolbook" pitchFamily="18" charset="0"/>
                  </a:rPr>
                  <a:t> = </a:t>
                </a:r>
                <a:r>
                  <a:rPr lang="en-US" dirty="0">
                    <a:latin typeface="Century Schoolbook" pitchFamily="18" charset="0"/>
                  </a:rPr>
                  <a:t>3</a:t>
                </a:r>
                <a:r>
                  <a:rPr lang="id-ID" dirty="0">
                    <a:latin typeface="Century Schoolbook" pitchFamily="18" charset="0"/>
                  </a:rPr>
                  <a:t>,</a:t>
                </a:r>
                <a:r>
                  <a:rPr lang="en-US" dirty="0">
                    <a:latin typeface="Century Schoolbook" pitchFamily="18" charset="0"/>
                  </a:rPr>
                  <a:t>14</a:t>
                </a:r>
                <a:r>
                  <a:rPr lang="id-ID" dirty="0">
                    <a:latin typeface="Century Schoolbook" pitchFamily="18" charset="0"/>
                  </a:rPr>
                  <a:t> x 10</a:t>
                </a:r>
                <a:r>
                  <a:rPr lang="id-ID" baseline="30000" dirty="0">
                    <a:latin typeface="Century Schoolbook" pitchFamily="18" charset="0"/>
                  </a:rPr>
                  <a:t>-8 </a:t>
                </a:r>
                <a:r>
                  <a:rPr lang="id-ID" dirty="0">
                    <a:latin typeface="Century Schoolbook" pitchFamily="18" charset="0"/>
                  </a:rPr>
                  <a:t>ohm 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                    A = π.r</a:t>
                </a:r>
                <a:r>
                  <a:rPr lang="id-ID" baseline="30000" dirty="0">
                    <a:latin typeface="Century Schoolbook" pitchFamily="18" charset="0"/>
                  </a:rPr>
                  <a:t>2</a:t>
                </a:r>
                <a:r>
                  <a:rPr lang="id-ID" dirty="0">
                    <a:latin typeface="Century Schoolbook" pitchFamily="18" charset="0"/>
                  </a:rPr>
                  <a:t> = 3,14 . (10</a:t>
                </a:r>
                <a:r>
                  <a:rPr lang="en-ID" baseline="30000" dirty="0">
                    <a:latin typeface="Century Schoolbook" pitchFamily="18" charset="0"/>
                  </a:rPr>
                  <a:t>-</a:t>
                </a:r>
                <a:r>
                  <a:rPr lang="id-ID" baseline="30000" dirty="0">
                    <a:latin typeface="Century Schoolbook" pitchFamily="18" charset="0"/>
                  </a:rPr>
                  <a:t>3</a:t>
                </a:r>
                <a:r>
                  <a:rPr lang="id-ID" dirty="0">
                    <a:latin typeface="Century Schoolbook" pitchFamily="18" charset="0"/>
                  </a:rPr>
                  <a:t>)</a:t>
                </a:r>
                <a:r>
                  <a:rPr lang="id-ID" baseline="30000" dirty="0">
                    <a:latin typeface="Century Schoolbook" pitchFamily="18" charset="0"/>
                  </a:rPr>
                  <a:t>2 </a:t>
                </a:r>
                <a:r>
                  <a:rPr lang="en-ID" dirty="0">
                    <a:latin typeface="Century Schoolbook" pitchFamily="18" charset="0"/>
                  </a:rPr>
                  <a:t>=</a:t>
                </a:r>
                <a:r>
                  <a:rPr lang="en-ID" baseline="30000" dirty="0">
                    <a:latin typeface="Century Schoolbook" pitchFamily="18" charset="0"/>
                  </a:rPr>
                  <a:t> </a:t>
                </a:r>
                <a:r>
                  <a:rPr lang="id-ID" dirty="0">
                    <a:latin typeface="Century Schoolbook" pitchFamily="18" charset="0"/>
                  </a:rPr>
                  <a:t>3,14.10</a:t>
                </a:r>
                <a:r>
                  <a:rPr lang="id-ID" baseline="30000" dirty="0">
                    <a:latin typeface="Century Schoolbook" pitchFamily="18" charset="0"/>
                  </a:rPr>
                  <a:t>-6</a:t>
                </a:r>
                <a:r>
                  <a:rPr lang="id-ID" dirty="0">
                    <a:latin typeface="Century Schoolbook" pitchFamily="18" charset="0"/>
                  </a:rPr>
                  <a:t> m</a:t>
                </a:r>
                <a:r>
                  <a:rPr lang="id-ID" baseline="30000" dirty="0">
                    <a:latin typeface="Century Schoolbook" pitchFamily="18" charset="0"/>
                  </a:rPr>
                  <a:t>2</a:t>
                </a:r>
                <a:endParaRPr lang="id-ID" dirty="0">
                  <a:latin typeface="Century Schoolbook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id-ID" dirty="0">
                    <a:latin typeface="Century Schoolbook" pitchFamily="18" charset="0"/>
                  </a:rPr>
                  <a:t>Jawab 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𝑅</m:t>
                      </m:r>
                      <m:r>
                        <a:rPr lang="id-ID" i="1">
                          <a:latin typeface="Cambria Math"/>
                        </a:rPr>
                        <m:t>=</m:t>
                      </m:r>
                      <m:r>
                        <a:rPr lang="id-ID" i="1">
                          <a:latin typeface="Cambria Math"/>
                        </a:rPr>
                        <m:t>𝜌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𝑙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id-ID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d-ID" i="1">
                          <a:latin typeface="Cambria Math"/>
                        </a:rPr>
                        <m:t>𝑅</m:t>
                      </m:r>
                      <m:r>
                        <a:rPr lang="id-ID" i="1">
                          <a:latin typeface="Cambria Math"/>
                        </a:rPr>
                        <m:t>=3,14×</m:t>
                      </m:r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id-ID" i="1">
                              <a:latin typeface="Cambria Math"/>
                            </a:rPr>
                            <m:t>−8</m:t>
                          </m:r>
                        </m:sup>
                      </m:sSup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/>
                            </a:rPr>
                            <m:t>100</m:t>
                          </m:r>
                        </m:num>
                        <m:den>
                          <m:r>
                            <a:rPr lang="id-ID" i="1">
                              <a:latin typeface="Cambria Math"/>
                            </a:rPr>
                            <m:t>3,14×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id-ID" i="1">
                                  <a:latin typeface="Cambria Math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id-ID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d-ID" i="1">
                          <a:latin typeface="Cambria Math"/>
                        </a:rPr>
                        <m:t> </m:t>
                      </m:r>
                      <m:r>
                        <a:rPr lang="id-ID" b="1" i="1">
                          <a:latin typeface="Cambria Math"/>
                        </a:rPr>
                        <m:t>𝜴</m:t>
                      </m:r>
                    </m:oMath>
                  </m:oMathPara>
                </a14:m>
                <a:endParaRPr lang="id-ID" dirty="0">
                  <a:latin typeface="Century Schoolbook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20688"/>
                <a:ext cx="7560840" cy="5493427"/>
              </a:xfrm>
              <a:prstGeom prst="rect">
                <a:avLst/>
              </a:prstGeom>
              <a:blipFill>
                <a:blip r:embed="rId2"/>
                <a:stretch>
                  <a:fillRect l="-726" r="-64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77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300">
                <a:solidFill>
                  <a:schemeClr val="tx1"/>
                </a:solidFill>
              </a:rPr>
              <a:t>3. Rangkaian Hambatan Listrik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81049" y="1085549"/>
                <a:ext cx="4184780" cy="4686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sz="1700" dirty="0"/>
                  <a:t>	</a:t>
                </a:r>
                <a:r>
                  <a:rPr lang="en-US" sz="1700" dirty="0" err="1"/>
                  <a:t>Hambatan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adalah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perbandingan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antara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tegangan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listrik</a:t>
                </a:r>
                <a:r>
                  <a:rPr lang="en-US" sz="1700" dirty="0"/>
                  <a:t> dan </a:t>
                </a:r>
                <a:r>
                  <a:rPr lang="en-US" sz="1700" dirty="0" err="1"/>
                  <a:t>suatu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komponen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elektronik</a:t>
                </a:r>
                <a:r>
                  <a:rPr lang="en-US" sz="1700" dirty="0"/>
                  <a:t> (</a:t>
                </a:r>
                <a:r>
                  <a:rPr lang="en-US" sz="1700" dirty="0" err="1"/>
                  <a:t>misal</a:t>
                </a:r>
                <a:r>
                  <a:rPr lang="en-US" sz="1700" dirty="0"/>
                  <a:t> : resistor) </a:t>
                </a:r>
                <a:r>
                  <a:rPr lang="en-US" sz="1700" dirty="0" err="1"/>
                  <a:t>dengan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arus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listrik</a:t>
                </a:r>
                <a:r>
                  <a:rPr lang="en-US" sz="1700" dirty="0"/>
                  <a:t> yang </a:t>
                </a:r>
                <a:r>
                  <a:rPr lang="en-US" sz="1700" dirty="0" err="1"/>
                  <a:t>melaluinya</a:t>
                </a:r>
                <a:r>
                  <a:rPr lang="en-US" sz="1700" dirty="0"/>
                  <a:t>. Hukum Ohm </a:t>
                </a:r>
                <a:r>
                  <a:rPr lang="en-US" sz="1700" dirty="0" err="1"/>
                  <a:t>pertama</a:t>
                </a:r>
                <a:r>
                  <a:rPr lang="en-US" sz="1700" dirty="0"/>
                  <a:t> kali </a:t>
                </a:r>
                <a:r>
                  <a:rPr lang="en-US" sz="1700" dirty="0" err="1"/>
                  <a:t>ditemukan</a:t>
                </a:r>
                <a:r>
                  <a:rPr lang="en-US" sz="1700" dirty="0"/>
                  <a:t> oleh </a:t>
                </a:r>
                <a:r>
                  <a:rPr lang="en-US" sz="1700" dirty="0" err="1"/>
                  <a:t>seorang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fisikawan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asal</a:t>
                </a:r>
                <a:r>
                  <a:rPr lang="en-US" sz="1700" dirty="0"/>
                  <a:t> </a:t>
                </a:r>
                <a:r>
                  <a:rPr lang="en-US" sz="1700" dirty="0" err="1"/>
                  <a:t>Jerman</a:t>
                </a:r>
                <a:r>
                  <a:rPr lang="en-US" sz="1700" dirty="0"/>
                  <a:t> yang </a:t>
                </a:r>
                <a:r>
                  <a:rPr lang="en-US" sz="1700" dirty="0" err="1"/>
                  <a:t>bernama</a:t>
                </a:r>
                <a:r>
                  <a:rPr lang="en-US" sz="1700" dirty="0"/>
                  <a:t> George Simon Ohm pada </a:t>
                </a:r>
                <a:r>
                  <a:rPr lang="en-US" sz="1700" dirty="0" err="1"/>
                  <a:t>tahun</a:t>
                </a:r>
                <a:r>
                  <a:rPr lang="en-US" sz="1700" dirty="0"/>
                  <a:t> 1825. Hukum Ohm </a:t>
                </a:r>
                <a:r>
                  <a:rPr lang="en-US" sz="1700" dirty="0" err="1"/>
                  <a:t>menyatakan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bahwa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besar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arus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listrik</a:t>
                </a:r>
                <a:r>
                  <a:rPr lang="en-US" sz="1700" dirty="0"/>
                  <a:t> yang </a:t>
                </a:r>
                <a:r>
                  <a:rPr lang="en-US" sz="1700" dirty="0" err="1"/>
                  <a:t>mengalir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melalui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sebuah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penghantar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selalu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berbanding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lurus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dengan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beda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potensial</a:t>
                </a:r>
                <a:r>
                  <a:rPr lang="en-US" sz="1700" dirty="0"/>
                  <a:t> yang </a:t>
                </a:r>
                <a:r>
                  <a:rPr lang="en-US" sz="1700" dirty="0" err="1"/>
                  <a:t>diberikan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kepada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penghantar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tersebut</a:t>
                </a:r>
                <a:r>
                  <a:rPr lang="en-US" sz="1700" dirty="0"/>
                  <a:t>. </a:t>
                </a:r>
                <a:r>
                  <a:rPr lang="en-US" sz="1700" dirty="0" err="1"/>
                  <a:t>Secara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matematis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persamaan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rumusnya</a:t>
                </a:r>
                <a:r>
                  <a:rPr lang="en-US" sz="1700" dirty="0"/>
                  <a:t> :</a:t>
                </a:r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𝑰</m:t>
                        </m:r>
                      </m:den>
                    </m:f>
                    <m:r>
                      <a:rPr lang="en-US" sz="17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𝒂𝒕𝒂𝒖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170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700" dirty="0"/>
              </a:p>
              <a:p>
                <a:pPr defTabSz="457200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charset="2"/>
                  <a:buChar char=""/>
                </a:pPr>
                <a:r>
                  <a:rPr lang="en-US" sz="1700" dirty="0"/>
                  <a:t>	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49" y="1085549"/>
                <a:ext cx="4184780" cy="4686903"/>
              </a:xfrm>
              <a:prstGeom prst="rect">
                <a:avLst/>
              </a:prstGeom>
              <a:blipFill>
                <a:blip r:embed="rId3"/>
                <a:stretch>
                  <a:fillRect l="-873" r="-13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709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820891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id-ID" sz="2400" b="1" dirty="0">
                <a:latin typeface="Century Schoolbook" pitchFamily="18" charset="0"/>
              </a:rPr>
              <a:t>Rangkaian Seri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	Rangkai</a:t>
            </a:r>
            <a:r>
              <a:rPr lang="en-ID" dirty="0">
                <a:latin typeface="Century Schoolbook" pitchFamily="18" charset="0"/>
              </a:rPr>
              <a:t>a</a:t>
            </a:r>
            <a:r>
              <a:rPr lang="id-ID" dirty="0">
                <a:latin typeface="Century Schoolbook" pitchFamily="18" charset="0"/>
              </a:rPr>
              <a:t>n seri bertuju</a:t>
            </a:r>
            <a:r>
              <a:rPr lang="en-ID" dirty="0">
                <a:latin typeface="Century Schoolbook" pitchFamily="18" charset="0"/>
              </a:rPr>
              <a:t>a</a:t>
            </a:r>
            <a:r>
              <a:rPr lang="id-ID" dirty="0">
                <a:latin typeface="Century Schoolbook" pitchFamily="18" charset="0"/>
              </a:rPr>
              <a:t>n untuk membagi tegangan sehingga arus yang mengalir pada tiap-tiap resistor sama kuat yaiu sama dengan kuat arus yang mengalir dalam rangkaian.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249289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entury Schoolbook" pitchFamily="18" charset="0"/>
              </a:rPr>
              <a:t>	Prinsip Susunan Rangkaian Seri 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id-ID" dirty="0">
                <a:latin typeface="Century Schoolbook" pitchFamily="18" charset="0"/>
              </a:rPr>
              <a:t>Memperbesar hambatan suatu rangkaian dengan hambatan pengga</a:t>
            </a:r>
            <a:r>
              <a:rPr lang="en-ID" dirty="0">
                <a:latin typeface="Century Schoolbook" pitchFamily="18" charset="0"/>
              </a:rPr>
              <a:t>n</a:t>
            </a:r>
            <a:r>
              <a:rPr lang="id-ID" dirty="0">
                <a:latin typeface="Century Schoolbook" pitchFamily="18" charset="0"/>
              </a:rPr>
              <a:t>ti seri setara dengan jumlah dari tiap-tiap hambatan yang digunakan.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entury Schoolbook" pitchFamily="18" charset="0"/>
              </a:rPr>
              <a:t>Kuat arus yang melalui tiap-tiap penghambat sama </a:t>
            </a:r>
            <a:r>
              <a:rPr lang="en-ID" dirty="0">
                <a:latin typeface="Century Schoolbook" pitchFamily="18" charset="0"/>
              </a:rPr>
              <a:t>y</a:t>
            </a:r>
            <a:r>
              <a:rPr lang="id-ID" dirty="0">
                <a:latin typeface="Century Schoolbook" pitchFamily="18" charset="0"/>
              </a:rPr>
              <a:t>aitu sama dengan kuat arus yang melalui hambatan pengganti serinya.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entury Schoolbook" pitchFamily="18" charset="0"/>
              </a:rPr>
              <a:t>Pada susunan seri tegangan terbagi-bagi sesuai dengan besar hambatan masing-masing resistor. Tegangan pa</a:t>
            </a:r>
            <a:r>
              <a:rPr lang="en-ID" dirty="0">
                <a:latin typeface="Century Schoolbook" pitchFamily="18" charset="0"/>
              </a:rPr>
              <a:t>d</a:t>
            </a:r>
            <a:r>
              <a:rPr lang="id-ID" dirty="0">
                <a:latin typeface="Century Schoolbook" pitchFamily="18" charset="0"/>
              </a:rPr>
              <a:t>a ujung-ujung tiap peng</a:t>
            </a:r>
            <a:r>
              <a:rPr lang="en-ID" dirty="0">
                <a:latin typeface="Century Schoolbook" pitchFamily="18" charset="0"/>
              </a:rPr>
              <a:t>h</a:t>
            </a:r>
            <a:r>
              <a:rPr lang="id-ID" dirty="0">
                <a:latin typeface="Century Schoolbook" pitchFamily="18" charset="0"/>
              </a:rPr>
              <a:t>ambat dengan kata lain susunan seri berfungsi sebagai pembagi tegangan.</a:t>
            </a:r>
          </a:p>
        </p:txBody>
      </p:sp>
    </p:spTree>
    <p:extLst>
      <p:ext uri="{BB962C8B-B14F-4D97-AF65-F5344CB8AC3E}">
        <p14:creationId xmlns:p14="http://schemas.microsoft.com/office/powerpoint/2010/main" val="2162434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Theme Fisika Last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Fisika Lastmi" id="{A67A2ACF-5D3A-4E31-9D23-7842989858B5}" vid="{372AE909-28B1-440C-8E32-8717811A2165}"/>
    </a:ext>
  </a:extLst>
</a:theme>
</file>

<file path=ppt/theme/theme5.xml><?xml version="1.0" encoding="utf-8"?>
<a:theme xmlns:a="http://schemas.openxmlformats.org/drawingml/2006/main" name="1_Theme Fisika Last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Fisika Lastmi" id="{A67A2ACF-5D3A-4E31-9D23-7842989858B5}" vid="{372AE909-28B1-440C-8E32-8717811A2165}"/>
    </a:ext>
  </a:extLst>
</a:theme>
</file>

<file path=ppt/theme/theme6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7.xml><?xml version="1.0" encoding="utf-8"?>
<a:theme xmlns:a="http://schemas.openxmlformats.org/drawingml/2006/main" name="2_Theme Fisika Lastm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Fisika Lastmi" id="{A67A2ACF-5D3A-4E31-9D23-7842989858B5}" vid="{372AE909-28B1-440C-8E32-8717811A21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284</TotalTime>
  <Words>1615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24</vt:i4>
      </vt:variant>
    </vt:vector>
  </HeadingPairs>
  <TitlesOfParts>
    <vt:vector size="42" baseType="lpstr">
      <vt:lpstr>Adobe Heiti Std R</vt:lpstr>
      <vt:lpstr>Arial</vt:lpstr>
      <vt:lpstr>Calibri</vt:lpstr>
      <vt:lpstr>Cambria Math</vt:lpstr>
      <vt:lpstr>Century Gothic</vt:lpstr>
      <vt:lpstr>Century Schoolbook</vt:lpstr>
      <vt:lpstr>Garamond</vt:lpstr>
      <vt:lpstr>Gill Sans MT</vt:lpstr>
      <vt:lpstr>Tw Cen MT</vt:lpstr>
      <vt:lpstr>Wingdings</vt:lpstr>
      <vt:lpstr>Wingdings 3</vt:lpstr>
      <vt:lpstr>Organic</vt:lpstr>
      <vt:lpstr>Ion Boardroom</vt:lpstr>
      <vt:lpstr>Droplet</vt:lpstr>
      <vt:lpstr>Theme Fisika Lastmi</vt:lpstr>
      <vt:lpstr>1_Theme Fisika Lastmi</vt:lpstr>
      <vt:lpstr>Gallery</vt:lpstr>
      <vt:lpstr>2_Theme Fisika Lastmi</vt:lpstr>
      <vt:lpstr>Listrik Dinamis</vt:lpstr>
      <vt:lpstr>1. ARUS LISTRIK</vt:lpstr>
      <vt:lpstr>PowerPoint Presentation</vt:lpstr>
      <vt:lpstr>PowerPoint Presentation</vt:lpstr>
      <vt:lpstr>2. Hambatan Listrik</vt:lpstr>
      <vt:lpstr>PowerPoint Presentation</vt:lpstr>
      <vt:lpstr>PowerPoint Presentation</vt:lpstr>
      <vt:lpstr>3. Rangkaian Hambatan Listrik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B. ENERGI DAN DAYA LISTRIK</vt:lpstr>
      <vt:lpstr>Contoh Kalkulator Hambatan Seri Menggunakan MATLAB</vt:lpstr>
      <vt:lpstr>Pembuatan GUI</vt:lpstr>
      <vt:lpstr>Menu Pushbutton1 (Tombol Hitung)</vt:lpstr>
      <vt:lpstr>Menu Pushbutton 2 (Tombol Reset)</vt:lpstr>
      <vt:lpstr>Menu Pushbutton 3 (Tombol Keluar)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Listrik Dinamis</dc:title>
  <dc:creator>LENOVO</dc:creator>
  <cp:lastModifiedBy>ganendrajati.widagdo@office.ui.ac.id</cp:lastModifiedBy>
  <cp:revision>33</cp:revision>
  <dcterms:created xsi:type="dcterms:W3CDTF">2020-03-28T03:46:42Z</dcterms:created>
  <dcterms:modified xsi:type="dcterms:W3CDTF">2021-03-03T09:15:21Z</dcterms:modified>
</cp:coreProperties>
</file>