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59" r:id="rId16"/>
    <p:sldId id="26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80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23A5DD-173E-43D4-B45C-8C92B2BA2E34}" type="datetimeFigureOut">
              <a:rPr lang="id-ID" smtClean="0"/>
              <a:t>02/03/2021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398F534-E0BF-4046-8D4F-4766AA0F0255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  <a:effectLst/>
              </a:rPr>
              <a:t>Listrik dinamis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2125074" cy="372468"/>
          </a:xfrm>
        </p:spPr>
        <p:txBody>
          <a:bodyPr/>
          <a:lstStyle/>
          <a:p>
            <a:r>
              <a:rPr lang="id-ID" dirty="0"/>
              <a:t>Pertemuan ke 6</a:t>
            </a:r>
          </a:p>
        </p:txBody>
      </p:sp>
    </p:spTree>
    <p:extLst>
      <p:ext uri="{BB962C8B-B14F-4D97-AF65-F5344CB8AC3E}">
        <p14:creationId xmlns:p14="http://schemas.microsoft.com/office/powerpoint/2010/main" val="76748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7664" y="595084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sz="2400" b="1" dirty="0">
                <a:latin typeface="Constantia" pitchFamily="18" charset="0"/>
              </a:rPr>
              <a:t>Rangkaian dengan dua </a:t>
            </a:r>
            <a:r>
              <a:rPr lang="id-ID" sz="2400" b="1" i="1" dirty="0">
                <a:latin typeface="Constantia" pitchFamily="18" charset="0"/>
              </a:rPr>
              <a:t>loop</a:t>
            </a:r>
            <a:r>
              <a:rPr lang="id-ID" sz="2400" b="1" dirty="0">
                <a:latin typeface="Constantia" pitchFamily="18" charset="0"/>
              </a:rPr>
              <a:t> atau lebih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1700808"/>
            <a:ext cx="7992888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Pada rangkaian dengan dua 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 atau lebih secara prinsip dapat dipecahkan seperti pada rangkaian satu </a:t>
            </a:r>
            <a:r>
              <a:rPr lang="id-ID" i="1" dirty="0">
                <a:latin typeface="Constantia" pitchFamily="18" charset="0"/>
              </a:rPr>
              <a:t>loop,</a:t>
            </a:r>
            <a:r>
              <a:rPr lang="id-ID" dirty="0">
                <a:latin typeface="Constantia" pitchFamily="18" charset="0"/>
              </a:rPr>
              <a:t> hanya perlu diperhatikan kuat arus pada tiap percabangannya. Untuk menghitung arus pada rangkaian dua 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 atau lebih ada beberapa aturan yang perlu kita perhatikan, antara lain :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latin typeface="Constantia" pitchFamily="18" charset="0"/>
              </a:rPr>
              <a:t>Tentukan kuat arus (simbol dan arahnya) pada setiap percabangan yang dianggap perlu.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latin typeface="Constantia" pitchFamily="18" charset="0"/>
              </a:rPr>
              <a:t>Sederhanakanlah susunan seri – pararel resistor jika memungkinkan.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latin typeface="Constantia" pitchFamily="18" charset="0"/>
              </a:rPr>
              <a:t>Tentukan arah masing–masing </a:t>
            </a:r>
            <a:r>
              <a:rPr lang="id-ID" i="1" dirty="0">
                <a:latin typeface="Constantia" pitchFamily="18" charset="0"/>
              </a:rPr>
              <a:t>loop </a:t>
            </a:r>
            <a:r>
              <a:rPr lang="id-ID" dirty="0">
                <a:latin typeface="Constantia" pitchFamily="18" charset="0"/>
              </a:rPr>
              <a:t>(Hukum Kirchoff I).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latin typeface="Constantia" pitchFamily="18" charset="0"/>
              </a:rPr>
              <a:t>Tulislah persamaan setiap loop dengan menggunakan Hukum Kirchoff II.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id-ID" dirty="0">
                <a:latin typeface="Constantia" pitchFamily="18" charset="0"/>
              </a:rPr>
              <a:t>Tulislah persamaan arus untuk tiap titik percabangan dengan menggunakan Hukum Kirchoff I.</a:t>
            </a:r>
          </a:p>
        </p:txBody>
      </p:sp>
    </p:spTree>
    <p:extLst>
      <p:ext uri="{BB962C8B-B14F-4D97-AF65-F5344CB8AC3E}">
        <p14:creationId xmlns:p14="http://schemas.microsoft.com/office/powerpoint/2010/main" val="89835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LENOVO\Pictures\Screenshots\Screenshot (70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795532"/>
            <a:ext cx="3528392" cy="17693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54176" y="2708920"/>
            <a:ext cx="77342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Jika dilihat dari gambar, maka langkah yang harus kita lakukan adalah menentukan arah dan simbol kuat arus pada b-a-d-e untuk I, e-f-c-b untuk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dan e-b untuk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. Kita lihat dititik b atau c (silakan pilih) dengan Hukum Kirchoff I yaitu I =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. Kita lihat masing- masing 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 dengan Kirchoff II :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Loop I   ( ada 2 arus pada 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 1)</a:t>
            </a:r>
          </a:p>
          <a:p>
            <a:pPr algn="just">
              <a:lnSpc>
                <a:spcPct val="150000"/>
              </a:lnSpc>
            </a:pPr>
            <a:r>
              <a:rPr lang="id-ID" b="1" dirty="0">
                <a:latin typeface="Constantia" pitchFamily="18" charset="0"/>
              </a:rPr>
              <a:t>- Ɛ</a:t>
            </a:r>
            <a:r>
              <a:rPr lang="id-ID" b="1" baseline="-25000" dirty="0">
                <a:latin typeface="Constantia" pitchFamily="18" charset="0"/>
              </a:rPr>
              <a:t>1</a:t>
            </a:r>
            <a:r>
              <a:rPr lang="id-ID" b="1" dirty="0">
                <a:latin typeface="Constantia" pitchFamily="18" charset="0"/>
              </a:rPr>
              <a:t> + I (r</a:t>
            </a:r>
            <a:r>
              <a:rPr lang="id-ID" b="1" baseline="-25000" dirty="0">
                <a:latin typeface="Constantia" pitchFamily="18" charset="0"/>
              </a:rPr>
              <a:t>1</a:t>
            </a:r>
            <a:r>
              <a:rPr lang="id-ID" b="1" dirty="0">
                <a:latin typeface="Constantia" pitchFamily="18" charset="0"/>
              </a:rPr>
              <a:t> + R</a:t>
            </a:r>
            <a:r>
              <a:rPr lang="id-ID" b="1" baseline="-25000" dirty="0">
                <a:latin typeface="Constantia" pitchFamily="18" charset="0"/>
              </a:rPr>
              <a:t>1</a:t>
            </a:r>
            <a:r>
              <a:rPr lang="id-ID" b="1" dirty="0">
                <a:latin typeface="Constantia" pitchFamily="18" charset="0"/>
              </a:rPr>
              <a:t>) + I</a:t>
            </a:r>
            <a:r>
              <a:rPr lang="id-ID" b="1" baseline="-25000" dirty="0">
                <a:latin typeface="Constantia" pitchFamily="18" charset="0"/>
              </a:rPr>
              <a:t>1</a:t>
            </a:r>
            <a:r>
              <a:rPr lang="id-ID" b="1" dirty="0">
                <a:latin typeface="Constantia" pitchFamily="18" charset="0"/>
              </a:rPr>
              <a:t> ( R</a:t>
            </a:r>
            <a:r>
              <a:rPr lang="id-ID" b="1" baseline="-25000" dirty="0">
                <a:latin typeface="Constantia" pitchFamily="18" charset="0"/>
              </a:rPr>
              <a:t>2</a:t>
            </a:r>
            <a:r>
              <a:rPr lang="id-ID" b="1" dirty="0">
                <a:latin typeface="Constantia" pitchFamily="18" charset="0"/>
              </a:rPr>
              <a:t>)     = 0 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Loop 2 (ada 2 arus pada 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 2)</a:t>
            </a:r>
          </a:p>
          <a:p>
            <a:pPr algn="just">
              <a:lnSpc>
                <a:spcPct val="150000"/>
              </a:lnSpc>
            </a:pPr>
            <a:r>
              <a:rPr lang="id-ID" b="1" dirty="0">
                <a:latin typeface="Constantia" pitchFamily="18" charset="0"/>
              </a:rPr>
              <a:t>Ɛ</a:t>
            </a:r>
            <a:r>
              <a:rPr lang="id-ID" b="1" baseline="-25000" dirty="0">
                <a:latin typeface="Constantia" pitchFamily="18" charset="0"/>
              </a:rPr>
              <a:t>2</a:t>
            </a:r>
            <a:r>
              <a:rPr lang="id-ID" b="1" dirty="0">
                <a:latin typeface="Constantia" pitchFamily="18" charset="0"/>
              </a:rPr>
              <a:t> – I</a:t>
            </a:r>
            <a:r>
              <a:rPr lang="id-ID" b="1" baseline="-25000" dirty="0">
                <a:latin typeface="Constantia" pitchFamily="18" charset="0"/>
              </a:rPr>
              <a:t>1</a:t>
            </a:r>
            <a:r>
              <a:rPr lang="id-ID" b="1" dirty="0">
                <a:latin typeface="Constantia" pitchFamily="18" charset="0"/>
              </a:rPr>
              <a:t>(R</a:t>
            </a:r>
            <a:r>
              <a:rPr lang="id-ID" b="1" baseline="-25000" dirty="0">
                <a:latin typeface="Constantia" pitchFamily="18" charset="0"/>
              </a:rPr>
              <a:t>2</a:t>
            </a:r>
            <a:r>
              <a:rPr lang="id-ID" b="1" dirty="0">
                <a:latin typeface="Constantia" pitchFamily="18" charset="0"/>
              </a:rPr>
              <a:t>) + I</a:t>
            </a:r>
            <a:r>
              <a:rPr lang="id-ID" b="1" baseline="-25000" dirty="0">
                <a:latin typeface="Constantia" pitchFamily="18" charset="0"/>
              </a:rPr>
              <a:t>2</a:t>
            </a:r>
            <a:r>
              <a:rPr lang="id-ID" b="1" dirty="0">
                <a:latin typeface="Constantia" pitchFamily="18" charset="0"/>
              </a:rPr>
              <a:t> (R</a:t>
            </a:r>
            <a:r>
              <a:rPr lang="id-ID" b="1" baseline="-25000" dirty="0">
                <a:latin typeface="Constantia" pitchFamily="18" charset="0"/>
              </a:rPr>
              <a:t>3</a:t>
            </a:r>
            <a:r>
              <a:rPr lang="id-ID" b="1" dirty="0">
                <a:latin typeface="Constantia" pitchFamily="18" charset="0"/>
              </a:rPr>
              <a:t> + r</a:t>
            </a:r>
            <a:r>
              <a:rPr lang="id-ID" b="1" baseline="-25000" dirty="0">
                <a:latin typeface="Constantia" pitchFamily="18" charset="0"/>
              </a:rPr>
              <a:t>2</a:t>
            </a:r>
            <a:r>
              <a:rPr lang="id-ID" b="1" dirty="0">
                <a:latin typeface="Constantia" pitchFamily="18" charset="0"/>
              </a:rPr>
              <a:t>) = 0  </a:t>
            </a:r>
          </a:p>
        </p:txBody>
      </p:sp>
    </p:spTree>
    <p:extLst>
      <p:ext uri="{BB962C8B-B14F-4D97-AF65-F5344CB8AC3E}">
        <p14:creationId xmlns:p14="http://schemas.microsoft.com/office/powerpoint/2010/main" val="1021613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72" y="692696"/>
            <a:ext cx="74168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b="1" dirty="0">
                <a:latin typeface="Constantia" pitchFamily="18" charset="0"/>
              </a:rPr>
              <a:t>Contoh Soal</a:t>
            </a: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Pada rangkaian di bawah ini diketahui :</a:t>
            </a: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= 6 volt, Ɛ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= 8 volt, 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= 2 Ω, R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= 1 Ω, 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4 Ω, R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= 3 Ω dan R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 = 3 Ω. Berapakah besarnya arus listrik yang mengalir pada 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?</a:t>
            </a:r>
          </a:p>
        </p:txBody>
      </p:sp>
      <p:pic>
        <p:nvPicPr>
          <p:cNvPr id="3" name="Picture 2" descr="C:\Users\LENOVO\Pictures\Screenshots\Screenshot (7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18" y="1796440"/>
            <a:ext cx="2509520" cy="1624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01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620688"/>
            <a:ext cx="770485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Kita selesaikan dengan mencari persamaan-persamaan terlebih dahulu.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Hukum Kirchoff I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3 </a:t>
            </a:r>
            <a:r>
              <a:rPr lang="id-ID" dirty="0">
                <a:latin typeface="Constantia" pitchFamily="18" charset="0"/>
              </a:rPr>
              <a:t>=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2  </a:t>
            </a:r>
            <a:r>
              <a:rPr lang="id-ID" dirty="0">
                <a:latin typeface="Constantia" pitchFamily="18" charset="0"/>
              </a:rPr>
              <a:t>                         ...........................(1)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Loop 1 (kiri)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∑ Ɛ + ∑ I.R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) +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6   + I</a:t>
            </a:r>
            <a:r>
              <a:rPr lang="id-ID" baseline="-25000" dirty="0">
                <a:latin typeface="Constantia" pitchFamily="18" charset="0"/>
              </a:rPr>
              <a:t>1 </a:t>
            </a:r>
            <a:r>
              <a:rPr lang="id-ID" dirty="0">
                <a:latin typeface="Constantia" pitchFamily="18" charset="0"/>
              </a:rPr>
              <a:t>( 2 + 1 )    + I</a:t>
            </a:r>
            <a:r>
              <a:rPr lang="id-ID" baseline="-25000" dirty="0">
                <a:latin typeface="Constantia" pitchFamily="18" charset="0"/>
              </a:rPr>
              <a:t>3 </a:t>
            </a:r>
            <a:r>
              <a:rPr lang="id-ID" dirty="0">
                <a:latin typeface="Constantia" pitchFamily="18" charset="0"/>
              </a:rPr>
              <a:t>(4 )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                      3 I</a:t>
            </a:r>
            <a:r>
              <a:rPr lang="id-ID" baseline="-25000" dirty="0">
                <a:latin typeface="Constantia" pitchFamily="18" charset="0"/>
              </a:rPr>
              <a:t>1 </a:t>
            </a:r>
            <a:r>
              <a:rPr lang="id-ID" dirty="0">
                <a:latin typeface="Constantia" pitchFamily="18" charset="0"/>
              </a:rPr>
              <a:t>+ 4 I</a:t>
            </a:r>
            <a:r>
              <a:rPr lang="id-ID" baseline="-25000" dirty="0">
                <a:latin typeface="Constantia" pitchFamily="18" charset="0"/>
              </a:rPr>
              <a:t>3 </a:t>
            </a:r>
            <a:r>
              <a:rPr lang="id-ID" dirty="0">
                <a:latin typeface="Constantia" pitchFamily="18" charset="0"/>
              </a:rPr>
              <a:t>   = -6 .................. (2)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Loop 2 (kanan)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∑ Ɛ + ∑ I.R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2 </a:t>
            </a:r>
            <a:r>
              <a:rPr lang="id-ID" dirty="0">
                <a:latin typeface="Constantia" pitchFamily="18" charset="0"/>
              </a:rPr>
              <a:t>+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 +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8 +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( 3 + 3 )  +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( 4 )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                  6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+ 4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      =  -8 ...................(3)</a:t>
            </a:r>
          </a:p>
        </p:txBody>
      </p:sp>
    </p:spTree>
    <p:extLst>
      <p:ext uri="{BB962C8B-B14F-4D97-AF65-F5344CB8AC3E}">
        <p14:creationId xmlns:p14="http://schemas.microsoft.com/office/powerpoint/2010/main" val="410798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548680"/>
            <a:ext cx="7056784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Kita substitusikan persamaan (1) dan (2)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2 </a:t>
            </a:r>
            <a:r>
              <a:rPr lang="id-ID" dirty="0">
                <a:latin typeface="Constantia" pitchFamily="18" charset="0"/>
              </a:rPr>
              <a:t>  ------------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=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–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  .............(1)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          3 I1 + 4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-6     </a:t>
            </a:r>
            <a:r>
              <a:rPr lang="en-US" dirty="0">
                <a:latin typeface="Constantia" pitchFamily="18" charset="0"/>
              </a:rPr>
              <a:t>             </a:t>
            </a:r>
            <a:r>
              <a:rPr lang="id-ID" dirty="0">
                <a:latin typeface="Constantia" pitchFamily="18" charset="0"/>
              </a:rPr>
              <a:t>  ..............(2)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3 (I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–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) + 4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 = -6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3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– 3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+ 4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  = -6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      -3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 + 7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 = -6       ............................(4)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Kita eliminasikan persamaan (3) dengan (4)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6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+ 4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-8         x1     6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+ 4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 = -8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-3I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+ 7I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 = -6         x2     -6I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+ 14I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-12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                                 0  + 18I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-20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                                           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20/18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                                            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-1,1 A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Tanda negatif menunjukkan arus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terbalik dan harusnya ke atas</a:t>
            </a:r>
          </a:p>
        </p:txBody>
      </p:sp>
    </p:spTree>
    <p:extLst>
      <p:ext uri="{BB962C8B-B14F-4D97-AF65-F5344CB8AC3E}">
        <p14:creationId xmlns:p14="http://schemas.microsoft.com/office/powerpoint/2010/main" val="90846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620688"/>
            <a:ext cx="7776864" cy="5696763"/>
          </a:xfrm>
        </p:spPr>
      </p:pic>
    </p:spTree>
    <p:extLst>
      <p:ext uri="{BB962C8B-B14F-4D97-AF65-F5344CB8AC3E}">
        <p14:creationId xmlns:p14="http://schemas.microsoft.com/office/powerpoint/2010/main" val="3351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7252"/>
            <a:ext cx="7992888" cy="66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8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620688"/>
            <a:ext cx="698477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dirty="0" err="1">
                <a:latin typeface="Constantia" pitchFamily="18" charset="0"/>
              </a:rPr>
              <a:t>Penerapan</a:t>
            </a:r>
            <a:r>
              <a:rPr lang="en-US" sz="2400" b="1" dirty="0">
                <a:latin typeface="Constantia" pitchFamily="18" charset="0"/>
              </a:rPr>
              <a:t> </a:t>
            </a:r>
            <a:r>
              <a:rPr lang="en-US" sz="2400" b="1" dirty="0" err="1">
                <a:latin typeface="Constantia" pitchFamily="18" charset="0"/>
              </a:rPr>
              <a:t>Matlab</a:t>
            </a:r>
            <a:r>
              <a:rPr lang="en-US" sz="2400" b="1" dirty="0">
                <a:latin typeface="Constantia" pitchFamily="18" charset="0"/>
              </a:rPr>
              <a:t> GUI </a:t>
            </a:r>
            <a:r>
              <a:rPr lang="en-US" sz="2400" b="1" dirty="0" err="1">
                <a:latin typeface="Constantia" pitchFamily="18" charset="0"/>
              </a:rPr>
              <a:t>Untuk</a:t>
            </a:r>
            <a:r>
              <a:rPr lang="en-US" sz="2400" b="1" dirty="0">
                <a:latin typeface="Constantia" pitchFamily="18" charset="0"/>
              </a:rPr>
              <a:t> Listrik </a:t>
            </a:r>
            <a:r>
              <a:rPr lang="en-US" sz="2400" b="1" dirty="0" err="1">
                <a:latin typeface="Constantia" pitchFamily="18" charset="0"/>
              </a:rPr>
              <a:t>Dinamis</a:t>
            </a:r>
            <a:r>
              <a:rPr lang="en-US" sz="2400" b="1" dirty="0">
                <a:latin typeface="Constantia" pitchFamily="18" charset="0"/>
              </a:rPr>
              <a:t> </a:t>
            </a:r>
            <a:endParaRPr lang="id-ID" sz="2400" b="1" dirty="0">
              <a:latin typeface="Constant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412776"/>
            <a:ext cx="799288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onstantia" pitchFamily="18" charset="0"/>
              </a:rPr>
              <a:t>Jika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tinjau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contoh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soal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rangkaian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tertutup</a:t>
            </a:r>
            <a:r>
              <a:rPr lang="en-US" dirty="0">
                <a:latin typeface="Constantia" pitchFamily="18" charset="0"/>
              </a:rPr>
              <a:t> yang </a:t>
            </a:r>
            <a:r>
              <a:rPr lang="en-US" dirty="0" err="1">
                <a:latin typeface="Constantia" pitchFamily="18" charset="0"/>
              </a:rPr>
              <a:t>terdiri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dari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dua</a:t>
            </a:r>
            <a:r>
              <a:rPr lang="en-US" dirty="0">
                <a:latin typeface="Constantia" pitchFamily="18" charset="0"/>
              </a:rPr>
              <a:t> loop </a:t>
            </a:r>
            <a:r>
              <a:rPr lang="en-US" dirty="0" err="1">
                <a:latin typeface="Constantia" pitchFamily="18" charset="0"/>
              </a:rPr>
              <a:t>diatas</a:t>
            </a:r>
            <a:r>
              <a:rPr lang="en-US" dirty="0">
                <a:latin typeface="Constantia" pitchFamily="18" charset="0"/>
              </a:rPr>
              <a:t>, </a:t>
            </a:r>
            <a:r>
              <a:rPr lang="en-US" dirty="0" err="1">
                <a:latin typeface="Constantia" pitchFamily="18" charset="0"/>
              </a:rPr>
              <a:t>maka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dapat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menerapkannya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ke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dalam</a:t>
            </a:r>
            <a:r>
              <a:rPr lang="en-US" dirty="0">
                <a:latin typeface="Constantia" pitchFamily="18" charset="0"/>
              </a:rPr>
              <a:t> program </a:t>
            </a:r>
            <a:r>
              <a:rPr lang="en-US" dirty="0" err="1">
                <a:latin typeface="Constantia" pitchFamily="18" charset="0"/>
              </a:rPr>
              <a:t>Matlab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berbasis</a:t>
            </a:r>
            <a:r>
              <a:rPr lang="en-US" dirty="0">
                <a:latin typeface="Constantia" pitchFamily="18" charset="0"/>
              </a:rPr>
              <a:t> GUI </a:t>
            </a:r>
            <a:r>
              <a:rPr lang="en-US" dirty="0" err="1">
                <a:latin typeface="Constantia" pitchFamily="18" charset="0"/>
              </a:rPr>
              <a:t>dengan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panduan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sebagai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berikut</a:t>
            </a:r>
            <a:r>
              <a:rPr lang="en-US" dirty="0">
                <a:latin typeface="Constantia" pitchFamily="18" charset="0"/>
              </a:rPr>
              <a:t> : </a:t>
            </a:r>
            <a:endParaRPr lang="id-ID" dirty="0">
              <a:latin typeface="Constant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b="1" dirty="0">
                <a:latin typeface="Constantia" pitchFamily="18" charset="0"/>
              </a:rPr>
              <a:t>Contoh Soal</a:t>
            </a: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Pada rangkaian di bawah ini diketahui :</a:t>
            </a: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= 6 volt, Ɛ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= 8 volt, 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= 2 Ω, R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= 1 Ω, 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4 Ω, R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= 3 Ω dan R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 = 3 Ω. Berapakah besarnya arus listrik yang mengalir pada 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?</a:t>
            </a:r>
          </a:p>
        </p:txBody>
      </p:sp>
      <p:pic>
        <p:nvPicPr>
          <p:cNvPr id="6" name="Picture 5" descr="C:\Users\LENOVO\Pictures\Screenshots\Screenshot (71).png">
            <a:extLst>
              <a:ext uri="{FF2B5EF4-FFF2-40B4-BE49-F238E27FC236}">
                <a16:creationId xmlns:a16="http://schemas.microsoft.com/office/drawing/2014/main" id="{7A073095-552D-4022-AED7-BCBB73468D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743759"/>
            <a:ext cx="2509520" cy="1624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93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88830"/>
            <a:ext cx="698477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dirty="0" err="1">
                <a:latin typeface="Constantia" pitchFamily="18" charset="0"/>
              </a:rPr>
              <a:t>Membuat</a:t>
            </a:r>
            <a:r>
              <a:rPr lang="en-US" sz="2400" b="1" dirty="0">
                <a:latin typeface="Constantia" pitchFamily="18" charset="0"/>
              </a:rPr>
              <a:t> </a:t>
            </a:r>
            <a:r>
              <a:rPr lang="en-US" sz="2400" b="1" dirty="0" err="1">
                <a:latin typeface="Constantia" pitchFamily="18" charset="0"/>
              </a:rPr>
              <a:t>Tampilan</a:t>
            </a:r>
            <a:r>
              <a:rPr lang="en-US" sz="2400" b="1" dirty="0">
                <a:latin typeface="Constantia" pitchFamily="18" charset="0"/>
              </a:rPr>
              <a:t> GUI</a:t>
            </a:r>
            <a:endParaRPr lang="id-ID" sz="2400" b="1" dirty="0">
              <a:latin typeface="Constant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737" y="1018931"/>
            <a:ext cx="7992888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Constantia" pitchFamily="18" charset="0"/>
              </a:rPr>
              <a:t>Pertama</a:t>
            </a:r>
            <a:r>
              <a:rPr lang="en-US" dirty="0">
                <a:latin typeface="Constantia" pitchFamily="18" charset="0"/>
              </a:rPr>
              <a:t> – </a:t>
            </a:r>
            <a:r>
              <a:rPr lang="en-US" dirty="0" err="1">
                <a:latin typeface="Constantia" pitchFamily="18" charset="0"/>
              </a:rPr>
              <a:t>tama</a:t>
            </a:r>
            <a:r>
              <a:rPr lang="en-US" dirty="0">
                <a:latin typeface="Constantia" pitchFamily="18" charset="0"/>
              </a:rPr>
              <a:t>,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membuat</a:t>
            </a:r>
            <a:r>
              <a:rPr lang="en-US" dirty="0">
                <a:latin typeface="Constantia" pitchFamily="18" charset="0"/>
              </a:rPr>
              <a:t> design </a:t>
            </a:r>
            <a:r>
              <a:rPr lang="en-US" dirty="0" err="1">
                <a:latin typeface="Constantia" pitchFamily="18" charset="0"/>
              </a:rPr>
              <a:t>tampilan</a:t>
            </a:r>
            <a:r>
              <a:rPr lang="en-US" dirty="0">
                <a:latin typeface="Constantia" pitchFamily="18" charset="0"/>
              </a:rPr>
              <a:t> GUI </a:t>
            </a:r>
            <a:r>
              <a:rPr lang="en-US" dirty="0" err="1">
                <a:latin typeface="Constantia" pitchFamily="18" charset="0"/>
              </a:rPr>
              <a:t>sebagai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berikut</a:t>
            </a:r>
            <a:r>
              <a:rPr lang="en-US" dirty="0">
                <a:latin typeface="Constantia" pitchFamily="18" charset="0"/>
              </a:rPr>
              <a:t> :</a:t>
            </a:r>
            <a:endParaRPr lang="id-ID" dirty="0">
              <a:latin typeface="Constant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E6BBE-DB03-488D-86CC-CCB8B9AC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80" y="1916832"/>
            <a:ext cx="7685179" cy="34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1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88830"/>
            <a:ext cx="698477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dirty="0" err="1">
                <a:latin typeface="Constantia" pitchFamily="18" charset="0"/>
              </a:rPr>
              <a:t>Membuat</a:t>
            </a:r>
            <a:r>
              <a:rPr lang="en-US" sz="2400" b="1" dirty="0">
                <a:latin typeface="Constantia" pitchFamily="18" charset="0"/>
              </a:rPr>
              <a:t> </a:t>
            </a:r>
            <a:r>
              <a:rPr lang="en-US" sz="2400" b="1" dirty="0" err="1">
                <a:latin typeface="Constantia" pitchFamily="18" charset="0"/>
              </a:rPr>
              <a:t>Tampilan</a:t>
            </a:r>
            <a:r>
              <a:rPr lang="en-US" sz="2400" b="1" dirty="0">
                <a:latin typeface="Constantia" pitchFamily="18" charset="0"/>
              </a:rPr>
              <a:t> GUI</a:t>
            </a:r>
            <a:endParaRPr lang="id-ID" sz="2400" b="1" dirty="0">
              <a:latin typeface="Constant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8737" y="1018931"/>
            <a:ext cx="799288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onstantia" pitchFamily="18" charset="0"/>
              </a:rPr>
              <a:t>Di </a:t>
            </a:r>
            <a:r>
              <a:rPr lang="en-US" dirty="0" err="1">
                <a:latin typeface="Constantia" pitchFamily="18" charset="0"/>
              </a:rPr>
              <a:t>bagian</a:t>
            </a:r>
            <a:r>
              <a:rPr lang="en-US" dirty="0">
                <a:latin typeface="Constantia" pitchFamily="18" charset="0"/>
              </a:rPr>
              <a:t> push button </a:t>
            </a:r>
            <a:r>
              <a:rPr lang="en-US" dirty="0" err="1">
                <a:latin typeface="Constantia" pitchFamily="18" charset="0"/>
              </a:rPr>
              <a:t>untuk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perhitungan</a:t>
            </a:r>
            <a:r>
              <a:rPr lang="en-US" dirty="0">
                <a:latin typeface="Constantia" pitchFamily="18" charset="0"/>
              </a:rPr>
              <a:t>,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pilih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hitung</a:t>
            </a:r>
            <a:r>
              <a:rPr lang="en-US" dirty="0">
                <a:latin typeface="Constantia" pitchFamily="18" charset="0"/>
              </a:rPr>
              <a:t>, </a:t>
            </a:r>
            <a:r>
              <a:rPr lang="en-US" dirty="0" err="1">
                <a:latin typeface="Constantia" pitchFamily="18" charset="0"/>
              </a:rPr>
              <a:t>kemudian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klik</a:t>
            </a:r>
            <a:r>
              <a:rPr lang="en-US" dirty="0">
                <a:latin typeface="Constantia" pitchFamily="18" charset="0"/>
              </a:rPr>
              <a:t> view callback, </a:t>
            </a:r>
            <a:r>
              <a:rPr lang="en-US" dirty="0" err="1">
                <a:latin typeface="Constantia" pitchFamily="18" charset="0"/>
              </a:rPr>
              <a:t>lalu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pilih</a:t>
            </a:r>
            <a:r>
              <a:rPr lang="en-US" dirty="0">
                <a:latin typeface="Constantia" pitchFamily="18" charset="0"/>
              </a:rPr>
              <a:t> callback, </a:t>
            </a:r>
            <a:r>
              <a:rPr lang="en-US" dirty="0" err="1">
                <a:latin typeface="Constantia" pitchFamily="18" charset="0"/>
              </a:rPr>
              <a:t>sehingga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diarahkan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untuk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membuat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codingnya</a:t>
            </a:r>
            <a:r>
              <a:rPr lang="en-US" dirty="0">
                <a:latin typeface="Constantia" pitchFamily="18" charset="0"/>
              </a:rPr>
              <a:t> yang </a:t>
            </a:r>
            <a:r>
              <a:rPr lang="en-US" dirty="0" err="1">
                <a:latin typeface="Constantia" pitchFamily="18" charset="0"/>
              </a:rPr>
              <a:t>ada</a:t>
            </a:r>
            <a:r>
              <a:rPr lang="en-US" dirty="0">
                <a:latin typeface="Constantia" pitchFamily="18" charset="0"/>
              </a:rPr>
              <a:t> di menu editor pada program </a:t>
            </a:r>
            <a:r>
              <a:rPr lang="en-US" dirty="0" err="1">
                <a:latin typeface="Constantia" pitchFamily="18" charset="0"/>
              </a:rPr>
              <a:t>matlab</a:t>
            </a:r>
            <a:r>
              <a:rPr lang="en-US" dirty="0">
                <a:latin typeface="Constantia" pitchFamily="18" charset="0"/>
              </a:rPr>
              <a:t> :</a:t>
            </a:r>
            <a:endParaRPr lang="id-ID" dirty="0">
              <a:latin typeface="Constant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2E873-A6F0-4A1A-A977-717956396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16" y="2852936"/>
            <a:ext cx="6084168" cy="17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1268760"/>
            <a:ext cx="72728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2400" b="1" dirty="0">
                <a:latin typeface="Constantia" pitchFamily="18" charset="0"/>
              </a:rPr>
              <a:t>HUKUM KIRCHOFF</a:t>
            </a:r>
          </a:p>
          <a:p>
            <a:pPr algn="ctr">
              <a:lnSpc>
                <a:spcPct val="150000"/>
              </a:lnSpc>
            </a:pPr>
            <a:endParaRPr lang="id-ID" sz="2400" b="1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Hukum Kirchoff pertamakali ditemukan oleh seorang fisikawan terkemuka asal Jerman yang bernama Gustav Robert Kirchoff. Beliau berhasil menemukan konsep dalam teori rangkaian listrik yang disebut dengan Hukum K</a:t>
            </a:r>
            <a:r>
              <a:rPr lang="en-ID" dirty="0">
                <a:latin typeface="Constantia" pitchFamily="18" charset="0"/>
              </a:rPr>
              <a:t>i</a:t>
            </a:r>
            <a:r>
              <a:rPr lang="id-ID" dirty="0">
                <a:latin typeface="Constantia" pitchFamily="18" charset="0"/>
              </a:rPr>
              <a:t>rchoff. Hukum Kirchoff terbagi menjadi 2 yaitu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>
                <a:latin typeface="Constantia" pitchFamily="18" charset="0"/>
              </a:rPr>
              <a:t>Hukum Kirchoff I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dirty="0">
                <a:latin typeface="Constantia" pitchFamily="18" charset="0"/>
              </a:rPr>
              <a:t>Hukum Kirchoff II</a:t>
            </a:r>
          </a:p>
        </p:txBody>
      </p:sp>
    </p:spTree>
    <p:extLst>
      <p:ext uri="{BB962C8B-B14F-4D97-AF65-F5344CB8AC3E}">
        <p14:creationId xmlns:p14="http://schemas.microsoft.com/office/powerpoint/2010/main" val="338831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288830"/>
            <a:ext cx="6984776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b="1" dirty="0" err="1">
                <a:latin typeface="Constantia" pitchFamily="18" charset="0"/>
              </a:rPr>
              <a:t>Membuat</a:t>
            </a:r>
            <a:r>
              <a:rPr lang="en-US" sz="2400" b="1" dirty="0">
                <a:latin typeface="Constantia" pitchFamily="18" charset="0"/>
              </a:rPr>
              <a:t> </a:t>
            </a:r>
            <a:r>
              <a:rPr lang="en-US" sz="2400" b="1" dirty="0" err="1">
                <a:latin typeface="Constantia" pitchFamily="18" charset="0"/>
              </a:rPr>
              <a:t>Tampilan</a:t>
            </a:r>
            <a:r>
              <a:rPr lang="en-US" sz="2400" b="1" dirty="0">
                <a:latin typeface="Constantia" pitchFamily="18" charset="0"/>
              </a:rPr>
              <a:t> GUI</a:t>
            </a:r>
            <a:endParaRPr lang="id-ID" sz="2400" b="1" dirty="0">
              <a:latin typeface="Constant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CD1A6-400B-4C83-AB57-2119EB7C2105}"/>
              </a:ext>
            </a:extLst>
          </p:cNvPr>
          <p:cNvSpPr/>
          <p:nvPr/>
        </p:nvSpPr>
        <p:spPr>
          <a:xfrm>
            <a:off x="638737" y="1018931"/>
            <a:ext cx="799288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>
                <a:latin typeface="Constantia" pitchFamily="18" charset="0"/>
              </a:rPr>
              <a:t>Saat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execusi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ke</a:t>
            </a:r>
            <a:r>
              <a:rPr lang="en-US" sz="1600" dirty="0">
                <a:latin typeface="Constantia" pitchFamily="18" charset="0"/>
              </a:rPr>
              <a:t> menu editor, </a:t>
            </a:r>
            <a:r>
              <a:rPr lang="en-US" sz="1600" dirty="0" err="1">
                <a:latin typeface="Constantia" pitchFamily="18" charset="0"/>
              </a:rPr>
              <a:t>kita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harus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mensave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designGui</a:t>
            </a:r>
            <a:r>
              <a:rPr lang="en-US" sz="1600" dirty="0">
                <a:latin typeface="Constantia" pitchFamily="18" charset="0"/>
              </a:rPr>
              <a:t> yang </a:t>
            </a:r>
            <a:r>
              <a:rPr lang="en-US" sz="1600" dirty="0" err="1">
                <a:latin typeface="Constantia" pitchFamily="18" charset="0"/>
              </a:rPr>
              <a:t>sudah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kita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buat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dengan</a:t>
            </a:r>
            <a:r>
              <a:rPr lang="en-US" sz="1600" dirty="0">
                <a:latin typeface="Constantia" pitchFamily="18" charset="0"/>
              </a:rPr>
              <a:t> format di file </a:t>
            </a:r>
            <a:r>
              <a:rPr lang="en-US" sz="1600" dirty="0" err="1">
                <a:latin typeface="Constantia" pitchFamily="18" charset="0"/>
              </a:rPr>
              <a:t>matlab</a:t>
            </a:r>
            <a:r>
              <a:rPr lang="en-US" sz="1600" dirty="0">
                <a:latin typeface="Constantia" pitchFamily="18" charset="0"/>
              </a:rPr>
              <a:t>, dan </a:t>
            </a:r>
            <a:r>
              <a:rPr lang="en-US" sz="1600" dirty="0" err="1">
                <a:latin typeface="Constantia" pitchFamily="18" charset="0"/>
              </a:rPr>
              <a:t>mensavenya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diketik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tanpa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spasi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untuk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menghindari</a:t>
            </a:r>
            <a:r>
              <a:rPr lang="en-US" sz="1600" dirty="0">
                <a:latin typeface="Constantia" pitchFamily="18" charset="0"/>
              </a:rPr>
              <a:t> error pada </a:t>
            </a:r>
            <a:r>
              <a:rPr lang="en-US" sz="1600" dirty="0" err="1">
                <a:latin typeface="Constantia" pitchFamily="18" charset="0"/>
              </a:rPr>
              <a:t>waktu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menjalankan</a:t>
            </a:r>
            <a:r>
              <a:rPr lang="en-US" sz="1600" dirty="0">
                <a:latin typeface="Constantia" pitchFamily="18" charset="0"/>
              </a:rPr>
              <a:t> program. </a:t>
            </a:r>
            <a:r>
              <a:rPr lang="en-US" sz="1600" dirty="0" err="1">
                <a:latin typeface="Constantia" pitchFamily="18" charset="0"/>
              </a:rPr>
              <a:t>Contoh</a:t>
            </a:r>
            <a:r>
              <a:rPr lang="en-US" sz="1600" dirty="0">
                <a:latin typeface="Constantia" pitchFamily="18" charset="0"/>
              </a:rPr>
              <a:t> save : </a:t>
            </a:r>
            <a:r>
              <a:rPr lang="en-US" sz="1600" dirty="0" err="1">
                <a:latin typeface="Constantia" pitchFamily="18" charset="0"/>
              </a:rPr>
              <a:t>Perhitunganlistrikdinamis</a:t>
            </a:r>
            <a:r>
              <a:rPr lang="en-US" sz="1600" dirty="0">
                <a:latin typeface="Constantia" pitchFamily="18" charset="0"/>
              </a:rPr>
              <a:t>, </a:t>
            </a:r>
            <a:r>
              <a:rPr lang="en-US" sz="1600" dirty="0" err="1">
                <a:latin typeface="Constantia" pitchFamily="18" charset="0"/>
              </a:rPr>
              <a:t>pilih</a:t>
            </a:r>
            <a:r>
              <a:rPr lang="en-US" sz="1600" dirty="0">
                <a:latin typeface="Constantia" pitchFamily="18" charset="0"/>
              </a:rPr>
              <a:t> file </a:t>
            </a:r>
            <a:r>
              <a:rPr lang="en-US" sz="1600" dirty="0" err="1">
                <a:latin typeface="Constantia" pitchFamily="18" charset="0"/>
              </a:rPr>
              <a:t>matlab</a:t>
            </a:r>
            <a:r>
              <a:rPr lang="en-US" sz="1600" dirty="0">
                <a:latin typeface="Constantia" pitchFamily="18" charset="0"/>
              </a:rPr>
              <a:t>. Lalu </a:t>
            </a:r>
            <a:r>
              <a:rPr lang="en-US" sz="1600" dirty="0" err="1">
                <a:latin typeface="Constantia" pitchFamily="18" charset="0"/>
              </a:rPr>
              <a:t>klik</a:t>
            </a:r>
            <a:r>
              <a:rPr lang="en-US" sz="1600" dirty="0">
                <a:latin typeface="Constantia" pitchFamily="18" charset="0"/>
              </a:rPr>
              <a:t> save. </a:t>
            </a:r>
            <a:r>
              <a:rPr lang="en-US" sz="1600" dirty="0" err="1">
                <a:latin typeface="Constantia" pitchFamily="18" charset="0"/>
              </a:rPr>
              <a:t>Stelah</a:t>
            </a:r>
            <a:r>
              <a:rPr lang="en-US" sz="1600" dirty="0">
                <a:latin typeface="Constantia" pitchFamily="18" charset="0"/>
              </a:rPr>
              <a:t> dissave file </a:t>
            </a:r>
            <a:r>
              <a:rPr lang="en-US" sz="1600" dirty="0" err="1">
                <a:latin typeface="Constantia" pitchFamily="18" charset="0"/>
              </a:rPr>
              <a:t>nya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kita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langsung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diarahkan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ke</a:t>
            </a:r>
            <a:r>
              <a:rPr lang="en-US" sz="1600" dirty="0">
                <a:latin typeface="Constantia" pitchFamily="18" charset="0"/>
              </a:rPr>
              <a:t> menu editor yang </a:t>
            </a:r>
            <a:r>
              <a:rPr lang="en-US" sz="1600" dirty="0" err="1">
                <a:latin typeface="Constantia" pitchFamily="18" charset="0"/>
              </a:rPr>
              <a:t>tampilannya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sebagai</a:t>
            </a:r>
            <a:r>
              <a:rPr lang="en-US" sz="1600" dirty="0">
                <a:latin typeface="Constantia" pitchFamily="18" charset="0"/>
              </a:rPr>
              <a:t> </a:t>
            </a:r>
            <a:r>
              <a:rPr lang="en-US" sz="1600" dirty="0" err="1">
                <a:latin typeface="Constantia" pitchFamily="18" charset="0"/>
              </a:rPr>
              <a:t>berikut</a:t>
            </a:r>
            <a:r>
              <a:rPr lang="en-US" sz="1600" dirty="0">
                <a:latin typeface="Constantia" pitchFamily="18" charset="0"/>
              </a:rPr>
              <a:t>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384A1-9F19-4CF0-B54A-D9B37F71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060737"/>
            <a:ext cx="7692458" cy="33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4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667D-544E-4D4D-A587-C737AC724FFF}"/>
              </a:ext>
            </a:extLst>
          </p:cNvPr>
          <p:cNvSpPr txBox="1"/>
          <p:nvPr/>
        </p:nvSpPr>
        <p:spPr>
          <a:xfrm>
            <a:off x="623958" y="692696"/>
            <a:ext cx="7896084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buat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rumus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listrik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dinamis</a:t>
            </a:r>
            <a:r>
              <a:rPr lang="en-US" dirty="0">
                <a:latin typeface="Constantia" pitchFamily="18" charset="0"/>
              </a:rPr>
              <a:t>  yang </a:t>
            </a:r>
            <a:r>
              <a:rPr lang="en-US" dirty="0" err="1">
                <a:latin typeface="Constantia" pitchFamily="18" charset="0"/>
              </a:rPr>
              <a:t>akan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diinput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ke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dalam</a:t>
            </a:r>
            <a:r>
              <a:rPr lang="en-US" dirty="0">
                <a:latin typeface="Constantia" pitchFamily="18" charset="0"/>
              </a:rPr>
              <a:t> coding </a:t>
            </a:r>
            <a:r>
              <a:rPr lang="en-US" dirty="0" err="1">
                <a:latin typeface="Constantia" pitchFamily="18" charset="0"/>
              </a:rPr>
              <a:t>matlab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id-ID" dirty="0">
                <a:latin typeface="Constantia" pitchFamily="18" charset="0"/>
              </a:rPr>
              <a:t>dengan mencari persamaan-persamaan terlebih dahulu.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Hukum Kirchoff I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3 </a:t>
            </a:r>
            <a:r>
              <a:rPr lang="id-ID" dirty="0">
                <a:latin typeface="Constantia" pitchFamily="18" charset="0"/>
              </a:rPr>
              <a:t>=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2 </a:t>
            </a:r>
            <a:r>
              <a:rPr lang="id-ID" dirty="0">
                <a:latin typeface="Constantia" pitchFamily="18" charset="0"/>
              </a:rPr>
              <a:t>  ...........................(1)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Loop 1 (kiri)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∑ Ɛ + ∑ I.R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) +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  =  0</a:t>
            </a:r>
            <a:endParaRPr lang="en-US" dirty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=(-</a:t>
            </a:r>
            <a:r>
              <a:rPr lang="id-ID" dirty="0">
                <a:latin typeface="Constantia" pitchFamily="18" charset="0"/>
              </a:rPr>
              <a:t> Ɛ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I</a:t>
            </a:r>
            <a:r>
              <a:rPr lang="en-US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R</a:t>
            </a:r>
            <a:r>
              <a:rPr lang="en-US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 </a:t>
            </a:r>
            <a:r>
              <a:rPr lang="en-US" dirty="0">
                <a:latin typeface="Constantia" pitchFamily="18" charset="0"/>
              </a:rPr>
              <a:t>/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) ...........................(</a:t>
            </a:r>
            <a:r>
              <a:rPr lang="en-US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)</a:t>
            </a:r>
            <a:endParaRPr lang="en-US" dirty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Loop 2 (kanan)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∑ Ɛ + ∑ I.R  =  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2 </a:t>
            </a:r>
            <a:r>
              <a:rPr lang="id-ID" dirty="0">
                <a:latin typeface="Constantia" pitchFamily="18" charset="0"/>
              </a:rPr>
              <a:t>+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 +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  =  </a:t>
            </a:r>
            <a:r>
              <a:rPr lang="en-US" dirty="0">
                <a:latin typeface="Constantia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en-US" baseline="-25000" dirty="0">
                <a:latin typeface="Constantia" pitchFamily="18" charset="0"/>
              </a:rPr>
              <a:t> </a:t>
            </a:r>
            <a:r>
              <a:rPr lang="id-ID" dirty="0">
                <a:latin typeface="Constantia" pitchFamily="18" charset="0"/>
              </a:rPr>
              <a:t>=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id-ID" dirty="0">
                <a:latin typeface="Constantia" pitchFamily="18" charset="0"/>
              </a:rPr>
              <a:t>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 -</a:t>
            </a: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/</a:t>
            </a:r>
            <a:r>
              <a:rPr lang="id-ID" dirty="0">
                <a:latin typeface="Constantia" pitchFamily="18" charset="0"/>
              </a:rPr>
              <a:t>( R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 ...........................(</a:t>
            </a:r>
            <a:r>
              <a:rPr lang="en-US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</a:t>
            </a:r>
            <a:endParaRPr lang="en-US" dirty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64283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C667D-544E-4D4D-A587-C737AC724FFF}"/>
              </a:ext>
            </a:extLst>
          </p:cNvPr>
          <p:cNvSpPr txBox="1"/>
          <p:nvPr/>
        </p:nvSpPr>
        <p:spPr>
          <a:xfrm>
            <a:off x="623958" y="1124744"/>
            <a:ext cx="789608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ganti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 &amp;</a:t>
            </a:r>
            <a:r>
              <a:rPr lang="id-ID" dirty="0">
                <a:latin typeface="Constantia" pitchFamily="18" charset="0"/>
              </a:rPr>
              <a:t> I</a:t>
            </a:r>
            <a:r>
              <a:rPr lang="id-ID" baseline="-25000" dirty="0">
                <a:latin typeface="Constantia" pitchFamily="18" charset="0"/>
              </a:rPr>
              <a:t>2 </a:t>
            </a:r>
            <a:r>
              <a:rPr lang="id-ID" dirty="0">
                <a:latin typeface="Constantia" pitchFamily="18" charset="0"/>
              </a:rPr>
              <a:t>  </a:t>
            </a:r>
            <a:r>
              <a:rPr lang="en-US" dirty="0">
                <a:latin typeface="Constantia" pitchFamily="18" charset="0"/>
              </a:rPr>
              <a:t>di </a:t>
            </a:r>
            <a:r>
              <a:rPr lang="en-US" dirty="0" err="1">
                <a:latin typeface="Constantia" pitchFamily="18" charset="0"/>
              </a:rPr>
              <a:t>persamaan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id-ID" dirty="0">
                <a:latin typeface="Constantia" pitchFamily="18" charset="0"/>
              </a:rPr>
              <a:t>(1)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dengan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persamaan</a:t>
            </a:r>
            <a:r>
              <a:rPr lang="en-US" dirty="0">
                <a:latin typeface="Constantia" pitchFamily="18" charset="0"/>
              </a:rPr>
              <a:t> (2) dan (3) </a:t>
            </a:r>
            <a:r>
              <a:rPr lang="en-US" dirty="0" err="1">
                <a:latin typeface="Constantia" pitchFamily="18" charset="0"/>
              </a:rPr>
              <a:t>sehingga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didapatlah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persamaan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baru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untuk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mendapatkan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harga</a:t>
            </a:r>
            <a:r>
              <a:rPr lang="en-US" dirty="0">
                <a:latin typeface="Constantia" pitchFamily="18" charset="0"/>
              </a:rPr>
              <a:t> I</a:t>
            </a:r>
            <a:r>
              <a:rPr lang="en-US" baseline="-25000" dirty="0">
                <a:latin typeface="Constantia" pitchFamily="18" charset="0"/>
              </a:rPr>
              <a:t>3 </a:t>
            </a:r>
            <a:r>
              <a:rPr lang="en-US" dirty="0">
                <a:latin typeface="Constantia" pitchFamily="18" charset="0"/>
              </a:rPr>
              <a:t>:</a:t>
            </a:r>
            <a:endParaRPr lang="id-ID" dirty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nstantia" pitchFamily="18" charset="0"/>
              </a:rPr>
              <a:t>I</a:t>
            </a:r>
            <a:r>
              <a:rPr lang="en-US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 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id-ID" dirty="0">
                <a:latin typeface="Constantia" pitchFamily="18" charset="0"/>
              </a:rPr>
              <a:t> Ɛ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 </a:t>
            </a:r>
            <a:r>
              <a:rPr lang="en-US" dirty="0">
                <a:latin typeface="Constantia" pitchFamily="18" charset="0"/>
              </a:rPr>
              <a:t>–</a:t>
            </a:r>
            <a:r>
              <a:rPr lang="id-ID" dirty="0">
                <a:latin typeface="Constantia" pitchFamily="18" charset="0"/>
              </a:rPr>
              <a:t> Ɛ</a:t>
            </a:r>
            <a:r>
              <a:rPr lang="en-US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) </a:t>
            </a:r>
            <a:r>
              <a:rPr lang="en-US" dirty="0">
                <a:latin typeface="Constantia" pitchFamily="18" charset="0"/>
              </a:rPr>
              <a:t>/(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+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en-US" baseline="-25000" dirty="0">
                <a:latin typeface="Constantia" pitchFamily="18" charset="0"/>
              </a:rPr>
              <a:t>2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+</a:t>
            </a:r>
            <a:r>
              <a:rPr lang="id-ID" dirty="0">
                <a:latin typeface="Constantia" pitchFamily="18" charset="0"/>
              </a:rPr>
              <a:t>(R</a:t>
            </a:r>
            <a:r>
              <a:rPr lang="en-US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+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+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en-US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+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 			          </a:t>
            </a:r>
            <a:r>
              <a:rPr lang="id-ID" dirty="0">
                <a:latin typeface="Constantia" pitchFamily="18" charset="0"/>
              </a:rPr>
              <a:t>(R</a:t>
            </a:r>
            <a:r>
              <a:rPr lang="en-US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+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en-US" baseline="-25000" dirty="0">
                <a:latin typeface="Constantia" pitchFamily="18" charset="0"/>
              </a:rPr>
              <a:t>3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+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en-US" baseline="-25000" dirty="0">
                <a:latin typeface="Constantia" pitchFamily="18" charset="0"/>
              </a:rPr>
              <a:t>2</a:t>
            </a:r>
            <a:r>
              <a:rPr lang="en-US" dirty="0">
                <a:latin typeface="Constantia" pitchFamily="18" charset="0"/>
              </a:rPr>
              <a:t>.</a:t>
            </a:r>
            <a:r>
              <a:rPr lang="id-ID" dirty="0">
                <a:latin typeface="Constantia" pitchFamily="18" charset="0"/>
              </a:rPr>
              <a:t>R</a:t>
            </a:r>
            <a:r>
              <a:rPr lang="en-US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)</a:t>
            </a:r>
            <a:endParaRPr lang="id-ID" dirty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Constantia" pitchFamily="18" charset="0"/>
              </a:rPr>
              <a:t>Sedangkan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harga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id-ID" dirty="0">
                <a:latin typeface="Constantia" pitchFamily="18" charset="0"/>
              </a:rPr>
              <a:t>I</a:t>
            </a:r>
            <a:r>
              <a:rPr lang="en-US" baseline="-25000" dirty="0">
                <a:latin typeface="Constantia" pitchFamily="18" charset="0"/>
              </a:rPr>
              <a:t>1</a:t>
            </a:r>
            <a:r>
              <a:rPr lang="en-US" dirty="0">
                <a:latin typeface="Constantia" pitchFamily="18" charset="0"/>
              </a:rPr>
              <a:t> dan </a:t>
            </a:r>
            <a:r>
              <a:rPr lang="id-ID" dirty="0">
                <a:latin typeface="Constantia" pitchFamily="18" charset="0"/>
              </a:rPr>
              <a:t>I</a:t>
            </a:r>
            <a:r>
              <a:rPr lang="en-US" baseline="-25000" dirty="0">
                <a:latin typeface="Constantia" pitchFamily="18" charset="0"/>
              </a:rPr>
              <a:t>2 </a:t>
            </a:r>
            <a:r>
              <a:rPr lang="en-US" dirty="0" err="1">
                <a:latin typeface="Constantia" pitchFamily="18" charset="0"/>
              </a:rPr>
              <a:t>nya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menjadi</a:t>
            </a:r>
            <a:r>
              <a:rPr lang="en-US" dirty="0">
                <a:latin typeface="Constantia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en-US" baseline="-25000" dirty="0">
                <a:latin typeface="Constantia" pitchFamily="18" charset="0"/>
              </a:rPr>
              <a:t> </a:t>
            </a:r>
            <a:r>
              <a:rPr lang="id-ID" dirty="0">
                <a:latin typeface="Constantia" pitchFamily="18" charset="0"/>
              </a:rPr>
              <a:t>=</a:t>
            </a:r>
            <a:r>
              <a:rPr lang="en-US" dirty="0">
                <a:latin typeface="Constantia" pitchFamily="18" charset="0"/>
              </a:rPr>
              <a:t>-</a:t>
            </a:r>
            <a:r>
              <a:rPr lang="id-ID" dirty="0">
                <a:latin typeface="Constantia" pitchFamily="18" charset="0"/>
              </a:rPr>
              <a:t>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(R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)</a:t>
            </a:r>
            <a:r>
              <a:rPr lang="en-US" dirty="0">
                <a:latin typeface="Constantia" pitchFamily="18" charset="0"/>
              </a:rPr>
              <a:t> -</a:t>
            </a:r>
            <a:r>
              <a:rPr lang="id-ID" dirty="0">
                <a:latin typeface="Constantia" pitchFamily="18" charset="0"/>
              </a:rPr>
              <a:t>Ɛ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/</a:t>
            </a:r>
            <a:r>
              <a:rPr lang="id-ID" dirty="0">
                <a:latin typeface="Constantia" pitchFamily="18" charset="0"/>
              </a:rPr>
              <a:t>( R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+ R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) </a:t>
            </a:r>
            <a:endParaRPr lang="en-US" dirty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onstantia" pitchFamily="18" charset="0"/>
              </a:rPr>
              <a:t>I1 = </a:t>
            </a: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en-US" baseline="-25000" dirty="0">
                <a:latin typeface="Constantia" pitchFamily="18" charset="0"/>
              </a:rPr>
              <a:t> </a:t>
            </a:r>
            <a:r>
              <a:rPr lang="en-US" dirty="0">
                <a:latin typeface="Constantia" pitchFamily="18" charset="0"/>
              </a:rPr>
              <a:t>- </a:t>
            </a:r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2</a:t>
            </a:r>
            <a:endParaRPr lang="en-US" dirty="0">
              <a:latin typeface="Constantia" pitchFamily="18" charset="0"/>
            </a:endParaRPr>
          </a:p>
          <a:p>
            <a:pPr>
              <a:lnSpc>
                <a:spcPct val="150000"/>
              </a:lnSpc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6249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5AFBD-6A60-4341-A687-3819CEA7D7D3}"/>
              </a:ext>
            </a:extLst>
          </p:cNvPr>
          <p:cNvSpPr txBox="1"/>
          <p:nvPr/>
        </p:nvSpPr>
        <p:spPr>
          <a:xfrm>
            <a:off x="796107" y="692885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tantia" pitchFamily="18" charset="0"/>
              </a:rPr>
              <a:t>Inputlah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persamaan</a:t>
            </a:r>
            <a:r>
              <a:rPr lang="en-US" dirty="0">
                <a:latin typeface="Constantia" pitchFamily="18" charset="0"/>
              </a:rPr>
              <a:t> yang </a:t>
            </a:r>
            <a:r>
              <a:rPr lang="en-US" dirty="0" err="1">
                <a:latin typeface="Constantia" pitchFamily="18" charset="0"/>
              </a:rPr>
              <a:t>telah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diperoleh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diatas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tadi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kedalam</a:t>
            </a:r>
            <a:r>
              <a:rPr lang="en-US" dirty="0">
                <a:latin typeface="Constantia" pitchFamily="18" charset="0"/>
              </a:rPr>
              <a:t> coding </a:t>
            </a:r>
            <a:r>
              <a:rPr lang="en-US" dirty="0" err="1">
                <a:latin typeface="Constantia" pitchFamily="18" charset="0"/>
              </a:rPr>
              <a:t>matlab</a:t>
            </a:r>
            <a:r>
              <a:rPr lang="en-US" dirty="0">
                <a:latin typeface="Constantia" pitchFamily="18" charset="0"/>
              </a:rPr>
              <a:t> di menu editor  di Push Button 1: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BBFC3-19E1-408B-A035-510F7B999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06" y="1772816"/>
            <a:ext cx="7808341" cy="257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96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5AFBD-6A60-4341-A687-3819CEA7D7D3}"/>
              </a:ext>
            </a:extLst>
          </p:cNvPr>
          <p:cNvSpPr txBox="1"/>
          <p:nvPr/>
        </p:nvSpPr>
        <p:spPr>
          <a:xfrm>
            <a:off x="796107" y="692885"/>
            <a:ext cx="74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tantia" pitchFamily="18" charset="0"/>
              </a:rPr>
              <a:t>Pada Push Button 2 dan Push Button 3, </a:t>
            </a:r>
            <a:r>
              <a:rPr lang="en-US" dirty="0" err="1">
                <a:latin typeface="Constantia" pitchFamily="18" charset="0"/>
              </a:rPr>
              <a:t>masukkan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codingan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untuk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merefresh</a:t>
            </a:r>
            <a:r>
              <a:rPr lang="en-US" dirty="0">
                <a:latin typeface="Constantia" pitchFamily="18" charset="0"/>
              </a:rPr>
              <a:t> dan </a:t>
            </a:r>
            <a:r>
              <a:rPr lang="en-US" dirty="0" err="1">
                <a:latin typeface="Constantia" pitchFamily="18" charset="0"/>
              </a:rPr>
              <a:t>meng</a:t>
            </a:r>
            <a:r>
              <a:rPr lang="en-US" dirty="0">
                <a:latin typeface="Constantia" pitchFamily="18" charset="0"/>
              </a:rPr>
              <a:t> exit data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9141E2-3587-42FE-98E3-6491E335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484784"/>
            <a:ext cx="64389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7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5AFBD-6A60-4341-A687-3819CEA7D7D3}"/>
              </a:ext>
            </a:extLst>
          </p:cNvPr>
          <p:cNvSpPr txBox="1"/>
          <p:nvPr/>
        </p:nvSpPr>
        <p:spPr>
          <a:xfrm>
            <a:off x="899592" y="692885"/>
            <a:ext cx="74168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tantia" pitchFamily="18" charset="0"/>
              </a:rPr>
              <a:t>Setelah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input </a:t>
            </a:r>
            <a:r>
              <a:rPr lang="en-US" dirty="0" err="1">
                <a:latin typeface="Constantia" pitchFamily="18" charset="0"/>
              </a:rPr>
              <a:t>semua</a:t>
            </a:r>
            <a:r>
              <a:rPr lang="en-US" dirty="0">
                <a:latin typeface="Constantia" pitchFamily="18" charset="0"/>
              </a:rPr>
              <a:t> data di menu editor </a:t>
            </a:r>
            <a:r>
              <a:rPr lang="en-US" dirty="0" err="1">
                <a:latin typeface="Constantia" pitchFamily="18" charset="0"/>
              </a:rPr>
              <a:t>maka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Run program </a:t>
            </a:r>
            <a:r>
              <a:rPr lang="en-US" dirty="0" err="1">
                <a:latin typeface="Constantia" pitchFamily="18" charset="0"/>
              </a:rPr>
              <a:t>persamaan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listrik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dinamis</a:t>
            </a:r>
            <a:r>
              <a:rPr lang="en-US" dirty="0">
                <a:latin typeface="Constantia" pitchFamily="18" charset="0"/>
              </a:rPr>
              <a:t> yang </a:t>
            </a:r>
            <a:r>
              <a:rPr lang="en-US" dirty="0" err="1">
                <a:latin typeface="Constantia" pitchFamily="18" charset="0"/>
              </a:rPr>
              <a:t>telah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kita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buat</a:t>
            </a:r>
            <a:r>
              <a:rPr lang="en-US" dirty="0">
                <a:latin typeface="Constantia" pitchFamily="18" charset="0"/>
              </a:rPr>
              <a:t> di menu editor </a:t>
            </a:r>
            <a:r>
              <a:rPr lang="en-US" dirty="0" err="1">
                <a:latin typeface="Constantia" pitchFamily="18" charset="0"/>
              </a:rPr>
              <a:t>tersebut</a:t>
            </a:r>
            <a:r>
              <a:rPr lang="en-US" dirty="0">
                <a:latin typeface="Constantia" pitchFamily="18" charset="0"/>
              </a:rPr>
              <a:t> (yang </a:t>
            </a:r>
            <a:r>
              <a:rPr lang="en-US" dirty="0" err="1">
                <a:latin typeface="Constantia" pitchFamily="18" charset="0"/>
              </a:rPr>
              <a:t>tanda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panah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warna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hijau</a:t>
            </a:r>
            <a:r>
              <a:rPr lang="en-US" dirty="0">
                <a:latin typeface="Constantia" pitchFamily="18" charset="0"/>
              </a:rPr>
              <a:t>), </a:t>
            </a:r>
            <a:r>
              <a:rPr lang="en-US" dirty="0" err="1">
                <a:latin typeface="Constantia" pitchFamily="18" charset="0"/>
              </a:rPr>
              <a:t>maka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akan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muncul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hasil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nya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sebagaimana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tampilan</a:t>
            </a:r>
            <a:r>
              <a:rPr lang="en-US" dirty="0">
                <a:latin typeface="Constantia" pitchFamily="18" charset="0"/>
              </a:rPr>
              <a:t> di </a:t>
            </a:r>
            <a:r>
              <a:rPr lang="en-US" dirty="0" err="1">
                <a:latin typeface="Constantia" pitchFamily="18" charset="0"/>
              </a:rPr>
              <a:t>bawah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ini</a:t>
            </a:r>
            <a:r>
              <a:rPr lang="en-US" dirty="0">
                <a:latin typeface="Constantia" pitchFamily="18" charset="0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504068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25F87-0CC9-4162-B17E-358C93E5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11" y="1299454"/>
            <a:ext cx="828457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6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F688E-CFA7-425A-8176-956BDB9E28C0}"/>
              </a:ext>
            </a:extLst>
          </p:cNvPr>
          <p:cNvSpPr/>
          <p:nvPr/>
        </p:nvSpPr>
        <p:spPr>
          <a:xfrm>
            <a:off x="623958" y="2640015"/>
            <a:ext cx="74168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368D11-5EDD-4D9F-8AF6-C1C50A32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1" y="1772816"/>
            <a:ext cx="8433000" cy="3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6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b="1" dirty="0">
                <a:latin typeface="Constantia" pitchFamily="18" charset="0"/>
              </a:rPr>
              <a:t>HUKUM KIRCHOFF I</a:t>
            </a:r>
          </a:p>
          <a:p>
            <a:pPr lvl="0" algn="ctr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	Hukum ini memberikan penjelasan tentang hubungan arus listrik yang masuk dan arus listrik yang keluar pada suatu percabangan rangkaian listrik. 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	Hukum Kirchoff I berbunyi :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“Jumlah kuat arus listrik yang masuk pada titik percabangan rangkaian listrik sama dengan jumlah kuat arus listrik yang keluar dari titik percabangan tersebut”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	Secara matematis hukum Kirchoff I dirumuskan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80657" y="4962675"/>
                <a:ext cx="2577436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id-ID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id-ID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b="1" i="1">
                                  <a:latin typeface="Cambria Math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id-ID" b="1" i="1">
                                  <a:latin typeface="Cambria Math"/>
                                </a:rPr>
                                <m:t>𝒎𝒂𝒔𝒖𝒌</m:t>
                              </m:r>
                            </m:sub>
                          </m:sSub>
                          <m:r>
                            <a:rPr lang="id-ID" b="1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id-ID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id-ID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b="1" i="1"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id-ID" b="1" i="1">
                                      <a:latin typeface="Cambria Math"/>
                                    </a:rPr>
                                    <m:t>𝒌𝒆𝒍𝒖𝒂𝒓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7" y="4962675"/>
                <a:ext cx="2577436" cy="7630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71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LENOVO\Pictures\Screenshots\Screenshot (99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4664"/>
            <a:ext cx="3694072" cy="22139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27584" y="2924944"/>
            <a:ext cx="722307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Dari gambar di atas terlihat arus yang masuk terdapat dua sumber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,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dan jumlah arus yang keluar ada 3 masing-masing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, I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, I</a:t>
            </a:r>
            <a:r>
              <a:rPr lang="id-ID" baseline="-25000" dirty="0">
                <a:latin typeface="Constantia" pitchFamily="18" charset="0"/>
              </a:rPr>
              <a:t>5</a:t>
            </a:r>
            <a:r>
              <a:rPr lang="id-ID" dirty="0">
                <a:latin typeface="Constantia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Jadi persamaan Kirchoff I </a:t>
            </a:r>
            <a:r>
              <a:rPr lang="en-ID" dirty="0" err="1">
                <a:latin typeface="Constantia" pitchFamily="18" charset="0"/>
              </a:rPr>
              <a:t>nya</a:t>
            </a:r>
            <a:r>
              <a:rPr lang="id-ID" dirty="0">
                <a:latin typeface="Constantia" pitchFamily="18" charset="0"/>
              </a:rPr>
              <a:t> adalah 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=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5</a:t>
            </a:r>
            <a:endParaRPr lang="id-ID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67544" y="456874"/>
            <a:ext cx="189051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Contoh  soal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26" descr="Description: C:\Users\LENOVO\Pictures\Screenshots\Screenshot (10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3" y="1230635"/>
            <a:ext cx="2808312" cy="144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1105403"/>
            <a:ext cx="43924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Perhatikan gambar tersebut pada titik P di sebuah rangkaian listrik ada 4 cabang yaitu 2 cabang masuk dan 2 cabang keluar. Jika diketahui I</a:t>
            </a:r>
            <a:r>
              <a:rPr kumimoji="0" lang="id-ID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 = 6A, I</a:t>
            </a:r>
            <a:r>
              <a:rPr kumimoji="0" lang="id-ID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 = 3A dan I</a:t>
            </a:r>
            <a:r>
              <a:rPr kumimoji="0" lang="id-ID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 =7A, tentukan berapa besar nilai dari I</a:t>
            </a:r>
            <a:r>
              <a:rPr kumimoji="0" lang="id-ID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Times New Roman" pitchFamily="18" charset="0"/>
                <a:cs typeface="Times New Roman" pitchFamily="18" charset="0"/>
              </a:rPr>
              <a:t> ?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tantia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090" y="306896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dirty="0">
                <a:latin typeface="Constantia" pitchFamily="18" charset="0"/>
              </a:rPr>
              <a:t>Dik</a:t>
            </a:r>
            <a:r>
              <a:rPr lang="en-ID" dirty="0" err="1">
                <a:latin typeface="Constantia" pitchFamily="18" charset="0"/>
              </a:rPr>
              <a:t>etahui</a:t>
            </a:r>
            <a:r>
              <a:rPr lang="id-ID" dirty="0">
                <a:latin typeface="Constantia" pitchFamily="18" charset="0"/>
              </a:rPr>
              <a:t> :</a:t>
            </a:r>
          </a:p>
          <a:p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= 6A</a:t>
            </a:r>
          </a:p>
          <a:p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= 3A</a:t>
            </a:r>
          </a:p>
          <a:p>
            <a:r>
              <a:rPr lang="id-ID" dirty="0">
                <a:latin typeface="Constantia" pitchFamily="18" charset="0"/>
              </a:rPr>
              <a:t>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= 7A</a:t>
            </a:r>
          </a:p>
          <a:p>
            <a:r>
              <a:rPr lang="id-ID" dirty="0">
                <a:latin typeface="Constantia" pitchFamily="18" charset="0"/>
              </a:rPr>
              <a:t>Dit</a:t>
            </a:r>
            <a:r>
              <a:rPr lang="en-ID" dirty="0" err="1">
                <a:latin typeface="Constantia" pitchFamily="18" charset="0"/>
              </a:rPr>
              <a:t>anya</a:t>
            </a:r>
            <a:r>
              <a:rPr lang="id-ID" dirty="0">
                <a:latin typeface="Constantia" pitchFamily="18" charset="0"/>
              </a:rPr>
              <a:t> : I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 ?</a:t>
            </a:r>
          </a:p>
          <a:p>
            <a:r>
              <a:rPr lang="id-ID" dirty="0">
                <a:latin typeface="Constantia" pitchFamily="18" charset="0"/>
              </a:rPr>
              <a:t>Jawab : Hukum Kirchoff I</a:t>
            </a:r>
          </a:p>
          <a:p>
            <a:r>
              <a:rPr lang="id-ID" dirty="0">
                <a:latin typeface="Constantia" pitchFamily="18" charset="0"/>
              </a:rPr>
              <a:t>	∑ I</a:t>
            </a:r>
            <a:r>
              <a:rPr lang="id-ID" baseline="-25000" dirty="0">
                <a:latin typeface="Constantia" pitchFamily="18" charset="0"/>
              </a:rPr>
              <a:t>masuk</a:t>
            </a:r>
            <a:r>
              <a:rPr lang="id-ID" dirty="0">
                <a:latin typeface="Constantia" pitchFamily="18" charset="0"/>
              </a:rPr>
              <a:t> = ∑ I</a:t>
            </a:r>
            <a:r>
              <a:rPr lang="id-ID" baseline="-25000" dirty="0">
                <a:latin typeface="Constantia" pitchFamily="18" charset="0"/>
              </a:rPr>
              <a:t>keluar</a:t>
            </a:r>
            <a:endParaRPr lang="id-ID" dirty="0">
              <a:latin typeface="Constantia" pitchFamily="18" charset="0"/>
            </a:endParaRPr>
          </a:p>
          <a:p>
            <a:r>
              <a:rPr lang="id-ID" dirty="0">
                <a:latin typeface="Constantia" pitchFamily="18" charset="0"/>
              </a:rPr>
              <a:t>	    I</a:t>
            </a:r>
            <a:r>
              <a:rPr lang="id-ID" baseline="-25000" dirty="0">
                <a:latin typeface="Constantia" pitchFamily="18" charset="0"/>
              </a:rPr>
              <a:t>1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2</a:t>
            </a:r>
            <a:r>
              <a:rPr lang="id-ID" dirty="0">
                <a:latin typeface="Constantia" pitchFamily="18" charset="0"/>
              </a:rPr>
              <a:t> = I</a:t>
            </a:r>
            <a:r>
              <a:rPr lang="id-ID" baseline="-25000" dirty="0">
                <a:latin typeface="Constantia" pitchFamily="18" charset="0"/>
              </a:rPr>
              <a:t>3</a:t>
            </a:r>
            <a:r>
              <a:rPr lang="id-ID" dirty="0">
                <a:latin typeface="Constantia" pitchFamily="18" charset="0"/>
              </a:rPr>
              <a:t> + I</a:t>
            </a:r>
            <a:r>
              <a:rPr lang="id-ID" baseline="-25000" dirty="0">
                <a:latin typeface="Constantia" pitchFamily="18" charset="0"/>
              </a:rPr>
              <a:t>4</a:t>
            </a:r>
            <a:endParaRPr lang="id-ID" dirty="0">
              <a:latin typeface="Constantia" pitchFamily="18" charset="0"/>
            </a:endParaRPr>
          </a:p>
          <a:p>
            <a:r>
              <a:rPr lang="id-ID" dirty="0">
                <a:latin typeface="Constantia" pitchFamily="18" charset="0"/>
              </a:rPr>
              <a:t>	   6  +  3 = 7  + I4</a:t>
            </a:r>
          </a:p>
          <a:p>
            <a:r>
              <a:rPr lang="id-ID" dirty="0">
                <a:latin typeface="Constantia" pitchFamily="18" charset="0"/>
              </a:rPr>
              <a:t>                          9  =  7 + I4</a:t>
            </a:r>
          </a:p>
          <a:p>
            <a:r>
              <a:rPr lang="id-ID" dirty="0">
                <a:latin typeface="Constantia" pitchFamily="18" charset="0"/>
              </a:rPr>
              <a:t>                          I</a:t>
            </a:r>
            <a:r>
              <a:rPr lang="id-ID" baseline="-25000" dirty="0">
                <a:latin typeface="Constantia" pitchFamily="18" charset="0"/>
              </a:rPr>
              <a:t>4</a:t>
            </a:r>
            <a:r>
              <a:rPr lang="id-ID" dirty="0">
                <a:latin typeface="Constantia" pitchFamily="18" charset="0"/>
              </a:rPr>
              <a:t>  = 9 – 7 = 2A</a:t>
            </a:r>
          </a:p>
        </p:txBody>
      </p:sp>
    </p:spTree>
    <p:extLst>
      <p:ext uri="{BB962C8B-B14F-4D97-AF65-F5344CB8AC3E}">
        <p14:creationId xmlns:p14="http://schemas.microsoft.com/office/powerpoint/2010/main" val="293932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1" y="980728"/>
            <a:ext cx="792088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sz="2000" b="1" dirty="0">
                <a:latin typeface="Constantia" pitchFamily="18" charset="0"/>
              </a:rPr>
              <a:t>HUKUM KIRCHOFF II</a:t>
            </a:r>
          </a:p>
          <a:p>
            <a:pPr lvl="0" algn="ctr">
              <a:lnSpc>
                <a:spcPct val="150000"/>
              </a:lnSpc>
            </a:pPr>
            <a:endParaRPr lang="id-ID" sz="2000" b="1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	Jika Hukum Kirchoff yang pertama mengulas tentang arus listrik (pada percabangan) maka Hukum Kirchoff II mengulas tentang hubungan tegangan dalam sebuah rangkaian tertutup yang disebut dengan </a:t>
            </a:r>
            <a:r>
              <a:rPr lang="id-ID" i="1" dirty="0">
                <a:latin typeface="Constantia" pitchFamily="18" charset="0"/>
              </a:rPr>
              <a:t>LOOP.</a:t>
            </a: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	Hukum Kirchoff II berbunyi :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“Di dalam suatu rangkaian tertutup (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) jumlah aljabar dari ga</a:t>
            </a:r>
            <a:r>
              <a:rPr lang="en-ID" dirty="0">
                <a:latin typeface="Constantia" pitchFamily="18" charset="0"/>
              </a:rPr>
              <a:t>y</a:t>
            </a:r>
            <a:r>
              <a:rPr lang="id-ID" dirty="0">
                <a:latin typeface="Constantia" pitchFamily="18" charset="0"/>
              </a:rPr>
              <a:t>a gerak listrik (GGL) dengan besarnya penurunan tegangan adalah sama dengan nol”</a:t>
            </a:r>
          </a:p>
          <a:p>
            <a:pPr algn="just">
              <a:lnSpc>
                <a:spcPct val="150000"/>
              </a:lnSpc>
            </a:pP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Secara matematis Hukum Kirchoff II b</a:t>
            </a:r>
            <a:r>
              <a:rPr lang="en-ID" dirty="0">
                <a:latin typeface="Constantia" pitchFamily="18" charset="0"/>
              </a:rPr>
              <a:t>i</a:t>
            </a:r>
            <a:r>
              <a:rPr lang="id-ID" dirty="0">
                <a:latin typeface="Constantia" pitchFamily="18" charset="0"/>
              </a:rPr>
              <a:t>sa dituliskan :</a:t>
            </a: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 </a:t>
            </a:r>
            <a:r>
              <a:rPr lang="id-ID" b="1" dirty="0">
                <a:latin typeface="Constantia" pitchFamily="18" charset="0"/>
              </a:rPr>
              <a:t>∑Ɛ + ∑ I.R = </a:t>
            </a:r>
            <a:r>
              <a:rPr lang="en-US" b="1" dirty="0">
                <a:latin typeface="Constantia" pitchFamily="18" charset="0"/>
              </a:rPr>
              <a:t>0</a:t>
            </a:r>
            <a:endParaRPr lang="id-ID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20688"/>
            <a:ext cx="7920880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Jumlah rangkaian tertutup (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) dalam suatu rangkaian listrik bisa satu atau lebih. Dalam penggunaan Hukum Kirchoff II pada rangkaian tertutup (</a:t>
            </a:r>
            <a:r>
              <a:rPr lang="id-ID" i="1" dirty="0">
                <a:latin typeface="Constantia" pitchFamily="18" charset="0"/>
              </a:rPr>
              <a:t>loop)</a:t>
            </a:r>
            <a:r>
              <a:rPr lang="id-ID" dirty="0">
                <a:latin typeface="Constantia" pitchFamily="18" charset="0"/>
              </a:rPr>
              <a:t> ada beberapa aturan yaitu :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d-ID" dirty="0">
                <a:latin typeface="Constantia" pitchFamily="18" charset="0"/>
              </a:rPr>
              <a:t>Pilih loop untuk masing-masing lintasan tertutup dengan arah tertentu bisa bebas, tetapi usahakan untuk searah dengan arus listrik yang mengalir.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d-ID" dirty="0">
                <a:latin typeface="Constantia" pitchFamily="18" charset="0"/>
              </a:rPr>
              <a:t>Kuat arus bertanda (+) jika searah dengan arah 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 yang ditentukan dan bertanda (-) jika berlawanan dengan arah loop yang sudah ditentukan.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d-ID" dirty="0">
                <a:latin typeface="Constantia" pitchFamily="18" charset="0"/>
              </a:rPr>
              <a:t>Apabila saat mengikut arah loop kutub (+) sumber tegangan dijumpai terlebih dahulu dari pada kutub negatifnya maka GGL bertanda positif. Sebaliknya apabila kutub negatif dijumpai terlebih dahulu dari kutub positif maka nilai GGL negatif.</a:t>
            </a:r>
          </a:p>
          <a:p>
            <a:pPr marL="285750" lvl="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id-ID" dirty="0">
                <a:latin typeface="Constantia" pitchFamily="18" charset="0"/>
              </a:rPr>
              <a:t>Kutub positif disimbolkan dengan garis panjang dan negatif dengan garis yang pendek.</a:t>
            </a:r>
          </a:p>
        </p:txBody>
      </p:sp>
    </p:spTree>
    <p:extLst>
      <p:ext uri="{BB962C8B-B14F-4D97-AF65-F5344CB8AC3E}">
        <p14:creationId xmlns:p14="http://schemas.microsoft.com/office/powerpoint/2010/main" val="372562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3648" y="404664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id-ID" sz="2400" b="1" dirty="0">
                <a:latin typeface="Constantia" pitchFamily="18" charset="0"/>
              </a:rPr>
              <a:t>Rangkaian dengan satu l</a:t>
            </a:r>
            <a:r>
              <a:rPr lang="id-ID" sz="2400" b="1" i="1" dirty="0">
                <a:latin typeface="Constantia" pitchFamily="18" charset="0"/>
              </a:rPr>
              <a:t>oop</a:t>
            </a:r>
            <a:endParaRPr lang="id-ID" sz="2400" b="1" dirty="0">
              <a:latin typeface="Constantia" pitchFamily="18" charset="0"/>
            </a:endParaRPr>
          </a:p>
        </p:txBody>
      </p:sp>
      <p:pic>
        <p:nvPicPr>
          <p:cNvPr id="3" name="Picture 2" descr="C:\Users\LENOVO\Pictures\Screenshots\Screenshot (10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86" y="1340768"/>
            <a:ext cx="2863379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27584" y="3501008"/>
            <a:ext cx="783193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Dalam rangkaian dengan satu </a:t>
            </a:r>
            <a:r>
              <a:rPr lang="id-ID" i="1" dirty="0">
                <a:latin typeface="Constantia" pitchFamily="18" charset="0"/>
              </a:rPr>
              <a:t>loop</a:t>
            </a:r>
            <a:r>
              <a:rPr lang="id-ID" dirty="0">
                <a:latin typeface="Constantia" pitchFamily="18" charset="0"/>
              </a:rPr>
              <a:t> kuat arus yang mengalir adalah sama, yaitu sebesar I. Jika rangkaian tersebut dibuat loop a-b-c-d maka sesuai Hukum Kirchoff berlaku persamaan : </a:t>
            </a:r>
            <a:r>
              <a:rPr lang="id-ID" b="1" dirty="0">
                <a:latin typeface="Constantia" pitchFamily="18" charset="0"/>
              </a:rPr>
              <a:t> </a:t>
            </a: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b="1" dirty="0">
                <a:latin typeface="Constantia" pitchFamily="18" charset="0"/>
              </a:rPr>
              <a:t>∑Ɛ + ∑ I.R = 0</a:t>
            </a:r>
            <a:endParaRPr lang="id-ID" dirty="0">
              <a:latin typeface="Constant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id-ID" dirty="0">
                <a:latin typeface="Constantia" pitchFamily="18" charset="0"/>
              </a:rPr>
              <a:t>Sehingga  </a:t>
            </a:r>
            <a:r>
              <a:rPr lang="id-ID" b="1" dirty="0">
                <a:latin typeface="Constantia" pitchFamily="18" charset="0"/>
              </a:rPr>
              <a:t>(Ɛ</a:t>
            </a:r>
            <a:r>
              <a:rPr lang="id-ID" b="1" baseline="-25000" dirty="0">
                <a:latin typeface="Constantia" pitchFamily="18" charset="0"/>
              </a:rPr>
              <a:t>1</a:t>
            </a:r>
            <a:r>
              <a:rPr lang="id-ID" b="1" dirty="0">
                <a:latin typeface="Constantia" pitchFamily="18" charset="0"/>
              </a:rPr>
              <a:t> – Ɛ</a:t>
            </a:r>
            <a:r>
              <a:rPr lang="id-ID" b="1" baseline="-25000" dirty="0">
                <a:latin typeface="Constantia" pitchFamily="18" charset="0"/>
              </a:rPr>
              <a:t>2</a:t>
            </a:r>
            <a:r>
              <a:rPr lang="id-ID" b="1" dirty="0">
                <a:latin typeface="Constantia" pitchFamily="18" charset="0"/>
              </a:rPr>
              <a:t>) + I (R</a:t>
            </a:r>
            <a:r>
              <a:rPr lang="id-ID" b="1" baseline="-25000" dirty="0">
                <a:latin typeface="Constantia" pitchFamily="18" charset="0"/>
              </a:rPr>
              <a:t>4</a:t>
            </a:r>
            <a:r>
              <a:rPr lang="id-ID" b="1" dirty="0">
                <a:latin typeface="Constantia" pitchFamily="18" charset="0"/>
              </a:rPr>
              <a:t> + </a:t>
            </a:r>
            <a:r>
              <a:rPr lang="en-ID" b="1" dirty="0">
                <a:latin typeface="Constantia" pitchFamily="18" charset="0"/>
              </a:rPr>
              <a:t>r</a:t>
            </a:r>
            <a:r>
              <a:rPr lang="id-ID" b="1" baseline="-25000" dirty="0">
                <a:latin typeface="Constantia" pitchFamily="18" charset="0"/>
              </a:rPr>
              <a:t>2</a:t>
            </a:r>
            <a:r>
              <a:rPr lang="id-ID" b="1" dirty="0">
                <a:latin typeface="Constantia" pitchFamily="18" charset="0"/>
              </a:rPr>
              <a:t> + R</a:t>
            </a:r>
            <a:r>
              <a:rPr lang="id-ID" b="1" baseline="-25000" dirty="0">
                <a:latin typeface="Constantia" pitchFamily="18" charset="0"/>
              </a:rPr>
              <a:t>3</a:t>
            </a:r>
            <a:r>
              <a:rPr lang="id-ID" b="1" dirty="0">
                <a:latin typeface="Constantia" pitchFamily="18" charset="0"/>
              </a:rPr>
              <a:t> + r</a:t>
            </a:r>
            <a:r>
              <a:rPr lang="id-ID" b="1" baseline="-25000" dirty="0">
                <a:latin typeface="Constantia" pitchFamily="18" charset="0"/>
              </a:rPr>
              <a:t>1</a:t>
            </a:r>
            <a:r>
              <a:rPr lang="id-ID" b="1" dirty="0">
                <a:latin typeface="Constantia" pitchFamily="18" charset="0"/>
              </a:rPr>
              <a:t>) = 0</a:t>
            </a:r>
          </a:p>
        </p:txBody>
      </p:sp>
    </p:spTree>
    <p:extLst>
      <p:ext uri="{BB962C8B-B14F-4D97-AF65-F5344CB8AC3E}">
        <p14:creationId xmlns:p14="http://schemas.microsoft.com/office/powerpoint/2010/main" val="84945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BEEDED9D-DCAD-4792-BAB7-DCA527CFB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0124"/>
            <a:ext cx="5832648" cy="6577752"/>
          </a:xfrm>
        </p:spPr>
      </p:pic>
    </p:spTree>
    <p:extLst>
      <p:ext uri="{BB962C8B-B14F-4D97-AF65-F5344CB8AC3E}">
        <p14:creationId xmlns:p14="http://schemas.microsoft.com/office/powerpoint/2010/main" val="83585954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384</TotalTime>
  <Words>1638</Words>
  <Application>Microsoft Office PowerPoint</Application>
  <PresentationFormat>On-screen Show (4:3)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Cambria Math</vt:lpstr>
      <vt:lpstr>Constantia</vt:lpstr>
      <vt:lpstr>Franklin Gothic Book</vt:lpstr>
      <vt:lpstr>Wingdings</vt:lpstr>
      <vt:lpstr>Wingdings 2</vt:lpstr>
      <vt:lpstr>Technic</vt:lpstr>
      <vt:lpstr>Listrik dinamis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Listrik dinamis</dc:title>
  <dc:creator>LENOVO</dc:creator>
  <cp:lastModifiedBy>user</cp:lastModifiedBy>
  <cp:revision>19</cp:revision>
  <dcterms:created xsi:type="dcterms:W3CDTF">2020-03-28T14:04:33Z</dcterms:created>
  <dcterms:modified xsi:type="dcterms:W3CDTF">2021-03-03T03:50:23Z</dcterms:modified>
</cp:coreProperties>
</file>