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1B9BEFD9-7658-46CB-9B65-8106A1C1D094}" type="datetimeFigureOut">
              <a:rPr lang="id-ID" smtClean="0"/>
              <a:t>16/06/2020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8D3560-7CCF-4D07-8BB4-C4A852610B04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Soal Kuis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Pertemuan ke 7</a:t>
            </a:r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58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888" y="3014890"/>
            <a:ext cx="3274166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No. 1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70776" y="1412776"/>
                <a:ext cx="8136904" cy="1615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segitiga</a:t>
                </a:r>
                <a:r>
                  <a:rPr lang="en-US" dirty="0"/>
                  <a:t> ABC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:r>
                  <a:rPr lang="en-US" dirty="0" err="1"/>
                  <a:t>sisi</a:t>
                </a:r>
                <a:r>
                  <a:rPr lang="en-US" dirty="0"/>
                  <a:t> </a:t>
                </a:r>
                <a:r>
                  <a:rPr lang="id-ID" dirty="0"/>
                  <a:t>10 c</a:t>
                </a:r>
                <a:r>
                  <a:rPr lang="en-US" dirty="0"/>
                  <a:t>m.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A </a:t>
                </a:r>
                <a:r>
                  <a:rPr lang="en-US" dirty="0" err="1"/>
                  <a:t>dan</a:t>
                </a:r>
                <a:r>
                  <a:rPr lang="en-US" dirty="0"/>
                  <a:t> B </a:t>
                </a:r>
                <a:r>
                  <a:rPr lang="en-US" dirty="0" err="1"/>
                  <a:t>masing-masing</a:t>
                </a:r>
                <a:r>
                  <a:rPr lang="en-US" dirty="0"/>
                  <a:t> </a:t>
                </a:r>
                <a:r>
                  <a:rPr lang="en-US" dirty="0" err="1"/>
                  <a:t>terdapat</a:t>
                </a:r>
                <a:r>
                  <a:rPr lang="en-US" dirty="0"/>
                  <a:t> </a:t>
                </a:r>
                <a:r>
                  <a:rPr lang="en-US" dirty="0" err="1"/>
                  <a:t>muatan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+6 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id-ID" dirty="0" smtClean="0"/>
                  <a:t>-4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𝜇</m:t>
                    </m:r>
                    <m:r>
                      <a:rPr lang="en-US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id-ID" dirty="0" smtClean="0"/>
                  <a:t>.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puncak</a:t>
                </a:r>
                <a:r>
                  <a:rPr lang="en-US" dirty="0"/>
                  <a:t> C </a:t>
                </a:r>
                <a:r>
                  <a:rPr lang="en-US" dirty="0" err="1"/>
                  <a:t>terdapat</a:t>
                </a:r>
                <a:r>
                  <a:rPr lang="en-US" dirty="0"/>
                  <a:t> </a:t>
                </a:r>
                <a:r>
                  <a:rPr lang="en-US" dirty="0" err="1"/>
                  <a:t>muatan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+2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Hitunglah</a:t>
                </a:r>
                <a:r>
                  <a:rPr lang="en-US" dirty="0"/>
                  <a:t> </a:t>
                </a:r>
                <a:r>
                  <a:rPr lang="en-US" dirty="0" err="1"/>
                  <a:t>gaya</a:t>
                </a:r>
                <a:r>
                  <a:rPr lang="en-US" dirty="0"/>
                  <a:t> </a:t>
                </a:r>
                <a:r>
                  <a:rPr lang="id-ID" dirty="0"/>
                  <a:t>Coulomb</a:t>
                </a:r>
                <a:r>
                  <a:rPr lang="en-US" dirty="0"/>
                  <a:t> di </a:t>
                </a:r>
                <a:r>
                  <a:rPr lang="en-US" dirty="0" err="1"/>
                  <a:t>puncak</a:t>
                </a:r>
                <a:r>
                  <a:rPr lang="en-US" dirty="0"/>
                  <a:t> C!</a:t>
                </a:r>
                <a:endParaRPr lang="id-ID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76" y="1412776"/>
                <a:ext cx="8136904" cy="1615827"/>
              </a:xfrm>
              <a:prstGeom prst="rect">
                <a:avLst/>
              </a:prstGeom>
              <a:blipFill rotWithShape="1">
                <a:blip r:embed="rId3"/>
                <a:stretch>
                  <a:fillRect l="-599" r="-67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4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No. 2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539552" y="1611112"/>
            <a:ext cx="792088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B </a:t>
            </a:r>
            <a:r>
              <a:rPr lang="en-US" dirty="0" err="1"/>
              <a:t>dan</a:t>
            </a:r>
            <a:r>
              <a:rPr lang="en-US" dirty="0"/>
              <a:t> C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ABC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,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berturut-turut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 + 4µC </a:t>
            </a:r>
            <a:r>
              <a:rPr lang="en-US" dirty="0" err="1"/>
              <a:t>dan</a:t>
            </a:r>
            <a:r>
              <a:rPr lang="en-US" dirty="0"/>
              <a:t>  -3µC.</a:t>
            </a:r>
            <a:endParaRPr lang="id-ID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4366" y="2636912"/>
            <a:ext cx="3117554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55576" y="4941168"/>
            <a:ext cx="437825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medan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A!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2318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No. 3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467544" y="1882423"/>
            <a:ext cx="828092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buah</a:t>
            </a:r>
            <a:r>
              <a:rPr lang="en-US" dirty="0"/>
              <a:t> </a:t>
            </a:r>
            <a:r>
              <a:rPr lang="en-US" dirty="0" err="1"/>
              <a:t>muatan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10 C, 15 C, -20 C, </a:t>
            </a:r>
            <a:r>
              <a:rPr lang="en-US" dirty="0" err="1"/>
              <a:t>dan</a:t>
            </a:r>
            <a:r>
              <a:rPr lang="en-US" dirty="0"/>
              <a:t> 25 C, </a:t>
            </a:r>
            <a:r>
              <a:rPr lang="en-US" dirty="0" err="1"/>
              <a:t>ditempatkan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6 cm </a:t>
            </a:r>
            <a:r>
              <a:rPr lang="en-US" dirty="0" err="1"/>
              <a:t>dan</a:t>
            </a:r>
            <a:r>
              <a:rPr lang="en-US" dirty="0"/>
              <a:t> 8 cm. </a:t>
            </a: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persegi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!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6298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No. 4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23528" y="1412776"/>
                <a:ext cx="8496944" cy="5078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Lima </a:t>
                </a:r>
                <a:r>
                  <a:rPr lang="en-US" dirty="0" err="1"/>
                  <a:t>buah</a:t>
                </a:r>
                <a:r>
                  <a:rPr lang="en-US" dirty="0"/>
                  <a:t> </a:t>
                </a:r>
                <a:r>
                  <a:rPr lang="en-US" dirty="0" err="1"/>
                  <a:t>kapasitor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kapasitas</a:t>
                </a:r>
                <a:r>
                  <a:rPr lang="en-US" dirty="0"/>
                  <a:t> yang </a:t>
                </a:r>
                <a:r>
                  <a:rPr lang="en-US" dirty="0" err="1"/>
                  <a:t>sama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5 </m:t>
                    </m:r>
                    <m:r>
                      <a:rPr lang="en-US" i="1">
                        <a:latin typeface="Cambria Math"/>
                      </a:rPr>
                      <m:t>𝜇</m:t>
                    </m:r>
                    <m:r>
                      <a:rPr lang="en-US" i="1">
                        <a:latin typeface="Cambria Math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seperti</a:t>
                </a:r>
                <a:r>
                  <a:rPr lang="en-US" dirty="0"/>
                  <a:t> </a:t>
                </a:r>
                <a:r>
                  <a:rPr lang="en-US" dirty="0" err="1"/>
                  <a:t>gambar</a:t>
                </a:r>
                <a:r>
                  <a:rPr lang="en-US" dirty="0"/>
                  <a:t> di </a:t>
                </a:r>
                <a:r>
                  <a:rPr lang="en-US" dirty="0" err="1"/>
                  <a:t>bawah</a:t>
                </a:r>
                <a:r>
                  <a:rPr lang="en-US" dirty="0"/>
                  <a:t>:</a:t>
                </a:r>
                <a:endParaRPr lang="id-ID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412776"/>
                <a:ext cx="8496944" cy="507831"/>
              </a:xfrm>
              <a:prstGeom prst="rect">
                <a:avLst/>
              </a:prstGeom>
              <a:blipFill rotWithShape="1">
                <a:blip r:embed="rId2"/>
                <a:stretch>
                  <a:fillRect l="-574" b="-963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d-ID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736830" y="2018276"/>
            <a:ext cx="3835170" cy="2058795"/>
            <a:chOff x="1896" y="9499"/>
            <a:chExt cx="3360" cy="2385"/>
          </a:xfrm>
        </p:grpSpPr>
        <p:grpSp>
          <p:nvGrpSpPr>
            <p:cNvPr id="6" name="Group 12"/>
            <p:cNvGrpSpPr>
              <a:grpSpLocks/>
            </p:cNvGrpSpPr>
            <p:nvPr/>
          </p:nvGrpSpPr>
          <p:grpSpPr bwMode="auto">
            <a:xfrm>
              <a:off x="1902" y="9750"/>
              <a:ext cx="3168" cy="1729"/>
              <a:chOff x="1872" y="11951"/>
              <a:chExt cx="3168" cy="1729"/>
            </a:xfrm>
          </p:grpSpPr>
          <p:grpSp>
            <p:nvGrpSpPr>
              <p:cNvPr id="17" name="Group 48"/>
              <p:cNvGrpSpPr>
                <a:grpSpLocks/>
              </p:cNvGrpSpPr>
              <p:nvPr/>
            </p:nvGrpSpPr>
            <p:grpSpPr bwMode="auto">
              <a:xfrm>
                <a:off x="2160" y="11951"/>
                <a:ext cx="865" cy="289"/>
                <a:chOff x="0" y="191"/>
                <a:chExt cx="19999" cy="19618"/>
              </a:xfrm>
            </p:grpSpPr>
            <p:sp>
              <p:nvSpPr>
                <p:cNvPr id="53" name="Line 52"/>
                <p:cNvSpPr>
                  <a:spLocks noChangeShapeType="1"/>
                </p:cNvSpPr>
                <p:nvPr/>
              </p:nvSpPr>
              <p:spPr bwMode="auto">
                <a:xfrm>
                  <a:off x="0" y="9983"/>
                  <a:ext cx="8897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4" name="Line 51"/>
                <p:cNvSpPr>
                  <a:spLocks noChangeShapeType="1"/>
                </p:cNvSpPr>
                <p:nvPr/>
              </p:nvSpPr>
              <p:spPr bwMode="auto">
                <a:xfrm>
                  <a:off x="11102" y="9983"/>
                  <a:ext cx="8897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5" name="Line 50"/>
                <p:cNvSpPr>
                  <a:spLocks noChangeShapeType="1"/>
                </p:cNvSpPr>
                <p:nvPr/>
              </p:nvSpPr>
              <p:spPr bwMode="auto">
                <a:xfrm>
                  <a:off x="8882" y="191"/>
                  <a:ext cx="15" cy="196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6" name="Line 49"/>
                <p:cNvSpPr>
                  <a:spLocks noChangeShapeType="1"/>
                </p:cNvSpPr>
                <p:nvPr/>
              </p:nvSpPr>
              <p:spPr bwMode="auto">
                <a:xfrm>
                  <a:off x="11102" y="191"/>
                  <a:ext cx="15" cy="196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8" name="Group 43"/>
              <p:cNvGrpSpPr>
                <a:grpSpLocks/>
              </p:cNvGrpSpPr>
              <p:nvPr/>
            </p:nvGrpSpPr>
            <p:grpSpPr bwMode="auto">
              <a:xfrm>
                <a:off x="2160" y="12816"/>
                <a:ext cx="865" cy="289"/>
                <a:chOff x="0" y="191"/>
                <a:chExt cx="19999" cy="19618"/>
              </a:xfrm>
            </p:grpSpPr>
            <p:sp>
              <p:nvSpPr>
                <p:cNvPr id="49" name="Line 47"/>
                <p:cNvSpPr>
                  <a:spLocks noChangeShapeType="1"/>
                </p:cNvSpPr>
                <p:nvPr/>
              </p:nvSpPr>
              <p:spPr bwMode="auto">
                <a:xfrm>
                  <a:off x="0" y="9983"/>
                  <a:ext cx="8897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0" name="Line 46"/>
                <p:cNvSpPr>
                  <a:spLocks noChangeShapeType="1"/>
                </p:cNvSpPr>
                <p:nvPr/>
              </p:nvSpPr>
              <p:spPr bwMode="auto">
                <a:xfrm>
                  <a:off x="11102" y="9983"/>
                  <a:ext cx="8897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1" name="Line 45"/>
                <p:cNvSpPr>
                  <a:spLocks noChangeShapeType="1"/>
                </p:cNvSpPr>
                <p:nvPr/>
              </p:nvSpPr>
              <p:spPr bwMode="auto">
                <a:xfrm>
                  <a:off x="8882" y="191"/>
                  <a:ext cx="15" cy="196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52" name="Line 44"/>
                <p:cNvSpPr>
                  <a:spLocks noChangeShapeType="1"/>
                </p:cNvSpPr>
                <p:nvPr/>
              </p:nvSpPr>
              <p:spPr bwMode="auto">
                <a:xfrm>
                  <a:off x="11102" y="191"/>
                  <a:ext cx="15" cy="196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19" name="Group 38"/>
              <p:cNvGrpSpPr>
                <a:grpSpLocks/>
              </p:cNvGrpSpPr>
              <p:nvPr/>
            </p:nvGrpSpPr>
            <p:grpSpPr bwMode="auto">
              <a:xfrm>
                <a:off x="3888" y="12816"/>
                <a:ext cx="865" cy="289"/>
                <a:chOff x="0" y="191"/>
                <a:chExt cx="19999" cy="19618"/>
              </a:xfrm>
            </p:grpSpPr>
            <p:sp>
              <p:nvSpPr>
                <p:cNvPr id="45" name="Line 42"/>
                <p:cNvSpPr>
                  <a:spLocks noChangeShapeType="1"/>
                </p:cNvSpPr>
                <p:nvPr/>
              </p:nvSpPr>
              <p:spPr bwMode="auto">
                <a:xfrm>
                  <a:off x="0" y="9983"/>
                  <a:ext cx="8897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6" name="Line 41"/>
                <p:cNvSpPr>
                  <a:spLocks noChangeShapeType="1"/>
                </p:cNvSpPr>
                <p:nvPr/>
              </p:nvSpPr>
              <p:spPr bwMode="auto">
                <a:xfrm>
                  <a:off x="11102" y="9983"/>
                  <a:ext cx="8897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7" name="Line 40"/>
                <p:cNvSpPr>
                  <a:spLocks noChangeShapeType="1"/>
                </p:cNvSpPr>
                <p:nvPr/>
              </p:nvSpPr>
              <p:spPr bwMode="auto">
                <a:xfrm>
                  <a:off x="8882" y="191"/>
                  <a:ext cx="15" cy="196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8" name="Line 39"/>
                <p:cNvSpPr>
                  <a:spLocks noChangeShapeType="1"/>
                </p:cNvSpPr>
                <p:nvPr/>
              </p:nvSpPr>
              <p:spPr bwMode="auto">
                <a:xfrm>
                  <a:off x="11102" y="191"/>
                  <a:ext cx="15" cy="196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20" name="Group 33"/>
              <p:cNvGrpSpPr>
                <a:grpSpLocks/>
              </p:cNvGrpSpPr>
              <p:nvPr/>
            </p:nvGrpSpPr>
            <p:grpSpPr bwMode="auto">
              <a:xfrm>
                <a:off x="3024" y="12384"/>
                <a:ext cx="865" cy="289"/>
                <a:chOff x="0" y="191"/>
                <a:chExt cx="19999" cy="19618"/>
              </a:xfrm>
            </p:grpSpPr>
            <p:sp>
              <p:nvSpPr>
                <p:cNvPr id="41" name="Line 37"/>
                <p:cNvSpPr>
                  <a:spLocks noChangeShapeType="1"/>
                </p:cNvSpPr>
                <p:nvPr/>
              </p:nvSpPr>
              <p:spPr bwMode="auto">
                <a:xfrm>
                  <a:off x="0" y="9983"/>
                  <a:ext cx="8897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2" name="Line 36"/>
                <p:cNvSpPr>
                  <a:spLocks noChangeShapeType="1"/>
                </p:cNvSpPr>
                <p:nvPr/>
              </p:nvSpPr>
              <p:spPr bwMode="auto">
                <a:xfrm>
                  <a:off x="11102" y="9983"/>
                  <a:ext cx="8897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3" name="Line 35"/>
                <p:cNvSpPr>
                  <a:spLocks noChangeShapeType="1"/>
                </p:cNvSpPr>
                <p:nvPr/>
              </p:nvSpPr>
              <p:spPr bwMode="auto">
                <a:xfrm>
                  <a:off x="8882" y="191"/>
                  <a:ext cx="15" cy="196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4" name="Line 34"/>
                <p:cNvSpPr>
                  <a:spLocks noChangeShapeType="1"/>
                </p:cNvSpPr>
                <p:nvPr/>
              </p:nvSpPr>
              <p:spPr bwMode="auto">
                <a:xfrm>
                  <a:off x="11102" y="191"/>
                  <a:ext cx="15" cy="196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grpSp>
            <p:nvGrpSpPr>
              <p:cNvPr id="21" name="Group 28"/>
              <p:cNvGrpSpPr>
                <a:grpSpLocks/>
              </p:cNvGrpSpPr>
              <p:nvPr/>
            </p:nvGrpSpPr>
            <p:grpSpPr bwMode="auto">
              <a:xfrm>
                <a:off x="3888" y="11952"/>
                <a:ext cx="865" cy="289"/>
                <a:chOff x="0" y="191"/>
                <a:chExt cx="19999" cy="19618"/>
              </a:xfrm>
            </p:grpSpPr>
            <p:sp>
              <p:nvSpPr>
                <p:cNvPr id="37" name="Line 32"/>
                <p:cNvSpPr>
                  <a:spLocks noChangeShapeType="1"/>
                </p:cNvSpPr>
                <p:nvPr/>
              </p:nvSpPr>
              <p:spPr bwMode="auto">
                <a:xfrm>
                  <a:off x="0" y="9983"/>
                  <a:ext cx="8897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8" name="Line 31"/>
                <p:cNvSpPr>
                  <a:spLocks noChangeShapeType="1"/>
                </p:cNvSpPr>
                <p:nvPr/>
              </p:nvSpPr>
              <p:spPr bwMode="auto">
                <a:xfrm>
                  <a:off x="11102" y="9983"/>
                  <a:ext cx="8897" cy="3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9" name="Line 30"/>
                <p:cNvSpPr>
                  <a:spLocks noChangeShapeType="1"/>
                </p:cNvSpPr>
                <p:nvPr/>
              </p:nvSpPr>
              <p:spPr bwMode="auto">
                <a:xfrm>
                  <a:off x="8882" y="191"/>
                  <a:ext cx="15" cy="196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40" name="Line 29"/>
                <p:cNvSpPr>
                  <a:spLocks noChangeShapeType="1"/>
                </p:cNvSpPr>
                <p:nvPr/>
              </p:nvSpPr>
              <p:spPr bwMode="auto">
                <a:xfrm>
                  <a:off x="11102" y="191"/>
                  <a:ext cx="15" cy="19618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22" name="Line 27"/>
              <p:cNvSpPr>
                <a:spLocks noChangeShapeType="1"/>
              </p:cNvSpPr>
              <p:nvPr/>
            </p:nvSpPr>
            <p:spPr bwMode="auto">
              <a:xfrm>
                <a:off x="3024" y="12096"/>
                <a:ext cx="0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3" name="Line 26"/>
              <p:cNvSpPr>
                <a:spLocks noChangeShapeType="1"/>
              </p:cNvSpPr>
              <p:nvPr/>
            </p:nvSpPr>
            <p:spPr bwMode="auto">
              <a:xfrm>
                <a:off x="3888" y="12096"/>
                <a:ext cx="0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4" name="Line 25"/>
              <p:cNvSpPr>
                <a:spLocks noChangeShapeType="1"/>
              </p:cNvSpPr>
              <p:nvPr/>
            </p:nvSpPr>
            <p:spPr bwMode="auto">
              <a:xfrm>
                <a:off x="2160" y="12096"/>
                <a:ext cx="0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5" name="Line 24"/>
              <p:cNvSpPr>
                <a:spLocks noChangeShapeType="1"/>
              </p:cNvSpPr>
              <p:nvPr/>
            </p:nvSpPr>
            <p:spPr bwMode="auto">
              <a:xfrm>
                <a:off x="4752" y="12096"/>
                <a:ext cx="0" cy="8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auto">
              <a:xfrm flipH="1">
                <a:off x="1872" y="1252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 flipH="1">
                <a:off x="4752" y="12528"/>
                <a:ext cx="28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1872" y="12528"/>
                <a:ext cx="0" cy="10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29" name="Line 20"/>
              <p:cNvSpPr>
                <a:spLocks noChangeShapeType="1"/>
              </p:cNvSpPr>
              <p:nvPr/>
            </p:nvSpPr>
            <p:spPr bwMode="auto">
              <a:xfrm>
                <a:off x="5040" y="12528"/>
                <a:ext cx="0" cy="10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grpSp>
            <p:nvGrpSpPr>
              <p:cNvPr id="30" name="Group 15"/>
              <p:cNvGrpSpPr>
                <a:grpSpLocks/>
              </p:cNvGrpSpPr>
              <p:nvPr/>
            </p:nvGrpSpPr>
            <p:grpSpPr bwMode="auto">
              <a:xfrm rot="-10800000">
                <a:off x="2690" y="13392"/>
                <a:ext cx="1585" cy="288"/>
                <a:chOff x="303" y="-1"/>
                <a:chExt cx="19455" cy="20002"/>
              </a:xfrm>
            </p:grpSpPr>
            <p:sp>
              <p:nvSpPr>
                <p:cNvPr id="33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1103" y="3329"/>
                  <a:ext cx="15" cy="1334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4" name="Line 18"/>
                <p:cNvSpPr>
                  <a:spLocks noChangeShapeType="1"/>
                </p:cNvSpPr>
                <p:nvPr/>
              </p:nvSpPr>
              <p:spPr bwMode="auto">
                <a:xfrm>
                  <a:off x="303" y="9988"/>
                  <a:ext cx="8655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5" name="Line 17"/>
                <p:cNvSpPr>
                  <a:spLocks noChangeShapeType="1"/>
                </p:cNvSpPr>
                <p:nvPr/>
              </p:nvSpPr>
              <p:spPr bwMode="auto">
                <a:xfrm>
                  <a:off x="11103" y="9988"/>
                  <a:ext cx="8655" cy="24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  <p:sp>
              <p:nvSpPr>
                <p:cNvPr id="36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8943" y="-1"/>
                  <a:ext cx="15" cy="2000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 type="none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id-ID"/>
                </a:p>
              </p:txBody>
            </p:sp>
          </p:grp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1872" y="1353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  <p:sp>
            <p:nvSpPr>
              <p:cNvPr id="32" name="Line 13"/>
              <p:cNvSpPr>
                <a:spLocks noChangeShapeType="1"/>
              </p:cNvSpPr>
              <p:nvPr/>
            </p:nvSpPr>
            <p:spPr bwMode="auto">
              <a:xfrm>
                <a:off x="4176" y="13536"/>
                <a:ext cx="8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/>
              </a:p>
            </p:txBody>
          </p:sp>
        </p:grp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2421" y="10084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2451" y="10894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321" y="10429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1000" b="0" i="0" u="none" strike="noStrike" cap="none" normalizeH="0" baseline="-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4176" y="9499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4191" y="10924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C</a:t>
              </a:r>
              <a:r>
                <a:rPr kumimoji="0" lang="en-US" sz="1000" b="0" i="0" u="none" strike="noStrike" cap="none" normalizeH="0" baseline="-3000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896" y="10084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5"/>
            <p:cNvSpPr>
              <a:spLocks noChangeArrowheads="1"/>
            </p:cNvSpPr>
            <p:nvPr/>
          </p:nvSpPr>
          <p:spPr bwMode="auto">
            <a:xfrm>
              <a:off x="3096" y="10084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4"/>
            <p:cNvSpPr>
              <a:spLocks noChangeArrowheads="1"/>
            </p:cNvSpPr>
            <p:nvPr/>
          </p:nvSpPr>
          <p:spPr bwMode="auto">
            <a:xfrm>
              <a:off x="3606" y="10084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4896" y="10069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id-ID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3321" y="11524"/>
              <a:ext cx="54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Arial" pitchFamily="34" charset="0"/>
                </a:rPr>
                <a:t>12 v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540304" y="4293096"/>
                <a:ext cx="4572000" cy="175432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err="1"/>
                  <a:t>Hitunglah</a:t>
                </a:r>
                <a:r>
                  <a:rPr lang="en-US" dirty="0"/>
                  <a:t>:</a:t>
                </a:r>
                <a:endParaRPr lang="id-ID" dirty="0"/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dirty="0" err="1"/>
                  <a:t>Kapasitas</a:t>
                </a:r>
                <a:r>
                  <a:rPr lang="en-US" dirty="0"/>
                  <a:t> </a:t>
                </a:r>
                <a:r>
                  <a:rPr lang="en-US" dirty="0" err="1"/>
                  <a:t>kapasitor</a:t>
                </a:r>
                <a:r>
                  <a:rPr lang="en-US" dirty="0"/>
                  <a:t> </a:t>
                </a:r>
                <a:r>
                  <a:rPr lang="en-US" dirty="0" err="1" smtClean="0"/>
                  <a:t>pengganti</a:t>
                </a:r>
                <a:r>
                  <a:rPr lang="en-US" dirty="0" smtClean="0"/>
                  <a:t>,</a:t>
                </a:r>
                <a:endParaRPr lang="id-ID" dirty="0" smtClean="0"/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dirty="0" err="1" smtClean="0"/>
                  <a:t>Muatan</a:t>
                </a:r>
                <a:r>
                  <a:rPr lang="en-US" dirty="0" smtClean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endParaRPr lang="id-ID" dirty="0" smtClean="0"/>
              </a:p>
              <a:p>
                <a:pPr marL="342900" lvl="0" indent="-342900">
                  <a:lnSpc>
                    <a:spcPct val="150000"/>
                  </a:lnSpc>
                  <a:buFont typeface="+mj-lt"/>
                  <a:buAutoNum type="alphaLcPeriod"/>
                </a:pPr>
                <a:r>
                  <a:rPr lang="en-US" dirty="0" err="1"/>
                  <a:t>Energi</a:t>
                </a:r>
                <a:r>
                  <a:rPr lang="en-US" dirty="0"/>
                  <a:t> yang </a:t>
                </a:r>
                <a:r>
                  <a:rPr lang="en-US" dirty="0" err="1"/>
                  <a:t>tersimpan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rangkaian</a:t>
                </a:r>
                <a:endParaRPr lang="id-ID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04" y="4293096"/>
                <a:ext cx="4572000" cy="1754326"/>
              </a:xfrm>
              <a:prstGeom prst="rect">
                <a:avLst/>
              </a:prstGeom>
              <a:blipFill rotWithShape="1">
                <a:blip r:embed="rId3"/>
                <a:stretch>
                  <a:fillRect l="-1200" b="-173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8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No. 5</a:t>
            </a:r>
            <a:endParaRPr lang="id-ID" dirty="0"/>
          </a:p>
        </p:txBody>
      </p:sp>
      <p:sp>
        <p:nvSpPr>
          <p:cNvPr id="3" name="Rectangle 2"/>
          <p:cNvSpPr/>
          <p:nvPr/>
        </p:nvSpPr>
        <p:spPr>
          <a:xfrm>
            <a:off x="539552" y="1700808"/>
            <a:ext cx="3416320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id-ID" dirty="0"/>
              <a:t>dibawah ini.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4581128"/>
            <a:ext cx="58326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d-ID" dirty="0"/>
              <a:t>T</a:t>
            </a:r>
            <a:r>
              <a:rPr lang="en-US" dirty="0" err="1"/>
              <a:t>entukanlah</a:t>
            </a:r>
            <a:r>
              <a:rPr lang="en-US" dirty="0"/>
              <a:t>:</a:t>
            </a:r>
            <a:endParaRPr lang="id-ID" dirty="0"/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/>
              <a:t>hambatan</a:t>
            </a:r>
            <a:r>
              <a:rPr lang="en-US" dirty="0"/>
              <a:t> </a:t>
            </a:r>
            <a:r>
              <a:rPr lang="en-US" dirty="0" err="1"/>
              <a:t>pengganti</a:t>
            </a:r>
            <a:r>
              <a:rPr lang="en-US" dirty="0"/>
              <a:t> </a:t>
            </a:r>
            <a:r>
              <a:rPr lang="en-US" dirty="0" err="1" smtClean="0"/>
              <a:t>rangkaian</a:t>
            </a:r>
            <a:r>
              <a:rPr lang="en-US" dirty="0" smtClean="0"/>
              <a:t>,</a:t>
            </a:r>
            <a:endParaRPr lang="id-ID" dirty="0" smtClean="0"/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id-ID" dirty="0" smtClean="0"/>
              <a:t>kuat </a:t>
            </a:r>
            <a:r>
              <a:rPr lang="en-US" dirty="0" err="1"/>
              <a:t>arus</a:t>
            </a:r>
            <a:r>
              <a:rPr lang="en-US" dirty="0"/>
              <a:t> yang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rangkaian</a:t>
            </a:r>
            <a:r>
              <a:rPr lang="en-US" dirty="0"/>
              <a:t>,</a:t>
            </a:r>
            <a:r>
              <a:rPr lang="id-ID" dirty="0"/>
              <a:t> </a:t>
            </a:r>
            <a:r>
              <a:rPr lang="id-ID" dirty="0" smtClean="0"/>
              <a:t>dan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err="1" smtClean="0"/>
              <a:t>beda</a:t>
            </a:r>
            <a:r>
              <a:rPr lang="en-US" dirty="0" smtClean="0"/>
              <a:t> </a:t>
            </a:r>
            <a:r>
              <a:rPr lang="en-US" dirty="0" err="1"/>
              <a:t>potensial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</a:t>
            </a:r>
            <a:r>
              <a:rPr lang="id-ID" dirty="0"/>
              <a:t>resistor 16 ohm.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7584" y="2492896"/>
            <a:ext cx="4536504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958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No. 6</a:t>
            </a:r>
            <a:endParaRPr lang="id-ID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23528" y="1667217"/>
            <a:ext cx="40324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Perhatikan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gambar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berikut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ini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Times New Roman" pitchFamily="18" charset="0"/>
                <a:cs typeface="Times New Roman" pitchFamily="18" charset="0"/>
              </a:rPr>
              <a:t>.</a:t>
            </a:r>
            <a:endParaRPr kumimoji="0" lang="id-ID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4721369"/>
            <a:ext cx="69847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kuat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penghambat</a:t>
            </a:r>
            <a:r>
              <a:rPr lang="en-US" dirty="0"/>
              <a:t>!</a:t>
            </a:r>
            <a:endParaRPr lang="id-ID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82" y="2204864"/>
            <a:ext cx="3720037" cy="22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2492896"/>
            <a:ext cx="7776864" cy="990600"/>
          </a:xfrm>
        </p:spPr>
        <p:txBody>
          <a:bodyPr>
            <a:noAutofit/>
          </a:bodyPr>
          <a:lstStyle/>
          <a:p>
            <a:r>
              <a:rPr lang="id-ID" sz="6600" dirty="0" smtClean="0">
                <a:latin typeface="Harlow Solid Italic" pitchFamily="82" charset="0"/>
              </a:rPr>
              <a:t>Selamat mengerjakan</a:t>
            </a:r>
            <a:endParaRPr lang="id-ID" sz="6600" dirty="0">
              <a:latin typeface="Harlow Solid Italic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44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134</TotalTime>
  <Words>223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Clarity</vt:lpstr>
      <vt:lpstr>Soal Kuis</vt:lpstr>
      <vt:lpstr>No. 1</vt:lpstr>
      <vt:lpstr>No. 2</vt:lpstr>
      <vt:lpstr>No. 3</vt:lpstr>
      <vt:lpstr>No. 4</vt:lpstr>
      <vt:lpstr>No. 5</vt:lpstr>
      <vt:lpstr>No. 6</vt:lpstr>
      <vt:lpstr>Selamat mengerjakan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Soal Kuis</dc:title>
  <dc:creator>LENOVO</dc:creator>
  <cp:lastModifiedBy>LENOVO</cp:lastModifiedBy>
  <cp:revision>5</cp:revision>
  <dcterms:created xsi:type="dcterms:W3CDTF">2020-03-27T15:45:13Z</dcterms:created>
  <dcterms:modified xsi:type="dcterms:W3CDTF">2020-06-16T06:45:47Z</dcterms:modified>
</cp:coreProperties>
</file>