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4" r:id="rId6"/>
    <p:sldId id="260" r:id="rId7"/>
    <p:sldId id="265" r:id="rId8"/>
    <p:sldId id="261" r:id="rId9"/>
    <p:sldId id="266" r:id="rId10"/>
    <p:sldId id="268" r:id="rId11"/>
    <p:sldId id="269" r:id="rId12"/>
    <p:sldId id="270" r:id="rId13"/>
    <p:sldId id="262" r:id="rId14"/>
    <p:sldId id="263"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370" y="10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2/28/2021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2/28/2021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2/28/2021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280.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18EB8-6D2D-48B1-911B-38B810330E4F}"/>
              </a:ext>
            </a:extLst>
          </p:cNvPr>
          <p:cNvSpPr>
            <a:spLocks noGrp="1"/>
          </p:cNvSpPr>
          <p:nvPr>
            <p:ph type="ctrTitle"/>
          </p:nvPr>
        </p:nvSpPr>
        <p:spPr>
          <a:xfrm>
            <a:off x="2497137" y="177997"/>
            <a:ext cx="7197726" cy="1693333"/>
          </a:xfrm>
        </p:spPr>
        <p:txBody>
          <a:bodyPr/>
          <a:lstStyle/>
          <a:p>
            <a:pPr algn="ctr"/>
            <a:r>
              <a:rPr lang="en-US" dirty="0" err="1"/>
              <a:t>Pertemuan</a:t>
            </a:r>
            <a:r>
              <a:rPr lang="en-US" dirty="0"/>
              <a:t> </a:t>
            </a:r>
            <a:r>
              <a:rPr lang="en-US" dirty="0" err="1"/>
              <a:t>ke</a:t>
            </a:r>
            <a:r>
              <a:rPr lang="en-US"/>
              <a:t> 9</a:t>
            </a:r>
            <a:br>
              <a:rPr lang="en-US" dirty="0"/>
            </a:br>
            <a:r>
              <a:rPr lang="en-US" dirty="0" err="1"/>
              <a:t>Induksi</a:t>
            </a:r>
            <a:r>
              <a:rPr lang="en-US" dirty="0"/>
              <a:t> </a:t>
            </a:r>
            <a:r>
              <a:rPr lang="en-US" dirty="0" err="1"/>
              <a:t>magnetik</a:t>
            </a:r>
            <a:endParaRPr lang="en-US" dirty="0"/>
          </a:p>
        </p:txBody>
      </p:sp>
      <p:pic>
        <p:nvPicPr>
          <p:cNvPr id="7" name="Picture 6">
            <a:extLst>
              <a:ext uri="{FF2B5EF4-FFF2-40B4-BE49-F238E27FC236}">
                <a16:creationId xmlns:a16="http://schemas.microsoft.com/office/drawing/2014/main" id="{492B1105-C261-429B-ABD0-04124B952DC3}"/>
              </a:ext>
            </a:extLst>
          </p:cNvPr>
          <p:cNvPicPr>
            <a:picLocks noChangeAspect="1"/>
          </p:cNvPicPr>
          <p:nvPr/>
        </p:nvPicPr>
        <p:blipFill>
          <a:blip r:embed="rId2"/>
          <a:stretch>
            <a:fillRect/>
          </a:stretch>
        </p:blipFill>
        <p:spPr>
          <a:xfrm>
            <a:off x="4736662" y="2300689"/>
            <a:ext cx="2447925" cy="2095500"/>
          </a:xfrm>
          <a:prstGeom prst="rect">
            <a:avLst/>
          </a:prstGeom>
        </p:spPr>
      </p:pic>
      <p:sp>
        <p:nvSpPr>
          <p:cNvPr id="8" name="Subtitle 2">
            <a:extLst>
              <a:ext uri="{FF2B5EF4-FFF2-40B4-BE49-F238E27FC236}">
                <a16:creationId xmlns:a16="http://schemas.microsoft.com/office/drawing/2014/main" id="{DB391252-F27D-46E3-A662-A20EAAA5036E}"/>
              </a:ext>
            </a:extLst>
          </p:cNvPr>
          <p:cNvSpPr txBox="1">
            <a:spLocks/>
          </p:cNvSpPr>
          <p:nvPr/>
        </p:nvSpPr>
        <p:spPr>
          <a:xfrm>
            <a:off x="2497137" y="5141447"/>
            <a:ext cx="7197726" cy="1405467"/>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ctr"/>
            <a:r>
              <a:rPr lang="en-US" sz="2800" b="1" dirty="0" err="1"/>
              <a:t>Universitas</a:t>
            </a:r>
            <a:r>
              <a:rPr lang="en-US" sz="2800" b="1" dirty="0"/>
              <a:t> </a:t>
            </a:r>
            <a:r>
              <a:rPr lang="en-US" sz="2800" b="1" dirty="0" err="1"/>
              <a:t>indraprasta</a:t>
            </a:r>
            <a:r>
              <a:rPr lang="en-US" sz="2800" b="1" dirty="0"/>
              <a:t> </a:t>
            </a:r>
            <a:r>
              <a:rPr lang="en-US" sz="2800" b="1" dirty="0" err="1"/>
              <a:t>pgri</a:t>
            </a:r>
            <a:r>
              <a:rPr lang="en-US" sz="2800" b="1" dirty="0"/>
              <a:t> </a:t>
            </a:r>
            <a:r>
              <a:rPr lang="en-US" sz="2800" b="1" dirty="0" err="1"/>
              <a:t>jakarta</a:t>
            </a:r>
            <a:endParaRPr lang="en-US" sz="2800" b="1" dirty="0"/>
          </a:p>
        </p:txBody>
      </p:sp>
    </p:spTree>
    <p:extLst>
      <p:ext uri="{BB962C8B-B14F-4D97-AF65-F5344CB8AC3E}">
        <p14:creationId xmlns:p14="http://schemas.microsoft.com/office/powerpoint/2010/main" val="3818039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down)">
                                      <p:cBhvr>
                                        <p:cTn id="1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EE6E59-0995-4633-B450-188A31F6F8D0}"/>
              </a:ext>
            </a:extLst>
          </p:cNvPr>
          <p:cNvPicPr>
            <a:picLocks noChangeAspect="1"/>
          </p:cNvPicPr>
          <p:nvPr/>
        </p:nvPicPr>
        <p:blipFill>
          <a:blip r:embed="rId2"/>
          <a:stretch>
            <a:fillRect/>
          </a:stretch>
        </p:blipFill>
        <p:spPr>
          <a:xfrm>
            <a:off x="560778" y="1718168"/>
            <a:ext cx="11070444" cy="3894067"/>
          </a:xfrm>
          <a:prstGeom prst="rect">
            <a:avLst/>
          </a:prstGeom>
        </p:spPr>
      </p:pic>
      <p:sp>
        <p:nvSpPr>
          <p:cNvPr id="5" name="Rectangle 4">
            <a:extLst>
              <a:ext uri="{FF2B5EF4-FFF2-40B4-BE49-F238E27FC236}">
                <a16:creationId xmlns:a16="http://schemas.microsoft.com/office/drawing/2014/main" id="{599176EC-C67F-4D5C-A058-0D1EB4308764}"/>
              </a:ext>
            </a:extLst>
          </p:cNvPr>
          <p:cNvSpPr/>
          <p:nvPr/>
        </p:nvSpPr>
        <p:spPr>
          <a:xfrm>
            <a:off x="2500766" y="362309"/>
            <a:ext cx="6897337" cy="923330"/>
          </a:xfrm>
          <a:prstGeom prst="rect">
            <a:avLst/>
          </a:prstGeom>
          <a:noFill/>
        </p:spPr>
        <p:txBody>
          <a:bodyPr wrap="none" lIns="91440" tIns="45720" rIns="91440" bIns="45720">
            <a:spAutoFit/>
          </a:bodyPr>
          <a:lstStyle/>
          <a:p>
            <a:pPr algn="ctr"/>
            <a:r>
              <a:rPr lang="en-US" sz="5400" b="1" spc="50" dirty="0" err="1">
                <a:ln w="0"/>
                <a:solidFill>
                  <a:schemeClr val="tx2">
                    <a:lumMod val="10000"/>
                  </a:schemeClr>
                </a:solidFill>
                <a:effectLst>
                  <a:innerShdw blurRad="63500" dist="50800" dir="13500000">
                    <a:srgbClr val="000000">
                      <a:alpha val="50000"/>
                    </a:srgbClr>
                  </a:innerShdw>
                </a:effectLst>
              </a:rPr>
              <a:t>Tampilan</a:t>
            </a:r>
            <a:r>
              <a:rPr lang="en-US" sz="5400" b="1" spc="50" dirty="0">
                <a:ln w="0"/>
                <a:solidFill>
                  <a:schemeClr val="tx2">
                    <a:lumMod val="10000"/>
                  </a:schemeClr>
                </a:solidFill>
                <a:effectLst>
                  <a:innerShdw blurRad="63500" dist="50800" dir="13500000">
                    <a:srgbClr val="000000">
                      <a:alpha val="50000"/>
                    </a:srgbClr>
                  </a:innerShdw>
                </a:effectLst>
              </a:rPr>
              <a:t> GUI MATLAB </a:t>
            </a:r>
            <a:endParaRPr lang="en-US" sz="5400" b="1" cap="none" spc="50" dirty="0">
              <a:ln w="0"/>
              <a:solidFill>
                <a:schemeClr val="tx2">
                  <a:lumMod val="10000"/>
                </a:schemeClr>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303833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64F334-82DE-410C-9CB0-483CC68FD4AD}"/>
              </a:ext>
            </a:extLst>
          </p:cNvPr>
          <p:cNvPicPr>
            <a:picLocks noChangeAspect="1"/>
          </p:cNvPicPr>
          <p:nvPr/>
        </p:nvPicPr>
        <p:blipFill>
          <a:blip r:embed="rId2"/>
          <a:stretch>
            <a:fillRect/>
          </a:stretch>
        </p:blipFill>
        <p:spPr>
          <a:xfrm>
            <a:off x="2931089" y="864289"/>
            <a:ext cx="6044750" cy="5918210"/>
          </a:xfrm>
          <a:prstGeom prst="rect">
            <a:avLst/>
          </a:prstGeom>
        </p:spPr>
      </p:pic>
      <p:sp>
        <p:nvSpPr>
          <p:cNvPr id="4" name="Rectangle 3">
            <a:extLst>
              <a:ext uri="{FF2B5EF4-FFF2-40B4-BE49-F238E27FC236}">
                <a16:creationId xmlns:a16="http://schemas.microsoft.com/office/drawing/2014/main" id="{AE7A1EA1-2312-4591-BADA-406DDBF969BA}"/>
              </a:ext>
            </a:extLst>
          </p:cNvPr>
          <p:cNvSpPr/>
          <p:nvPr/>
        </p:nvSpPr>
        <p:spPr>
          <a:xfrm>
            <a:off x="2043928" y="0"/>
            <a:ext cx="7949164" cy="923330"/>
          </a:xfrm>
          <a:prstGeom prst="rect">
            <a:avLst/>
          </a:prstGeom>
          <a:noFill/>
        </p:spPr>
        <p:txBody>
          <a:bodyPr wrap="none" lIns="91440" tIns="45720" rIns="91440" bIns="45720">
            <a:spAutoFit/>
          </a:bodyPr>
          <a:lstStyle/>
          <a:p>
            <a:pPr algn="ctr"/>
            <a:r>
              <a:rPr lang="en-US" sz="5400" b="1" cap="none" spc="50" dirty="0" err="1">
                <a:ln w="0"/>
                <a:solidFill>
                  <a:schemeClr val="bg2"/>
                </a:solidFill>
                <a:effectLst>
                  <a:innerShdw blurRad="63500" dist="50800" dir="13500000">
                    <a:srgbClr val="000000">
                      <a:alpha val="50000"/>
                    </a:srgbClr>
                  </a:innerShdw>
                </a:effectLst>
              </a:rPr>
              <a:t>Sintak</a:t>
            </a:r>
            <a:r>
              <a:rPr lang="en-US" sz="5400" b="1" cap="none" spc="50" dirty="0">
                <a:ln w="0"/>
                <a:solidFill>
                  <a:schemeClr val="bg2"/>
                </a:solidFill>
                <a:effectLst>
                  <a:innerShdw blurRad="63500" dist="50800" dir="13500000">
                    <a:srgbClr val="000000">
                      <a:alpha val="50000"/>
                    </a:srgbClr>
                  </a:innerShdw>
                </a:effectLst>
              </a:rPr>
              <a:t> Progra</a:t>
            </a:r>
            <a:r>
              <a:rPr lang="en-US" sz="5400" b="1" spc="50" dirty="0">
                <a:ln w="0"/>
                <a:solidFill>
                  <a:schemeClr val="bg2"/>
                </a:solidFill>
                <a:effectLst>
                  <a:innerShdw blurRad="63500" dist="50800" dir="13500000">
                    <a:srgbClr val="000000">
                      <a:alpha val="50000"/>
                    </a:srgbClr>
                  </a:innerShdw>
                </a:effectLst>
              </a:rPr>
              <a:t>m </a:t>
            </a:r>
            <a:r>
              <a:rPr lang="en-US" sz="5400" b="1" spc="50" dirty="0" err="1">
                <a:ln w="0"/>
                <a:solidFill>
                  <a:schemeClr val="bg2"/>
                </a:solidFill>
                <a:effectLst>
                  <a:innerShdw blurRad="63500" dist="50800" dir="13500000">
                    <a:srgbClr val="000000">
                      <a:alpha val="50000"/>
                    </a:srgbClr>
                  </a:innerShdw>
                </a:effectLst>
              </a:rPr>
              <a:t>Matlabnya</a:t>
            </a:r>
            <a:endParaRPr lang="en-US" sz="54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2663028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13D072-0A82-4714-ADEB-27F6976C9869}"/>
              </a:ext>
            </a:extLst>
          </p:cNvPr>
          <p:cNvPicPr>
            <a:picLocks noChangeAspect="1"/>
          </p:cNvPicPr>
          <p:nvPr/>
        </p:nvPicPr>
        <p:blipFill>
          <a:blip r:embed="rId2"/>
          <a:stretch>
            <a:fillRect/>
          </a:stretch>
        </p:blipFill>
        <p:spPr>
          <a:xfrm>
            <a:off x="422156" y="1737006"/>
            <a:ext cx="11347687" cy="3908783"/>
          </a:xfrm>
          <a:prstGeom prst="rect">
            <a:avLst/>
          </a:prstGeom>
        </p:spPr>
      </p:pic>
      <p:sp>
        <p:nvSpPr>
          <p:cNvPr id="4" name="Rectangle 3">
            <a:extLst>
              <a:ext uri="{FF2B5EF4-FFF2-40B4-BE49-F238E27FC236}">
                <a16:creationId xmlns:a16="http://schemas.microsoft.com/office/drawing/2014/main" id="{C9441F3F-1E44-4A0F-8450-39E5B5E94A10}"/>
              </a:ext>
            </a:extLst>
          </p:cNvPr>
          <p:cNvSpPr/>
          <p:nvPr/>
        </p:nvSpPr>
        <p:spPr>
          <a:xfrm>
            <a:off x="3122988" y="362309"/>
            <a:ext cx="5652894" cy="923330"/>
          </a:xfrm>
          <a:prstGeom prst="rect">
            <a:avLst/>
          </a:prstGeom>
          <a:noFill/>
        </p:spPr>
        <p:txBody>
          <a:bodyPr wrap="none" lIns="91440" tIns="45720" rIns="91440" bIns="45720">
            <a:spAutoFit/>
          </a:bodyPr>
          <a:lstStyle/>
          <a:p>
            <a:pPr algn="ctr"/>
            <a:r>
              <a:rPr lang="en-US" sz="5400" b="1" spc="50" dirty="0">
                <a:ln w="0"/>
                <a:solidFill>
                  <a:schemeClr val="tx2">
                    <a:lumMod val="10000"/>
                  </a:schemeClr>
                </a:solidFill>
                <a:effectLst>
                  <a:innerShdw blurRad="63500" dist="50800" dir="13500000">
                    <a:srgbClr val="000000">
                      <a:alpha val="50000"/>
                    </a:srgbClr>
                  </a:innerShdw>
                </a:effectLst>
              </a:rPr>
              <a:t>Hasil GUI MATLAB </a:t>
            </a:r>
            <a:endParaRPr lang="en-US" sz="5400" b="1" cap="none" spc="50" dirty="0">
              <a:ln w="0"/>
              <a:solidFill>
                <a:schemeClr val="tx2">
                  <a:lumMod val="10000"/>
                </a:schemeClr>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3714933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66DC179-DF46-42DD-BE07-877F84D07E7C}"/>
              </a:ext>
            </a:extLst>
          </p:cNvPr>
          <p:cNvSpPr txBox="1">
            <a:spLocks/>
          </p:cNvSpPr>
          <p:nvPr/>
        </p:nvSpPr>
        <p:spPr>
          <a:xfrm>
            <a:off x="676374" y="326796"/>
            <a:ext cx="10131425" cy="92696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err="1"/>
              <a:t>Induksi</a:t>
            </a:r>
            <a:r>
              <a:rPr lang="en-US" dirty="0"/>
              <a:t> magnet pada </a:t>
            </a:r>
            <a:r>
              <a:rPr lang="en-US" dirty="0" err="1"/>
              <a:t>Toroida</a:t>
            </a:r>
            <a:endParaRPr lang="en-US" dirty="0"/>
          </a:p>
        </p:txBody>
      </p:sp>
      <p:sp>
        <p:nvSpPr>
          <p:cNvPr id="7" name="Rectangle 6">
            <a:extLst>
              <a:ext uri="{FF2B5EF4-FFF2-40B4-BE49-F238E27FC236}">
                <a16:creationId xmlns:a16="http://schemas.microsoft.com/office/drawing/2014/main" id="{060BB05B-17CF-487A-9F62-9B3F95E1D9B8}"/>
              </a:ext>
            </a:extLst>
          </p:cNvPr>
          <p:cNvSpPr/>
          <p:nvPr/>
        </p:nvSpPr>
        <p:spPr>
          <a:xfrm>
            <a:off x="1534561" y="1513163"/>
            <a:ext cx="4408714" cy="1200329"/>
          </a:xfrm>
          <a:prstGeom prst="rect">
            <a:avLst/>
          </a:prstGeom>
        </p:spPr>
        <p:txBody>
          <a:bodyPr wrap="square">
            <a:spAutoFit/>
          </a:bodyPr>
          <a:lstStyle/>
          <a:p>
            <a:pPr algn="just"/>
            <a:r>
              <a:rPr lang="en-US" dirty="0" err="1">
                <a:latin typeface="Times New Roman" panose="02020603050405020304" pitchFamily="18" charset="0"/>
                <a:ea typeface="Times New Roman" panose="02020603050405020304" pitchFamily="18" charset="0"/>
              </a:rPr>
              <a:t>Toroida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adalah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kawat</a:t>
            </a:r>
            <a:r>
              <a:rPr lang="en-US" dirty="0">
                <a:latin typeface="Times New Roman" panose="02020603050405020304" pitchFamily="18" charset="0"/>
                <a:ea typeface="Times New Roman" panose="02020603050405020304" pitchFamily="18" charset="0"/>
              </a:rPr>
              <a:t> yang </a:t>
            </a:r>
            <a:r>
              <a:rPr lang="en-US" dirty="0" err="1">
                <a:latin typeface="Times New Roman" panose="02020603050405020304" pitchFamily="18" charset="0"/>
                <a:ea typeface="Times New Roman" panose="02020603050405020304" pitchFamily="18" charset="0"/>
              </a:rPr>
              <a:t>dililitkan</a:t>
            </a:r>
            <a:r>
              <a:rPr lang="en-US" dirty="0">
                <a:latin typeface="Times New Roman" panose="02020603050405020304" pitchFamily="18" charset="0"/>
                <a:ea typeface="Times New Roman" panose="02020603050405020304" pitchFamily="18" charset="0"/>
              </a:rPr>
              <a:t> pada inti yang </a:t>
            </a:r>
            <a:r>
              <a:rPr lang="en-US" dirty="0" err="1">
                <a:latin typeface="Times New Roman" panose="02020603050405020304" pitchFamily="18" charset="0"/>
                <a:ea typeface="Times New Roman" panose="02020603050405020304" pitchFamily="18" charset="0"/>
              </a:rPr>
              <a:t>berbentuk</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lingkaran</a:t>
            </a:r>
            <a:r>
              <a:rPr lang="en-US" dirty="0">
                <a:latin typeface="Times New Roman" panose="02020603050405020304" pitchFamily="18" charset="0"/>
                <a:ea typeface="Times New Roman" panose="02020603050405020304" pitchFamily="18" charset="0"/>
              </a:rPr>
              <a:t>. Pada </a:t>
            </a:r>
            <a:r>
              <a:rPr lang="en-US" dirty="0" err="1">
                <a:latin typeface="Times New Roman" panose="02020603050405020304" pitchFamily="18" charset="0"/>
                <a:ea typeface="Times New Roman" panose="02020603050405020304" pitchFamily="18" charset="0"/>
              </a:rPr>
              <a:t>prinsipnya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toroida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merupakan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solenoida</a:t>
            </a:r>
            <a:r>
              <a:rPr lang="en-US" dirty="0">
                <a:latin typeface="Times New Roman" panose="02020603050405020304" pitchFamily="18" charset="0"/>
                <a:ea typeface="Times New Roman" panose="02020603050405020304" pitchFamily="18" charset="0"/>
              </a:rPr>
              <a:t> yang </a:t>
            </a:r>
            <a:r>
              <a:rPr lang="en-US" dirty="0" err="1">
                <a:latin typeface="Times New Roman" panose="02020603050405020304" pitchFamily="18" charset="0"/>
                <a:ea typeface="Times New Roman" panose="02020603050405020304" pitchFamily="18" charset="0"/>
              </a:rPr>
              <a:t>intinya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dibengkokkan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sehingga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berbentuk</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lingkaran</a:t>
            </a:r>
            <a:r>
              <a:rPr lang="en-US" dirty="0">
                <a:latin typeface="Times New Roman" panose="02020603050405020304" pitchFamily="18" charset="0"/>
                <a:ea typeface="Times New Roman" panose="02020603050405020304" pitchFamily="18" charset="0"/>
              </a:rPr>
              <a:t>.</a:t>
            </a:r>
            <a:endParaRPr lang="en-US" dirty="0"/>
          </a:p>
        </p:txBody>
      </p:sp>
      <p:sp>
        <p:nvSpPr>
          <p:cNvPr id="9" name="Rectangle 8">
            <a:extLst>
              <a:ext uri="{FF2B5EF4-FFF2-40B4-BE49-F238E27FC236}">
                <a16:creationId xmlns:a16="http://schemas.microsoft.com/office/drawing/2014/main" id="{19D293E5-6E63-4735-8415-7E349C5EB9A8}"/>
              </a:ext>
            </a:extLst>
          </p:cNvPr>
          <p:cNvSpPr/>
          <p:nvPr/>
        </p:nvSpPr>
        <p:spPr>
          <a:xfrm>
            <a:off x="1534561" y="3166170"/>
            <a:ext cx="4408714" cy="923330"/>
          </a:xfrm>
          <a:prstGeom prst="rect">
            <a:avLst/>
          </a:prstGeom>
        </p:spPr>
        <p:txBody>
          <a:bodyPr wrap="square">
            <a:spAutoFit/>
          </a:bodyPr>
          <a:lstStyle/>
          <a:p>
            <a:pPr algn="just"/>
            <a:r>
              <a:rPr lang="en-US" dirty="0" err="1">
                <a:latin typeface="Times New Roman" panose="02020603050405020304" pitchFamily="18" charset="0"/>
                <a:ea typeface="Times New Roman" panose="02020603050405020304" pitchFamily="18" charset="0"/>
              </a:rPr>
              <a:t>Besar</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induksi</a:t>
            </a:r>
            <a:r>
              <a:rPr lang="en-US" dirty="0">
                <a:latin typeface="Times New Roman" panose="02020603050405020304" pitchFamily="18" charset="0"/>
                <a:ea typeface="Times New Roman" panose="02020603050405020304" pitchFamily="18" charset="0"/>
              </a:rPr>
              <a:t> magnet pada </a:t>
            </a:r>
            <a:r>
              <a:rPr lang="en-US" dirty="0" err="1">
                <a:latin typeface="Times New Roman" panose="02020603050405020304" pitchFamily="18" charset="0"/>
                <a:ea typeface="Times New Roman" panose="02020603050405020304" pitchFamily="18" charset="0"/>
              </a:rPr>
              <a:t>toroida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hanya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ada</a:t>
            </a:r>
            <a:r>
              <a:rPr lang="en-US" dirty="0">
                <a:latin typeface="Times New Roman" panose="02020603050405020304" pitchFamily="18" charset="0"/>
                <a:ea typeface="Times New Roman" panose="02020603050405020304" pitchFamily="18" charset="0"/>
              </a:rPr>
              <a:t> di </a:t>
            </a:r>
            <a:r>
              <a:rPr lang="en-US" dirty="0" err="1">
                <a:latin typeface="Times New Roman" panose="02020603050405020304" pitchFamily="18" charset="0"/>
                <a:ea typeface="Times New Roman" panose="02020603050405020304" pitchFamily="18" charset="0"/>
              </a:rPr>
              <a:t>sumbu</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toroida</a:t>
            </a:r>
            <a:r>
              <a:rPr lang="en-US" dirty="0">
                <a:latin typeface="Times New Roman" panose="02020603050405020304" pitchFamily="18" charset="0"/>
                <a:ea typeface="Times New Roman" panose="02020603050405020304" pitchFamily="18" charset="0"/>
              </a:rPr>
              <a:t> dan </a:t>
            </a:r>
            <a:r>
              <a:rPr lang="en-US" dirty="0" err="1">
                <a:latin typeface="Times New Roman" panose="02020603050405020304" pitchFamily="18" charset="0"/>
                <a:ea typeface="Times New Roman" panose="02020603050405020304" pitchFamily="18" charset="0"/>
              </a:rPr>
              <a:t>besarnya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ditentukan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dengan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persamaan</a:t>
            </a:r>
            <a:r>
              <a:rPr lang="en-US" dirty="0">
                <a:latin typeface="Times New Roman" panose="02020603050405020304" pitchFamily="18" charset="0"/>
                <a:ea typeface="Times New Roman" panose="02020603050405020304" pitchFamily="18" charset="0"/>
              </a:rPr>
              <a:t>:</a:t>
            </a:r>
            <a:endParaRPr lang="en-US" dirty="0"/>
          </a:p>
        </p:txBody>
      </p:sp>
      <p:pic>
        <p:nvPicPr>
          <p:cNvPr id="11" name="Picture 10">
            <a:extLst>
              <a:ext uri="{FF2B5EF4-FFF2-40B4-BE49-F238E27FC236}">
                <a16:creationId xmlns:a16="http://schemas.microsoft.com/office/drawing/2014/main" id="{DEC1A1CD-E3AE-48A3-9104-0A697E7D383A}"/>
              </a:ext>
            </a:extLst>
          </p:cNvPr>
          <p:cNvPicPr>
            <a:picLocks noChangeAspect="1"/>
          </p:cNvPicPr>
          <p:nvPr/>
        </p:nvPicPr>
        <p:blipFill>
          <a:blip r:embed="rId2"/>
          <a:stretch>
            <a:fillRect/>
          </a:stretch>
        </p:blipFill>
        <p:spPr>
          <a:xfrm>
            <a:off x="7206280" y="1567592"/>
            <a:ext cx="3451159" cy="3851635"/>
          </a:xfrm>
          <a:prstGeom prst="rect">
            <a:avLst/>
          </a:prstGeom>
        </p:spPr>
      </p:pic>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DCDDCB8F-8DBE-4AE8-A6F4-709805EC1B1B}"/>
                  </a:ext>
                </a:extLst>
              </p:cNvPr>
              <p:cNvSpPr/>
              <p:nvPr/>
            </p:nvSpPr>
            <p:spPr>
              <a:xfrm>
                <a:off x="3524340" y="3931305"/>
                <a:ext cx="1572803" cy="6108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𝑩</m:t>
                      </m:r>
                      <m:r>
                        <a:rPr lang="en-US" b="0" i="0">
                          <a:latin typeface="Cambria Math" panose="02040503050406030204" pitchFamily="18" charset="0"/>
                        </a:rPr>
                        <m:t>=</m:t>
                      </m:r>
                      <m:f>
                        <m:fPr>
                          <m:ctrlPr>
                            <a:rPr lang="en-US" b="0" i="1">
                              <a:latin typeface="Cambria Math" panose="02040503050406030204" pitchFamily="18" charset="0"/>
                            </a:rPr>
                          </m:ctrlPr>
                        </m:fPr>
                        <m:num>
                          <m:sSub>
                            <m:sSubPr>
                              <m:ctrlPr>
                                <a:rPr lang="en-US" b="0" i="1">
                                  <a:latin typeface="Cambria Math" panose="02040503050406030204" pitchFamily="18" charset="0"/>
                                </a:rPr>
                              </m:ctrlPr>
                            </m:sSubPr>
                            <m:e>
                              <m:r>
                                <a:rPr lang="en-US" b="1" i="1">
                                  <a:latin typeface="Cambria Math" panose="02040503050406030204" pitchFamily="18" charset="0"/>
                                </a:rPr>
                                <m:t>𝝁</m:t>
                              </m:r>
                            </m:e>
                            <m:sub>
                              <m:r>
                                <a:rPr lang="en-US" b="0" i="0">
                                  <a:latin typeface="Cambria Math" panose="02040503050406030204" pitchFamily="18" charset="0"/>
                                </a:rPr>
                                <m:t>0</m:t>
                              </m:r>
                            </m:sub>
                          </m:sSub>
                          <m:r>
                            <a:rPr lang="en-US" b="0" i="0">
                              <a:latin typeface="Cambria Math" panose="02040503050406030204" pitchFamily="18" charset="0"/>
                            </a:rPr>
                            <m:t>∙</m:t>
                          </m:r>
                          <m:r>
                            <a:rPr lang="en-US" b="1" i="1" smtClean="0">
                              <a:latin typeface="Cambria Math" panose="02040503050406030204" pitchFamily="18" charset="0"/>
                            </a:rPr>
                            <m:t>𝑵</m:t>
                          </m:r>
                          <m:r>
                            <a:rPr lang="en-US" b="0" i="0">
                              <a:latin typeface="Cambria Math" panose="02040503050406030204" pitchFamily="18" charset="0"/>
                            </a:rPr>
                            <m:t>∙</m:t>
                          </m:r>
                          <m:r>
                            <a:rPr lang="en-US" b="1" i="1" smtClean="0">
                              <a:latin typeface="Cambria Math" panose="02040503050406030204" pitchFamily="18" charset="0"/>
                            </a:rPr>
                            <m:t>𝑰</m:t>
                          </m:r>
                        </m:num>
                        <m:den>
                          <m:r>
                            <a:rPr lang="en-US" b="0" i="0">
                              <a:latin typeface="Cambria Math" panose="02040503050406030204" pitchFamily="18" charset="0"/>
                            </a:rPr>
                            <m:t>2∙</m:t>
                          </m:r>
                          <m:r>
                            <a:rPr lang="en-US" b="1" i="1">
                              <a:latin typeface="Cambria Math" panose="02040503050406030204" pitchFamily="18" charset="0"/>
                            </a:rPr>
                            <m:t>𝝅</m:t>
                          </m:r>
                          <m:r>
                            <a:rPr lang="en-US" b="0" i="0">
                              <a:latin typeface="Cambria Math" panose="02040503050406030204" pitchFamily="18" charset="0"/>
                            </a:rPr>
                            <m:t>∙</m:t>
                          </m:r>
                          <m:r>
                            <a:rPr lang="en-US" b="1" i="1" smtClean="0">
                              <a:latin typeface="Cambria Math" panose="02040503050406030204" pitchFamily="18" charset="0"/>
                            </a:rPr>
                            <m:t>𝒂</m:t>
                          </m:r>
                        </m:den>
                      </m:f>
                    </m:oMath>
                  </m:oMathPara>
                </a14:m>
                <a:endParaRPr lang="en-US" dirty="0"/>
              </a:p>
            </p:txBody>
          </p:sp>
        </mc:Choice>
        <mc:Fallback xmlns="">
          <p:sp>
            <p:nvSpPr>
              <p:cNvPr id="13" name="Rectangle 12">
                <a:extLst>
                  <a:ext uri="{FF2B5EF4-FFF2-40B4-BE49-F238E27FC236}">
                    <a16:creationId xmlns:a16="http://schemas.microsoft.com/office/drawing/2014/main" id="{DCDDCB8F-8DBE-4AE8-A6F4-709805EC1B1B}"/>
                  </a:ext>
                </a:extLst>
              </p:cNvPr>
              <p:cNvSpPr>
                <a:spLocks noRot="1" noChangeAspect="1" noMove="1" noResize="1" noEditPoints="1" noAdjustHandles="1" noChangeArrowheads="1" noChangeShapeType="1" noTextEdit="1"/>
              </p:cNvSpPr>
              <p:nvPr/>
            </p:nvSpPr>
            <p:spPr>
              <a:xfrm>
                <a:off x="3524340" y="3931305"/>
                <a:ext cx="1572803" cy="610873"/>
              </a:xfrm>
              <a:prstGeom prst="rect">
                <a:avLst/>
              </a:prstGeom>
              <a:blipFill>
                <a:blip r:embed="rId3"/>
                <a:stretch>
                  <a:fillRect/>
                </a:stretch>
              </a:blipFill>
            </p:spPr>
            <p:txBody>
              <a:bodyPr/>
              <a:lstStyle/>
              <a:p>
                <a:r>
                  <a:rPr lang="en-US">
                    <a:noFill/>
                  </a:rPr>
                  <a:t> </a:t>
                </a:r>
              </a:p>
            </p:txBody>
          </p:sp>
        </mc:Fallback>
      </mc:AlternateContent>
      <p:sp>
        <p:nvSpPr>
          <p:cNvPr id="17" name="Rectangle 16">
            <a:extLst>
              <a:ext uri="{FF2B5EF4-FFF2-40B4-BE49-F238E27FC236}">
                <a16:creationId xmlns:a16="http://schemas.microsoft.com/office/drawing/2014/main" id="{D4882598-9C84-46D1-9288-F8F50B2ABFDE}"/>
              </a:ext>
            </a:extLst>
          </p:cNvPr>
          <p:cNvSpPr/>
          <p:nvPr/>
        </p:nvSpPr>
        <p:spPr>
          <a:xfrm>
            <a:off x="914400" y="4680563"/>
            <a:ext cx="6096000" cy="1569660"/>
          </a:xfrm>
          <a:prstGeom prst="rect">
            <a:avLst/>
          </a:prstGeom>
        </p:spPr>
        <p:txBody>
          <a:bodyPr>
            <a:spAutoFit/>
          </a:bodyPr>
          <a:lstStyle/>
          <a:p>
            <a:pPr marL="630555">
              <a:spcAft>
                <a:spcPts val="0"/>
              </a:spcAft>
            </a:pP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Keterangan</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a:t>
            </a:r>
          </a:p>
          <a:p>
            <a:pPr marL="630555">
              <a:spcAft>
                <a:spcPts val="0"/>
              </a:spcAft>
            </a:pPr>
            <a:r>
              <a:rPr lang="id-ID" sz="1600" dirty="0">
                <a:latin typeface="Times New Roman" panose="02020603050405020304" pitchFamily="18" charset="0"/>
                <a:ea typeface="Times New Roman" panose="02020603050405020304" pitchFamily="18" charset="0"/>
                <a:cs typeface="Times New Roman" panose="02020603050405020304" pitchFamily="18" charset="0"/>
              </a:rPr>
              <a:t>B = induksi magnet (Wb/m</a:t>
            </a:r>
            <a:r>
              <a:rPr lang="id-ID" sz="1600" baseline="30000" dirty="0">
                <a:latin typeface="Times New Roman" panose="02020603050405020304" pitchFamily="18" charset="0"/>
                <a:ea typeface="Times New Roman" panose="02020603050405020304" pitchFamily="18" charset="0"/>
                <a:cs typeface="Times New Roman" panose="02020603050405020304" pitchFamily="18" charset="0"/>
              </a:rPr>
              <a:t>2</a:t>
            </a:r>
            <a:r>
              <a:rPr lang="id-ID" sz="1600" dirty="0">
                <a:latin typeface="Times New Roman" panose="02020603050405020304" pitchFamily="18" charset="0"/>
                <a:ea typeface="Times New Roman" panose="02020603050405020304" pitchFamily="18" charset="0"/>
                <a:cs typeface="Times New Roman" panose="02020603050405020304" pitchFamily="18" charset="0"/>
              </a:rPr>
              <a:t> = Tesla) </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630555">
              <a:spcAft>
                <a:spcPts val="0"/>
              </a:spcAft>
            </a:pPr>
            <a:r>
              <a:rPr lang="id-ID" sz="1600" dirty="0">
                <a:latin typeface="Times New Roman" panose="02020603050405020304" pitchFamily="18" charset="0"/>
                <a:ea typeface="Times New Roman" panose="02020603050405020304" pitchFamily="18" charset="0"/>
                <a:cs typeface="Times New Roman" panose="02020603050405020304" pitchFamily="18" charset="0"/>
              </a:rPr>
              <a:t>R  = jari-jari Toroida (m) </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630555">
              <a:spcAft>
                <a:spcPts val="0"/>
              </a:spcAft>
            </a:pPr>
            <a:r>
              <a:rPr lang="id-ID" sz="1600" dirty="0">
                <a:latin typeface="Times New Roman" panose="02020603050405020304" pitchFamily="18" charset="0"/>
                <a:ea typeface="Times New Roman" panose="02020603050405020304" pitchFamily="18" charset="0"/>
                <a:cs typeface="Times New Roman" panose="02020603050405020304" pitchFamily="18" charset="0"/>
              </a:rPr>
              <a:t>I  = kuat arus listrik (A) </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630555">
              <a:spcAft>
                <a:spcPts val="0"/>
              </a:spcAft>
            </a:pPr>
            <a:r>
              <a:rPr lang="id-ID" sz="1600" dirty="0">
                <a:latin typeface="Times New Roman" panose="02020603050405020304" pitchFamily="18" charset="0"/>
                <a:ea typeface="Times New Roman" panose="02020603050405020304" pitchFamily="18" charset="0"/>
                <a:cs typeface="Times New Roman" panose="02020603050405020304" pitchFamily="18" charset="0"/>
              </a:rPr>
              <a:t>N = jumlah lilitan</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630555">
              <a:spcAft>
                <a:spcPts val="0"/>
              </a:spcAft>
            </a:pPr>
            <a:r>
              <a:rPr lang="id-ID" sz="1600" dirty="0">
                <a:latin typeface="Times New Roman" panose="02020603050405020304" pitchFamily="18" charset="0"/>
                <a:ea typeface="Times New Roman" panose="02020603050405020304" pitchFamily="18" charset="0"/>
                <a:cs typeface="Times New Roman" panose="02020603050405020304" pitchFamily="18" charset="0"/>
              </a:rPr>
              <a:t>µ</a:t>
            </a:r>
            <a:r>
              <a:rPr lang="id-ID" sz="1600" baseline="-25000" dirty="0">
                <a:latin typeface="Times New Roman" panose="02020603050405020304" pitchFamily="18" charset="0"/>
                <a:ea typeface="Times New Roman" panose="02020603050405020304" pitchFamily="18" charset="0"/>
                <a:cs typeface="Times New Roman" panose="02020603050405020304" pitchFamily="18" charset="0"/>
              </a:rPr>
              <a:t>0</a:t>
            </a:r>
            <a:r>
              <a:rPr lang="id-ID" sz="1600" dirty="0">
                <a:latin typeface="Times New Roman" panose="02020603050405020304" pitchFamily="18" charset="0"/>
                <a:ea typeface="Times New Roman" panose="02020603050405020304" pitchFamily="18" charset="0"/>
                <a:cs typeface="Times New Roman" panose="02020603050405020304" pitchFamily="18" charset="0"/>
              </a:rPr>
              <a:t> = permeabilitas vakum (4π × 10</a:t>
            </a:r>
            <a:r>
              <a:rPr lang="id-ID" sz="1600" baseline="30000" dirty="0">
                <a:latin typeface="Times New Roman" panose="02020603050405020304" pitchFamily="18" charset="0"/>
                <a:ea typeface="Times New Roman" panose="02020603050405020304" pitchFamily="18" charset="0"/>
                <a:cs typeface="Times New Roman" panose="02020603050405020304" pitchFamily="18" charset="0"/>
              </a:rPr>
              <a:t>-7</a:t>
            </a:r>
            <a:r>
              <a:rPr lang="id-ID" sz="1600" dirty="0">
                <a:latin typeface="Times New Roman" panose="02020603050405020304" pitchFamily="18" charset="0"/>
                <a:ea typeface="Times New Roman" panose="02020603050405020304" pitchFamily="18" charset="0"/>
                <a:cs typeface="Times New Roman" panose="02020603050405020304" pitchFamily="18" charset="0"/>
              </a:rPr>
              <a:t> Wb/Am)</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14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randombar(horizont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wheel(1)">
                                      <p:cBhvr>
                                        <p:cTn id="20" dur="20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arn(inVertic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circle(in)">
                                      <p:cBhvr>
                                        <p:cTn id="30" dur="20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randombar(horizontal)">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3" grpId="0"/>
      <p:bldP spid="1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4C5F1EC-679A-4302-8749-69F593CB70D9}"/>
              </a:ext>
            </a:extLst>
          </p:cNvPr>
          <p:cNvSpPr>
            <a:spLocks noGrp="1"/>
          </p:cNvSpPr>
          <p:nvPr>
            <p:ph type="title"/>
          </p:nvPr>
        </p:nvSpPr>
        <p:spPr>
          <a:xfrm>
            <a:off x="598716" y="598714"/>
            <a:ext cx="3254828" cy="566057"/>
          </a:xfrm>
        </p:spPr>
        <p:txBody>
          <a:bodyPr>
            <a:normAutofit fontScale="90000"/>
          </a:bodyPr>
          <a:lstStyle/>
          <a:p>
            <a:pPr algn="ctr"/>
            <a:r>
              <a:rPr lang="en-US" b="1" dirty="0" err="1"/>
              <a:t>Contoh</a:t>
            </a:r>
            <a:r>
              <a:rPr lang="en-US" b="1" dirty="0"/>
              <a:t> </a:t>
            </a:r>
            <a:r>
              <a:rPr lang="en-US" b="1" dirty="0" err="1"/>
              <a:t>soal</a:t>
            </a:r>
            <a:r>
              <a:rPr lang="en-US" b="1" dirty="0"/>
              <a:t> 4:</a:t>
            </a:r>
          </a:p>
        </p:txBody>
      </p:sp>
      <p:sp>
        <p:nvSpPr>
          <p:cNvPr id="5" name="Rectangle 4">
            <a:extLst>
              <a:ext uri="{FF2B5EF4-FFF2-40B4-BE49-F238E27FC236}">
                <a16:creationId xmlns:a16="http://schemas.microsoft.com/office/drawing/2014/main" id="{E71204F3-FED4-4AF2-ADDF-E0F0B13D8BAD}"/>
              </a:ext>
            </a:extLst>
          </p:cNvPr>
          <p:cNvSpPr/>
          <p:nvPr/>
        </p:nvSpPr>
        <p:spPr>
          <a:xfrm>
            <a:off x="3951514" y="598714"/>
            <a:ext cx="7402285" cy="1015663"/>
          </a:xfrm>
          <a:prstGeom prst="rect">
            <a:avLst/>
          </a:prstGeom>
        </p:spPr>
        <p:txBody>
          <a:bodyPr wrap="square">
            <a:spAutoFit/>
          </a:bodyPr>
          <a:lstStyle/>
          <a:p>
            <a:r>
              <a:rPr lang="id-ID" sz="2000" dirty="0">
                <a:latin typeface="Times New Roman" panose="02020603050405020304" pitchFamily="18" charset="0"/>
                <a:ea typeface="Times New Roman" panose="02020603050405020304" pitchFamily="18" charset="0"/>
              </a:rPr>
              <a:t>Sebuah toroida berjari-jari 20 cm dialiri arus sebesar 0,8 A. Jika toroida mempunyai 50 lilitan, tentukan induksi magnetik pada toroida</a:t>
            </a:r>
            <a:r>
              <a:rPr lang="en-US" sz="2000" dirty="0">
                <a:latin typeface="Times New Roman" panose="02020603050405020304" pitchFamily="18" charset="0"/>
                <a:ea typeface="Times New Roman" panose="02020603050405020304" pitchFamily="18" charset="0"/>
              </a:rPr>
              <a:t>?</a:t>
            </a:r>
            <a:endParaRPr lang="en-US" sz="2000" dirty="0"/>
          </a:p>
          <a:p>
            <a:endParaRPr lang="en-US" sz="2000" dirty="0"/>
          </a:p>
        </p:txBody>
      </p:sp>
      <p:sp>
        <p:nvSpPr>
          <p:cNvPr id="8" name="Rectangle 7">
            <a:extLst>
              <a:ext uri="{FF2B5EF4-FFF2-40B4-BE49-F238E27FC236}">
                <a16:creationId xmlns:a16="http://schemas.microsoft.com/office/drawing/2014/main" id="{B955CCF1-C758-43F6-9711-426C9CD9E201}"/>
              </a:ext>
            </a:extLst>
          </p:cNvPr>
          <p:cNvSpPr/>
          <p:nvPr/>
        </p:nvSpPr>
        <p:spPr>
          <a:xfrm>
            <a:off x="2362200" y="1497288"/>
            <a:ext cx="6836228"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PENYELESAIAN</a:t>
            </a:r>
            <a:endParaRPr lang="en-US" sz="2000" b="1" dirty="0"/>
          </a:p>
        </p:txBody>
      </p:sp>
      <p:sp>
        <p:nvSpPr>
          <p:cNvPr id="9" name="Rectangle 8">
            <a:extLst>
              <a:ext uri="{FF2B5EF4-FFF2-40B4-BE49-F238E27FC236}">
                <a16:creationId xmlns:a16="http://schemas.microsoft.com/office/drawing/2014/main" id="{2D81A850-825D-4501-B0C7-57F31C66B0EE}"/>
              </a:ext>
            </a:extLst>
          </p:cNvPr>
          <p:cNvSpPr/>
          <p:nvPr/>
        </p:nvSpPr>
        <p:spPr>
          <a:xfrm>
            <a:off x="206828" y="2187379"/>
            <a:ext cx="4310743" cy="1294393"/>
          </a:xfrm>
          <a:prstGeom prst="rect">
            <a:avLst/>
          </a:prstGeom>
        </p:spPr>
        <p:txBody>
          <a:bodyPr wrap="square">
            <a:spAutoFit/>
          </a:bodyPr>
          <a:lstStyle/>
          <a:p>
            <a:pPr marL="630555">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Diketahui : R  = 20 cm = 2 × 10</a:t>
            </a:r>
            <a:r>
              <a:rPr lang="id-ID" baseline="30000" dirty="0">
                <a:latin typeface="Times New Roman" panose="02020603050405020304" pitchFamily="18" charset="0"/>
                <a:ea typeface="Times New Roman" panose="02020603050405020304" pitchFamily="18" charset="0"/>
                <a:cs typeface="Times New Roman" panose="02020603050405020304" pitchFamily="18" charset="0"/>
              </a:rPr>
              <a:t>-1</a:t>
            </a:r>
            <a:r>
              <a:rPr lang="id-ID" dirty="0">
                <a:latin typeface="Times New Roman" panose="02020603050405020304" pitchFamily="18" charset="0"/>
                <a:ea typeface="Times New Roman" panose="02020603050405020304" pitchFamily="18" charset="0"/>
                <a:cs typeface="Times New Roman" panose="02020603050405020304" pitchFamily="18" charset="0"/>
              </a:rPr>
              <a:t> m</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630555">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id-ID" dirty="0">
                <a:latin typeface="Times New Roman" panose="02020603050405020304" pitchFamily="18" charset="0"/>
                <a:ea typeface="Times New Roman" panose="02020603050405020304" pitchFamily="18" charset="0"/>
                <a:cs typeface="Times New Roman" panose="02020603050405020304" pitchFamily="18" charset="0"/>
              </a:rPr>
              <a:t>N = 50 lilitan</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630555">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id-ID"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id-ID" dirty="0">
                <a:latin typeface="Times New Roman" panose="02020603050405020304" pitchFamily="18" charset="0"/>
                <a:ea typeface="Times New Roman" panose="02020603050405020304" pitchFamily="18" charset="0"/>
                <a:cs typeface="Times New Roman" panose="02020603050405020304" pitchFamily="18" charset="0"/>
              </a:rPr>
              <a:t>I = 0,8 A</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F331B9ED-03A4-4399-90AB-E68CE3CF1A62}"/>
              </a:ext>
            </a:extLst>
          </p:cNvPr>
          <p:cNvSpPr/>
          <p:nvPr/>
        </p:nvSpPr>
        <p:spPr>
          <a:xfrm>
            <a:off x="895131" y="3686956"/>
            <a:ext cx="1467068" cy="369332"/>
          </a:xfrm>
          <a:prstGeom prst="rect">
            <a:avLst/>
          </a:prstGeom>
        </p:spPr>
        <p:txBody>
          <a:bodyPr wrap="none">
            <a:spAutoFit/>
          </a:bodyPr>
          <a:lstStyle/>
          <a:p>
            <a:r>
              <a:rPr lang="id-ID" dirty="0">
                <a:latin typeface="Times New Roman" panose="02020603050405020304" pitchFamily="18" charset="0"/>
                <a:ea typeface="Times New Roman" panose="02020603050405020304" pitchFamily="18" charset="0"/>
              </a:rPr>
              <a:t>Ditanya : B ? </a:t>
            </a:r>
            <a:endParaRPr lang="en-US" dirty="0"/>
          </a:p>
        </p:txBody>
      </p:sp>
      <p:sp>
        <p:nvSpPr>
          <p:cNvPr id="11" name="Rectangle 10">
            <a:extLst>
              <a:ext uri="{FF2B5EF4-FFF2-40B4-BE49-F238E27FC236}">
                <a16:creationId xmlns:a16="http://schemas.microsoft.com/office/drawing/2014/main" id="{D63B1817-57F8-4C19-8346-3ABFFAF91B34}"/>
              </a:ext>
            </a:extLst>
          </p:cNvPr>
          <p:cNvSpPr/>
          <p:nvPr/>
        </p:nvSpPr>
        <p:spPr>
          <a:xfrm>
            <a:off x="4648200" y="2187379"/>
            <a:ext cx="2427514" cy="463397"/>
          </a:xfrm>
          <a:prstGeom prst="rect">
            <a:avLst/>
          </a:prstGeom>
        </p:spPr>
        <p:txBody>
          <a:bodyPr wrap="square">
            <a:spAutoFit/>
          </a:bodyPr>
          <a:lstStyle/>
          <a:p>
            <a:pPr marL="630555">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Jawab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E7671888-3199-4B9A-84E9-1A12424391B1}"/>
                  </a:ext>
                </a:extLst>
              </p:cNvPr>
              <p:cNvSpPr/>
              <p:nvPr/>
            </p:nvSpPr>
            <p:spPr>
              <a:xfrm>
                <a:off x="5709556" y="2077832"/>
                <a:ext cx="3886200" cy="870238"/>
              </a:xfrm>
              <a:prstGeom prst="rect">
                <a:avLst/>
              </a:prstGeom>
            </p:spPr>
            <p:txBody>
              <a:bodyPr wrap="square">
                <a:spAutoFit/>
              </a:bodyPr>
              <a:lstStyle/>
              <a:p>
                <a:pPr marL="630555">
                  <a:lnSpc>
                    <a:spcPct val="150000"/>
                  </a:lnSpc>
                  <a:spcAft>
                    <a:spcPts val="0"/>
                  </a:spcAft>
                </a:pPr>
                <a14:m>
                  <m:oMathPara xmlns:m="http://schemas.openxmlformats.org/officeDocument/2006/math">
                    <m:oMathParaPr>
                      <m:jc m:val="centerGroup"/>
                    </m:oMathParaPr>
                    <m:oMath xmlns:m="http://schemas.openxmlformats.org/officeDocument/2006/math">
                      <m:r>
                        <a:rPr lang="id-ID" i="1">
                          <a:latin typeface="Cambria Math" panose="02040503050406030204" pitchFamily="18" charset="0"/>
                          <a:ea typeface="Times New Roman" panose="02020603050405020304" pitchFamily="18" charset="0"/>
                          <a:cs typeface="Times New Roman" panose="02020603050405020304" pitchFamily="18" charset="0"/>
                        </a:rPr>
                        <m:t>𝐵</m:t>
                      </m:r>
                      <m:r>
                        <a:rPr lang="id-ID"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i="1">
                                  <a:latin typeface="Cambria Math" panose="02040503050406030204" pitchFamily="18" charset="0"/>
                                  <a:ea typeface="Times New Roman" panose="02020603050405020304" pitchFamily="18" charset="0"/>
                                  <a:cs typeface="Times New Roman" panose="02020603050405020304" pitchFamily="18" charset="0"/>
                                </a:rPr>
                              </m:ctrlPr>
                            </m:sSubPr>
                            <m:e>
                              <m:r>
                                <a:rPr lang="id-ID" i="1">
                                  <a:latin typeface="Cambria Math" panose="02040503050406030204" pitchFamily="18" charset="0"/>
                                  <a:ea typeface="Times New Roman" panose="02020603050405020304" pitchFamily="18" charset="0"/>
                                  <a:cs typeface="Times New Roman" panose="02020603050405020304" pitchFamily="18" charset="0"/>
                                </a:rPr>
                                <m:t>𝜇</m:t>
                              </m:r>
                            </m:e>
                            <m:sub>
                              <m:r>
                                <a:rPr lang="id-ID" i="1">
                                  <a:latin typeface="Cambria Math" panose="02040503050406030204" pitchFamily="18" charset="0"/>
                                  <a:ea typeface="Times New Roman" panose="02020603050405020304" pitchFamily="18" charset="0"/>
                                  <a:cs typeface="Times New Roman" panose="02020603050405020304" pitchFamily="18" charset="0"/>
                                </a:rPr>
                                <m:t>0</m:t>
                              </m:r>
                            </m:sub>
                          </m:sSub>
                          <m:r>
                            <a:rPr lang="id-ID" i="1">
                              <a:latin typeface="Cambria Math" panose="02040503050406030204" pitchFamily="18" charset="0"/>
                              <a:ea typeface="Times New Roman" panose="02020603050405020304" pitchFamily="18" charset="0"/>
                              <a:cs typeface="Times New Roman" panose="02020603050405020304" pitchFamily="18" charset="0"/>
                            </a:rPr>
                            <m:t>∙</m:t>
                          </m:r>
                          <m:r>
                            <a:rPr lang="id-ID" i="1">
                              <a:latin typeface="Cambria Math" panose="02040503050406030204" pitchFamily="18" charset="0"/>
                              <a:ea typeface="Times New Roman" panose="02020603050405020304" pitchFamily="18" charset="0"/>
                              <a:cs typeface="Times New Roman" panose="02020603050405020304" pitchFamily="18" charset="0"/>
                            </a:rPr>
                            <m:t>𝐼</m:t>
                          </m:r>
                          <m:r>
                            <a:rPr lang="id-ID" i="1">
                              <a:latin typeface="Cambria Math" panose="02040503050406030204" pitchFamily="18" charset="0"/>
                              <a:ea typeface="Times New Roman" panose="02020603050405020304" pitchFamily="18" charset="0"/>
                              <a:cs typeface="Times New Roman" panose="02020603050405020304" pitchFamily="18" charset="0"/>
                            </a:rPr>
                            <m:t>∙</m:t>
                          </m:r>
                          <m:r>
                            <a:rPr lang="id-ID" i="1">
                              <a:latin typeface="Cambria Math" panose="02040503050406030204" pitchFamily="18" charset="0"/>
                              <a:ea typeface="Times New Roman" panose="02020603050405020304" pitchFamily="18" charset="0"/>
                              <a:cs typeface="Times New Roman" panose="02020603050405020304" pitchFamily="18" charset="0"/>
                            </a:rPr>
                            <m:t>𝑁</m:t>
                          </m:r>
                        </m:num>
                        <m:den>
                          <m:r>
                            <a:rPr lang="id-ID" i="1">
                              <a:latin typeface="Cambria Math" panose="02040503050406030204" pitchFamily="18" charset="0"/>
                              <a:ea typeface="Times New Roman" panose="02020603050405020304" pitchFamily="18" charset="0"/>
                              <a:cs typeface="Times New Roman" panose="02020603050405020304" pitchFamily="18" charset="0"/>
                            </a:rPr>
                            <m:t>2∙</m:t>
                          </m:r>
                          <m:r>
                            <a:rPr lang="id-ID" i="1">
                              <a:latin typeface="Cambria Math" panose="02040503050406030204" pitchFamily="18" charset="0"/>
                              <a:ea typeface="Times New Roman" panose="02020603050405020304" pitchFamily="18" charset="0"/>
                              <a:cs typeface="Times New Roman" panose="02020603050405020304" pitchFamily="18" charset="0"/>
                            </a:rPr>
                            <m:t>𝜋</m:t>
                          </m:r>
                          <m:r>
                            <a:rPr lang="id-ID" i="1">
                              <a:latin typeface="Cambria Math" panose="02040503050406030204" pitchFamily="18" charset="0"/>
                              <a:ea typeface="Times New Roman" panose="02020603050405020304" pitchFamily="18" charset="0"/>
                              <a:cs typeface="Times New Roman" panose="02020603050405020304" pitchFamily="18" charset="0"/>
                            </a:rPr>
                            <m:t>∙</m:t>
                          </m:r>
                          <m:r>
                            <a:rPr lang="id-ID" i="1">
                              <a:latin typeface="Cambria Math" panose="02040503050406030204" pitchFamily="18" charset="0"/>
                              <a:ea typeface="Times New Roman" panose="02020603050405020304" pitchFamily="18" charset="0"/>
                              <a:cs typeface="Times New Roman" panose="02020603050405020304" pitchFamily="18" charset="0"/>
                            </a:rPr>
                            <m:t>𝑅</m:t>
                          </m:r>
                        </m:den>
                      </m:f>
                      <m:r>
                        <a:rPr lang="id-ID" i="1">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13" name="Rectangle 12">
                <a:extLst>
                  <a:ext uri="{FF2B5EF4-FFF2-40B4-BE49-F238E27FC236}">
                    <a16:creationId xmlns:a16="http://schemas.microsoft.com/office/drawing/2014/main" id="{E7671888-3199-4B9A-84E9-1A12424391B1}"/>
                  </a:ext>
                </a:extLst>
              </p:cNvPr>
              <p:cNvSpPr>
                <a:spLocks noRot="1" noChangeAspect="1" noMove="1" noResize="1" noEditPoints="1" noAdjustHandles="1" noChangeArrowheads="1" noChangeShapeType="1" noTextEdit="1"/>
              </p:cNvSpPr>
              <p:nvPr/>
            </p:nvSpPr>
            <p:spPr>
              <a:xfrm>
                <a:off x="5709556" y="2077832"/>
                <a:ext cx="3886200" cy="87023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6BD042D8-F032-440A-9ED5-8EEA9FC03BC6}"/>
                  </a:ext>
                </a:extLst>
              </p:cNvPr>
              <p:cNvSpPr/>
              <p:nvPr/>
            </p:nvSpPr>
            <p:spPr>
              <a:xfrm>
                <a:off x="5856513" y="2940716"/>
                <a:ext cx="4683077" cy="923714"/>
              </a:xfrm>
              <a:prstGeom prst="rect">
                <a:avLst/>
              </a:prstGeom>
            </p:spPr>
            <p:txBody>
              <a:bodyPr wrap="none">
                <a:spAutoFit/>
              </a:bodyPr>
              <a:lstStyle/>
              <a:p>
                <a:pPr marL="630555">
                  <a:lnSpc>
                    <a:spcPct val="150000"/>
                  </a:lnSpc>
                  <a:spcAft>
                    <a:spcPts val="0"/>
                  </a:spcAft>
                </a:pPr>
                <a14:m>
                  <m:oMathPara xmlns:m="http://schemas.openxmlformats.org/officeDocument/2006/math">
                    <m:oMathParaPr>
                      <m:jc m:val="centerGroup"/>
                    </m:oMathParaPr>
                    <m:oMath xmlns:m="http://schemas.openxmlformats.org/officeDocument/2006/math">
                      <m:r>
                        <a:rPr lang="id-ID" i="1">
                          <a:latin typeface="Cambria Math" panose="02040503050406030204" pitchFamily="18" charset="0"/>
                          <a:ea typeface="Times New Roman" panose="02020603050405020304" pitchFamily="18" charset="0"/>
                          <a:cs typeface="Times New Roman" panose="02020603050405020304" pitchFamily="18" charset="0"/>
                        </a:rPr>
                        <m:t>𝐵</m:t>
                      </m:r>
                      <m:r>
                        <a:rPr lang="id-ID"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latin typeface="Cambria Math" panose="02040503050406030204" pitchFamily="18" charset="0"/>
                              <a:ea typeface="Times New Roman" panose="02020603050405020304" pitchFamily="18" charset="0"/>
                              <a:cs typeface="Times New Roman" panose="02020603050405020304" pitchFamily="18" charset="0"/>
                            </a:rPr>
                          </m:ctrlPr>
                        </m:fPr>
                        <m:num>
                          <m:r>
                            <a:rPr lang="id-ID" i="1">
                              <a:latin typeface="Cambria Math" panose="02040503050406030204" pitchFamily="18" charset="0"/>
                              <a:ea typeface="Times New Roman" panose="02020603050405020304" pitchFamily="18" charset="0"/>
                              <a:cs typeface="Times New Roman" panose="02020603050405020304" pitchFamily="18" charset="0"/>
                            </a:rPr>
                            <m:t>4</m:t>
                          </m:r>
                          <m:r>
                            <a:rPr lang="id-ID" i="1">
                              <a:latin typeface="Cambria Math" panose="02040503050406030204" pitchFamily="18" charset="0"/>
                              <a:ea typeface="Times New Roman" panose="02020603050405020304" pitchFamily="18" charset="0"/>
                              <a:cs typeface="Times New Roman" panose="02020603050405020304" pitchFamily="18" charset="0"/>
                            </a:rPr>
                            <m:t>𝜋</m:t>
                          </m:r>
                          <m:r>
                            <a:rPr lang="id-ID"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i="1">
                                  <a:latin typeface="Cambria Math" panose="02040503050406030204" pitchFamily="18" charset="0"/>
                                  <a:ea typeface="Times New Roman" panose="02020603050405020304" pitchFamily="18" charset="0"/>
                                  <a:cs typeface="Times New Roman" panose="02020603050405020304" pitchFamily="18" charset="0"/>
                                </a:rPr>
                              </m:ctrlPr>
                            </m:sSupPr>
                            <m:e>
                              <m:r>
                                <a:rPr lang="id-ID" i="1">
                                  <a:latin typeface="Cambria Math" panose="02040503050406030204" pitchFamily="18" charset="0"/>
                                  <a:ea typeface="Times New Roman" panose="02020603050405020304" pitchFamily="18" charset="0"/>
                                  <a:cs typeface="Times New Roman" panose="02020603050405020304" pitchFamily="18" charset="0"/>
                                </a:rPr>
                                <m:t>10</m:t>
                              </m:r>
                            </m:e>
                            <m:sup>
                              <m:r>
                                <a:rPr lang="id-ID" i="1">
                                  <a:latin typeface="Cambria Math" panose="02040503050406030204" pitchFamily="18" charset="0"/>
                                  <a:ea typeface="Times New Roman" panose="02020603050405020304" pitchFamily="18" charset="0"/>
                                  <a:cs typeface="Times New Roman" panose="02020603050405020304" pitchFamily="18" charset="0"/>
                                </a:rPr>
                                <m:t>−7</m:t>
                              </m:r>
                            </m:sup>
                          </m:sSup>
                          <m:r>
                            <a:rPr lang="id-ID" i="1">
                              <a:latin typeface="Cambria Math" panose="02040503050406030204" pitchFamily="18" charset="0"/>
                              <a:ea typeface="Times New Roman" panose="02020603050405020304" pitchFamily="18" charset="0"/>
                              <a:cs typeface="Times New Roman" panose="02020603050405020304" pitchFamily="18" charset="0"/>
                            </a:rPr>
                            <m:t>∙0,8∙50</m:t>
                          </m:r>
                        </m:num>
                        <m:den>
                          <m:r>
                            <a:rPr lang="id-ID" i="1">
                              <a:latin typeface="Cambria Math" panose="02040503050406030204" pitchFamily="18" charset="0"/>
                              <a:ea typeface="Times New Roman" panose="02020603050405020304" pitchFamily="18" charset="0"/>
                              <a:cs typeface="Times New Roman" panose="02020603050405020304" pitchFamily="18" charset="0"/>
                            </a:rPr>
                            <m:t>2∙</m:t>
                          </m:r>
                          <m:r>
                            <a:rPr lang="id-ID" i="1">
                              <a:latin typeface="Cambria Math" panose="02040503050406030204" pitchFamily="18" charset="0"/>
                              <a:ea typeface="Times New Roman" panose="02020603050405020304" pitchFamily="18" charset="0"/>
                              <a:cs typeface="Times New Roman" panose="02020603050405020304" pitchFamily="18" charset="0"/>
                            </a:rPr>
                            <m:t>𝜋</m:t>
                          </m:r>
                          <m:r>
                            <a:rPr lang="id-ID" i="1">
                              <a:latin typeface="Cambria Math" panose="02040503050406030204" pitchFamily="18" charset="0"/>
                              <a:ea typeface="Times New Roman" panose="02020603050405020304" pitchFamily="18" charset="0"/>
                              <a:cs typeface="Times New Roman" panose="02020603050405020304" pitchFamily="18" charset="0"/>
                            </a:rPr>
                            <m:t>∙2×</m:t>
                          </m:r>
                          <m:sSup>
                            <m:sSupPr>
                              <m:ctrlPr>
                                <a:rPr lang="en-US" i="1">
                                  <a:latin typeface="Cambria Math" panose="02040503050406030204" pitchFamily="18" charset="0"/>
                                  <a:ea typeface="Times New Roman" panose="02020603050405020304" pitchFamily="18" charset="0"/>
                                  <a:cs typeface="Times New Roman" panose="02020603050405020304" pitchFamily="18" charset="0"/>
                                </a:rPr>
                              </m:ctrlPr>
                            </m:sSupPr>
                            <m:e>
                              <m:r>
                                <a:rPr lang="id-ID" i="1">
                                  <a:latin typeface="Cambria Math" panose="02040503050406030204" pitchFamily="18" charset="0"/>
                                  <a:ea typeface="Times New Roman" panose="02020603050405020304" pitchFamily="18" charset="0"/>
                                  <a:cs typeface="Times New Roman" panose="02020603050405020304" pitchFamily="18" charset="0"/>
                                </a:rPr>
                                <m:t>10</m:t>
                              </m:r>
                            </m:e>
                            <m:sup>
                              <m:r>
                                <a:rPr lang="id-ID" i="1">
                                  <a:latin typeface="Cambria Math" panose="02040503050406030204" pitchFamily="18" charset="0"/>
                                  <a:ea typeface="Times New Roman" panose="02020603050405020304" pitchFamily="18" charset="0"/>
                                  <a:cs typeface="Times New Roman" panose="02020603050405020304" pitchFamily="18" charset="0"/>
                                </a:rPr>
                                <m:t>−1</m:t>
                              </m:r>
                            </m:sup>
                          </m:sSup>
                        </m:den>
                      </m:f>
                      <m:r>
                        <a:rPr lang="id-ID" i="1">
                          <a:latin typeface="Cambria Math" panose="02040503050406030204" pitchFamily="18" charset="0"/>
                          <a:ea typeface="Times New Roman" panose="02020603050405020304" pitchFamily="18" charset="0"/>
                          <a:cs typeface="Times New Roman" panose="02020603050405020304" pitchFamily="18" charset="0"/>
                        </a:rPr>
                        <m:t>=4×</m:t>
                      </m:r>
                      <m:sSup>
                        <m:sSupPr>
                          <m:ctrlPr>
                            <a:rPr lang="en-US" i="1">
                              <a:latin typeface="Cambria Math" panose="02040503050406030204" pitchFamily="18" charset="0"/>
                              <a:ea typeface="Times New Roman" panose="02020603050405020304" pitchFamily="18" charset="0"/>
                              <a:cs typeface="Times New Roman" panose="02020603050405020304" pitchFamily="18" charset="0"/>
                            </a:rPr>
                          </m:ctrlPr>
                        </m:sSupPr>
                        <m:e>
                          <m:r>
                            <a:rPr lang="id-ID" i="1">
                              <a:latin typeface="Cambria Math" panose="02040503050406030204" pitchFamily="18" charset="0"/>
                              <a:ea typeface="Times New Roman" panose="02020603050405020304" pitchFamily="18" charset="0"/>
                              <a:cs typeface="Times New Roman" panose="02020603050405020304" pitchFamily="18" charset="0"/>
                            </a:rPr>
                            <m:t>10</m:t>
                          </m:r>
                        </m:e>
                        <m:sup>
                          <m:r>
                            <a:rPr lang="id-ID" i="1">
                              <a:latin typeface="Cambria Math" panose="02040503050406030204" pitchFamily="18" charset="0"/>
                              <a:ea typeface="Times New Roman" panose="02020603050405020304" pitchFamily="18" charset="0"/>
                              <a:cs typeface="Times New Roman" panose="02020603050405020304" pitchFamily="18" charset="0"/>
                            </a:rPr>
                            <m:t>−5</m:t>
                          </m:r>
                        </m:sup>
                      </m:sSup>
                      <m:r>
                        <a:rPr lang="id-ID" i="1">
                          <a:latin typeface="Cambria Math" panose="02040503050406030204" pitchFamily="18" charset="0"/>
                          <a:ea typeface="Times New Roman" panose="02020603050405020304" pitchFamily="18" charset="0"/>
                          <a:cs typeface="Times New Roman" panose="02020603050405020304" pitchFamily="18" charset="0"/>
                        </a:rPr>
                        <m:t> </m:t>
                      </m:r>
                      <m:r>
                        <a:rPr lang="id-ID" i="1">
                          <a:latin typeface="Cambria Math" panose="02040503050406030204" pitchFamily="18" charset="0"/>
                          <a:ea typeface="Times New Roman" panose="02020603050405020304" pitchFamily="18" charset="0"/>
                          <a:cs typeface="Times New Roman" panose="02020603050405020304" pitchFamily="18" charset="0"/>
                        </a:rPr>
                        <m:t>𝑇</m:t>
                      </m:r>
                      <m:r>
                        <a:rPr lang="id-ID" i="1">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14" name="Rectangle 13">
                <a:extLst>
                  <a:ext uri="{FF2B5EF4-FFF2-40B4-BE49-F238E27FC236}">
                    <a16:creationId xmlns:a16="http://schemas.microsoft.com/office/drawing/2014/main" id="{6BD042D8-F032-440A-9ED5-8EEA9FC03BC6}"/>
                  </a:ext>
                </a:extLst>
              </p:cNvPr>
              <p:cNvSpPr>
                <a:spLocks noRot="1" noChangeAspect="1" noMove="1" noResize="1" noEditPoints="1" noAdjustHandles="1" noChangeArrowheads="1" noChangeShapeType="1" noTextEdit="1"/>
              </p:cNvSpPr>
              <p:nvPr/>
            </p:nvSpPr>
            <p:spPr>
              <a:xfrm>
                <a:off x="5856513" y="2940716"/>
                <a:ext cx="4683077" cy="92371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71E52EE3-6B36-493D-9FEC-670C750BDE29}"/>
                  </a:ext>
                </a:extLst>
              </p:cNvPr>
              <p:cNvSpPr/>
              <p:nvPr/>
            </p:nvSpPr>
            <p:spPr>
              <a:xfrm>
                <a:off x="5856513" y="3903889"/>
                <a:ext cx="2461250" cy="512448"/>
              </a:xfrm>
              <a:prstGeom prst="rect">
                <a:avLst/>
              </a:prstGeom>
            </p:spPr>
            <p:txBody>
              <a:bodyPr wrap="none">
                <a:spAutoFit/>
              </a:bodyPr>
              <a:lstStyle/>
              <a:p>
                <a:pPr marL="630555">
                  <a:lnSpc>
                    <a:spcPct val="150000"/>
                  </a:lnSpc>
                  <a:spcAft>
                    <a:spcPts val="0"/>
                  </a:spcAft>
                </a:pPr>
                <a14:m>
                  <m:oMathPara xmlns:m="http://schemas.openxmlformats.org/officeDocument/2006/math">
                    <m:oMathParaPr>
                      <m:jc m:val="centerGroup"/>
                    </m:oMathParaPr>
                    <m:oMath xmlns:m="http://schemas.openxmlformats.org/officeDocument/2006/math">
                      <m:r>
                        <a:rPr lang="id-ID" i="1">
                          <a:latin typeface="Cambria Math" panose="02040503050406030204" pitchFamily="18" charset="0"/>
                          <a:ea typeface="Times New Roman" panose="02020603050405020304" pitchFamily="18" charset="0"/>
                          <a:cs typeface="Times New Roman" panose="02020603050405020304" pitchFamily="18" charset="0"/>
                        </a:rPr>
                        <m:t>𝐵</m:t>
                      </m:r>
                      <m:r>
                        <a:rPr lang="id-ID" i="1">
                          <a:latin typeface="Cambria Math" panose="02040503050406030204" pitchFamily="18" charset="0"/>
                          <a:ea typeface="Times New Roman" panose="02020603050405020304" pitchFamily="18" charset="0"/>
                          <a:cs typeface="Times New Roman" panose="02020603050405020304" pitchFamily="18" charset="0"/>
                        </a:rPr>
                        <m:t>=4×</m:t>
                      </m:r>
                      <m:sSup>
                        <m:sSupPr>
                          <m:ctrlPr>
                            <a:rPr lang="en-US" i="1">
                              <a:latin typeface="Cambria Math" panose="02040503050406030204" pitchFamily="18" charset="0"/>
                              <a:ea typeface="Times New Roman" panose="02020603050405020304" pitchFamily="18" charset="0"/>
                              <a:cs typeface="Times New Roman" panose="02020603050405020304" pitchFamily="18" charset="0"/>
                            </a:rPr>
                          </m:ctrlPr>
                        </m:sSupPr>
                        <m:e>
                          <m:r>
                            <a:rPr lang="id-ID" i="1">
                              <a:latin typeface="Cambria Math" panose="02040503050406030204" pitchFamily="18" charset="0"/>
                              <a:ea typeface="Times New Roman" panose="02020603050405020304" pitchFamily="18" charset="0"/>
                              <a:cs typeface="Times New Roman" panose="02020603050405020304" pitchFamily="18" charset="0"/>
                            </a:rPr>
                            <m:t>10</m:t>
                          </m:r>
                        </m:e>
                        <m:sup>
                          <m:r>
                            <a:rPr lang="id-ID" i="1">
                              <a:latin typeface="Cambria Math" panose="02040503050406030204" pitchFamily="18" charset="0"/>
                              <a:ea typeface="Times New Roman" panose="02020603050405020304" pitchFamily="18" charset="0"/>
                              <a:cs typeface="Times New Roman" panose="02020603050405020304" pitchFamily="18" charset="0"/>
                            </a:rPr>
                            <m:t>−5</m:t>
                          </m:r>
                        </m:sup>
                      </m:sSup>
                      <m:r>
                        <a:rPr lang="id-ID" i="1">
                          <a:latin typeface="Cambria Math" panose="02040503050406030204" pitchFamily="18" charset="0"/>
                          <a:ea typeface="Times New Roman" panose="02020603050405020304" pitchFamily="18" charset="0"/>
                          <a:cs typeface="Times New Roman" panose="02020603050405020304" pitchFamily="18" charset="0"/>
                        </a:rPr>
                        <m:t> </m:t>
                      </m:r>
                      <m:r>
                        <a:rPr lang="id-ID" i="1">
                          <a:latin typeface="Cambria Math" panose="02040503050406030204" pitchFamily="18" charset="0"/>
                          <a:ea typeface="Times New Roman" panose="02020603050405020304" pitchFamily="18" charset="0"/>
                          <a:cs typeface="Times New Roman" panose="02020603050405020304" pitchFamily="18" charset="0"/>
                        </a:rPr>
                        <m:t>𝑇</m:t>
                      </m:r>
                      <m:r>
                        <a:rPr lang="id-ID" i="1">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15" name="Rectangle 14">
                <a:extLst>
                  <a:ext uri="{FF2B5EF4-FFF2-40B4-BE49-F238E27FC236}">
                    <a16:creationId xmlns:a16="http://schemas.microsoft.com/office/drawing/2014/main" id="{71E52EE3-6B36-493D-9FEC-670C750BDE29}"/>
                  </a:ext>
                </a:extLst>
              </p:cNvPr>
              <p:cNvSpPr>
                <a:spLocks noRot="1" noChangeAspect="1" noMove="1" noResize="1" noEditPoints="1" noAdjustHandles="1" noChangeArrowheads="1" noChangeShapeType="1" noTextEdit="1"/>
              </p:cNvSpPr>
              <p:nvPr/>
            </p:nvSpPr>
            <p:spPr>
              <a:xfrm>
                <a:off x="5856513" y="3903889"/>
                <a:ext cx="2461250" cy="51244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7916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randombar(horizont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randombar(horizontal)">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randombar(horizontal)">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ppt_x"/>
                                          </p:val>
                                        </p:tav>
                                        <p:tav tm="100000">
                                          <p:val>
                                            <p:strVal val="#ppt_x"/>
                                          </p:val>
                                        </p:tav>
                                      </p:tavLst>
                                    </p:anim>
                                    <p:anim calcmode="lin" valueType="num">
                                      <p:cBhvr additive="base">
                                        <p:cTn id="4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1000"/>
                                        <p:tgtEl>
                                          <p:spTgt spid="14"/>
                                        </p:tgtEl>
                                      </p:cBhvr>
                                    </p:animEffect>
                                    <p:anim calcmode="lin" valueType="num">
                                      <p:cBhvr>
                                        <p:cTn id="47" dur="1000" fill="hold"/>
                                        <p:tgtEl>
                                          <p:spTgt spid="14"/>
                                        </p:tgtEl>
                                        <p:attrNameLst>
                                          <p:attrName>ppt_x</p:attrName>
                                        </p:attrNameLst>
                                      </p:cBhvr>
                                      <p:tavLst>
                                        <p:tav tm="0">
                                          <p:val>
                                            <p:strVal val="#ppt_x"/>
                                          </p:val>
                                        </p:tav>
                                        <p:tav tm="100000">
                                          <p:val>
                                            <p:strVal val="#ppt_x"/>
                                          </p:val>
                                        </p:tav>
                                      </p:tavLst>
                                    </p:anim>
                                    <p:anim calcmode="lin" valueType="num">
                                      <p:cBhvr>
                                        <p:cTn id="4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1000"/>
                                        <p:tgtEl>
                                          <p:spTgt spid="15"/>
                                        </p:tgtEl>
                                      </p:cBhvr>
                                    </p:animEffect>
                                    <p:anim calcmode="lin" valueType="num">
                                      <p:cBhvr>
                                        <p:cTn id="54" dur="1000" fill="hold"/>
                                        <p:tgtEl>
                                          <p:spTgt spid="15"/>
                                        </p:tgtEl>
                                        <p:attrNameLst>
                                          <p:attrName>ppt_x</p:attrName>
                                        </p:attrNameLst>
                                      </p:cBhvr>
                                      <p:tavLst>
                                        <p:tav tm="0">
                                          <p:val>
                                            <p:strVal val="#ppt_x"/>
                                          </p:val>
                                        </p:tav>
                                        <p:tav tm="100000">
                                          <p:val>
                                            <p:strVal val="#ppt_x"/>
                                          </p:val>
                                        </p:tav>
                                      </p:tavLst>
                                    </p:anim>
                                    <p:anim calcmode="lin" valueType="num">
                                      <p:cBhvr>
                                        <p:cTn id="5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P spid="10" grpId="0"/>
      <p:bldP spid="11" grpId="0"/>
      <p:bldP spid="13" grpId="0"/>
      <p:bldP spid="14"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E77B9-7FBF-4A22-8A11-2634D2BB2E1F}"/>
              </a:ext>
            </a:extLst>
          </p:cNvPr>
          <p:cNvSpPr>
            <a:spLocks noGrp="1"/>
          </p:cNvSpPr>
          <p:nvPr>
            <p:ph type="title"/>
          </p:nvPr>
        </p:nvSpPr>
        <p:spPr>
          <a:xfrm>
            <a:off x="4223659" y="348342"/>
            <a:ext cx="3254828" cy="566057"/>
          </a:xfrm>
        </p:spPr>
        <p:txBody>
          <a:bodyPr>
            <a:normAutofit fontScale="90000"/>
          </a:bodyPr>
          <a:lstStyle/>
          <a:p>
            <a:pPr algn="ctr"/>
            <a:r>
              <a:rPr lang="en-US" b="1" dirty="0"/>
              <a:t>LATIHAN </a:t>
            </a:r>
            <a:r>
              <a:rPr lang="en-US" b="1" dirty="0" err="1"/>
              <a:t>soal</a:t>
            </a:r>
            <a:endParaRPr lang="en-US" b="1" dirty="0"/>
          </a:p>
        </p:txBody>
      </p:sp>
      <p:sp>
        <p:nvSpPr>
          <p:cNvPr id="4" name="Rectangle 3">
            <a:extLst>
              <a:ext uri="{FF2B5EF4-FFF2-40B4-BE49-F238E27FC236}">
                <a16:creationId xmlns:a16="http://schemas.microsoft.com/office/drawing/2014/main" id="{D17A473B-DA49-42F1-8BB2-0BE44D805930}"/>
              </a:ext>
            </a:extLst>
          </p:cNvPr>
          <p:cNvSpPr/>
          <p:nvPr/>
        </p:nvSpPr>
        <p:spPr>
          <a:xfrm>
            <a:off x="587829" y="1060020"/>
            <a:ext cx="10787742" cy="923330"/>
          </a:xfrm>
          <a:prstGeom prst="rect">
            <a:avLst/>
          </a:prstGeom>
        </p:spPr>
        <p:txBody>
          <a:bodyPr wrap="square">
            <a:spAutoFit/>
          </a:bodyPr>
          <a:lstStyle/>
          <a:p>
            <a:pPr marL="342900" indent="-342900" algn="just">
              <a:lnSpc>
                <a:spcPct val="150000"/>
              </a:lnSpc>
              <a:spcAft>
                <a:spcPts val="0"/>
              </a:spcAft>
              <a:buFont typeface="+mj-lt"/>
              <a:buAutoNum type="arabicPeriod"/>
            </a:pPr>
            <a:r>
              <a:rPr lang="id-ID" dirty="0"/>
              <a:t>Sebuah kawat lurus panjang berarus listrik 10 A. Sebuah titik berada 4 cm dari kawat. Jika µ</a:t>
            </a:r>
            <a:r>
              <a:rPr lang="id-ID" baseline="-25000" dirty="0"/>
              <a:t>0</a:t>
            </a:r>
            <a:r>
              <a:rPr lang="id-ID" dirty="0"/>
              <a:t> = 4π × 10</a:t>
            </a:r>
            <a:r>
              <a:rPr lang="id-ID" baseline="30000" dirty="0"/>
              <a:t>-7</a:t>
            </a:r>
            <a:r>
              <a:rPr lang="id-ID" dirty="0"/>
              <a:t> Wb/Am. Maka kuat medan magnet di titik tersebut adalah….</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2BB1B418-4946-4BB0-B546-A6EECA8D7FD3}"/>
                  </a:ext>
                </a:extLst>
              </p:cNvPr>
              <p:cNvSpPr/>
              <p:nvPr/>
            </p:nvSpPr>
            <p:spPr>
              <a:xfrm>
                <a:off x="544287" y="1983350"/>
                <a:ext cx="10787742" cy="1259063"/>
              </a:xfrm>
              <a:prstGeom prst="rect">
                <a:avLst/>
              </a:prstGeom>
            </p:spPr>
            <p:txBody>
              <a:bodyPr wrap="square">
                <a:spAutoFit/>
              </a:bodyPr>
              <a:lstStyle/>
              <a:p>
                <a:pPr marL="180340" indent="-180340"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2</a:t>
                </a:r>
                <a:r>
                  <a:rPr lang="id-ID" dirty="0">
                    <a:latin typeface="Times New Roman" panose="02020603050405020304" pitchFamily="18" charset="0"/>
                    <a:ea typeface="Times New Roman" panose="02020603050405020304" pitchFamily="18" charset="0"/>
                    <a:cs typeface="Times New Roman" panose="02020603050405020304" pitchFamily="18" charset="0"/>
                  </a:rPr>
                  <a: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Solenoida</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mempunyai</a:t>
                </a:r>
                <a:r>
                  <a:rPr lang="en-US" dirty="0">
                    <a:latin typeface="Times New Roman" panose="02020603050405020304" pitchFamily="18" charset="0"/>
                    <a:ea typeface="Times New Roman" panose="02020603050405020304" pitchFamily="18" charset="0"/>
                    <a:cs typeface="Times New Roman" panose="02020603050405020304" pitchFamily="18" charset="0"/>
                  </a:rPr>
                  <a:t> 400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lilitan</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dengan</a:t>
                </a:r>
                <a:r>
                  <a:rPr lang="en-US" dirty="0">
                    <a:latin typeface="Times New Roman" panose="02020603050405020304" pitchFamily="18" charset="0"/>
                    <a:ea typeface="Times New Roman" panose="02020603050405020304" pitchFamily="18" charset="0"/>
                    <a:cs typeface="Times New Roman" panose="02020603050405020304" pitchFamily="18" charset="0"/>
                  </a:rPr>
                  <a:t> Panjang 100 cm,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jika</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besar</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induksi</a:t>
                </a:r>
                <a:r>
                  <a:rPr lang="en-US" dirty="0">
                    <a:latin typeface="Times New Roman" panose="02020603050405020304" pitchFamily="18" charset="0"/>
                    <a:ea typeface="Times New Roman" panose="02020603050405020304" pitchFamily="18" charset="0"/>
                    <a:cs typeface="Times New Roman" panose="02020603050405020304" pitchFamily="18" charset="0"/>
                  </a:rPr>
                  <a:t> magnet di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titik</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pusat</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solenoida</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a:latin typeface="Cambria Math" panose="02040503050406030204" pitchFamily="18" charset="0"/>
                      </a:rPr>
                      <m:t>48</m:t>
                    </m:r>
                    <m:r>
                      <a:rPr lang="en-US" i="1">
                        <a:latin typeface="Cambria Math" panose="02040503050406030204" pitchFamily="18" charset="0"/>
                      </a:rPr>
                      <m:t>𝜋</m:t>
                    </m:r>
                    <m:r>
                      <a:rPr lang="en-US">
                        <a:latin typeface="Cambria Math" panose="02040503050406030204" pitchFamily="18" charset="0"/>
                      </a:rPr>
                      <m:t>×</m:t>
                    </m:r>
                    <m:sSup>
                      <m:sSupPr>
                        <m:ctrlPr>
                          <a:rPr lang="en-US" i="1">
                            <a:latin typeface="Cambria Math" panose="02040503050406030204" pitchFamily="18" charset="0"/>
                          </a:rPr>
                        </m:ctrlPr>
                      </m:sSupPr>
                      <m:e>
                        <m:r>
                          <a:rPr lang="en-US">
                            <a:latin typeface="Cambria Math" panose="02040503050406030204" pitchFamily="18" charset="0"/>
                          </a:rPr>
                          <m:t>10</m:t>
                        </m:r>
                      </m:e>
                      <m:sup>
                        <m:r>
                          <a:rPr lang="en-US">
                            <a:latin typeface="Cambria Math" panose="02040503050406030204" pitchFamily="18" charset="0"/>
                          </a:rPr>
                          <m:t>−5</m:t>
                        </m:r>
                      </m:sup>
                    </m:sSup>
                    <m:r>
                      <m:rPr>
                        <m:sty m:val="p"/>
                      </m:rPr>
                      <a:rPr lang="en-US">
                        <a:latin typeface="Cambria Math" panose="02040503050406030204" pitchFamily="18" charset="0"/>
                      </a:rPr>
                      <m:t>T</m:t>
                    </m:r>
                  </m:oMath>
                </a14:m>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maka</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carilah</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r>
                  <a:rPr lang="id-ID"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180340" indent="-180340" algn="just">
                  <a:lnSpc>
                    <a:spcPct val="150000"/>
                  </a:lnSpc>
                </a:pP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13" name="Rectangle 12">
                <a:extLst>
                  <a:ext uri="{FF2B5EF4-FFF2-40B4-BE49-F238E27FC236}">
                    <a16:creationId xmlns:a16="http://schemas.microsoft.com/office/drawing/2014/main" xmlns:a14="http://schemas.microsoft.com/office/drawing/2010/main" xmlns="" id="{2BB1B418-4946-4BB0-B546-A6EECA8D7FD3}"/>
                  </a:ext>
                </a:extLst>
              </p:cNvPr>
              <p:cNvSpPr>
                <a:spLocks noRot="1" noChangeAspect="1" noMove="1" noResize="1" noEditPoints="1" noAdjustHandles="1" noChangeArrowheads="1" noChangeShapeType="1" noTextEdit="1"/>
              </p:cNvSpPr>
              <p:nvPr/>
            </p:nvSpPr>
            <p:spPr>
              <a:xfrm>
                <a:off x="544287" y="1983350"/>
                <a:ext cx="10787742" cy="1259063"/>
              </a:xfrm>
              <a:prstGeom prst="rect">
                <a:avLst/>
              </a:prstGeom>
              <a:blipFill rotWithShape="1">
                <a:blip r:embed="rId2"/>
                <a:stretch>
                  <a:fillRect l="-452" r="-508"/>
                </a:stretch>
              </a:blipFill>
            </p:spPr>
            <p:txBody>
              <a:bodyPr/>
              <a:lstStyle/>
              <a:p>
                <a:r>
                  <a:rPr lang="id-ID">
                    <a:noFill/>
                  </a:rPr>
                  <a:t> </a:t>
                </a:r>
              </a:p>
            </p:txBody>
          </p:sp>
        </mc:Fallback>
      </mc:AlternateContent>
      <p:sp>
        <p:nvSpPr>
          <p:cNvPr id="17" name="Rectangle 16">
            <a:extLst>
              <a:ext uri="{FF2B5EF4-FFF2-40B4-BE49-F238E27FC236}">
                <a16:creationId xmlns:a16="http://schemas.microsoft.com/office/drawing/2014/main" id="{8638086C-4EDF-44A0-B5B8-17D7CF8D146A}"/>
              </a:ext>
            </a:extLst>
          </p:cNvPr>
          <p:cNvSpPr/>
          <p:nvPr/>
        </p:nvSpPr>
        <p:spPr>
          <a:xfrm>
            <a:off x="544287" y="2909623"/>
            <a:ext cx="6096000" cy="878895"/>
          </a:xfrm>
          <a:prstGeom prst="rect">
            <a:avLst/>
          </a:prstGeom>
        </p:spPr>
        <p:txBody>
          <a:bodyPr>
            <a:spAutoFit/>
          </a:bodyPr>
          <a:lstStyle/>
          <a:p>
            <a:pPr marL="228600" algn="just">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a. kuat arus yang mengalir pada solenoida?</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228600" algn="just">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b. Induksi magnetik pada ujung solenoida?</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A7A0B480-7743-4B5A-8332-B04060D47D8A}"/>
              </a:ext>
            </a:extLst>
          </p:cNvPr>
          <p:cNvSpPr/>
          <p:nvPr/>
        </p:nvSpPr>
        <p:spPr>
          <a:xfrm>
            <a:off x="587829" y="3788518"/>
            <a:ext cx="10787742" cy="878895"/>
          </a:xfrm>
          <a:prstGeom prst="rect">
            <a:avLst/>
          </a:prstGeom>
        </p:spPr>
        <p:txBody>
          <a:bodyPr wrap="square">
            <a:spAutoFit/>
          </a:bodyPr>
          <a:lstStyle/>
          <a:p>
            <a:pPr marL="180340" indent="-180340" algn="just">
              <a:lnSpc>
                <a:spcPct val="150000"/>
              </a:lnSpc>
              <a:spcAft>
                <a:spcPts val="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3</a:t>
            </a:r>
            <a:r>
              <a:rPr lang="id-ID" dirty="0">
                <a:latin typeface="Times New Roman" panose="02020603050405020304" pitchFamily="18" charset="0"/>
                <a:ea typeface="Times New Roman" panose="02020603050405020304" pitchFamily="18" charset="0"/>
                <a:cs typeface="Times New Roman" panose="02020603050405020304" pitchFamily="18" charset="0"/>
              </a:rPr>
              <a:t>. </a:t>
            </a:r>
            <a:r>
              <a:rPr lang="id-ID" dirty="0">
                <a:latin typeface="Times New Roman" panose="02020603050405020304" pitchFamily="18" charset="0"/>
                <a:ea typeface="Times New Roman" panose="02020603050405020304" pitchFamily="18" charset="0"/>
              </a:rPr>
              <a:t>Toroida berja</a:t>
            </a:r>
            <a:r>
              <a:rPr lang="en-US" dirty="0">
                <a:latin typeface="Times New Roman" panose="02020603050405020304" pitchFamily="18" charset="0"/>
                <a:ea typeface="Times New Roman" panose="02020603050405020304" pitchFamily="18" charset="0"/>
              </a:rPr>
              <a:t>r</a:t>
            </a:r>
            <a:r>
              <a:rPr lang="id-ID" dirty="0">
                <a:latin typeface="Times New Roman" panose="02020603050405020304" pitchFamily="18" charset="0"/>
                <a:ea typeface="Times New Roman" panose="02020603050405020304" pitchFamily="18" charset="0"/>
              </a:rPr>
              <a:t>i-jari 20 cm dialiri arus sebesar 0,5 A. </a:t>
            </a:r>
            <a:r>
              <a:rPr lang="en-US" dirty="0" err="1">
                <a:latin typeface="Times New Roman" panose="02020603050405020304" pitchFamily="18" charset="0"/>
                <a:ea typeface="Times New Roman" panose="02020603050405020304" pitchFamily="18" charset="0"/>
              </a:rPr>
              <a:t>Jika</a:t>
            </a:r>
            <a:r>
              <a:rPr lang="en-US" dirty="0">
                <a:latin typeface="Times New Roman" panose="02020603050405020304" pitchFamily="18" charset="0"/>
                <a:ea typeface="Times New Roman" panose="02020603050405020304" pitchFamily="18" charset="0"/>
              </a:rPr>
              <a:t> b</a:t>
            </a:r>
            <a:r>
              <a:rPr lang="id-ID" dirty="0">
                <a:latin typeface="Times New Roman" panose="02020603050405020304" pitchFamily="18" charset="0"/>
                <a:ea typeface="Times New Roman" panose="02020603050405020304" pitchFamily="18" charset="0"/>
              </a:rPr>
              <a:t>esar induksi magnet pada sumbu toroida adalah 1,2 x 10</a:t>
            </a:r>
            <a:r>
              <a:rPr lang="id-ID" baseline="30000" dirty="0">
                <a:latin typeface="Times New Roman" panose="02020603050405020304" pitchFamily="18" charset="0"/>
                <a:ea typeface="Times New Roman" panose="02020603050405020304" pitchFamily="18" charset="0"/>
              </a:rPr>
              <a:t>-3</a:t>
            </a:r>
            <a:r>
              <a:rPr lang="id-ID" dirty="0">
                <a:latin typeface="Times New Roman" panose="02020603050405020304" pitchFamily="18" charset="0"/>
                <a:ea typeface="Times New Roman" panose="02020603050405020304" pitchFamily="18" charset="0"/>
              </a:rPr>
              <a:t> T, </a:t>
            </a:r>
            <a:r>
              <a:rPr lang="en-US" dirty="0" err="1">
                <a:latin typeface="Times New Roman" panose="02020603050405020304" pitchFamily="18" charset="0"/>
                <a:ea typeface="Times New Roman" panose="02020603050405020304" pitchFamily="18" charset="0"/>
              </a:rPr>
              <a:t>maka</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hitunglah</a:t>
            </a:r>
            <a:r>
              <a:rPr lang="en-US" dirty="0">
                <a:latin typeface="Times New Roman" panose="02020603050405020304" pitchFamily="18" charset="0"/>
                <a:ea typeface="Times New Roman" panose="02020603050405020304" pitchFamily="18" charset="0"/>
              </a:rPr>
              <a:t> </a:t>
            </a:r>
            <a:r>
              <a:rPr lang="id-ID" dirty="0">
                <a:latin typeface="Times New Roman" panose="02020603050405020304" pitchFamily="18" charset="0"/>
                <a:ea typeface="Times New Roman" panose="02020603050405020304" pitchFamily="18" charset="0"/>
              </a:rPr>
              <a:t>banyaknya lilitan pada toroida tersebut</a:t>
            </a:r>
            <a:r>
              <a:rPr lang="en-US" dirty="0">
                <a:latin typeface="Times New Roman" panose="02020603050405020304" pitchFamily="18" charset="0"/>
                <a:ea typeface="Times New Roman" panose="02020603050405020304" pitchFamily="18" charset="0"/>
              </a:rPr>
              <a: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AE8DFB0B-B052-43A3-87A2-AA79C2AEF84B}"/>
              </a:ext>
            </a:extLst>
          </p:cNvPr>
          <p:cNvSpPr/>
          <p:nvPr/>
        </p:nvSpPr>
        <p:spPr>
          <a:xfrm>
            <a:off x="544287" y="4751868"/>
            <a:ext cx="10787742" cy="878895"/>
          </a:xfrm>
          <a:prstGeom prst="rect">
            <a:avLst/>
          </a:prstGeom>
        </p:spPr>
        <p:txBody>
          <a:bodyPr wrap="square">
            <a:spAutoFit/>
          </a:bodyPr>
          <a:lstStyle/>
          <a:p>
            <a:pPr marL="180340" indent="-180340" algn="just">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4. Suatu kumparan solenoida memiliki kerapatan 2000 lilitan/m dialiri arus sebesar 3 A, apabila panjang solenoida 30 cm, tentukan induksi magnet di dalam solenoida?</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105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anim calcmode="lin" valueType="num">
                                      <p:cBhvr>
                                        <p:cTn id="23" dur="1000" fill="hold"/>
                                        <p:tgtEl>
                                          <p:spTgt spid="13"/>
                                        </p:tgtEl>
                                        <p:attrNameLst>
                                          <p:attrName>ppt_x</p:attrName>
                                        </p:attrNameLst>
                                      </p:cBhvr>
                                      <p:tavLst>
                                        <p:tav tm="0">
                                          <p:val>
                                            <p:strVal val="#ppt_x"/>
                                          </p:val>
                                        </p:tav>
                                        <p:tav tm="100000">
                                          <p:val>
                                            <p:strVal val="#ppt_x"/>
                                          </p:val>
                                        </p:tav>
                                      </p:tavLst>
                                    </p:anim>
                                    <p:anim calcmode="lin" valueType="num">
                                      <p:cBhvr>
                                        <p:cTn id="2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1000"/>
                                        <p:tgtEl>
                                          <p:spTgt spid="17"/>
                                        </p:tgtEl>
                                      </p:cBhvr>
                                    </p:animEffect>
                                    <p:anim calcmode="lin" valueType="num">
                                      <p:cBhvr>
                                        <p:cTn id="30" dur="1000" fill="hold"/>
                                        <p:tgtEl>
                                          <p:spTgt spid="17"/>
                                        </p:tgtEl>
                                        <p:attrNameLst>
                                          <p:attrName>ppt_x</p:attrName>
                                        </p:attrNameLst>
                                      </p:cBhvr>
                                      <p:tavLst>
                                        <p:tav tm="0">
                                          <p:val>
                                            <p:strVal val="#ppt_x"/>
                                          </p:val>
                                        </p:tav>
                                        <p:tav tm="100000">
                                          <p:val>
                                            <p:strVal val="#ppt_x"/>
                                          </p:val>
                                        </p:tav>
                                      </p:tavLst>
                                    </p:anim>
                                    <p:anim calcmode="lin" valueType="num">
                                      <p:cBhvr>
                                        <p:cTn id="3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1000"/>
                                        <p:tgtEl>
                                          <p:spTgt spid="20"/>
                                        </p:tgtEl>
                                      </p:cBhvr>
                                    </p:animEffect>
                                    <p:anim calcmode="lin" valueType="num">
                                      <p:cBhvr>
                                        <p:cTn id="37" dur="1000" fill="hold"/>
                                        <p:tgtEl>
                                          <p:spTgt spid="20"/>
                                        </p:tgtEl>
                                        <p:attrNameLst>
                                          <p:attrName>ppt_x</p:attrName>
                                        </p:attrNameLst>
                                      </p:cBhvr>
                                      <p:tavLst>
                                        <p:tav tm="0">
                                          <p:val>
                                            <p:strVal val="#ppt_x"/>
                                          </p:val>
                                        </p:tav>
                                        <p:tav tm="100000">
                                          <p:val>
                                            <p:strVal val="#ppt_x"/>
                                          </p:val>
                                        </p:tav>
                                      </p:tavLst>
                                    </p:anim>
                                    <p:anim calcmode="lin" valueType="num">
                                      <p:cBhvr>
                                        <p:cTn id="3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1000"/>
                                        <p:tgtEl>
                                          <p:spTgt spid="24"/>
                                        </p:tgtEl>
                                      </p:cBhvr>
                                    </p:animEffect>
                                    <p:anim calcmode="lin" valueType="num">
                                      <p:cBhvr>
                                        <p:cTn id="44" dur="1000" fill="hold"/>
                                        <p:tgtEl>
                                          <p:spTgt spid="24"/>
                                        </p:tgtEl>
                                        <p:attrNameLst>
                                          <p:attrName>ppt_x</p:attrName>
                                        </p:attrNameLst>
                                      </p:cBhvr>
                                      <p:tavLst>
                                        <p:tav tm="0">
                                          <p:val>
                                            <p:strVal val="#ppt_x"/>
                                          </p:val>
                                        </p:tav>
                                        <p:tav tm="100000">
                                          <p:val>
                                            <p:strVal val="#ppt_x"/>
                                          </p:val>
                                        </p:tav>
                                      </p:tavLst>
                                    </p:anim>
                                    <p:anim calcmode="lin" valueType="num">
                                      <p:cBhvr>
                                        <p:cTn id="45"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3" grpId="0"/>
      <p:bldP spid="17" grpId="0"/>
      <p:bldP spid="20"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6D8B4-E86D-4535-8F45-F97916D6A0D2}"/>
              </a:ext>
            </a:extLst>
          </p:cNvPr>
          <p:cNvSpPr>
            <a:spLocks noGrp="1"/>
          </p:cNvSpPr>
          <p:nvPr>
            <p:ph type="title"/>
          </p:nvPr>
        </p:nvSpPr>
        <p:spPr/>
        <p:txBody>
          <a:bodyPr/>
          <a:lstStyle/>
          <a:p>
            <a:r>
              <a:rPr lang="en-US" dirty="0"/>
              <a:t>Medan </a:t>
            </a:r>
            <a:r>
              <a:rPr lang="en-US" dirty="0" err="1"/>
              <a:t>magnetik</a:t>
            </a:r>
            <a:endParaRPr lang="en-US" dirty="0"/>
          </a:p>
        </p:txBody>
      </p:sp>
      <p:sp>
        <p:nvSpPr>
          <p:cNvPr id="10" name="Rectangle 9">
            <a:extLst>
              <a:ext uri="{FF2B5EF4-FFF2-40B4-BE49-F238E27FC236}">
                <a16:creationId xmlns:a16="http://schemas.microsoft.com/office/drawing/2014/main" id="{AA78595B-4185-48A6-8D0B-520E23D0BC2A}"/>
              </a:ext>
            </a:extLst>
          </p:cNvPr>
          <p:cNvSpPr/>
          <p:nvPr/>
        </p:nvSpPr>
        <p:spPr>
          <a:xfrm>
            <a:off x="1784809" y="1680950"/>
            <a:ext cx="8924040" cy="1477328"/>
          </a:xfrm>
          <a:prstGeom prst="rect">
            <a:avLst/>
          </a:prstGeom>
        </p:spPr>
        <p:txBody>
          <a:bodyPr wrap="square">
            <a:spAutoFit/>
          </a:bodyPr>
          <a:lstStyle/>
          <a:p>
            <a:pPr algn="just"/>
            <a:r>
              <a:rPr lang="id-ID" dirty="0">
                <a:latin typeface="Times New Roman" panose="02020603050405020304" pitchFamily="18" charset="0"/>
                <a:ea typeface="Times New Roman" panose="02020603050405020304" pitchFamily="18" charset="0"/>
              </a:rPr>
              <a:t>Medan magnetik didefinisikan sebagai ruangan di sekitar magnet yang masih terpengaruh gaya magnetik. Seperti pada gaya listrik, kita menganggap gaya magnetik tersebut dipindahkan oleh sesuatu, yaitu medan magnetik. Muatan yang bergerak menghasilkan medan magnetik, dan medan magnetik ini memberikan suatu gaya pada muatan bergerak lainnya. Kuat dan arah medan magnetik dinyatakan oleh garis gaya magnetik.</a:t>
            </a:r>
            <a:endParaRPr lang="en-US" dirty="0"/>
          </a:p>
        </p:txBody>
      </p:sp>
      <p:pic>
        <p:nvPicPr>
          <p:cNvPr id="15" name="Picture 14">
            <a:extLst>
              <a:ext uri="{FF2B5EF4-FFF2-40B4-BE49-F238E27FC236}">
                <a16:creationId xmlns:a16="http://schemas.microsoft.com/office/drawing/2014/main" id="{21D9EE5E-6C61-4617-BB8C-2A880188885D}"/>
              </a:ext>
            </a:extLst>
          </p:cNvPr>
          <p:cNvPicPr>
            <a:picLocks noChangeAspect="1"/>
          </p:cNvPicPr>
          <p:nvPr/>
        </p:nvPicPr>
        <p:blipFill>
          <a:blip r:embed="rId2"/>
          <a:stretch>
            <a:fillRect/>
          </a:stretch>
        </p:blipFill>
        <p:spPr>
          <a:xfrm>
            <a:off x="3988961" y="3325305"/>
            <a:ext cx="3686175" cy="2114550"/>
          </a:xfrm>
          <a:prstGeom prst="rect">
            <a:avLst/>
          </a:prstGeom>
        </p:spPr>
      </p:pic>
      <p:sp>
        <p:nvSpPr>
          <p:cNvPr id="17" name="Rectangle 16">
            <a:extLst>
              <a:ext uri="{FF2B5EF4-FFF2-40B4-BE49-F238E27FC236}">
                <a16:creationId xmlns:a16="http://schemas.microsoft.com/office/drawing/2014/main" id="{27E6D6E4-3359-4BA5-8D7C-0BCC99D7D75D}"/>
              </a:ext>
            </a:extLst>
          </p:cNvPr>
          <p:cNvSpPr/>
          <p:nvPr/>
        </p:nvSpPr>
        <p:spPr>
          <a:xfrm>
            <a:off x="3464936" y="5606882"/>
            <a:ext cx="4903907" cy="369332"/>
          </a:xfrm>
          <a:prstGeom prst="rect">
            <a:avLst/>
          </a:prstGeom>
        </p:spPr>
        <p:txBody>
          <a:bodyPr wrap="none">
            <a:spAutoFit/>
          </a:bodyPr>
          <a:lstStyle/>
          <a:p>
            <a:r>
              <a:rPr lang="id-ID" dirty="0">
                <a:latin typeface="Times New Roman" panose="02020603050405020304" pitchFamily="18" charset="0"/>
                <a:ea typeface="Times New Roman" panose="02020603050405020304" pitchFamily="18" charset="0"/>
              </a:rPr>
              <a:t>Magnet batang dengan arah dari medan magnetnya</a:t>
            </a:r>
            <a:endParaRPr lang="en-US" dirty="0"/>
          </a:p>
        </p:txBody>
      </p:sp>
    </p:spTree>
    <p:extLst>
      <p:ext uri="{BB962C8B-B14F-4D97-AF65-F5344CB8AC3E}">
        <p14:creationId xmlns:p14="http://schemas.microsoft.com/office/powerpoint/2010/main" val="44970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circle(in)">
                                      <p:cBhvr>
                                        <p:cTn id="13" dur="20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p:cTn id="18" dur="1000" fill="hold"/>
                                        <p:tgtEl>
                                          <p:spTgt spid="15"/>
                                        </p:tgtEl>
                                        <p:attrNameLst>
                                          <p:attrName>ppt_w</p:attrName>
                                        </p:attrNameLst>
                                      </p:cBhvr>
                                      <p:tavLst>
                                        <p:tav tm="0">
                                          <p:val>
                                            <p:fltVal val="0"/>
                                          </p:val>
                                        </p:tav>
                                        <p:tav tm="100000">
                                          <p:val>
                                            <p:strVal val="#ppt_w"/>
                                          </p:val>
                                        </p:tav>
                                      </p:tavLst>
                                    </p:anim>
                                    <p:anim calcmode="lin" valueType="num">
                                      <p:cBhvr>
                                        <p:cTn id="19" dur="1000" fill="hold"/>
                                        <p:tgtEl>
                                          <p:spTgt spid="15"/>
                                        </p:tgtEl>
                                        <p:attrNameLst>
                                          <p:attrName>ppt_h</p:attrName>
                                        </p:attrNameLst>
                                      </p:cBhvr>
                                      <p:tavLst>
                                        <p:tav tm="0">
                                          <p:val>
                                            <p:fltVal val="0"/>
                                          </p:val>
                                        </p:tav>
                                        <p:tav tm="100000">
                                          <p:val>
                                            <p:strVal val="#ppt_h"/>
                                          </p:val>
                                        </p:tav>
                                      </p:tavLst>
                                    </p:anim>
                                    <p:anim calcmode="lin" valueType="num">
                                      <p:cBhvr>
                                        <p:cTn id="20" dur="1000" fill="hold"/>
                                        <p:tgtEl>
                                          <p:spTgt spid="15"/>
                                        </p:tgtEl>
                                        <p:attrNameLst>
                                          <p:attrName>style.rotation</p:attrName>
                                        </p:attrNameLst>
                                      </p:cBhvr>
                                      <p:tavLst>
                                        <p:tav tm="0">
                                          <p:val>
                                            <p:fltVal val="90"/>
                                          </p:val>
                                        </p:tav>
                                        <p:tav tm="100000">
                                          <p:val>
                                            <p:fltVal val="0"/>
                                          </p:val>
                                        </p:tav>
                                      </p:tavLst>
                                    </p:anim>
                                    <p:animEffect transition="in" filter="fade">
                                      <p:cBhvr>
                                        <p:cTn id="21" dur="10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1FBAF-3D11-45C8-A30F-D4E73423FC57}"/>
              </a:ext>
            </a:extLst>
          </p:cNvPr>
          <p:cNvSpPr>
            <a:spLocks noGrp="1"/>
          </p:cNvSpPr>
          <p:nvPr>
            <p:ph type="title"/>
          </p:nvPr>
        </p:nvSpPr>
        <p:spPr>
          <a:xfrm>
            <a:off x="497265" y="279663"/>
            <a:ext cx="3886199" cy="983530"/>
          </a:xfrm>
        </p:spPr>
        <p:txBody>
          <a:bodyPr/>
          <a:lstStyle/>
          <a:p>
            <a:r>
              <a:rPr lang="en-US" dirty="0"/>
              <a:t>INDUKSI MAGNET</a:t>
            </a:r>
          </a:p>
        </p:txBody>
      </p:sp>
      <p:sp>
        <p:nvSpPr>
          <p:cNvPr id="8" name="Rectangle 7">
            <a:extLst>
              <a:ext uri="{FF2B5EF4-FFF2-40B4-BE49-F238E27FC236}">
                <a16:creationId xmlns:a16="http://schemas.microsoft.com/office/drawing/2014/main" id="{13B1E891-8376-4FEB-99E9-E54DE2B334AB}"/>
              </a:ext>
            </a:extLst>
          </p:cNvPr>
          <p:cNvSpPr/>
          <p:nvPr/>
        </p:nvSpPr>
        <p:spPr>
          <a:xfrm>
            <a:off x="1134359" y="1018889"/>
            <a:ext cx="9687611" cy="923330"/>
          </a:xfrm>
          <a:prstGeom prst="rect">
            <a:avLst/>
          </a:prstGeom>
        </p:spPr>
        <p:txBody>
          <a:bodyPr wrap="square">
            <a:spAutoFit/>
          </a:bodyPr>
          <a:lstStyle/>
          <a:p>
            <a:pPr algn="just"/>
            <a:r>
              <a:rPr lang="id-ID" dirty="0">
                <a:latin typeface="Times New Roman" panose="02020603050405020304" pitchFamily="18" charset="0"/>
                <a:ea typeface="Times New Roman" panose="02020603050405020304" pitchFamily="18" charset="0"/>
              </a:rPr>
              <a:t>Induksi magnet menyatakan besarnya medan magnet yang ditimbulkan oleh magnet atau arus listrik. Induksi magnetik sering didefinisikan sebagai timbulnya medan magnetik akibat arus listrik yang mengalir dalam suatu penghantar.</a:t>
            </a:r>
            <a:endParaRPr lang="en-US" dirty="0"/>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221A3F53-ECDB-42F7-A402-E1915DBD4B71}"/>
                  </a:ext>
                </a:extLst>
              </p:cNvPr>
              <p:cNvSpPr/>
              <p:nvPr/>
            </p:nvSpPr>
            <p:spPr>
              <a:xfrm>
                <a:off x="2159421" y="2245716"/>
                <a:ext cx="883575" cy="61318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𝑩</m:t>
                      </m:r>
                      <m:r>
                        <a:rPr lang="en-US" b="0" i="0">
                          <a:latin typeface="Cambria Math" panose="02040503050406030204" pitchFamily="18" charset="0"/>
                        </a:rPr>
                        <m:t>=</m:t>
                      </m:r>
                      <m:f>
                        <m:fPr>
                          <m:ctrlPr>
                            <a:rPr lang="en-US" b="0" i="1">
                              <a:latin typeface="Cambria Math" panose="02040503050406030204" pitchFamily="18" charset="0"/>
                            </a:rPr>
                          </m:ctrlPr>
                        </m:fPr>
                        <m:num>
                          <m:r>
                            <a:rPr lang="en-US" b="0" i="0">
                              <a:latin typeface="Cambria Math" panose="02040503050406030204" pitchFamily="18" charset="0"/>
                            </a:rPr>
                            <m:t>Փ</m:t>
                          </m:r>
                        </m:num>
                        <m:den>
                          <m:r>
                            <a:rPr lang="en-US" b="1" i="1">
                              <a:latin typeface="Cambria Math" panose="02040503050406030204" pitchFamily="18" charset="0"/>
                            </a:rPr>
                            <m:t>𝑨</m:t>
                          </m:r>
                        </m:den>
                      </m:f>
                    </m:oMath>
                  </m:oMathPara>
                </a14:m>
                <a:endParaRPr lang="en-US" dirty="0"/>
              </a:p>
            </p:txBody>
          </p:sp>
        </mc:Choice>
        <mc:Fallback xmlns="">
          <p:sp>
            <p:nvSpPr>
              <p:cNvPr id="10" name="Rectangle 9">
                <a:extLst>
                  <a:ext uri="{FF2B5EF4-FFF2-40B4-BE49-F238E27FC236}">
                    <a16:creationId xmlns:a16="http://schemas.microsoft.com/office/drawing/2014/main" id="{221A3F53-ECDB-42F7-A402-E1915DBD4B71}"/>
                  </a:ext>
                </a:extLst>
              </p:cNvPr>
              <p:cNvSpPr>
                <a:spLocks noRot="1" noChangeAspect="1" noMove="1" noResize="1" noEditPoints="1" noAdjustHandles="1" noChangeArrowheads="1" noChangeShapeType="1" noTextEdit="1"/>
              </p:cNvSpPr>
              <p:nvPr/>
            </p:nvSpPr>
            <p:spPr>
              <a:xfrm>
                <a:off x="2159421" y="2245716"/>
                <a:ext cx="883575" cy="613181"/>
              </a:xfrm>
              <a:prstGeom prst="rect">
                <a:avLst/>
              </a:prstGeom>
              <a:blipFill>
                <a:blip r:embed="rId2"/>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639021C1-0529-4671-982A-DACB33CC7D03}"/>
              </a:ext>
            </a:extLst>
          </p:cNvPr>
          <p:cNvCxnSpPr/>
          <p:nvPr/>
        </p:nvCxnSpPr>
        <p:spPr>
          <a:xfrm>
            <a:off x="3647780" y="2552306"/>
            <a:ext cx="1941922"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5" name="Rectangle 14">
            <a:extLst>
              <a:ext uri="{FF2B5EF4-FFF2-40B4-BE49-F238E27FC236}">
                <a16:creationId xmlns:a16="http://schemas.microsoft.com/office/drawing/2014/main" id="{B9059423-CA28-4C5D-A0A0-0D068BC07C01}"/>
              </a:ext>
            </a:extLst>
          </p:cNvPr>
          <p:cNvSpPr/>
          <p:nvPr/>
        </p:nvSpPr>
        <p:spPr>
          <a:xfrm>
            <a:off x="5845207" y="2013697"/>
            <a:ext cx="5797485" cy="1077218"/>
          </a:xfrm>
          <a:prstGeom prst="rect">
            <a:avLst/>
          </a:prstGeom>
        </p:spPr>
        <p:txBody>
          <a:bodyPr wrap="square">
            <a:spAutoFit/>
          </a:bodyPr>
          <a:lstStyle/>
          <a:p>
            <a:pPr marL="450215" algn="just">
              <a:spcAft>
                <a:spcPts val="0"/>
              </a:spcAft>
            </a:pPr>
            <a:r>
              <a:rPr lang="id-ID" sz="1600" dirty="0">
                <a:latin typeface="Times New Roman" panose="02020603050405020304" pitchFamily="18" charset="0"/>
                <a:ea typeface="Times New Roman" panose="02020603050405020304" pitchFamily="18" charset="0"/>
                <a:cs typeface="Times New Roman" panose="02020603050405020304" pitchFamily="18" charset="0"/>
              </a:rPr>
              <a:t>Keterangan:</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450215" algn="just">
              <a:spcAft>
                <a:spcPts val="0"/>
              </a:spcAft>
            </a:pPr>
            <a:r>
              <a:rPr lang="id-ID" sz="1600" dirty="0">
                <a:latin typeface="Times New Roman" panose="02020603050405020304" pitchFamily="18" charset="0"/>
                <a:ea typeface="Times New Roman" panose="02020603050405020304" pitchFamily="18" charset="0"/>
                <a:cs typeface="Times New Roman" panose="02020603050405020304" pitchFamily="18" charset="0"/>
              </a:rPr>
              <a:t>B = Induksi Magnet (Weber/m</a:t>
            </a:r>
            <a:r>
              <a:rPr lang="id-ID" sz="1600" baseline="30000" dirty="0">
                <a:latin typeface="Times New Roman" panose="02020603050405020304" pitchFamily="18" charset="0"/>
                <a:ea typeface="Times New Roman" panose="02020603050405020304" pitchFamily="18" charset="0"/>
                <a:cs typeface="Times New Roman" panose="02020603050405020304" pitchFamily="18" charset="0"/>
              </a:rPr>
              <a:t>2</a:t>
            </a:r>
            <a:r>
              <a:rPr lang="id-ID" sz="1600" dirty="0">
                <a:latin typeface="Times New Roman" panose="02020603050405020304" pitchFamily="18" charset="0"/>
                <a:ea typeface="Times New Roman" panose="02020603050405020304" pitchFamily="18" charset="0"/>
                <a:cs typeface="Times New Roman" panose="02020603050405020304" pitchFamily="18" charset="0"/>
              </a:rPr>
              <a:t> = Tesla)</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450215" algn="just">
              <a:spcAft>
                <a:spcPts val="0"/>
              </a:spcAft>
            </a:pPr>
            <a:r>
              <a:rPr lang="id-ID" sz="1600" dirty="0">
                <a:latin typeface="Times New Roman" panose="02020603050405020304" pitchFamily="18" charset="0"/>
                <a:ea typeface="Times New Roman" panose="02020603050405020304" pitchFamily="18" charset="0"/>
                <a:cs typeface="Times New Roman" panose="02020603050405020304" pitchFamily="18" charset="0"/>
              </a:rPr>
              <a:t>Փ = Fluks Magnet (Weber)</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450215" algn="just">
              <a:spcAft>
                <a:spcPts val="0"/>
              </a:spcAft>
            </a:pPr>
            <a:r>
              <a:rPr lang="id-ID" sz="1600" dirty="0">
                <a:latin typeface="Times New Roman" panose="02020603050405020304" pitchFamily="18" charset="0"/>
                <a:ea typeface="Times New Roman" panose="02020603050405020304" pitchFamily="18" charset="0"/>
                <a:cs typeface="Times New Roman" panose="02020603050405020304" pitchFamily="18" charset="0"/>
              </a:rPr>
              <a:t>A = Luas Penampang (m</a:t>
            </a:r>
            <a:r>
              <a:rPr lang="id-ID" sz="1600" baseline="30000" dirty="0">
                <a:latin typeface="Times New Roman" panose="02020603050405020304" pitchFamily="18" charset="0"/>
                <a:ea typeface="Times New Roman" panose="02020603050405020304" pitchFamily="18" charset="0"/>
                <a:cs typeface="Times New Roman" panose="02020603050405020304" pitchFamily="18" charset="0"/>
              </a:rPr>
              <a:t>2</a:t>
            </a:r>
            <a:r>
              <a:rPr lang="id-ID" sz="16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B6BEDB05-996B-48C3-82EE-AAC2DD252256}"/>
              </a:ext>
            </a:extLst>
          </p:cNvPr>
          <p:cNvSpPr/>
          <p:nvPr/>
        </p:nvSpPr>
        <p:spPr>
          <a:xfrm>
            <a:off x="496970" y="3162393"/>
            <a:ext cx="2008105" cy="2585323"/>
          </a:xfrm>
          <a:prstGeom prst="rect">
            <a:avLst/>
          </a:prstGeom>
        </p:spPr>
        <p:txBody>
          <a:bodyPr wrap="square">
            <a:spAutoFit/>
          </a:bodyPr>
          <a:lstStyle/>
          <a:p>
            <a:pPr algn="just"/>
            <a:r>
              <a:rPr lang="id-ID" dirty="0">
                <a:latin typeface="Times New Roman" panose="02020603050405020304" pitchFamily="18" charset="0"/>
                <a:ea typeface="Times New Roman" panose="02020603050405020304" pitchFamily="18" charset="0"/>
              </a:rPr>
              <a:t>Induksi magnet merupakan besaran vector</a:t>
            </a:r>
            <a:r>
              <a:rPr lang="en-US" dirty="0">
                <a:latin typeface="Times New Roman" panose="02020603050405020304" pitchFamily="18" charset="0"/>
                <a:ea typeface="Times New Roman" panose="02020603050405020304" pitchFamily="18" charset="0"/>
              </a:rPr>
              <a:t>,</a:t>
            </a:r>
            <a:r>
              <a:rPr lang="id-ID"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dimana</a:t>
            </a:r>
            <a:r>
              <a:rPr lang="en-US" dirty="0">
                <a:latin typeface="Times New Roman" panose="02020603050405020304" pitchFamily="18" charset="0"/>
                <a:ea typeface="Times New Roman" panose="02020603050405020304" pitchFamily="18" charset="0"/>
              </a:rPr>
              <a:t> </a:t>
            </a:r>
            <a:r>
              <a:rPr lang="id-ID" dirty="0">
                <a:latin typeface="Times New Roman" panose="02020603050405020304" pitchFamily="18" charset="0"/>
                <a:ea typeface="Times New Roman" panose="02020603050405020304" pitchFamily="18" charset="0"/>
              </a:rPr>
              <a:t>arah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medan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magnetiknya</a:t>
            </a:r>
            <a:r>
              <a:rPr lang="id-ID" dirty="0">
                <a:latin typeface="Times New Roman" panose="02020603050405020304" pitchFamily="18" charset="0"/>
                <a:ea typeface="Times New Roman" panose="02020603050405020304" pitchFamily="18" charset="0"/>
              </a:rPr>
              <a:t> dapat ditentukan dengan menggunakan kaidah tangan kanan.</a:t>
            </a:r>
            <a:endParaRPr lang="en-US" dirty="0"/>
          </a:p>
        </p:txBody>
      </p:sp>
      <p:cxnSp>
        <p:nvCxnSpPr>
          <p:cNvPr id="19" name="Straight Arrow Connector 18">
            <a:extLst>
              <a:ext uri="{FF2B5EF4-FFF2-40B4-BE49-F238E27FC236}">
                <a16:creationId xmlns:a16="http://schemas.microsoft.com/office/drawing/2014/main" id="{78073C0A-9421-4217-9DAA-11FF2F0E5FFD}"/>
              </a:ext>
            </a:extLst>
          </p:cNvPr>
          <p:cNvCxnSpPr>
            <a:cxnSpLocks/>
          </p:cNvCxnSpPr>
          <p:nvPr/>
        </p:nvCxnSpPr>
        <p:spPr>
          <a:xfrm>
            <a:off x="2505075" y="4209656"/>
            <a:ext cx="805399"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pic>
        <p:nvPicPr>
          <p:cNvPr id="21" name="Picture 20" descr="C:\Users\LENOVO\Pictures\Screenshots\Screenshot (81).png">
            <a:extLst>
              <a:ext uri="{FF2B5EF4-FFF2-40B4-BE49-F238E27FC236}">
                <a16:creationId xmlns:a16="http://schemas.microsoft.com/office/drawing/2014/main" id="{485B63A5-59A7-4FFD-99B1-FCEF20E51B2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95879" y="3253783"/>
            <a:ext cx="1662450" cy="2288898"/>
          </a:xfrm>
          <a:prstGeom prst="rect">
            <a:avLst/>
          </a:prstGeom>
          <a:noFill/>
          <a:ln>
            <a:noFill/>
          </a:ln>
        </p:spPr>
      </p:pic>
      <p:cxnSp>
        <p:nvCxnSpPr>
          <p:cNvPr id="22" name="Straight Arrow Connector 21">
            <a:extLst>
              <a:ext uri="{FF2B5EF4-FFF2-40B4-BE49-F238E27FC236}">
                <a16:creationId xmlns:a16="http://schemas.microsoft.com/office/drawing/2014/main" id="{1FA67699-B37A-4DC3-A165-EF3C15CB0301}"/>
              </a:ext>
            </a:extLst>
          </p:cNvPr>
          <p:cNvCxnSpPr>
            <a:cxnSpLocks/>
          </p:cNvCxnSpPr>
          <p:nvPr/>
        </p:nvCxnSpPr>
        <p:spPr>
          <a:xfrm>
            <a:off x="5364834" y="4209656"/>
            <a:ext cx="805399"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24" name="Rectangle 23">
            <a:extLst>
              <a:ext uri="{FF2B5EF4-FFF2-40B4-BE49-F238E27FC236}">
                <a16:creationId xmlns:a16="http://schemas.microsoft.com/office/drawing/2014/main" id="{9C64F648-42BC-42EF-A672-B31963D3D623}"/>
              </a:ext>
            </a:extLst>
          </p:cNvPr>
          <p:cNvSpPr/>
          <p:nvPr/>
        </p:nvSpPr>
        <p:spPr>
          <a:xfrm>
            <a:off x="6257925" y="3543639"/>
            <a:ext cx="4421170" cy="1530162"/>
          </a:xfrm>
          <a:prstGeom prst="rect">
            <a:avLst/>
          </a:prstGeom>
        </p:spPr>
        <p:txBody>
          <a:bodyPr wrap="square">
            <a:spAutoFit/>
          </a:bodyPr>
          <a:lstStyle/>
          <a:p>
            <a:pPr lvl="0">
              <a:lnSpc>
                <a:spcPct val="150000"/>
              </a:lnSpc>
              <a:spcAft>
                <a:spcPts val="0"/>
              </a:spcAft>
            </a:pP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Dengan</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ketentuan</a:t>
            </a:r>
            <a:r>
              <a:rPr lang="en-US" sz="1600" dirty="0">
                <a:latin typeface="Times New Roman" panose="02020603050405020304" pitchFamily="18" charset="0"/>
                <a:ea typeface="Times New Roman" panose="02020603050405020304" pitchFamily="18" charset="0"/>
                <a:cs typeface="Times New Roman" panose="02020603050405020304" pitchFamily="18" charset="0"/>
              </a:rPr>
              <a:t>:</a:t>
            </a:r>
          </a:p>
          <a:p>
            <a:pPr marL="342900" indent="-342900">
              <a:lnSpc>
                <a:spcPct val="150000"/>
              </a:lnSpc>
              <a:buFont typeface="Symbol" panose="05050102010706020507" pitchFamily="18" charset="2"/>
              <a:buChar char=""/>
            </a:pPr>
            <a:r>
              <a:rPr lang="id-ID" sz="1600" dirty="0">
                <a:latin typeface="Times New Roman" panose="02020603050405020304" pitchFamily="18" charset="0"/>
                <a:ea typeface="Times New Roman" panose="02020603050405020304" pitchFamily="18" charset="0"/>
                <a:cs typeface="Times New Roman" panose="02020603050405020304" pitchFamily="18" charset="0"/>
              </a:rPr>
              <a:t>Ibu Jari	    : men</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unjuk</a:t>
            </a:r>
            <a:r>
              <a:rPr lang="id-ID" sz="1600" dirty="0">
                <a:latin typeface="Times New Roman" panose="02020603050405020304" pitchFamily="18" charset="0"/>
                <a:ea typeface="Times New Roman" panose="02020603050405020304" pitchFamily="18" charset="0"/>
                <a:cs typeface="Times New Roman" panose="02020603050405020304" pitchFamily="18" charset="0"/>
              </a:rPr>
              <a:t>kan arah arus (I)</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0"/>
              </a:spcAft>
              <a:buFont typeface="Symbol" panose="05050102010706020507" pitchFamily="18" charset="2"/>
              <a:buChar char=""/>
            </a:pPr>
            <a:r>
              <a:rPr lang="id-ID" sz="1600" dirty="0">
                <a:latin typeface="Times New Roman" panose="02020603050405020304" pitchFamily="18" charset="0"/>
                <a:ea typeface="Times New Roman" panose="02020603050405020304" pitchFamily="18" charset="0"/>
                <a:cs typeface="Times New Roman" panose="02020603050405020304" pitchFamily="18" charset="0"/>
              </a:rPr>
              <a:t>4 Jari lainnya  : men</a:t>
            </a:r>
            <a:r>
              <a:rPr lang="en-US" sz="1600" dirty="0" err="1">
                <a:latin typeface="Times New Roman" panose="02020603050405020304" pitchFamily="18" charset="0"/>
                <a:ea typeface="Times New Roman" panose="02020603050405020304" pitchFamily="18" charset="0"/>
                <a:cs typeface="Times New Roman" panose="02020603050405020304" pitchFamily="18" charset="0"/>
              </a:rPr>
              <a:t>unjuk</a:t>
            </a:r>
            <a:r>
              <a:rPr lang="id-ID" sz="1600" dirty="0">
                <a:latin typeface="Times New Roman" panose="02020603050405020304" pitchFamily="18" charset="0"/>
                <a:ea typeface="Times New Roman" panose="02020603050405020304" pitchFamily="18" charset="0"/>
                <a:cs typeface="Times New Roman" panose="02020603050405020304" pitchFamily="18" charset="0"/>
              </a:rPr>
              <a:t>kan arah induksi atau medan magnet (B)</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2253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ppt_x"/>
                                          </p:val>
                                        </p:tav>
                                        <p:tav tm="100000">
                                          <p:val>
                                            <p:strVal val="#ppt_x"/>
                                          </p:val>
                                        </p:tav>
                                      </p:tavLst>
                                    </p:anim>
                                    <p:anim calcmode="lin" valueType="num">
                                      <p:cBhvr additive="base">
                                        <p:cTn id="21"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heel(1)">
                                      <p:cBhvr>
                                        <p:cTn id="31" dur="20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ppt_x"/>
                                          </p:val>
                                        </p:tav>
                                        <p:tav tm="100000">
                                          <p:val>
                                            <p:strVal val="#ppt_x"/>
                                          </p:val>
                                        </p:tav>
                                      </p:tavLst>
                                    </p:anim>
                                    <p:anim calcmode="lin" valueType="num">
                                      <p:cBhvr additive="base">
                                        <p:cTn id="37"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3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p:cTn id="47" dur="1000" fill="hold"/>
                                        <p:tgtEl>
                                          <p:spTgt spid="21"/>
                                        </p:tgtEl>
                                        <p:attrNameLst>
                                          <p:attrName>ppt_w</p:attrName>
                                        </p:attrNameLst>
                                      </p:cBhvr>
                                      <p:tavLst>
                                        <p:tav tm="0">
                                          <p:val>
                                            <p:fltVal val="0"/>
                                          </p:val>
                                        </p:tav>
                                        <p:tav tm="100000">
                                          <p:val>
                                            <p:strVal val="#ppt_w"/>
                                          </p:val>
                                        </p:tav>
                                      </p:tavLst>
                                    </p:anim>
                                    <p:anim calcmode="lin" valueType="num">
                                      <p:cBhvr>
                                        <p:cTn id="48" dur="1000" fill="hold"/>
                                        <p:tgtEl>
                                          <p:spTgt spid="21"/>
                                        </p:tgtEl>
                                        <p:attrNameLst>
                                          <p:attrName>ppt_h</p:attrName>
                                        </p:attrNameLst>
                                      </p:cBhvr>
                                      <p:tavLst>
                                        <p:tav tm="0">
                                          <p:val>
                                            <p:fltVal val="0"/>
                                          </p:val>
                                        </p:tav>
                                        <p:tav tm="100000">
                                          <p:val>
                                            <p:strVal val="#ppt_h"/>
                                          </p:val>
                                        </p:tav>
                                      </p:tavLst>
                                    </p:anim>
                                    <p:anim calcmode="lin" valueType="num">
                                      <p:cBhvr>
                                        <p:cTn id="49" dur="1000" fill="hold"/>
                                        <p:tgtEl>
                                          <p:spTgt spid="21"/>
                                        </p:tgtEl>
                                        <p:attrNameLst>
                                          <p:attrName>style.rotation</p:attrName>
                                        </p:attrNameLst>
                                      </p:cBhvr>
                                      <p:tavLst>
                                        <p:tav tm="0">
                                          <p:val>
                                            <p:fltVal val="90"/>
                                          </p:val>
                                        </p:tav>
                                        <p:tav tm="100000">
                                          <p:val>
                                            <p:fltVal val="0"/>
                                          </p:val>
                                        </p:tav>
                                      </p:tavLst>
                                    </p:anim>
                                    <p:animEffect transition="in" filter="fade">
                                      <p:cBhvr>
                                        <p:cTn id="50" dur="10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randombar(horizontal)">
                                      <p:cBhvr>
                                        <p:cTn id="6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0" grpId="0"/>
      <p:bldP spid="15" grpId="0"/>
      <p:bldP spid="17"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F3940-25D5-4B2E-ABEA-898A31A240BD}"/>
              </a:ext>
            </a:extLst>
          </p:cNvPr>
          <p:cNvSpPr>
            <a:spLocks noGrp="1"/>
          </p:cNvSpPr>
          <p:nvPr>
            <p:ph type="title"/>
          </p:nvPr>
        </p:nvSpPr>
        <p:spPr>
          <a:xfrm>
            <a:off x="780069" y="223101"/>
            <a:ext cx="10131425" cy="1209773"/>
          </a:xfrm>
        </p:spPr>
        <p:txBody>
          <a:bodyPr/>
          <a:lstStyle/>
          <a:p>
            <a:pPr algn="ctr"/>
            <a:r>
              <a:rPr lang="en-US" dirty="0" err="1"/>
              <a:t>Induksi</a:t>
            </a:r>
            <a:r>
              <a:rPr lang="en-US" dirty="0"/>
              <a:t> magnet pada </a:t>
            </a:r>
            <a:r>
              <a:rPr lang="en-US" dirty="0" err="1"/>
              <a:t>kawat</a:t>
            </a:r>
            <a:r>
              <a:rPr lang="en-US" dirty="0"/>
              <a:t> </a:t>
            </a:r>
            <a:r>
              <a:rPr lang="en-US" dirty="0" err="1"/>
              <a:t>lurus</a:t>
            </a:r>
            <a:r>
              <a:rPr lang="en-US" dirty="0"/>
              <a:t> Panjang </a:t>
            </a:r>
            <a:r>
              <a:rPr lang="en-US" dirty="0" err="1"/>
              <a:t>berarus</a:t>
            </a:r>
            <a:endParaRPr lang="en-US" dirty="0"/>
          </a:p>
        </p:txBody>
      </p:sp>
      <p:sp>
        <p:nvSpPr>
          <p:cNvPr id="6" name="Rectangle 5">
            <a:extLst>
              <a:ext uri="{FF2B5EF4-FFF2-40B4-BE49-F238E27FC236}">
                <a16:creationId xmlns:a16="http://schemas.microsoft.com/office/drawing/2014/main" id="{BE568251-2CAA-4175-A448-D969F4C55639}"/>
              </a:ext>
            </a:extLst>
          </p:cNvPr>
          <p:cNvSpPr/>
          <p:nvPr/>
        </p:nvSpPr>
        <p:spPr>
          <a:xfrm>
            <a:off x="478411" y="1330577"/>
            <a:ext cx="2915238" cy="1477328"/>
          </a:xfrm>
          <a:prstGeom prst="rect">
            <a:avLst/>
          </a:prstGeom>
        </p:spPr>
        <p:txBody>
          <a:bodyPr wrap="square">
            <a:spAutoFit/>
          </a:bodyPr>
          <a:lstStyle/>
          <a:p>
            <a:r>
              <a:rPr lang="id-ID" dirty="0">
                <a:latin typeface="Times New Roman" panose="02020603050405020304" pitchFamily="18" charset="0"/>
                <a:ea typeface="Times New Roman" panose="02020603050405020304" pitchFamily="18" charset="0"/>
              </a:rPr>
              <a:t>Besar induksi magnetik di sekitar kawat penghantar lurus berarus yang berjarak a dari kawat berarus listrik I dinyatakan dalam persamaan</a:t>
            </a:r>
            <a:r>
              <a:rPr lang="en-US" dirty="0">
                <a:latin typeface="Times New Roman" panose="02020603050405020304" pitchFamily="18" charset="0"/>
                <a:ea typeface="Times New Roman" panose="02020603050405020304" pitchFamily="18" charset="0"/>
              </a:rPr>
              <a:t>:</a:t>
            </a:r>
            <a:endParaRPr lang="en-US" dirty="0"/>
          </a:p>
        </p:txBody>
      </p:sp>
      <p:cxnSp>
        <p:nvCxnSpPr>
          <p:cNvPr id="7" name="Straight Arrow Connector 6">
            <a:extLst>
              <a:ext uri="{FF2B5EF4-FFF2-40B4-BE49-F238E27FC236}">
                <a16:creationId xmlns:a16="http://schemas.microsoft.com/office/drawing/2014/main" id="{09FF4C86-FDCA-4749-8C6A-A49892A607C7}"/>
              </a:ext>
            </a:extLst>
          </p:cNvPr>
          <p:cNvCxnSpPr>
            <a:cxnSpLocks/>
          </p:cNvCxnSpPr>
          <p:nvPr/>
        </p:nvCxnSpPr>
        <p:spPr>
          <a:xfrm>
            <a:off x="3393649" y="2083970"/>
            <a:ext cx="805399"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FD4860B7-FF6E-4267-B94A-B3F1C05B893A}"/>
                  </a:ext>
                </a:extLst>
              </p:cNvPr>
              <p:cNvSpPr/>
              <p:nvPr/>
            </p:nvSpPr>
            <p:spPr>
              <a:xfrm>
                <a:off x="4199048" y="1778533"/>
                <a:ext cx="1471877" cy="6108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𝑩</m:t>
                      </m:r>
                      <m:r>
                        <a:rPr lang="en-US" b="0" i="0">
                          <a:latin typeface="Cambria Math" panose="02040503050406030204" pitchFamily="18" charset="0"/>
                        </a:rPr>
                        <m:t>=</m:t>
                      </m:r>
                      <m:f>
                        <m:fPr>
                          <m:ctrlPr>
                            <a:rPr lang="en-US" b="0" i="1">
                              <a:latin typeface="Cambria Math" panose="02040503050406030204" pitchFamily="18" charset="0"/>
                            </a:rPr>
                          </m:ctrlPr>
                        </m:fPr>
                        <m:num>
                          <m:sSub>
                            <m:sSubPr>
                              <m:ctrlPr>
                                <a:rPr lang="en-US" b="0" i="1">
                                  <a:latin typeface="Cambria Math" panose="02040503050406030204" pitchFamily="18" charset="0"/>
                                </a:rPr>
                              </m:ctrlPr>
                            </m:sSubPr>
                            <m:e>
                              <m:r>
                                <a:rPr lang="en-US" b="1" i="1">
                                  <a:latin typeface="Cambria Math" panose="02040503050406030204" pitchFamily="18" charset="0"/>
                                </a:rPr>
                                <m:t>𝝁</m:t>
                              </m:r>
                            </m:e>
                            <m:sub>
                              <m:r>
                                <a:rPr lang="en-US" b="0" i="0">
                                  <a:latin typeface="Cambria Math" panose="02040503050406030204" pitchFamily="18" charset="0"/>
                                </a:rPr>
                                <m:t>0</m:t>
                              </m:r>
                            </m:sub>
                          </m:sSub>
                          <m:r>
                            <a:rPr lang="en-US" b="0" i="0">
                              <a:latin typeface="Cambria Math" panose="02040503050406030204" pitchFamily="18" charset="0"/>
                            </a:rPr>
                            <m:t>∙</m:t>
                          </m:r>
                          <m:r>
                            <a:rPr lang="en-US" b="1" i="1">
                              <a:latin typeface="Cambria Math" panose="02040503050406030204" pitchFamily="18" charset="0"/>
                            </a:rPr>
                            <m:t>𝑰</m:t>
                          </m:r>
                        </m:num>
                        <m:den>
                          <m:r>
                            <a:rPr lang="en-US" b="0" i="0">
                              <a:latin typeface="Cambria Math" panose="02040503050406030204" pitchFamily="18" charset="0"/>
                            </a:rPr>
                            <m:t>2∙</m:t>
                          </m:r>
                          <m:r>
                            <a:rPr lang="en-US" b="1" i="1">
                              <a:latin typeface="Cambria Math" panose="02040503050406030204" pitchFamily="18" charset="0"/>
                            </a:rPr>
                            <m:t>𝝅</m:t>
                          </m:r>
                          <m:r>
                            <a:rPr lang="en-US" b="0" i="0">
                              <a:latin typeface="Cambria Math" panose="02040503050406030204" pitchFamily="18" charset="0"/>
                            </a:rPr>
                            <m:t>∙</m:t>
                          </m:r>
                          <m:r>
                            <a:rPr lang="en-US" b="1" i="1">
                              <a:latin typeface="Cambria Math" panose="02040503050406030204" pitchFamily="18" charset="0"/>
                            </a:rPr>
                            <m:t>𝒂</m:t>
                          </m:r>
                        </m:den>
                      </m:f>
                    </m:oMath>
                  </m:oMathPara>
                </a14:m>
                <a:endParaRPr lang="en-US" dirty="0"/>
              </a:p>
            </p:txBody>
          </p:sp>
        </mc:Choice>
        <mc:Fallback xmlns="">
          <p:sp>
            <p:nvSpPr>
              <p:cNvPr id="9" name="Rectangle 8">
                <a:extLst>
                  <a:ext uri="{FF2B5EF4-FFF2-40B4-BE49-F238E27FC236}">
                    <a16:creationId xmlns:a16="http://schemas.microsoft.com/office/drawing/2014/main" id="{FD4860B7-FF6E-4267-B94A-B3F1C05B893A}"/>
                  </a:ext>
                </a:extLst>
              </p:cNvPr>
              <p:cNvSpPr>
                <a:spLocks noRot="1" noChangeAspect="1" noMove="1" noResize="1" noEditPoints="1" noAdjustHandles="1" noChangeArrowheads="1" noChangeShapeType="1" noTextEdit="1"/>
              </p:cNvSpPr>
              <p:nvPr/>
            </p:nvSpPr>
            <p:spPr>
              <a:xfrm>
                <a:off x="4199048" y="1778533"/>
                <a:ext cx="1471877" cy="610873"/>
              </a:xfrm>
              <a:prstGeom prst="rect">
                <a:avLst/>
              </a:prstGeom>
              <a:blipFill>
                <a:blip r:embed="rId2"/>
                <a:stretch>
                  <a:fillRect/>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FB130BE8-16E2-4264-B76F-D10FA5FA7C25}"/>
              </a:ext>
            </a:extLst>
          </p:cNvPr>
          <p:cNvCxnSpPr>
            <a:cxnSpLocks/>
          </p:cNvCxnSpPr>
          <p:nvPr/>
        </p:nvCxnSpPr>
        <p:spPr>
          <a:xfrm>
            <a:off x="5693300" y="2086186"/>
            <a:ext cx="805399"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D6A9D993-DD7E-4B68-899C-B85495C54FFC}"/>
              </a:ext>
            </a:extLst>
          </p:cNvPr>
          <p:cNvSpPr/>
          <p:nvPr/>
        </p:nvSpPr>
        <p:spPr>
          <a:xfrm>
            <a:off x="5845781" y="1432874"/>
            <a:ext cx="4964784" cy="1477328"/>
          </a:xfrm>
          <a:prstGeom prst="rect">
            <a:avLst/>
          </a:prstGeom>
        </p:spPr>
        <p:txBody>
          <a:bodyPr wrap="square">
            <a:spAutoFit/>
          </a:bodyPr>
          <a:lstStyle/>
          <a:p>
            <a:pPr marL="630555">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Keterangan :</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630555">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B = induksi magnet (Wb/m</a:t>
            </a:r>
            <a:r>
              <a:rPr lang="id-ID" baseline="30000" dirty="0">
                <a:latin typeface="Times New Roman" panose="02020603050405020304" pitchFamily="18" charset="0"/>
                <a:ea typeface="Times New Roman" panose="02020603050405020304" pitchFamily="18" charset="0"/>
                <a:cs typeface="Times New Roman" panose="02020603050405020304" pitchFamily="18" charset="0"/>
              </a:rPr>
              <a:t>2</a:t>
            </a:r>
            <a:r>
              <a:rPr lang="id-ID" dirty="0">
                <a:latin typeface="Times New Roman" panose="02020603050405020304" pitchFamily="18" charset="0"/>
                <a:ea typeface="Times New Roman" panose="02020603050405020304" pitchFamily="18" charset="0"/>
                <a:cs typeface="Times New Roman" panose="02020603050405020304" pitchFamily="18" charset="0"/>
              </a:rPr>
              <a:t> = Tesla) </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630555">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a  = jarak titik dari penghantar (m) </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630555">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I   = kuat arus listrik (A) </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630555">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µ</a:t>
            </a:r>
            <a:r>
              <a:rPr lang="id-ID" baseline="-25000" dirty="0">
                <a:latin typeface="Times New Roman" panose="02020603050405020304" pitchFamily="18" charset="0"/>
                <a:ea typeface="Times New Roman" panose="02020603050405020304" pitchFamily="18" charset="0"/>
                <a:cs typeface="Times New Roman" panose="02020603050405020304" pitchFamily="18" charset="0"/>
              </a:rPr>
              <a:t>0</a:t>
            </a:r>
            <a:r>
              <a:rPr lang="id-ID" dirty="0">
                <a:latin typeface="Times New Roman" panose="02020603050405020304" pitchFamily="18" charset="0"/>
                <a:ea typeface="Times New Roman" panose="02020603050405020304" pitchFamily="18" charset="0"/>
                <a:cs typeface="Times New Roman" panose="02020603050405020304" pitchFamily="18" charset="0"/>
              </a:rPr>
              <a:t> = permeabilitas udara (4π × 10</a:t>
            </a:r>
            <a:r>
              <a:rPr lang="id-ID" baseline="30000" dirty="0">
                <a:latin typeface="Times New Roman" panose="02020603050405020304" pitchFamily="18" charset="0"/>
                <a:ea typeface="Times New Roman" panose="02020603050405020304" pitchFamily="18" charset="0"/>
                <a:cs typeface="Times New Roman" panose="02020603050405020304" pitchFamily="18" charset="0"/>
              </a:rPr>
              <a:t>-7</a:t>
            </a:r>
            <a:r>
              <a:rPr lang="id-ID" dirty="0">
                <a:latin typeface="Times New Roman" panose="02020603050405020304" pitchFamily="18" charset="0"/>
                <a:ea typeface="Times New Roman" panose="02020603050405020304" pitchFamily="18" charset="0"/>
                <a:cs typeface="Times New Roman" panose="02020603050405020304" pitchFamily="18" charset="0"/>
              </a:rPr>
              <a:t> Wb/Am)</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ED6AB0BC-28F5-4597-B166-F892BF612E81}"/>
              </a:ext>
            </a:extLst>
          </p:cNvPr>
          <p:cNvPicPr>
            <a:picLocks noChangeAspect="1"/>
          </p:cNvPicPr>
          <p:nvPr/>
        </p:nvPicPr>
        <p:blipFill>
          <a:blip r:embed="rId3"/>
          <a:stretch>
            <a:fillRect/>
          </a:stretch>
        </p:blipFill>
        <p:spPr>
          <a:xfrm>
            <a:off x="3809703" y="3098375"/>
            <a:ext cx="3238500" cy="2352675"/>
          </a:xfrm>
          <a:prstGeom prst="rect">
            <a:avLst/>
          </a:prstGeom>
        </p:spPr>
      </p:pic>
      <p:sp>
        <p:nvSpPr>
          <p:cNvPr id="15" name="Rectangle 14">
            <a:extLst>
              <a:ext uri="{FF2B5EF4-FFF2-40B4-BE49-F238E27FC236}">
                <a16:creationId xmlns:a16="http://schemas.microsoft.com/office/drawing/2014/main" id="{91C4024E-ABB6-4C59-B920-0201870D297F}"/>
              </a:ext>
            </a:extLst>
          </p:cNvPr>
          <p:cNvSpPr/>
          <p:nvPr/>
        </p:nvSpPr>
        <p:spPr>
          <a:xfrm>
            <a:off x="3163276" y="5639223"/>
            <a:ext cx="4583306" cy="369332"/>
          </a:xfrm>
          <a:prstGeom prst="rect">
            <a:avLst/>
          </a:prstGeom>
        </p:spPr>
        <p:txBody>
          <a:bodyPr wrap="none">
            <a:spAutoFit/>
          </a:bodyPr>
          <a:lstStyle/>
          <a:p>
            <a:r>
              <a:rPr lang="en-US" dirty="0" err="1">
                <a:latin typeface="Times New Roman" panose="02020603050405020304" pitchFamily="18" charset="0"/>
                <a:ea typeface="Times New Roman" panose="02020603050405020304" pitchFamily="18" charset="0"/>
              </a:rPr>
              <a:t>Kaidah</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tangan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kanan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untuk</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kawat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lurus</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berarus</a:t>
            </a:r>
            <a:endParaRPr lang="en-US" dirty="0"/>
          </a:p>
        </p:txBody>
      </p:sp>
    </p:spTree>
    <p:extLst>
      <p:ext uri="{BB962C8B-B14F-4D97-AF65-F5344CB8AC3E}">
        <p14:creationId xmlns:p14="http://schemas.microsoft.com/office/powerpoint/2010/main" val="299007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arn(inVertical)">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randombar(horizontal)">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9" grpId="0"/>
      <p:bldP spid="12"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25475-7686-49BC-B26A-77082BBAE5DD}"/>
              </a:ext>
            </a:extLst>
          </p:cNvPr>
          <p:cNvSpPr>
            <a:spLocks noGrp="1"/>
          </p:cNvSpPr>
          <p:nvPr>
            <p:ph type="title"/>
          </p:nvPr>
        </p:nvSpPr>
        <p:spPr>
          <a:xfrm>
            <a:off x="598716" y="598714"/>
            <a:ext cx="3254828" cy="566057"/>
          </a:xfrm>
        </p:spPr>
        <p:txBody>
          <a:bodyPr>
            <a:normAutofit fontScale="90000"/>
          </a:bodyPr>
          <a:lstStyle/>
          <a:p>
            <a:pPr algn="ctr"/>
            <a:r>
              <a:rPr lang="en-US" b="1" dirty="0" err="1"/>
              <a:t>Contoh</a:t>
            </a:r>
            <a:r>
              <a:rPr lang="en-US" b="1" dirty="0"/>
              <a:t> </a:t>
            </a:r>
            <a:r>
              <a:rPr lang="en-US" b="1" dirty="0" err="1"/>
              <a:t>soal</a:t>
            </a:r>
            <a:r>
              <a:rPr lang="en-US" b="1" dirty="0"/>
              <a:t> 1:</a:t>
            </a:r>
          </a:p>
        </p:txBody>
      </p:sp>
      <p:sp>
        <p:nvSpPr>
          <p:cNvPr id="5" name="Rectangle 4">
            <a:extLst>
              <a:ext uri="{FF2B5EF4-FFF2-40B4-BE49-F238E27FC236}">
                <a16:creationId xmlns:a16="http://schemas.microsoft.com/office/drawing/2014/main" id="{3D626B51-BC47-4209-9873-6C3EB4291139}"/>
              </a:ext>
            </a:extLst>
          </p:cNvPr>
          <p:cNvSpPr/>
          <p:nvPr/>
        </p:nvSpPr>
        <p:spPr>
          <a:xfrm>
            <a:off x="3951515" y="598714"/>
            <a:ext cx="6836228" cy="707886"/>
          </a:xfrm>
          <a:prstGeom prst="rect">
            <a:avLst/>
          </a:prstGeom>
        </p:spPr>
        <p:txBody>
          <a:bodyPr wrap="square">
            <a:spAutoFit/>
          </a:bodyPr>
          <a:lstStyle/>
          <a:p>
            <a:r>
              <a:rPr lang="id-ID" sz="2000" dirty="0">
                <a:latin typeface="Times New Roman" panose="02020603050405020304" pitchFamily="18" charset="0"/>
                <a:ea typeface="Times New Roman" panose="02020603050405020304" pitchFamily="18" charset="0"/>
              </a:rPr>
              <a:t>Tentukan besar induksi magnetik pada jarak 15 cm dari pusat sebuah penghantar lurus yang berarus listrik 45 A!</a:t>
            </a:r>
            <a:endParaRPr lang="en-US" sz="2000" dirty="0"/>
          </a:p>
        </p:txBody>
      </p:sp>
      <p:sp>
        <p:nvSpPr>
          <p:cNvPr id="7" name="Rectangle 6">
            <a:extLst>
              <a:ext uri="{FF2B5EF4-FFF2-40B4-BE49-F238E27FC236}">
                <a16:creationId xmlns:a16="http://schemas.microsoft.com/office/drawing/2014/main" id="{40F9E253-98C0-4F22-8C56-CA39E69AFC64}"/>
              </a:ext>
            </a:extLst>
          </p:cNvPr>
          <p:cNvSpPr/>
          <p:nvPr/>
        </p:nvSpPr>
        <p:spPr>
          <a:xfrm>
            <a:off x="337457" y="2134607"/>
            <a:ext cx="4223658" cy="1294393"/>
          </a:xfrm>
          <a:prstGeom prst="rect">
            <a:avLst/>
          </a:prstGeom>
        </p:spPr>
        <p:txBody>
          <a:bodyPr wrap="square">
            <a:spAutoFit/>
          </a:bodyPr>
          <a:lstStyle/>
          <a:p>
            <a:pPr marL="630555">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Diketahui : a = 15 cm = 15 × 10</a:t>
            </a:r>
            <a:r>
              <a:rPr lang="id-ID" baseline="30000" dirty="0">
                <a:latin typeface="Times New Roman" panose="02020603050405020304" pitchFamily="18" charset="0"/>
                <a:ea typeface="Times New Roman" panose="02020603050405020304" pitchFamily="18" charset="0"/>
                <a:cs typeface="Times New Roman" panose="02020603050405020304" pitchFamily="18" charset="0"/>
              </a:rPr>
              <a:t>-2</a:t>
            </a:r>
            <a:r>
              <a:rPr lang="id-ID" dirty="0">
                <a:latin typeface="Times New Roman" panose="02020603050405020304" pitchFamily="18" charset="0"/>
                <a:ea typeface="Times New Roman" panose="02020603050405020304" pitchFamily="18" charset="0"/>
                <a:cs typeface="Times New Roman" panose="02020603050405020304" pitchFamily="18" charset="0"/>
              </a:rPr>
              <a:t> m </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630555">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id-ID" dirty="0">
                <a:latin typeface="Times New Roman" panose="02020603050405020304" pitchFamily="18" charset="0"/>
                <a:ea typeface="Times New Roman" panose="02020603050405020304" pitchFamily="18" charset="0"/>
                <a:cs typeface="Times New Roman" panose="02020603050405020304" pitchFamily="18" charset="0"/>
              </a:rPr>
              <a:t>    I = 45 A </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630555">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id-ID" dirty="0">
                <a:latin typeface="Times New Roman" panose="02020603050405020304" pitchFamily="18" charset="0"/>
                <a:ea typeface="Times New Roman" panose="02020603050405020304" pitchFamily="18" charset="0"/>
                <a:cs typeface="Times New Roman" panose="02020603050405020304" pitchFamily="18" charset="0"/>
              </a:rPr>
              <a:t>  µ</a:t>
            </a:r>
            <a:r>
              <a:rPr lang="id-ID" baseline="-25000" dirty="0">
                <a:latin typeface="Times New Roman" panose="02020603050405020304" pitchFamily="18" charset="0"/>
                <a:ea typeface="Times New Roman" panose="02020603050405020304" pitchFamily="18" charset="0"/>
                <a:cs typeface="Times New Roman" panose="02020603050405020304" pitchFamily="18" charset="0"/>
              </a:rPr>
              <a:t>0</a:t>
            </a:r>
            <a:r>
              <a:rPr lang="id-ID" dirty="0">
                <a:latin typeface="Times New Roman" panose="02020603050405020304" pitchFamily="18" charset="0"/>
                <a:ea typeface="Times New Roman" panose="02020603050405020304" pitchFamily="18" charset="0"/>
                <a:cs typeface="Times New Roman" panose="02020603050405020304" pitchFamily="18" charset="0"/>
              </a:rPr>
              <a:t> = 4π × 10</a:t>
            </a:r>
            <a:r>
              <a:rPr lang="id-ID" baseline="30000" dirty="0">
                <a:latin typeface="Times New Roman" panose="02020603050405020304" pitchFamily="18" charset="0"/>
                <a:ea typeface="Times New Roman" panose="02020603050405020304" pitchFamily="18" charset="0"/>
                <a:cs typeface="Times New Roman" panose="02020603050405020304" pitchFamily="18" charset="0"/>
              </a:rPr>
              <a:t>-7</a:t>
            </a:r>
            <a:r>
              <a:rPr lang="id-ID" dirty="0">
                <a:latin typeface="Times New Roman" panose="02020603050405020304" pitchFamily="18" charset="0"/>
                <a:ea typeface="Times New Roman" panose="02020603050405020304" pitchFamily="18" charset="0"/>
                <a:cs typeface="Times New Roman" panose="02020603050405020304" pitchFamily="18" charset="0"/>
              </a:rPr>
              <a:t> Wb/Am</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DB1162C3-FF22-4A96-B663-3921F4CF219A}"/>
              </a:ext>
            </a:extLst>
          </p:cNvPr>
          <p:cNvSpPr/>
          <p:nvPr/>
        </p:nvSpPr>
        <p:spPr>
          <a:xfrm>
            <a:off x="2449286" y="1464632"/>
            <a:ext cx="6836228"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PENYELESAIAN</a:t>
            </a:r>
            <a:endParaRPr lang="en-US" sz="2000" b="1" dirty="0"/>
          </a:p>
        </p:txBody>
      </p:sp>
      <p:sp>
        <p:nvSpPr>
          <p:cNvPr id="10" name="Rectangle 9">
            <a:extLst>
              <a:ext uri="{FF2B5EF4-FFF2-40B4-BE49-F238E27FC236}">
                <a16:creationId xmlns:a16="http://schemas.microsoft.com/office/drawing/2014/main" id="{9C2BCD5E-B7A0-40A4-AE6D-AF46591445C2}"/>
              </a:ext>
            </a:extLst>
          </p:cNvPr>
          <p:cNvSpPr/>
          <p:nvPr/>
        </p:nvSpPr>
        <p:spPr>
          <a:xfrm>
            <a:off x="982218" y="3698865"/>
            <a:ext cx="1467068" cy="369332"/>
          </a:xfrm>
          <a:prstGeom prst="rect">
            <a:avLst/>
          </a:prstGeom>
        </p:spPr>
        <p:txBody>
          <a:bodyPr wrap="none">
            <a:spAutoFit/>
          </a:bodyPr>
          <a:lstStyle/>
          <a:p>
            <a:r>
              <a:rPr lang="id-ID" dirty="0">
                <a:latin typeface="Times New Roman" panose="02020603050405020304" pitchFamily="18" charset="0"/>
                <a:ea typeface="Times New Roman" panose="02020603050405020304" pitchFamily="18" charset="0"/>
              </a:rPr>
              <a:t>Ditanya : B ? </a:t>
            </a:r>
            <a:endParaRPr lang="en-US" dirty="0"/>
          </a:p>
        </p:txBody>
      </p:sp>
      <p:sp>
        <p:nvSpPr>
          <p:cNvPr id="12" name="Rectangle 11">
            <a:extLst>
              <a:ext uri="{FF2B5EF4-FFF2-40B4-BE49-F238E27FC236}">
                <a16:creationId xmlns:a16="http://schemas.microsoft.com/office/drawing/2014/main" id="{9591A689-5842-4E8A-B971-DCB451E29DB8}"/>
              </a:ext>
            </a:extLst>
          </p:cNvPr>
          <p:cNvSpPr/>
          <p:nvPr/>
        </p:nvSpPr>
        <p:spPr>
          <a:xfrm>
            <a:off x="4691743" y="2164603"/>
            <a:ext cx="2427514" cy="463397"/>
          </a:xfrm>
          <a:prstGeom prst="rect">
            <a:avLst/>
          </a:prstGeom>
        </p:spPr>
        <p:txBody>
          <a:bodyPr wrap="square">
            <a:spAutoFit/>
          </a:bodyPr>
          <a:lstStyle/>
          <a:p>
            <a:pPr marL="630555">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Jawab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D13AED3D-81C0-4CBC-BFD5-47D7E5F81AD3}"/>
                  </a:ext>
                </a:extLst>
              </p:cNvPr>
              <p:cNvSpPr/>
              <p:nvPr/>
            </p:nvSpPr>
            <p:spPr>
              <a:xfrm>
                <a:off x="5747658" y="2775539"/>
                <a:ext cx="3788229" cy="923714"/>
              </a:xfrm>
              <a:prstGeom prst="rect">
                <a:avLst/>
              </a:prstGeom>
            </p:spPr>
            <p:txBody>
              <a:bodyPr wrap="square">
                <a:spAutoFit/>
              </a:bodyPr>
              <a:lstStyle/>
              <a:p>
                <a:pPr marL="630555">
                  <a:lnSpc>
                    <a:spcPct val="150000"/>
                  </a:lnSpc>
                  <a:spcAft>
                    <a:spcPts val="0"/>
                  </a:spcAft>
                </a:pPr>
                <a14:m>
                  <m:oMathPara xmlns:m="http://schemas.openxmlformats.org/officeDocument/2006/math">
                    <m:oMathParaPr>
                      <m:jc m:val="centerGroup"/>
                    </m:oMathParaPr>
                    <m:oMath xmlns:m="http://schemas.openxmlformats.org/officeDocument/2006/math">
                      <m:r>
                        <a:rPr lang="id-ID" i="1">
                          <a:latin typeface="Cambria Math" panose="02040503050406030204" pitchFamily="18" charset="0"/>
                          <a:ea typeface="Times New Roman" panose="02020603050405020304" pitchFamily="18" charset="0"/>
                          <a:cs typeface="Times New Roman" panose="02020603050405020304" pitchFamily="18" charset="0"/>
                        </a:rPr>
                        <m:t>𝐵</m:t>
                      </m:r>
                      <m:r>
                        <a:rPr lang="id-ID"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latin typeface="Cambria Math" panose="02040503050406030204" pitchFamily="18" charset="0"/>
                              <a:ea typeface="Times New Roman" panose="02020603050405020304" pitchFamily="18" charset="0"/>
                              <a:cs typeface="Times New Roman" panose="02020603050405020304" pitchFamily="18" charset="0"/>
                            </a:rPr>
                          </m:ctrlPr>
                        </m:fPr>
                        <m:num>
                          <m:r>
                            <a:rPr lang="id-ID" i="1">
                              <a:latin typeface="Cambria Math" panose="02040503050406030204" pitchFamily="18" charset="0"/>
                              <a:ea typeface="Times New Roman" panose="02020603050405020304" pitchFamily="18" charset="0"/>
                              <a:cs typeface="Times New Roman" panose="02020603050405020304" pitchFamily="18" charset="0"/>
                            </a:rPr>
                            <m:t>4</m:t>
                          </m:r>
                          <m:r>
                            <a:rPr lang="id-ID" i="1">
                              <a:latin typeface="Cambria Math" panose="02040503050406030204" pitchFamily="18" charset="0"/>
                              <a:ea typeface="Times New Roman" panose="02020603050405020304" pitchFamily="18" charset="0"/>
                              <a:cs typeface="Times New Roman" panose="02020603050405020304" pitchFamily="18" charset="0"/>
                            </a:rPr>
                            <m:t>𝜋</m:t>
                          </m:r>
                          <m:r>
                            <a:rPr lang="id-ID"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i="1">
                                  <a:latin typeface="Cambria Math" panose="02040503050406030204" pitchFamily="18" charset="0"/>
                                  <a:ea typeface="Times New Roman" panose="02020603050405020304" pitchFamily="18" charset="0"/>
                                  <a:cs typeface="Times New Roman" panose="02020603050405020304" pitchFamily="18" charset="0"/>
                                </a:rPr>
                              </m:ctrlPr>
                            </m:sSupPr>
                            <m:e>
                              <m:r>
                                <a:rPr lang="id-ID" i="1">
                                  <a:latin typeface="Cambria Math" panose="02040503050406030204" pitchFamily="18" charset="0"/>
                                  <a:ea typeface="Times New Roman" panose="02020603050405020304" pitchFamily="18" charset="0"/>
                                  <a:cs typeface="Times New Roman" panose="02020603050405020304" pitchFamily="18" charset="0"/>
                                </a:rPr>
                                <m:t>10</m:t>
                              </m:r>
                            </m:e>
                            <m:sup>
                              <m:r>
                                <a:rPr lang="id-ID" i="1">
                                  <a:latin typeface="Cambria Math" panose="02040503050406030204" pitchFamily="18" charset="0"/>
                                  <a:ea typeface="Times New Roman" panose="02020603050405020304" pitchFamily="18" charset="0"/>
                                  <a:cs typeface="Times New Roman" panose="02020603050405020304" pitchFamily="18" charset="0"/>
                                </a:rPr>
                                <m:t>−7</m:t>
                              </m:r>
                            </m:sup>
                          </m:sSup>
                          <m:r>
                            <a:rPr lang="id-ID" i="1">
                              <a:latin typeface="Cambria Math" panose="02040503050406030204" pitchFamily="18" charset="0"/>
                              <a:ea typeface="Times New Roman" panose="02020603050405020304" pitchFamily="18" charset="0"/>
                              <a:cs typeface="Times New Roman" panose="02020603050405020304" pitchFamily="18" charset="0"/>
                            </a:rPr>
                            <m:t>∙45</m:t>
                          </m:r>
                        </m:num>
                        <m:den>
                          <m:r>
                            <a:rPr lang="id-ID" i="1">
                              <a:latin typeface="Cambria Math" panose="02040503050406030204" pitchFamily="18" charset="0"/>
                              <a:ea typeface="Times New Roman" panose="02020603050405020304" pitchFamily="18" charset="0"/>
                              <a:cs typeface="Times New Roman" panose="02020603050405020304" pitchFamily="18" charset="0"/>
                            </a:rPr>
                            <m:t>2∙</m:t>
                          </m:r>
                          <m:r>
                            <a:rPr lang="id-ID" i="1">
                              <a:latin typeface="Cambria Math" panose="02040503050406030204" pitchFamily="18" charset="0"/>
                              <a:ea typeface="Times New Roman" panose="02020603050405020304" pitchFamily="18" charset="0"/>
                              <a:cs typeface="Times New Roman" panose="02020603050405020304" pitchFamily="18" charset="0"/>
                            </a:rPr>
                            <m:t>𝜋</m:t>
                          </m:r>
                          <m:r>
                            <a:rPr lang="id-ID" i="1">
                              <a:latin typeface="Cambria Math" panose="02040503050406030204" pitchFamily="18" charset="0"/>
                              <a:ea typeface="Times New Roman" panose="02020603050405020304" pitchFamily="18" charset="0"/>
                              <a:cs typeface="Times New Roman" panose="02020603050405020304" pitchFamily="18" charset="0"/>
                            </a:rPr>
                            <m:t>∙15×</m:t>
                          </m:r>
                          <m:sSup>
                            <m:sSupPr>
                              <m:ctrlPr>
                                <a:rPr lang="en-US" i="1">
                                  <a:latin typeface="Cambria Math" panose="02040503050406030204" pitchFamily="18" charset="0"/>
                                  <a:ea typeface="Times New Roman" panose="02020603050405020304" pitchFamily="18" charset="0"/>
                                  <a:cs typeface="Times New Roman" panose="02020603050405020304" pitchFamily="18" charset="0"/>
                                </a:rPr>
                              </m:ctrlPr>
                            </m:sSupPr>
                            <m:e>
                              <m:r>
                                <a:rPr lang="id-ID" i="1">
                                  <a:latin typeface="Cambria Math" panose="02040503050406030204" pitchFamily="18" charset="0"/>
                                  <a:ea typeface="Times New Roman" panose="02020603050405020304" pitchFamily="18" charset="0"/>
                                  <a:cs typeface="Times New Roman" panose="02020603050405020304" pitchFamily="18" charset="0"/>
                                </a:rPr>
                                <m:t>10</m:t>
                              </m:r>
                            </m:e>
                            <m:sup>
                              <m:r>
                                <a:rPr lang="id-ID" i="1">
                                  <a:latin typeface="Cambria Math" panose="02040503050406030204" pitchFamily="18" charset="0"/>
                                  <a:ea typeface="Times New Roman" panose="02020603050405020304" pitchFamily="18" charset="0"/>
                                  <a:cs typeface="Times New Roman" panose="02020603050405020304" pitchFamily="18" charset="0"/>
                                </a:rPr>
                                <m:t>−2</m:t>
                              </m:r>
                            </m:sup>
                          </m:sSup>
                        </m:den>
                      </m:f>
                    </m:oMath>
                  </m:oMathPara>
                </a14:m>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13" name="Rectangle 12">
                <a:extLst>
                  <a:ext uri="{FF2B5EF4-FFF2-40B4-BE49-F238E27FC236}">
                    <a16:creationId xmlns:a16="http://schemas.microsoft.com/office/drawing/2014/main" id="{D13AED3D-81C0-4CBC-BFD5-47D7E5F81AD3}"/>
                  </a:ext>
                </a:extLst>
              </p:cNvPr>
              <p:cNvSpPr>
                <a:spLocks noRot="1" noChangeAspect="1" noMove="1" noResize="1" noEditPoints="1" noAdjustHandles="1" noChangeArrowheads="1" noChangeShapeType="1" noTextEdit="1"/>
              </p:cNvSpPr>
              <p:nvPr/>
            </p:nvSpPr>
            <p:spPr>
              <a:xfrm>
                <a:off x="5747658" y="2775539"/>
                <a:ext cx="3788229" cy="92371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28497972-9F5E-4842-B02E-A3F89D25C55A}"/>
                  </a:ext>
                </a:extLst>
              </p:cNvPr>
              <p:cNvSpPr/>
              <p:nvPr/>
            </p:nvSpPr>
            <p:spPr>
              <a:xfrm>
                <a:off x="6400566" y="2164603"/>
                <a:ext cx="1437381"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d-ID" i="1">
                          <a:latin typeface="Cambria Math" panose="02040503050406030204" pitchFamily="18" charset="0"/>
                          <a:ea typeface="Times New Roman" panose="02020603050405020304" pitchFamily="18" charset="0"/>
                          <a:cs typeface="Times New Roman" panose="02020603050405020304" pitchFamily="18" charset="0"/>
                        </a:rPr>
                        <m:t>𝐵</m:t>
                      </m:r>
                      <m:r>
                        <a:rPr lang="id-ID"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i="1">
                                  <a:latin typeface="Cambria Math" panose="02040503050406030204" pitchFamily="18" charset="0"/>
                                  <a:ea typeface="Times New Roman" panose="02020603050405020304" pitchFamily="18" charset="0"/>
                                  <a:cs typeface="Times New Roman" panose="02020603050405020304" pitchFamily="18" charset="0"/>
                                </a:rPr>
                              </m:ctrlPr>
                            </m:sSubPr>
                            <m:e>
                              <m:r>
                                <a:rPr lang="id-ID" i="1">
                                  <a:latin typeface="Cambria Math" panose="02040503050406030204" pitchFamily="18" charset="0"/>
                                  <a:ea typeface="Times New Roman" panose="02020603050405020304" pitchFamily="18" charset="0"/>
                                  <a:cs typeface="Times New Roman" panose="02020603050405020304" pitchFamily="18" charset="0"/>
                                </a:rPr>
                                <m:t>𝜇</m:t>
                              </m:r>
                            </m:e>
                            <m:sub>
                              <m:r>
                                <a:rPr lang="id-ID" i="1">
                                  <a:latin typeface="Cambria Math" panose="02040503050406030204" pitchFamily="18" charset="0"/>
                                  <a:ea typeface="Times New Roman" panose="02020603050405020304" pitchFamily="18" charset="0"/>
                                  <a:cs typeface="Times New Roman" panose="02020603050405020304" pitchFamily="18" charset="0"/>
                                </a:rPr>
                                <m:t>0</m:t>
                              </m:r>
                            </m:sub>
                          </m:sSub>
                          <m:r>
                            <a:rPr lang="id-ID" i="1">
                              <a:latin typeface="Cambria Math" panose="02040503050406030204" pitchFamily="18" charset="0"/>
                              <a:ea typeface="Times New Roman" panose="02020603050405020304" pitchFamily="18" charset="0"/>
                              <a:cs typeface="Times New Roman" panose="02020603050405020304" pitchFamily="18" charset="0"/>
                            </a:rPr>
                            <m:t>∙</m:t>
                          </m:r>
                          <m:r>
                            <a:rPr lang="id-ID" i="1">
                              <a:latin typeface="Cambria Math" panose="02040503050406030204" pitchFamily="18" charset="0"/>
                              <a:ea typeface="Times New Roman" panose="02020603050405020304" pitchFamily="18" charset="0"/>
                              <a:cs typeface="Times New Roman" panose="02020603050405020304" pitchFamily="18" charset="0"/>
                            </a:rPr>
                            <m:t>𝐼</m:t>
                          </m:r>
                        </m:num>
                        <m:den>
                          <m:r>
                            <a:rPr lang="id-ID" i="1">
                              <a:latin typeface="Cambria Math" panose="02040503050406030204" pitchFamily="18" charset="0"/>
                              <a:ea typeface="Times New Roman" panose="02020603050405020304" pitchFamily="18" charset="0"/>
                              <a:cs typeface="Times New Roman" panose="02020603050405020304" pitchFamily="18" charset="0"/>
                            </a:rPr>
                            <m:t>2∙</m:t>
                          </m:r>
                          <m:r>
                            <a:rPr lang="id-ID" i="1">
                              <a:latin typeface="Cambria Math" panose="02040503050406030204" pitchFamily="18" charset="0"/>
                              <a:ea typeface="Times New Roman" panose="02020603050405020304" pitchFamily="18" charset="0"/>
                              <a:cs typeface="Times New Roman" panose="02020603050405020304" pitchFamily="18" charset="0"/>
                            </a:rPr>
                            <m:t>𝜋</m:t>
                          </m:r>
                          <m:r>
                            <a:rPr lang="id-ID" i="1">
                              <a:latin typeface="Cambria Math" panose="02040503050406030204" pitchFamily="18" charset="0"/>
                              <a:ea typeface="Times New Roman" panose="02020603050405020304" pitchFamily="18" charset="0"/>
                              <a:cs typeface="Times New Roman" panose="02020603050405020304" pitchFamily="18" charset="0"/>
                            </a:rPr>
                            <m:t>∙</m:t>
                          </m:r>
                          <m:r>
                            <a:rPr lang="id-ID" i="1">
                              <a:latin typeface="Cambria Math" panose="02040503050406030204" pitchFamily="18" charset="0"/>
                              <a:ea typeface="Times New Roman" panose="02020603050405020304" pitchFamily="18" charset="0"/>
                              <a:cs typeface="Times New Roman" panose="02020603050405020304" pitchFamily="18" charset="0"/>
                            </a:rPr>
                            <m:t>𝑎</m:t>
                          </m:r>
                        </m:den>
                      </m:f>
                    </m:oMath>
                  </m:oMathPara>
                </a14:m>
                <a:endParaRPr lang="en-US" dirty="0"/>
              </a:p>
            </p:txBody>
          </p:sp>
        </mc:Choice>
        <mc:Fallback xmlns="">
          <p:sp>
            <p:nvSpPr>
              <p:cNvPr id="14" name="Rectangle 13">
                <a:extLst>
                  <a:ext uri="{FF2B5EF4-FFF2-40B4-BE49-F238E27FC236}">
                    <a16:creationId xmlns:a16="http://schemas.microsoft.com/office/drawing/2014/main" id="{28497972-9F5E-4842-B02E-A3F89D25C55A}"/>
                  </a:ext>
                </a:extLst>
              </p:cNvPr>
              <p:cNvSpPr>
                <a:spLocks noRot="1" noChangeAspect="1" noMove="1" noResize="1" noEditPoints="1" noAdjustHandles="1" noChangeArrowheads="1" noChangeShapeType="1" noTextEdit="1"/>
              </p:cNvSpPr>
              <p:nvPr/>
            </p:nvSpPr>
            <p:spPr>
              <a:xfrm>
                <a:off x="6400566" y="2164603"/>
                <a:ext cx="1437381" cy="61093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FCBCC67E-2AEB-483F-B50F-00651A860EA8}"/>
                  </a:ext>
                </a:extLst>
              </p:cNvPr>
              <p:cNvSpPr/>
              <p:nvPr/>
            </p:nvSpPr>
            <p:spPr>
              <a:xfrm>
                <a:off x="6346138" y="3937779"/>
                <a:ext cx="1773242" cy="3724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d-ID" i="1">
                          <a:latin typeface="Cambria Math" panose="02040503050406030204" pitchFamily="18" charset="0"/>
                          <a:ea typeface="Times New Roman" panose="02020603050405020304" pitchFamily="18" charset="0"/>
                          <a:cs typeface="Times New Roman" panose="02020603050405020304" pitchFamily="18" charset="0"/>
                        </a:rPr>
                        <m:t>𝐵</m:t>
                      </m:r>
                      <m:r>
                        <a:rPr lang="id-ID" i="1">
                          <a:latin typeface="Cambria Math" panose="02040503050406030204" pitchFamily="18" charset="0"/>
                          <a:ea typeface="Times New Roman" panose="02020603050405020304" pitchFamily="18" charset="0"/>
                          <a:cs typeface="Times New Roman" panose="02020603050405020304" pitchFamily="18" charset="0"/>
                        </a:rPr>
                        <m:t>=6×</m:t>
                      </m:r>
                      <m:sSup>
                        <m:sSupPr>
                          <m:ctrlPr>
                            <a:rPr lang="en-US" i="1">
                              <a:latin typeface="Cambria Math" panose="02040503050406030204" pitchFamily="18" charset="0"/>
                              <a:ea typeface="Times New Roman" panose="02020603050405020304" pitchFamily="18" charset="0"/>
                              <a:cs typeface="Times New Roman" panose="02020603050405020304" pitchFamily="18" charset="0"/>
                            </a:rPr>
                          </m:ctrlPr>
                        </m:sSupPr>
                        <m:e>
                          <m:r>
                            <a:rPr lang="id-ID" i="1">
                              <a:latin typeface="Cambria Math" panose="02040503050406030204" pitchFamily="18" charset="0"/>
                              <a:ea typeface="Times New Roman" panose="02020603050405020304" pitchFamily="18" charset="0"/>
                              <a:cs typeface="Times New Roman" panose="02020603050405020304" pitchFamily="18" charset="0"/>
                            </a:rPr>
                            <m:t>10</m:t>
                          </m:r>
                        </m:e>
                        <m:sup>
                          <m:r>
                            <a:rPr lang="id-ID" i="1">
                              <a:latin typeface="Cambria Math" panose="02040503050406030204" pitchFamily="18" charset="0"/>
                              <a:ea typeface="Times New Roman" panose="02020603050405020304" pitchFamily="18" charset="0"/>
                              <a:cs typeface="Times New Roman" panose="02020603050405020304" pitchFamily="18" charset="0"/>
                            </a:rPr>
                            <m:t>−5</m:t>
                          </m:r>
                        </m:sup>
                      </m:sSup>
                      <m:r>
                        <a:rPr lang="id-ID" i="1">
                          <a:latin typeface="Cambria Math" panose="02040503050406030204" pitchFamily="18" charset="0"/>
                          <a:ea typeface="Times New Roman" panose="02020603050405020304" pitchFamily="18" charset="0"/>
                          <a:cs typeface="Times New Roman" panose="02020603050405020304" pitchFamily="18" charset="0"/>
                        </a:rPr>
                        <m:t> </m:t>
                      </m:r>
                      <m:r>
                        <a:rPr lang="id-ID" i="1">
                          <a:latin typeface="Cambria Math" panose="02040503050406030204" pitchFamily="18" charset="0"/>
                          <a:ea typeface="Times New Roman" panose="02020603050405020304" pitchFamily="18" charset="0"/>
                          <a:cs typeface="Times New Roman" panose="02020603050405020304" pitchFamily="18" charset="0"/>
                        </a:rPr>
                        <m:t>𝑇</m:t>
                      </m:r>
                    </m:oMath>
                  </m:oMathPara>
                </a14:m>
                <a:endParaRPr lang="en-US" dirty="0"/>
              </a:p>
            </p:txBody>
          </p:sp>
        </mc:Choice>
        <mc:Fallback xmlns="">
          <p:sp>
            <p:nvSpPr>
              <p:cNvPr id="15" name="Rectangle 14">
                <a:extLst>
                  <a:ext uri="{FF2B5EF4-FFF2-40B4-BE49-F238E27FC236}">
                    <a16:creationId xmlns:a16="http://schemas.microsoft.com/office/drawing/2014/main" id="{FCBCC67E-2AEB-483F-B50F-00651A860EA8}"/>
                  </a:ext>
                </a:extLst>
              </p:cNvPr>
              <p:cNvSpPr>
                <a:spLocks noRot="1" noChangeAspect="1" noMove="1" noResize="1" noEditPoints="1" noAdjustHandles="1" noChangeArrowheads="1" noChangeShapeType="1" noTextEdit="1"/>
              </p:cNvSpPr>
              <p:nvPr/>
            </p:nvSpPr>
            <p:spPr>
              <a:xfrm>
                <a:off x="6346138" y="3937779"/>
                <a:ext cx="1773242" cy="37241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5821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randombar(horizontal)">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randombar(horizontal)">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randombar(horizontal)">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additive="base">
                                        <p:cTn id="40" dur="500" fill="hold"/>
                                        <p:tgtEl>
                                          <p:spTgt spid="14"/>
                                        </p:tgtEl>
                                        <p:attrNameLst>
                                          <p:attrName>ppt_x</p:attrName>
                                        </p:attrNameLst>
                                      </p:cBhvr>
                                      <p:tavLst>
                                        <p:tav tm="0">
                                          <p:val>
                                            <p:strVal val="#ppt_x"/>
                                          </p:val>
                                        </p:tav>
                                        <p:tav tm="100000">
                                          <p:val>
                                            <p:strVal val="#ppt_x"/>
                                          </p:val>
                                        </p:tav>
                                      </p:tavLst>
                                    </p:anim>
                                    <p:anim calcmode="lin" valueType="num">
                                      <p:cBhvr additive="base">
                                        <p:cTn id="4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1000"/>
                                        <p:tgtEl>
                                          <p:spTgt spid="13"/>
                                        </p:tgtEl>
                                      </p:cBhvr>
                                    </p:animEffect>
                                    <p:anim calcmode="lin" valueType="num">
                                      <p:cBhvr>
                                        <p:cTn id="47" dur="1000" fill="hold"/>
                                        <p:tgtEl>
                                          <p:spTgt spid="13"/>
                                        </p:tgtEl>
                                        <p:attrNameLst>
                                          <p:attrName>ppt_x</p:attrName>
                                        </p:attrNameLst>
                                      </p:cBhvr>
                                      <p:tavLst>
                                        <p:tav tm="0">
                                          <p:val>
                                            <p:strVal val="#ppt_x"/>
                                          </p:val>
                                        </p:tav>
                                        <p:tav tm="100000">
                                          <p:val>
                                            <p:strVal val="#ppt_x"/>
                                          </p:val>
                                        </p:tav>
                                      </p:tavLst>
                                    </p:anim>
                                    <p:anim calcmode="lin" valueType="num">
                                      <p:cBhvr>
                                        <p:cTn id="4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1000"/>
                                        <p:tgtEl>
                                          <p:spTgt spid="15"/>
                                        </p:tgtEl>
                                      </p:cBhvr>
                                    </p:animEffect>
                                    <p:anim calcmode="lin" valueType="num">
                                      <p:cBhvr>
                                        <p:cTn id="54" dur="1000" fill="hold"/>
                                        <p:tgtEl>
                                          <p:spTgt spid="15"/>
                                        </p:tgtEl>
                                        <p:attrNameLst>
                                          <p:attrName>ppt_x</p:attrName>
                                        </p:attrNameLst>
                                      </p:cBhvr>
                                      <p:tavLst>
                                        <p:tav tm="0">
                                          <p:val>
                                            <p:strVal val="#ppt_x"/>
                                          </p:val>
                                        </p:tav>
                                        <p:tav tm="100000">
                                          <p:val>
                                            <p:strVal val="#ppt_x"/>
                                          </p:val>
                                        </p:tav>
                                      </p:tavLst>
                                    </p:anim>
                                    <p:anim calcmode="lin" valueType="num">
                                      <p:cBhvr>
                                        <p:cTn id="5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8" grpId="0"/>
      <p:bldP spid="10" grpId="0"/>
      <p:bldP spid="12" grpId="0"/>
      <p:bldP spid="13"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6E34B-C8EB-47A1-9966-8D8CC9C804BD}"/>
              </a:ext>
            </a:extLst>
          </p:cNvPr>
          <p:cNvSpPr>
            <a:spLocks noGrp="1"/>
          </p:cNvSpPr>
          <p:nvPr>
            <p:ph type="title"/>
          </p:nvPr>
        </p:nvSpPr>
        <p:spPr>
          <a:xfrm>
            <a:off x="676374" y="326796"/>
            <a:ext cx="10131425" cy="926969"/>
          </a:xfrm>
        </p:spPr>
        <p:txBody>
          <a:bodyPr/>
          <a:lstStyle/>
          <a:p>
            <a:pPr algn="ctr"/>
            <a:r>
              <a:rPr lang="en-US" dirty="0" err="1"/>
              <a:t>Induksi</a:t>
            </a:r>
            <a:r>
              <a:rPr lang="en-US" dirty="0"/>
              <a:t> magnet pada </a:t>
            </a:r>
            <a:r>
              <a:rPr lang="en-US" dirty="0" err="1"/>
              <a:t>kawat</a:t>
            </a:r>
            <a:r>
              <a:rPr lang="en-US" dirty="0"/>
              <a:t> </a:t>
            </a:r>
            <a:r>
              <a:rPr lang="en-US" dirty="0" err="1"/>
              <a:t>melingkar</a:t>
            </a:r>
            <a:r>
              <a:rPr lang="en-US" dirty="0"/>
              <a:t> </a:t>
            </a:r>
            <a:r>
              <a:rPr lang="en-US" dirty="0" err="1"/>
              <a:t>berarus</a:t>
            </a:r>
            <a:endParaRPr lang="en-US" dirty="0"/>
          </a:p>
        </p:txBody>
      </p:sp>
      <p:sp>
        <p:nvSpPr>
          <p:cNvPr id="4" name="Rectangle 3">
            <a:extLst>
              <a:ext uri="{FF2B5EF4-FFF2-40B4-BE49-F238E27FC236}">
                <a16:creationId xmlns:a16="http://schemas.microsoft.com/office/drawing/2014/main" id="{DB1F6835-4D3C-410B-9361-44EFF88F9A5F}"/>
              </a:ext>
            </a:extLst>
          </p:cNvPr>
          <p:cNvSpPr/>
          <p:nvPr/>
        </p:nvSpPr>
        <p:spPr>
          <a:xfrm>
            <a:off x="740199" y="1469076"/>
            <a:ext cx="1964538" cy="1477328"/>
          </a:xfrm>
          <a:prstGeom prst="rect">
            <a:avLst/>
          </a:prstGeom>
        </p:spPr>
        <p:txBody>
          <a:bodyPr wrap="square">
            <a:spAutoFit/>
          </a:bodyPr>
          <a:lstStyle/>
          <a:p>
            <a:pPr algn="just"/>
            <a:r>
              <a:rPr lang="id-ID" dirty="0">
                <a:latin typeface="Times New Roman" panose="02020603050405020304" pitchFamily="18" charset="0"/>
                <a:ea typeface="Times New Roman" panose="02020603050405020304" pitchFamily="18" charset="0"/>
              </a:rPr>
              <a:t>Besar induksi magnetik di </a:t>
            </a:r>
            <a:r>
              <a:rPr lang="en-US" dirty="0">
                <a:latin typeface="Times New Roman" panose="02020603050405020304" pitchFamily="18" charset="0"/>
                <a:ea typeface="Times New Roman" panose="02020603050405020304" pitchFamily="18" charset="0"/>
              </a:rPr>
              <a:t>di </a:t>
            </a:r>
            <a:r>
              <a:rPr lang="en-US" dirty="0" err="1">
                <a:latin typeface="Times New Roman" panose="02020603050405020304" pitchFamily="18" charset="0"/>
                <a:ea typeface="Times New Roman" panose="02020603050405020304" pitchFamily="18" charset="0"/>
              </a:rPr>
              <a:t>pusat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lingkaran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ditentukan</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dengan</a:t>
            </a:r>
            <a:r>
              <a:rPr lang="id-ID" dirty="0">
                <a:latin typeface="Times New Roman" panose="02020603050405020304" pitchFamily="18" charset="0"/>
                <a:ea typeface="Times New Roman" panose="02020603050405020304" pitchFamily="18" charset="0"/>
              </a:rPr>
              <a:t> persamaan</a:t>
            </a:r>
            <a:r>
              <a:rPr lang="en-US" dirty="0">
                <a:latin typeface="Times New Roman" panose="02020603050405020304" pitchFamily="18" charset="0"/>
                <a:ea typeface="Times New Roman" panose="02020603050405020304" pitchFamily="18" charset="0"/>
              </a:rPr>
              <a:t>:</a:t>
            </a:r>
            <a:endParaRPr lang="en-US" dirty="0"/>
          </a:p>
        </p:txBody>
      </p:sp>
      <p:cxnSp>
        <p:nvCxnSpPr>
          <p:cNvPr id="7" name="Straight Arrow Connector 6">
            <a:extLst>
              <a:ext uri="{FF2B5EF4-FFF2-40B4-BE49-F238E27FC236}">
                <a16:creationId xmlns:a16="http://schemas.microsoft.com/office/drawing/2014/main" id="{23643FC9-1A5B-4955-8129-6C14275903E0}"/>
              </a:ext>
            </a:extLst>
          </p:cNvPr>
          <p:cNvCxnSpPr>
            <a:cxnSpLocks/>
          </p:cNvCxnSpPr>
          <p:nvPr/>
        </p:nvCxnSpPr>
        <p:spPr>
          <a:xfrm>
            <a:off x="2943272" y="2051456"/>
            <a:ext cx="805399"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07E2B9BB-01CA-447C-B681-550A29DE89D2}"/>
                  </a:ext>
                </a:extLst>
              </p:cNvPr>
              <p:cNvSpPr/>
              <p:nvPr/>
            </p:nvSpPr>
            <p:spPr>
              <a:xfrm>
                <a:off x="3826542" y="1720611"/>
                <a:ext cx="1572803" cy="6090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𝑩</m:t>
                      </m:r>
                      <m:r>
                        <a:rPr lang="en-US" b="0" i="0">
                          <a:latin typeface="Cambria Math" panose="02040503050406030204" pitchFamily="18" charset="0"/>
                        </a:rPr>
                        <m:t>=</m:t>
                      </m:r>
                      <m:f>
                        <m:fPr>
                          <m:ctrlPr>
                            <a:rPr lang="en-US" b="0" i="1">
                              <a:latin typeface="Cambria Math" panose="02040503050406030204" pitchFamily="18" charset="0"/>
                            </a:rPr>
                          </m:ctrlPr>
                        </m:fPr>
                        <m:num>
                          <m:sSub>
                            <m:sSubPr>
                              <m:ctrlPr>
                                <a:rPr lang="en-US" b="0" i="1">
                                  <a:latin typeface="Cambria Math" panose="02040503050406030204" pitchFamily="18" charset="0"/>
                                </a:rPr>
                              </m:ctrlPr>
                            </m:sSubPr>
                            <m:e>
                              <m:r>
                                <a:rPr lang="en-US" b="1" i="1">
                                  <a:latin typeface="Cambria Math" panose="02040503050406030204" pitchFamily="18" charset="0"/>
                                </a:rPr>
                                <m:t>𝝁</m:t>
                              </m:r>
                            </m:e>
                            <m:sub>
                              <m:r>
                                <a:rPr lang="en-US" b="0" i="0">
                                  <a:latin typeface="Cambria Math" panose="02040503050406030204" pitchFamily="18" charset="0"/>
                                </a:rPr>
                                <m:t>0</m:t>
                              </m:r>
                            </m:sub>
                          </m:sSub>
                          <m:r>
                            <a:rPr lang="en-US" b="0" i="0">
                              <a:latin typeface="Cambria Math" panose="02040503050406030204" pitchFamily="18" charset="0"/>
                            </a:rPr>
                            <m:t>∙</m:t>
                          </m:r>
                          <m:r>
                            <a:rPr lang="en-US" b="1" i="1">
                              <a:latin typeface="Cambria Math" panose="02040503050406030204" pitchFamily="18" charset="0"/>
                            </a:rPr>
                            <m:t>𝑰</m:t>
                          </m:r>
                          <m:r>
                            <a:rPr lang="en-US" b="0" i="0">
                              <a:latin typeface="Cambria Math" panose="02040503050406030204" pitchFamily="18" charset="0"/>
                            </a:rPr>
                            <m:t>∙</m:t>
                          </m:r>
                          <m:r>
                            <a:rPr lang="en-US" b="1" i="1">
                              <a:latin typeface="Cambria Math" panose="02040503050406030204" pitchFamily="18" charset="0"/>
                            </a:rPr>
                            <m:t>𝑵</m:t>
                          </m:r>
                        </m:num>
                        <m:den>
                          <m:r>
                            <a:rPr lang="en-US" b="0" i="0">
                              <a:latin typeface="Cambria Math" panose="02040503050406030204" pitchFamily="18" charset="0"/>
                            </a:rPr>
                            <m:t>2∙</m:t>
                          </m:r>
                          <m:r>
                            <a:rPr lang="en-US" b="1" i="1">
                              <a:latin typeface="Cambria Math" panose="02040503050406030204" pitchFamily="18" charset="0"/>
                            </a:rPr>
                            <m:t>𝒓</m:t>
                          </m:r>
                        </m:den>
                      </m:f>
                    </m:oMath>
                  </m:oMathPara>
                </a14:m>
                <a:endParaRPr lang="en-US" dirty="0"/>
              </a:p>
            </p:txBody>
          </p:sp>
        </mc:Choice>
        <mc:Fallback xmlns="">
          <p:sp>
            <p:nvSpPr>
              <p:cNvPr id="9" name="Rectangle 8">
                <a:extLst>
                  <a:ext uri="{FF2B5EF4-FFF2-40B4-BE49-F238E27FC236}">
                    <a16:creationId xmlns:a16="http://schemas.microsoft.com/office/drawing/2014/main" id="{07E2B9BB-01CA-447C-B681-550A29DE89D2}"/>
                  </a:ext>
                </a:extLst>
              </p:cNvPr>
              <p:cNvSpPr>
                <a:spLocks noRot="1" noChangeAspect="1" noMove="1" noResize="1" noEditPoints="1" noAdjustHandles="1" noChangeArrowheads="1" noChangeShapeType="1" noTextEdit="1"/>
              </p:cNvSpPr>
              <p:nvPr/>
            </p:nvSpPr>
            <p:spPr>
              <a:xfrm>
                <a:off x="3826542" y="1720611"/>
                <a:ext cx="1572803" cy="609077"/>
              </a:xfrm>
              <a:prstGeom prst="rect">
                <a:avLst/>
              </a:prstGeom>
              <a:blipFill>
                <a:blip r:embed="rId2"/>
                <a:stretch>
                  <a:fillRect/>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615EA8DC-41A6-4563-AD91-EFF92EFCA4EF}"/>
              </a:ext>
            </a:extLst>
          </p:cNvPr>
          <p:cNvCxnSpPr>
            <a:cxnSpLocks/>
          </p:cNvCxnSpPr>
          <p:nvPr/>
        </p:nvCxnSpPr>
        <p:spPr>
          <a:xfrm>
            <a:off x="5879915" y="1997944"/>
            <a:ext cx="805399"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12" name="Rectangle 11">
            <a:extLst>
              <a:ext uri="{FF2B5EF4-FFF2-40B4-BE49-F238E27FC236}">
                <a16:creationId xmlns:a16="http://schemas.microsoft.com/office/drawing/2014/main" id="{65E3BE45-301D-4BD7-A23B-E1156741AB00}"/>
              </a:ext>
            </a:extLst>
          </p:cNvPr>
          <p:cNvSpPr/>
          <p:nvPr/>
        </p:nvSpPr>
        <p:spPr>
          <a:xfrm>
            <a:off x="6282615" y="1330577"/>
            <a:ext cx="6096000" cy="1754326"/>
          </a:xfrm>
          <a:prstGeom prst="rect">
            <a:avLst/>
          </a:prstGeom>
        </p:spPr>
        <p:txBody>
          <a:bodyPr>
            <a:spAutoFit/>
          </a:bodyPr>
          <a:lstStyle/>
          <a:p>
            <a:pPr marL="630555">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Keterangan :</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630555">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B = Induksi magnet (Wb/m</a:t>
            </a:r>
            <a:r>
              <a:rPr lang="id-ID" baseline="30000" dirty="0">
                <a:latin typeface="Times New Roman" panose="02020603050405020304" pitchFamily="18" charset="0"/>
                <a:ea typeface="Times New Roman" panose="02020603050405020304" pitchFamily="18" charset="0"/>
                <a:cs typeface="Times New Roman" panose="02020603050405020304" pitchFamily="18" charset="0"/>
              </a:rPr>
              <a:t>2</a:t>
            </a:r>
            <a:r>
              <a:rPr lang="id-ID" dirty="0">
                <a:latin typeface="Times New Roman" panose="02020603050405020304" pitchFamily="18" charset="0"/>
                <a:ea typeface="Times New Roman" panose="02020603050405020304" pitchFamily="18" charset="0"/>
                <a:cs typeface="Times New Roman" panose="02020603050405020304" pitchFamily="18" charset="0"/>
              </a:rPr>
              <a:t> = Tesla) </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630555">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r  = jari-jari lingkaran (m) </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630555">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I  = kuat arus listrik (A) </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630555">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N = jumlah lilitan</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630555">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µ</a:t>
            </a:r>
            <a:r>
              <a:rPr lang="id-ID" baseline="-25000" dirty="0">
                <a:latin typeface="Times New Roman" panose="02020603050405020304" pitchFamily="18" charset="0"/>
                <a:ea typeface="Times New Roman" panose="02020603050405020304" pitchFamily="18" charset="0"/>
                <a:cs typeface="Times New Roman" panose="02020603050405020304" pitchFamily="18" charset="0"/>
              </a:rPr>
              <a:t>0</a:t>
            </a:r>
            <a:r>
              <a:rPr lang="id-ID" dirty="0">
                <a:latin typeface="Times New Roman" panose="02020603050405020304" pitchFamily="18" charset="0"/>
                <a:ea typeface="Times New Roman" panose="02020603050405020304" pitchFamily="18" charset="0"/>
                <a:cs typeface="Times New Roman" panose="02020603050405020304" pitchFamily="18" charset="0"/>
              </a:rPr>
              <a:t> = permeabilitas vakum (4π × 10</a:t>
            </a:r>
            <a:r>
              <a:rPr lang="id-ID" baseline="30000" dirty="0">
                <a:latin typeface="Times New Roman" panose="02020603050405020304" pitchFamily="18" charset="0"/>
                <a:ea typeface="Times New Roman" panose="02020603050405020304" pitchFamily="18" charset="0"/>
                <a:cs typeface="Times New Roman" panose="02020603050405020304" pitchFamily="18" charset="0"/>
              </a:rPr>
              <a:t>-7</a:t>
            </a:r>
            <a:r>
              <a:rPr lang="id-ID" dirty="0">
                <a:latin typeface="Times New Roman" panose="02020603050405020304" pitchFamily="18" charset="0"/>
                <a:ea typeface="Times New Roman" panose="02020603050405020304" pitchFamily="18" charset="0"/>
                <a:cs typeface="Times New Roman" panose="02020603050405020304" pitchFamily="18" charset="0"/>
              </a:rPr>
              <a:t> Wb/Am)</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0AA4CB5F-A1EB-41D4-B393-374766D8BDFF}"/>
              </a:ext>
            </a:extLst>
          </p:cNvPr>
          <p:cNvPicPr>
            <a:picLocks noChangeAspect="1"/>
          </p:cNvPicPr>
          <p:nvPr/>
        </p:nvPicPr>
        <p:blipFill>
          <a:blip r:embed="rId3"/>
          <a:stretch>
            <a:fillRect/>
          </a:stretch>
        </p:blipFill>
        <p:spPr>
          <a:xfrm>
            <a:off x="2337636" y="3475040"/>
            <a:ext cx="2016670" cy="1477328"/>
          </a:xfrm>
          <a:prstGeom prst="rect">
            <a:avLst/>
          </a:prstGeom>
        </p:spPr>
      </p:pic>
      <p:sp>
        <p:nvSpPr>
          <p:cNvPr id="17" name="Rectangle 16">
            <a:extLst>
              <a:ext uri="{FF2B5EF4-FFF2-40B4-BE49-F238E27FC236}">
                <a16:creationId xmlns:a16="http://schemas.microsoft.com/office/drawing/2014/main" id="{11CFA65F-3D60-4AD5-BFA4-D946ACB5C1FC}"/>
              </a:ext>
            </a:extLst>
          </p:cNvPr>
          <p:cNvSpPr/>
          <p:nvPr/>
        </p:nvSpPr>
        <p:spPr>
          <a:xfrm>
            <a:off x="2244434" y="5137389"/>
            <a:ext cx="2203073" cy="923330"/>
          </a:xfrm>
          <a:prstGeom prst="rect">
            <a:avLst/>
          </a:prstGeom>
        </p:spPr>
        <p:txBody>
          <a:bodyPr wrap="square">
            <a:spAutoFit/>
          </a:bodyPr>
          <a:lstStyle/>
          <a:p>
            <a:pPr algn="ctr"/>
            <a:r>
              <a:rPr lang="en-US" dirty="0" err="1">
                <a:latin typeface="Times New Roman" panose="02020603050405020304" pitchFamily="18" charset="0"/>
                <a:ea typeface="Times New Roman" panose="02020603050405020304" pitchFamily="18" charset="0"/>
              </a:rPr>
              <a:t>Arus</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listrik</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melingkar</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titik</a:t>
            </a:r>
            <a:r>
              <a:rPr lang="en-US" dirty="0">
                <a:latin typeface="Times New Roman" panose="02020603050405020304" pitchFamily="18" charset="0"/>
                <a:ea typeface="Times New Roman" panose="02020603050405020304" pitchFamily="18" charset="0"/>
              </a:rPr>
              <a:t> O pada </a:t>
            </a:r>
            <a:r>
              <a:rPr lang="en-US" dirty="0" err="1">
                <a:latin typeface="Times New Roman" panose="02020603050405020304" pitchFamily="18" charset="0"/>
                <a:ea typeface="Times New Roman" panose="02020603050405020304" pitchFamily="18" charset="0"/>
              </a:rPr>
              <a:t>pusat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lingkaran</a:t>
            </a:r>
            <a:endParaRPr lang="en-US" dirty="0"/>
          </a:p>
        </p:txBody>
      </p:sp>
      <p:pic>
        <p:nvPicPr>
          <p:cNvPr id="19" name="Picture 18">
            <a:extLst>
              <a:ext uri="{FF2B5EF4-FFF2-40B4-BE49-F238E27FC236}">
                <a16:creationId xmlns:a16="http://schemas.microsoft.com/office/drawing/2014/main" id="{6E9382FB-A891-4F05-8FCE-1EB0F229133F}"/>
              </a:ext>
            </a:extLst>
          </p:cNvPr>
          <p:cNvPicPr>
            <a:picLocks noChangeAspect="1"/>
          </p:cNvPicPr>
          <p:nvPr/>
        </p:nvPicPr>
        <p:blipFill>
          <a:blip r:embed="rId4"/>
          <a:stretch>
            <a:fillRect/>
          </a:stretch>
        </p:blipFill>
        <p:spPr>
          <a:xfrm>
            <a:off x="5879915" y="3475040"/>
            <a:ext cx="3059108" cy="1477325"/>
          </a:xfrm>
          <a:prstGeom prst="rect">
            <a:avLst/>
          </a:prstGeom>
        </p:spPr>
      </p:pic>
      <p:sp>
        <p:nvSpPr>
          <p:cNvPr id="20" name="Rectangle 19">
            <a:extLst>
              <a:ext uri="{FF2B5EF4-FFF2-40B4-BE49-F238E27FC236}">
                <a16:creationId xmlns:a16="http://schemas.microsoft.com/office/drawing/2014/main" id="{A52280CB-9EDA-4678-8BF1-E24F7839C085}"/>
              </a:ext>
            </a:extLst>
          </p:cNvPr>
          <p:cNvSpPr/>
          <p:nvPr/>
        </p:nvSpPr>
        <p:spPr>
          <a:xfrm>
            <a:off x="6000464" y="5065758"/>
            <a:ext cx="2843023" cy="923330"/>
          </a:xfrm>
          <a:prstGeom prst="rect">
            <a:avLst/>
          </a:prstGeom>
        </p:spPr>
        <p:txBody>
          <a:bodyPr wrap="square">
            <a:spAutoFit/>
          </a:bodyPr>
          <a:lstStyle/>
          <a:p>
            <a:pPr algn="ctr"/>
            <a:r>
              <a:rPr lang="en-US" dirty="0" err="1">
                <a:latin typeface="Times New Roman" panose="02020603050405020304" pitchFamily="18" charset="0"/>
                <a:ea typeface="Times New Roman" panose="02020603050405020304" pitchFamily="18" charset="0"/>
              </a:rPr>
              <a:t>Arus</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garis-garis</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medan</a:t>
            </a:r>
            <a:r>
              <a:rPr lang="en-US" dirty="0">
                <a:latin typeface="Times New Roman" panose="02020603050405020304" pitchFamily="18" charset="0"/>
                <a:ea typeface="Times New Roman" panose="02020603050405020304" pitchFamily="18" charset="0"/>
              </a:rPr>
              <a:t> magnet di </a:t>
            </a:r>
            <a:r>
              <a:rPr lang="en-US" dirty="0" err="1">
                <a:latin typeface="Times New Roman" panose="02020603050405020304" pitchFamily="18" charset="0"/>
                <a:ea typeface="Times New Roman" panose="02020603050405020304" pitchFamily="18" charset="0"/>
              </a:rPr>
              <a:t>sekitar</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arus</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melingkar</a:t>
            </a:r>
            <a:endParaRPr lang="en-US" dirty="0"/>
          </a:p>
        </p:txBody>
      </p:sp>
    </p:spTree>
    <p:extLst>
      <p:ext uri="{BB962C8B-B14F-4D97-AF65-F5344CB8AC3E}">
        <p14:creationId xmlns:p14="http://schemas.microsoft.com/office/powerpoint/2010/main" val="1903337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randombar(horizont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arn(inVertical)">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down)">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down)">
                                      <p:cBhvr>
                                        <p:cTn id="50" dur="500"/>
                                        <p:tgtEl>
                                          <p:spTgt spid="19"/>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9" grpId="0"/>
      <p:bldP spid="12" grpId="0"/>
      <p:bldP spid="17" grpId="0"/>
      <p:bldP spid="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95B27D2-CDF8-48AF-A9F0-8032627298A8}"/>
              </a:ext>
            </a:extLst>
          </p:cNvPr>
          <p:cNvSpPr>
            <a:spLocks noGrp="1"/>
          </p:cNvSpPr>
          <p:nvPr>
            <p:ph type="title"/>
          </p:nvPr>
        </p:nvSpPr>
        <p:spPr>
          <a:xfrm>
            <a:off x="598716" y="598714"/>
            <a:ext cx="3254828" cy="566057"/>
          </a:xfrm>
        </p:spPr>
        <p:txBody>
          <a:bodyPr>
            <a:normAutofit fontScale="90000"/>
          </a:bodyPr>
          <a:lstStyle/>
          <a:p>
            <a:pPr algn="ctr"/>
            <a:r>
              <a:rPr lang="en-US" b="1" dirty="0" err="1"/>
              <a:t>Contoh</a:t>
            </a:r>
            <a:r>
              <a:rPr lang="en-US" b="1" dirty="0"/>
              <a:t> </a:t>
            </a:r>
            <a:r>
              <a:rPr lang="en-US" b="1" dirty="0" err="1"/>
              <a:t>soal</a:t>
            </a:r>
            <a:r>
              <a:rPr lang="en-US" b="1" dirty="0"/>
              <a:t> 2:</a:t>
            </a:r>
          </a:p>
        </p:txBody>
      </p:sp>
      <p:sp>
        <p:nvSpPr>
          <p:cNvPr id="5" name="Rectangle 4">
            <a:extLst>
              <a:ext uri="{FF2B5EF4-FFF2-40B4-BE49-F238E27FC236}">
                <a16:creationId xmlns:a16="http://schemas.microsoft.com/office/drawing/2014/main" id="{D3FBB92B-40C0-4AAD-B1FC-95FE6283B343}"/>
              </a:ext>
            </a:extLst>
          </p:cNvPr>
          <p:cNvSpPr/>
          <p:nvPr/>
        </p:nvSpPr>
        <p:spPr>
          <a:xfrm>
            <a:off x="3951514" y="598714"/>
            <a:ext cx="7402285" cy="1015663"/>
          </a:xfrm>
          <a:prstGeom prst="rect">
            <a:avLst/>
          </a:prstGeom>
        </p:spPr>
        <p:txBody>
          <a:bodyPr wrap="square">
            <a:spAutoFit/>
          </a:bodyPr>
          <a:lstStyle/>
          <a:p>
            <a:r>
              <a:rPr lang="id-ID" sz="2000" dirty="0">
                <a:latin typeface="Times New Roman" panose="02020603050405020304" pitchFamily="18" charset="0"/>
                <a:ea typeface="Times New Roman" panose="02020603050405020304" pitchFamily="18" charset="0"/>
              </a:rPr>
              <a:t>Sebuah kumparan kawat melingkar berjari-jari 10 cm memiliki 40 lilitan. Jika arus listrik yang mengalir dalam kumparan tersebut 8 ampere, berapakah induksi magnetik yang terjadi di pusat kumparan?</a:t>
            </a:r>
            <a:endParaRPr lang="en-US" sz="2000" dirty="0"/>
          </a:p>
        </p:txBody>
      </p:sp>
      <p:sp>
        <p:nvSpPr>
          <p:cNvPr id="8" name="Rectangle 7">
            <a:extLst>
              <a:ext uri="{FF2B5EF4-FFF2-40B4-BE49-F238E27FC236}">
                <a16:creationId xmlns:a16="http://schemas.microsoft.com/office/drawing/2014/main" id="{2AAC7416-043E-4E82-AC19-EA33618EE72F}"/>
              </a:ext>
            </a:extLst>
          </p:cNvPr>
          <p:cNvSpPr/>
          <p:nvPr/>
        </p:nvSpPr>
        <p:spPr>
          <a:xfrm>
            <a:off x="2449286" y="1802088"/>
            <a:ext cx="6836228"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PENYELESAIAN</a:t>
            </a:r>
            <a:endParaRPr lang="en-US" sz="2000" b="1" dirty="0"/>
          </a:p>
        </p:txBody>
      </p:sp>
      <p:sp>
        <p:nvSpPr>
          <p:cNvPr id="9" name="Rectangle 8">
            <a:extLst>
              <a:ext uri="{FF2B5EF4-FFF2-40B4-BE49-F238E27FC236}">
                <a16:creationId xmlns:a16="http://schemas.microsoft.com/office/drawing/2014/main" id="{BFB005CD-1AD8-497D-98A2-BB5D880F0D6A}"/>
              </a:ext>
            </a:extLst>
          </p:cNvPr>
          <p:cNvSpPr/>
          <p:nvPr/>
        </p:nvSpPr>
        <p:spPr>
          <a:xfrm>
            <a:off x="195943" y="2389909"/>
            <a:ext cx="4169228" cy="1294393"/>
          </a:xfrm>
          <a:prstGeom prst="rect">
            <a:avLst/>
          </a:prstGeom>
        </p:spPr>
        <p:txBody>
          <a:bodyPr wrap="square">
            <a:spAutoFit/>
          </a:bodyPr>
          <a:lstStyle/>
          <a:p>
            <a:pPr marL="630555">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Diketahui : r = 10 cm = 1 × 10</a:t>
            </a:r>
            <a:r>
              <a:rPr lang="id-ID" baseline="30000" dirty="0">
                <a:latin typeface="Times New Roman" panose="02020603050405020304" pitchFamily="18" charset="0"/>
                <a:ea typeface="Times New Roman" panose="02020603050405020304" pitchFamily="18" charset="0"/>
                <a:cs typeface="Times New Roman" panose="02020603050405020304" pitchFamily="18" charset="0"/>
              </a:rPr>
              <a:t>-1</a:t>
            </a:r>
            <a:r>
              <a:rPr lang="id-ID" dirty="0">
                <a:latin typeface="Times New Roman" panose="02020603050405020304" pitchFamily="18" charset="0"/>
                <a:ea typeface="Times New Roman" panose="02020603050405020304" pitchFamily="18" charset="0"/>
                <a:cs typeface="Times New Roman" panose="02020603050405020304" pitchFamily="18" charset="0"/>
              </a:rPr>
              <a:t> m</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630555">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id-ID" dirty="0">
                <a:latin typeface="Times New Roman" panose="02020603050405020304" pitchFamily="18" charset="0"/>
                <a:ea typeface="Times New Roman" panose="02020603050405020304" pitchFamily="18" charset="0"/>
                <a:cs typeface="Times New Roman" panose="02020603050405020304" pitchFamily="18" charset="0"/>
              </a:rPr>
              <a:t>N = 40 lilitan</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630555">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id-ID" dirty="0">
                <a:latin typeface="Times New Roman" panose="02020603050405020304" pitchFamily="18" charset="0"/>
                <a:ea typeface="Times New Roman" panose="02020603050405020304" pitchFamily="18" charset="0"/>
                <a:cs typeface="Times New Roman" panose="02020603050405020304" pitchFamily="18" charset="0"/>
              </a:rPr>
              <a:t>I = 8 A</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699FAFC1-2C71-449D-87EA-064389D1926E}"/>
              </a:ext>
            </a:extLst>
          </p:cNvPr>
          <p:cNvSpPr/>
          <p:nvPr/>
        </p:nvSpPr>
        <p:spPr>
          <a:xfrm>
            <a:off x="846147" y="3861127"/>
            <a:ext cx="1467068" cy="369332"/>
          </a:xfrm>
          <a:prstGeom prst="rect">
            <a:avLst/>
          </a:prstGeom>
        </p:spPr>
        <p:txBody>
          <a:bodyPr wrap="none">
            <a:spAutoFit/>
          </a:bodyPr>
          <a:lstStyle/>
          <a:p>
            <a:r>
              <a:rPr lang="id-ID" dirty="0">
                <a:latin typeface="Times New Roman" panose="02020603050405020304" pitchFamily="18" charset="0"/>
                <a:ea typeface="Times New Roman" panose="02020603050405020304" pitchFamily="18" charset="0"/>
              </a:rPr>
              <a:t>Ditanya : B ? </a:t>
            </a:r>
            <a:endParaRPr lang="en-US" dirty="0"/>
          </a:p>
        </p:txBody>
      </p:sp>
      <p:sp>
        <p:nvSpPr>
          <p:cNvPr id="11" name="Rectangle 10">
            <a:extLst>
              <a:ext uri="{FF2B5EF4-FFF2-40B4-BE49-F238E27FC236}">
                <a16:creationId xmlns:a16="http://schemas.microsoft.com/office/drawing/2014/main" id="{6CEA4015-8661-46F1-B558-D25AA9BD97C7}"/>
              </a:ext>
            </a:extLst>
          </p:cNvPr>
          <p:cNvSpPr/>
          <p:nvPr/>
        </p:nvSpPr>
        <p:spPr>
          <a:xfrm>
            <a:off x="3951514" y="2389909"/>
            <a:ext cx="2427514" cy="463397"/>
          </a:xfrm>
          <a:prstGeom prst="rect">
            <a:avLst/>
          </a:prstGeom>
        </p:spPr>
        <p:txBody>
          <a:bodyPr wrap="square">
            <a:spAutoFit/>
          </a:bodyPr>
          <a:lstStyle/>
          <a:p>
            <a:pPr marL="630555">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Jawab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7E4C0E5B-2428-4730-A14A-C8D51A5BA535}"/>
                  </a:ext>
                </a:extLst>
              </p:cNvPr>
              <p:cNvSpPr/>
              <p:nvPr/>
            </p:nvSpPr>
            <p:spPr>
              <a:xfrm>
                <a:off x="5464628" y="2251694"/>
                <a:ext cx="3189515" cy="867482"/>
              </a:xfrm>
              <a:prstGeom prst="rect">
                <a:avLst/>
              </a:prstGeom>
            </p:spPr>
            <p:txBody>
              <a:bodyPr wrap="square">
                <a:spAutoFit/>
              </a:bodyPr>
              <a:lstStyle/>
              <a:p>
                <a:pPr marL="630555">
                  <a:lnSpc>
                    <a:spcPct val="150000"/>
                  </a:lnSpc>
                  <a:spcAft>
                    <a:spcPts val="0"/>
                  </a:spcAft>
                </a:pPr>
                <a14:m>
                  <m:oMathPara xmlns:m="http://schemas.openxmlformats.org/officeDocument/2006/math">
                    <m:oMathParaPr>
                      <m:jc m:val="centerGroup"/>
                    </m:oMathParaPr>
                    <m:oMath xmlns:m="http://schemas.openxmlformats.org/officeDocument/2006/math">
                      <m:r>
                        <a:rPr lang="id-ID" i="1">
                          <a:latin typeface="Cambria Math" panose="02040503050406030204" pitchFamily="18" charset="0"/>
                          <a:ea typeface="Times New Roman" panose="02020603050405020304" pitchFamily="18" charset="0"/>
                          <a:cs typeface="Times New Roman" panose="02020603050405020304" pitchFamily="18" charset="0"/>
                        </a:rPr>
                        <m:t>𝐵</m:t>
                      </m:r>
                      <m:r>
                        <a:rPr lang="id-ID"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i="1">
                                  <a:latin typeface="Cambria Math" panose="02040503050406030204" pitchFamily="18" charset="0"/>
                                  <a:ea typeface="Times New Roman" panose="02020603050405020304" pitchFamily="18" charset="0"/>
                                  <a:cs typeface="Times New Roman" panose="02020603050405020304" pitchFamily="18" charset="0"/>
                                </a:rPr>
                              </m:ctrlPr>
                            </m:sSubPr>
                            <m:e>
                              <m:r>
                                <a:rPr lang="id-ID" i="1">
                                  <a:latin typeface="Cambria Math" panose="02040503050406030204" pitchFamily="18" charset="0"/>
                                  <a:ea typeface="Times New Roman" panose="02020603050405020304" pitchFamily="18" charset="0"/>
                                  <a:cs typeface="Times New Roman" panose="02020603050405020304" pitchFamily="18" charset="0"/>
                                </a:rPr>
                                <m:t>𝜇</m:t>
                              </m:r>
                            </m:e>
                            <m:sub>
                              <m:r>
                                <a:rPr lang="id-ID" i="1">
                                  <a:latin typeface="Cambria Math" panose="02040503050406030204" pitchFamily="18" charset="0"/>
                                  <a:ea typeface="Times New Roman" panose="02020603050405020304" pitchFamily="18" charset="0"/>
                                  <a:cs typeface="Times New Roman" panose="02020603050405020304" pitchFamily="18" charset="0"/>
                                </a:rPr>
                                <m:t>0</m:t>
                              </m:r>
                            </m:sub>
                          </m:sSub>
                          <m:r>
                            <a:rPr lang="id-ID" i="1">
                              <a:latin typeface="Cambria Math" panose="02040503050406030204" pitchFamily="18" charset="0"/>
                              <a:ea typeface="Times New Roman" panose="02020603050405020304" pitchFamily="18" charset="0"/>
                              <a:cs typeface="Times New Roman" panose="02020603050405020304" pitchFamily="18" charset="0"/>
                            </a:rPr>
                            <m:t>∙</m:t>
                          </m:r>
                          <m:r>
                            <a:rPr lang="id-ID" i="1">
                              <a:latin typeface="Cambria Math" panose="02040503050406030204" pitchFamily="18" charset="0"/>
                              <a:ea typeface="Times New Roman" panose="02020603050405020304" pitchFamily="18" charset="0"/>
                              <a:cs typeface="Times New Roman" panose="02020603050405020304" pitchFamily="18" charset="0"/>
                            </a:rPr>
                            <m:t>𝐼</m:t>
                          </m:r>
                          <m:r>
                            <a:rPr lang="id-ID" i="1">
                              <a:latin typeface="Cambria Math" panose="02040503050406030204" pitchFamily="18" charset="0"/>
                              <a:ea typeface="Times New Roman" panose="02020603050405020304" pitchFamily="18" charset="0"/>
                              <a:cs typeface="Times New Roman" panose="02020603050405020304" pitchFamily="18" charset="0"/>
                            </a:rPr>
                            <m:t>∙</m:t>
                          </m:r>
                          <m:r>
                            <a:rPr lang="id-ID" i="1">
                              <a:latin typeface="Cambria Math" panose="02040503050406030204" pitchFamily="18" charset="0"/>
                              <a:ea typeface="Times New Roman" panose="02020603050405020304" pitchFamily="18" charset="0"/>
                              <a:cs typeface="Times New Roman" panose="02020603050405020304" pitchFamily="18" charset="0"/>
                            </a:rPr>
                            <m:t>𝑁</m:t>
                          </m:r>
                        </m:num>
                        <m:den>
                          <m:r>
                            <a:rPr lang="id-ID" i="1">
                              <a:latin typeface="Cambria Math" panose="02040503050406030204" pitchFamily="18" charset="0"/>
                              <a:ea typeface="Times New Roman" panose="02020603050405020304" pitchFamily="18" charset="0"/>
                              <a:cs typeface="Times New Roman" panose="02020603050405020304" pitchFamily="18" charset="0"/>
                            </a:rPr>
                            <m:t>2∙</m:t>
                          </m:r>
                          <m:r>
                            <a:rPr lang="id-ID" i="1">
                              <a:latin typeface="Cambria Math" panose="02040503050406030204" pitchFamily="18" charset="0"/>
                              <a:ea typeface="Times New Roman" panose="02020603050405020304" pitchFamily="18" charset="0"/>
                              <a:cs typeface="Times New Roman" panose="02020603050405020304" pitchFamily="18" charset="0"/>
                            </a:rPr>
                            <m:t>𝑟</m:t>
                          </m:r>
                        </m:den>
                      </m:f>
                      <m:r>
                        <a:rPr lang="id-ID" i="1">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13" name="Rectangle 12">
                <a:extLst>
                  <a:ext uri="{FF2B5EF4-FFF2-40B4-BE49-F238E27FC236}">
                    <a16:creationId xmlns:a16="http://schemas.microsoft.com/office/drawing/2014/main" id="{7E4C0E5B-2428-4730-A14A-C8D51A5BA535}"/>
                  </a:ext>
                </a:extLst>
              </p:cNvPr>
              <p:cNvSpPr>
                <a:spLocks noRot="1" noChangeAspect="1" noMove="1" noResize="1" noEditPoints="1" noAdjustHandles="1" noChangeArrowheads="1" noChangeShapeType="1" noTextEdit="1"/>
              </p:cNvSpPr>
              <p:nvPr/>
            </p:nvSpPr>
            <p:spPr>
              <a:xfrm>
                <a:off x="5464628" y="2251694"/>
                <a:ext cx="3189515" cy="86748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6844A016-0209-4B51-8916-BA501BDCD9DF}"/>
                  </a:ext>
                </a:extLst>
              </p:cNvPr>
              <p:cNvSpPr/>
              <p:nvPr/>
            </p:nvSpPr>
            <p:spPr>
              <a:xfrm>
                <a:off x="5389048" y="2957621"/>
                <a:ext cx="4875565" cy="923651"/>
              </a:xfrm>
              <a:prstGeom prst="rect">
                <a:avLst/>
              </a:prstGeom>
            </p:spPr>
            <p:txBody>
              <a:bodyPr wrap="none">
                <a:spAutoFit/>
              </a:bodyPr>
              <a:lstStyle/>
              <a:p>
                <a:pPr marL="630555">
                  <a:lnSpc>
                    <a:spcPct val="150000"/>
                  </a:lnSpc>
                  <a:spcAft>
                    <a:spcPts val="0"/>
                  </a:spcAft>
                </a:pPr>
                <a14:m>
                  <m:oMathPara xmlns:m="http://schemas.openxmlformats.org/officeDocument/2006/math">
                    <m:oMathParaPr>
                      <m:jc m:val="centerGroup"/>
                    </m:oMathParaPr>
                    <m:oMath xmlns:m="http://schemas.openxmlformats.org/officeDocument/2006/math">
                      <m:r>
                        <a:rPr lang="id-ID" i="1">
                          <a:latin typeface="Cambria Math" panose="02040503050406030204" pitchFamily="18" charset="0"/>
                          <a:ea typeface="Times New Roman" panose="02020603050405020304" pitchFamily="18" charset="0"/>
                          <a:cs typeface="Times New Roman" panose="02020603050405020304" pitchFamily="18" charset="0"/>
                        </a:rPr>
                        <m:t>𝐵</m:t>
                      </m:r>
                      <m:r>
                        <a:rPr lang="id-ID"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latin typeface="Cambria Math" panose="02040503050406030204" pitchFamily="18" charset="0"/>
                              <a:ea typeface="Times New Roman" panose="02020603050405020304" pitchFamily="18" charset="0"/>
                              <a:cs typeface="Times New Roman" panose="02020603050405020304" pitchFamily="18" charset="0"/>
                            </a:rPr>
                          </m:ctrlPr>
                        </m:fPr>
                        <m:num>
                          <m:r>
                            <a:rPr lang="id-ID" i="1">
                              <a:latin typeface="Cambria Math" panose="02040503050406030204" pitchFamily="18" charset="0"/>
                              <a:ea typeface="Times New Roman" panose="02020603050405020304" pitchFamily="18" charset="0"/>
                              <a:cs typeface="Times New Roman" panose="02020603050405020304" pitchFamily="18" charset="0"/>
                            </a:rPr>
                            <m:t>4</m:t>
                          </m:r>
                          <m:r>
                            <a:rPr lang="id-ID" i="1">
                              <a:latin typeface="Cambria Math" panose="02040503050406030204" pitchFamily="18" charset="0"/>
                              <a:ea typeface="Times New Roman" panose="02020603050405020304" pitchFamily="18" charset="0"/>
                              <a:cs typeface="Times New Roman" panose="02020603050405020304" pitchFamily="18" charset="0"/>
                            </a:rPr>
                            <m:t>𝜋</m:t>
                          </m:r>
                          <m:r>
                            <a:rPr lang="id-ID"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i="1">
                                  <a:latin typeface="Cambria Math" panose="02040503050406030204" pitchFamily="18" charset="0"/>
                                  <a:ea typeface="Times New Roman" panose="02020603050405020304" pitchFamily="18" charset="0"/>
                                  <a:cs typeface="Times New Roman" panose="02020603050405020304" pitchFamily="18" charset="0"/>
                                </a:rPr>
                              </m:ctrlPr>
                            </m:sSupPr>
                            <m:e>
                              <m:r>
                                <a:rPr lang="id-ID" i="1">
                                  <a:latin typeface="Cambria Math" panose="02040503050406030204" pitchFamily="18" charset="0"/>
                                  <a:ea typeface="Times New Roman" panose="02020603050405020304" pitchFamily="18" charset="0"/>
                                  <a:cs typeface="Times New Roman" panose="02020603050405020304" pitchFamily="18" charset="0"/>
                                </a:rPr>
                                <m:t>10</m:t>
                              </m:r>
                            </m:e>
                            <m:sup>
                              <m:r>
                                <a:rPr lang="id-ID" i="1">
                                  <a:latin typeface="Cambria Math" panose="02040503050406030204" pitchFamily="18" charset="0"/>
                                  <a:ea typeface="Times New Roman" panose="02020603050405020304" pitchFamily="18" charset="0"/>
                                  <a:cs typeface="Times New Roman" panose="02020603050405020304" pitchFamily="18" charset="0"/>
                                </a:rPr>
                                <m:t>−7</m:t>
                              </m:r>
                            </m:sup>
                          </m:sSup>
                          <m:r>
                            <a:rPr lang="id-ID" i="1">
                              <a:latin typeface="Cambria Math" panose="02040503050406030204" pitchFamily="18" charset="0"/>
                              <a:ea typeface="Times New Roman" panose="02020603050405020304" pitchFamily="18" charset="0"/>
                              <a:cs typeface="Times New Roman" panose="02020603050405020304" pitchFamily="18" charset="0"/>
                            </a:rPr>
                            <m:t>∙8∙40</m:t>
                          </m:r>
                        </m:num>
                        <m:den>
                          <m:r>
                            <a:rPr lang="id-ID" i="1">
                              <a:latin typeface="Cambria Math" panose="02040503050406030204" pitchFamily="18" charset="0"/>
                              <a:ea typeface="Times New Roman" panose="02020603050405020304" pitchFamily="18" charset="0"/>
                              <a:cs typeface="Times New Roman" panose="02020603050405020304" pitchFamily="18" charset="0"/>
                            </a:rPr>
                            <m:t>2∙1×</m:t>
                          </m:r>
                          <m:sSup>
                            <m:sSupPr>
                              <m:ctrlPr>
                                <a:rPr lang="en-US" i="1">
                                  <a:latin typeface="Cambria Math" panose="02040503050406030204" pitchFamily="18" charset="0"/>
                                  <a:ea typeface="Times New Roman" panose="02020603050405020304" pitchFamily="18" charset="0"/>
                                  <a:cs typeface="Times New Roman" panose="02020603050405020304" pitchFamily="18" charset="0"/>
                                </a:rPr>
                              </m:ctrlPr>
                            </m:sSupPr>
                            <m:e>
                              <m:r>
                                <a:rPr lang="id-ID" i="1">
                                  <a:latin typeface="Cambria Math" panose="02040503050406030204" pitchFamily="18" charset="0"/>
                                  <a:ea typeface="Times New Roman" panose="02020603050405020304" pitchFamily="18" charset="0"/>
                                  <a:cs typeface="Times New Roman" panose="02020603050405020304" pitchFamily="18" charset="0"/>
                                </a:rPr>
                                <m:t>10</m:t>
                              </m:r>
                            </m:e>
                            <m:sup>
                              <m:r>
                                <a:rPr lang="id-ID" i="1">
                                  <a:latin typeface="Cambria Math" panose="02040503050406030204" pitchFamily="18" charset="0"/>
                                  <a:ea typeface="Times New Roman" panose="02020603050405020304" pitchFamily="18" charset="0"/>
                                  <a:cs typeface="Times New Roman" panose="02020603050405020304" pitchFamily="18" charset="0"/>
                                </a:rPr>
                                <m:t>−1</m:t>
                              </m:r>
                            </m:sup>
                          </m:sSup>
                        </m:den>
                      </m:f>
                      <m:r>
                        <a:rPr lang="id-ID" i="1">
                          <a:latin typeface="Cambria Math" panose="02040503050406030204" pitchFamily="18" charset="0"/>
                          <a:ea typeface="Times New Roman" panose="02020603050405020304" pitchFamily="18" charset="0"/>
                          <a:cs typeface="Times New Roman" panose="02020603050405020304" pitchFamily="18" charset="0"/>
                        </a:rPr>
                        <m:t>=6,4 </m:t>
                      </m:r>
                      <m:r>
                        <a:rPr lang="id-ID" i="1">
                          <a:latin typeface="Cambria Math" panose="02040503050406030204" pitchFamily="18" charset="0"/>
                          <a:ea typeface="Times New Roman" panose="02020603050405020304" pitchFamily="18" charset="0"/>
                          <a:cs typeface="Times New Roman" panose="02020603050405020304" pitchFamily="18" charset="0"/>
                        </a:rPr>
                        <m:t>𝜋</m:t>
                      </m:r>
                      <m:r>
                        <a:rPr lang="id-ID"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i="1">
                              <a:latin typeface="Cambria Math" panose="02040503050406030204" pitchFamily="18" charset="0"/>
                              <a:ea typeface="Times New Roman" panose="02020603050405020304" pitchFamily="18" charset="0"/>
                              <a:cs typeface="Times New Roman" panose="02020603050405020304" pitchFamily="18" charset="0"/>
                            </a:rPr>
                          </m:ctrlPr>
                        </m:sSupPr>
                        <m:e>
                          <m:r>
                            <a:rPr lang="id-ID" i="1">
                              <a:latin typeface="Cambria Math" panose="02040503050406030204" pitchFamily="18" charset="0"/>
                              <a:ea typeface="Times New Roman" panose="02020603050405020304" pitchFamily="18" charset="0"/>
                              <a:cs typeface="Times New Roman" panose="02020603050405020304" pitchFamily="18" charset="0"/>
                            </a:rPr>
                            <m:t>10</m:t>
                          </m:r>
                        </m:e>
                        <m:sup>
                          <m:r>
                            <a:rPr lang="id-ID" i="1">
                              <a:latin typeface="Cambria Math" panose="02040503050406030204" pitchFamily="18" charset="0"/>
                              <a:ea typeface="Times New Roman" panose="02020603050405020304" pitchFamily="18" charset="0"/>
                              <a:cs typeface="Times New Roman" panose="02020603050405020304" pitchFamily="18" charset="0"/>
                            </a:rPr>
                            <m:t>−4</m:t>
                          </m:r>
                        </m:sup>
                      </m:sSup>
                      <m:r>
                        <a:rPr lang="id-ID" i="1">
                          <a:latin typeface="Cambria Math" panose="02040503050406030204" pitchFamily="18" charset="0"/>
                          <a:ea typeface="Times New Roman" panose="02020603050405020304" pitchFamily="18" charset="0"/>
                          <a:cs typeface="Times New Roman" panose="02020603050405020304" pitchFamily="18" charset="0"/>
                        </a:rPr>
                        <m:t> </m:t>
                      </m:r>
                      <m:r>
                        <a:rPr lang="id-ID" i="1">
                          <a:latin typeface="Cambria Math" panose="02040503050406030204" pitchFamily="18" charset="0"/>
                          <a:ea typeface="Times New Roman" panose="02020603050405020304" pitchFamily="18" charset="0"/>
                          <a:cs typeface="Times New Roman" panose="02020603050405020304" pitchFamily="18" charset="0"/>
                        </a:rPr>
                        <m:t>𝑇</m:t>
                      </m:r>
                      <m:r>
                        <a:rPr lang="id-ID" i="1">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14" name="Rectangle 13">
                <a:extLst>
                  <a:ext uri="{FF2B5EF4-FFF2-40B4-BE49-F238E27FC236}">
                    <a16:creationId xmlns:a16="http://schemas.microsoft.com/office/drawing/2014/main" id="{6844A016-0209-4B51-8916-BA501BDCD9DF}"/>
                  </a:ext>
                </a:extLst>
              </p:cNvPr>
              <p:cNvSpPr>
                <a:spLocks noRot="1" noChangeAspect="1" noMove="1" noResize="1" noEditPoints="1" noAdjustHandles="1" noChangeArrowheads="1" noChangeShapeType="1" noTextEdit="1"/>
              </p:cNvSpPr>
              <p:nvPr/>
            </p:nvSpPr>
            <p:spPr>
              <a:xfrm>
                <a:off x="5389048" y="2957621"/>
                <a:ext cx="4875565" cy="92365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E8308F79-38E6-4AE0-A7F8-585D5E546129}"/>
                  </a:ext>
                </a:extLst>
              </p:cNvPr>
              <p:cNvSpPr/>
              <p:nvPr/>
            </p:nvSpPr>
            <p:spPr>
              <a:xfrm>
                <a:off x="5389048" y="3985587"/>
                <a:ext cx="2830070" cy="507831"/>
              </a:xfrm>
              <a:prstGeom prst="rect">
                <a:avLst/>
              </a:prstGeom>
            </p:spPr>
            <p:txBody>
              <a:bodyPr wrap="none">
                <a:spAutoFit/>
              </a:bodyPr>
              <a:lstStyle/>
              <a:p>
                <a:pPr marL="630555">
                  <a:lnSpc>
                    <a:spcPct val="150000"/>
                  </a:lnSpc>
                  <a:spcAft>
                    <a:spcPts val="0"/>
                  </a:spcAft>
                </a:pPr>
                <a14:m>
                  <m:oMathPara xmlns:m="http://schemas.openxmlformats.org/officeDocument/2006/math">
                    <m:oMathParaPr>
                      <m:jc m:val="centerGroup"/>
                    </m:oMathParaPr>
                    <m:oMath xmlns:m="http://schemas.openxmlformats.org/officeDocument/2006/math">
                      <m:r>
                        <a:rPr lang="id-ID" i="1">
                          <a:latin typeface="Cambria Math" panose="02040503050406030204" pitchFamily="18" charset="0"/>
                          <a:ea typeface="Times New Roman" panose="02020603050405020304" pitchFamily="18" charset="0"/>
                          <a:cs typeface="Times New Roman" panose="02020603050405020304" pitchFamily="18" charset="0"/>
                        </a:rPr>
                        <m:t>𝐵</m:t>
                      </m:r>
                      <m:r>
                        <a:rPr lang="id-ID" i="1">
                          <a:latin typeface="Cambria Math" panose="02040503050406030204" pitchFamily="18" charset="0"/>
                          <a:ea typeface="Times New Roman" panose="02020603050405020304" pitchFamily="18" charset="0"/>
                          <a:cs typeface="Times New Roman" panose="02020603050405020304" pitchFamily="18" charset="0"/>
                        </a:rPr>
                        <m:t>=6,4 </m:t>
                      </m:r>
                      <m:r>
                        <a:rPr lang="id-ID" i="1">
                          <a:latin typeface="Cambria Math" panose="02040503050406030204" pitchFamily="18" charset="0"/>
                          <a:ea typeface="Times New Roman" panose="02020603050405020304" pitchFamily="18" charset="0"/>
                          <a:cs typeface="Times New Roman" panose="02020603050405020304" pitchFamily="18" charset="0"/>
                        </a:rPr>
                        <m:t>𝜋</m:t>
                      </m:r>
                      <m:r>
                        <a:rPr lang="id-ID"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i="1">
                              <a:latin typeface="Cambria Math" panose="02040503050406030204" pitchFamily="18" charset="0"/>
                              <a:ea typeface="Times New Roman" panose="02020603050405020304" pitchFamily="18" charset="0"/>
                              <a:cs typeface="Times New Roman" panose="02020603050405020304" pitchFamily="18" charset="0"/>
                            </a:rPr>
                          </m:ctrlPr>
                        </m:sSupPr>
                        <m:e>
                          <m:r>
                            <a:rPr lang="id-ID" i="1">
                              <a:latin typeface="Cambria Math" panose="02040503050406030204" pitchFamily="18" charset="0"/>
                              <a:ea typeface="Times New Roman" panose="02020603050405020304" pitchFamily="18" charset="0"/>
                              <a:cs typeface="Times New Roman" panose="02020603050405020304" pitchFamily="18" charset="0"/>
                            </a:rPr>
                            <m:t>10</m:t>
                          </m:r>
                        </m:e>
                        <m:sup>
                          <m:r>
                            <a:rPr lang="id-ID" i="1">
                              <a:latin typeface="Cambria Math" panose="02040503050406030204" pitchFamily="18" charset="0"/>
                              <a:ea typeface="Times New Roman" panose="02020603050405020304" pitchFamily="18" charset="0"/>
                              <a:cs typeface="Times New Roman" panose="02020603050405020304" pitchFamily="18" charset="0"/>
                            </a:rPr>
                            <m:t>−4</m:t>
                          </m:r>
                        </m:sup>
                      </m:sSup>
                      <m:r>
                        <a:rPr lang="id-ID" i="1">
                          <a:latin typeface="Cambria Math" panose="02040503050406030204" pitchFamily="18" charset="0"/>
                          <a:ea typeface="Times New Roman" panose="02020603050405020304" pitchFamily="18" charset="0"/>
                          <a:cs typeface="Times New Roman" panose="02020603050405020304" pitchFamily="18" charset="0"/>
                        </a:rPr>
                        <m:t> </m:t>
                      </m:r>
                      <m:r>
                        <a:rPr lang="id-ID" i="1">
                          <a:latin typeface="Cambria Math" panose="02040503050406030204" pitchFamily="18" charset="0"/>
                          <a:ea typeface="Times New Roman" panose="02020603050405020304" pitchFamily="18" charset="0"/>
                          <a:cs typeface="Times New Roman" panose="02020603050405020304" pitchFamily="18" charset="0"/>
                        </a:rPr>
                        <m:t>𝑇</m:t>
                      </m:r>
                      <m:r>
                        <a:rPr lang="id-ID" i="1">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15" name="Rectangle 14">
                <a:extLst>
                  <a:ext uri="{FF2B5EF4-FFF2-40B4-BE49-F238E27FC236}">
                    <a16:creationId xmlns:a16="http://schemas.microsoft.com/office/drawing/2014/main" id="{E8308F79-38E6-4AE0-A7F8-585D5E546129}"/>
                  </a:ext>
                </a:extLst>
              </p:cNvPr>
              <p:cNvSpPr>
                <a:spLocks noRot="1" noChangeAspect="1" noMove="1" noResize="1" noEditPoints="1" noAdjustHandles="1" noChangeArrowheads="1" noChangeShapeType="1" noTextEdit="1"/>
              </p:cNvSpPr>
              <p:nvPr/>
            </p:nvSpPr>
            <p:spPr>
              <a:xfrm>
                <a:off x="5389048" y="3985587"/>
                <a:ext cx="2830070" cy="50783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94737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randombar(horizont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randombar(horizontal)">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randombar(horizontal)">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fill="hold"/>
                                        <p:tgtEl>
                                          <p:spTgt spid="13"/>
                                        </p:tgtEl>
                                        <p:attrNameLst>
                                          <p:attrName>ppt_x</p:attrName>
                                        </p:attrNameLst>
                                      </p:cBhvr>
                                      <p:tavLst>
                                        <p:tav tm="0">
                                          <p:val>
                                            <p:strVal val="#ppt_x"/>
                                          </p:val>
                                        </p:tav>
                                        <p:tav tm="100000">
                                          <p:val>
                                            <p:strVal val="#ppt_x"/>
                                          </p:val>
                                        </p:tav>
                                      </p:tavLst>
                                    </p:anim>
                                    <p:anim calcmode="lin" valueType="num">
                                      <p:cBhvr additive="base">
                                        <p:cTn id="41"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1000"/>
                                        <p:tgtEl>
                                          <p:spTgt spid="14"/>
                                        </p:tgtEl>
                                      </p:cBhvr>
                                    </p:animEffect>
                                    <p:anim calcmode="lin" valueType="num">
                                      <p:cBhvr>
                                        <p:cTn id="47" dur="1000" fill="hold"/>
                                        <p:tgtEl>
                                          <p:spTgt spid="14"/>
                                        </p:tgtEl>
                                        <p:attrNameLst>
                                          <p:attrName>ppt_x</p:attrName>
                                        </p:attrNameLst>
                                      </p:cBhvr>
                                      <p:tavLst>
                                        <p:tav tm="0">
                                          <p:val>
                                            <p:strVal val="#ppt_x"/>
                                          </p:val>
                                        </p:tav>
                                        <p:tav tm="100000">
                                          <p:val>
                                            <p:strVal val="#ppt_x"/>
                                          </p:val>
                                        </p:tav>
                                      </p:tavLst>
                                    </p:anim>
                                    <p:anim calcmode="lin" valueType="num">
                                      <p:cBhvr>
                                        <p:cTn id="4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1000"/>
                                        <p:tgtEl>
                                          <p:spTgt spid="15"/>
                                        </p:tgtEl>
                                      </p:cBhvr>
                                    </p:animEffect>
                                    <p:anim calcmode="lin" valueType="num">
                                      <p:cBhvr>
                                        <p:cTn id="54" dur="1000" fill="hold"/>
                                        <p:tgtEl>
                                          <p:spTgt spid="15"/>
                                        </p:tgtEl>
                                        <p:attrNameLst>
                                          <p:attrName>ppt_x</p:attrName>
                                        </p:attrNameLst>
                                      </p:cBhvr>
                                      <p:tavLst>
                                        <p:tav tm="0">
                                          <p:val>
                                            <p:strVal val="#ppt_x"/>
                                          </p:val>
                                        </p:tav>
                                        <p:tav tm="100000">
                                          <p:val>
                                            <p:strVal val="#ppt_x"/>
                                          </p:val>
                                        </p:tav>
                                      </p:tavLst>
                                    </p:anim>
                                    <p:anim calcmode="lin" valueType="num">
                                      <p:cBhvr>
                                        <p:cTn id="5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P spid="10" grpId="0"/>
      <p:bldP spid="11" grpId="0"/>
      <p:bldP spid="13" grpId="0"/>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4F027AC-A9CC-4073-BFA4-00344A7041C8}"/>
              </a:ext>
            </a:extLst>
          </p:cNvPr>
          <p:cNvSpPr txBox="1">
            <a:spLocks/>
          </p:cNvSpPr>
          <p:nvPr/>
        </p:nvSpPr>
        <p:spPr>
          <a:xfrm>
            <a:off x="676374" y="326796"/>
            <a:ext cx="10131425" cy="926969"/>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err="1"/>
              <a:t>Induksi</a:t>
            </a:r>
            <a:r>
              <a:rPr lang="en-US" dirty="0"/>
              <a:t> magnet pada </a:t>
            </a:r>
            <a:r>
              <a:rPr lang="en-US" dirty="0" err="1"/>
              <a:t>solenoida</a:t>
            </a:r>
            <a:endParaRPr lang="en-US" dirty="0"/>
          </a:p>
        </p:txBody>
      </p:sp>
      <p:sp>
        <p:nvSpPr>
          <p:cNvPr id="8" name="Rectangle 7">
            <a:extLst>
              <a:ext uri="{FF2B5EF4-FFF2-40B4-BE49-F238E27FC236}">
                <a16:creationId xmlns:a16="http://schemas.microsoft.com/office/drawing/2014/main" id="{E1A676AC-F020-44CC-A99E-4AF5113EDE16}"/>
              </a:ext>
            </a:extLst>
          </p:cNvPr>
          <p:cNvSpPr/>
          <p:nvPr/>
        </p:nvSpPr>
        <p:spPr>
          <a:xfrm>
            <a:off x="478971" y="1378021"/>
            <a:ext cx="10406743" cy="646331"/>
          </a:xfrm>
          <a:prstGeom prst="rect">
            <a:avLst/>
          </a:prstGeom>
        </p:spPr>
        <p:txBody>
          <a:bodyPr wrap="square">
            <a:spAutoFit/>
          </a:bodyPr>
          <a:lstStyle/>
          <a:p>
            <a:pPr algn="just"/>
            <a:r>
              <a:rPr lang="id-ID" dirty="0">
                <a:latin typeface="Times New Roman" panose="02020603050405020304" pitchFamily="18" charset="0"/>
                <a:ea typeface="Times New Roman" panose="02020603050405020304" pitchFamily="18" charset="0"/>
              </a:rPr>
              <a:t>Solenoida didefinisikan sebagai sebuah kumparan dari kawat yang diameternya sangat kecil dibanding panjangnya. Apabila dialiri arus listrik, kumparan ini akan menjadi magnet listrik.</a:t>
            </a:r>
            <a:endParaRPr lang="en-US" dirty="0"/>
          </a:p>
        </p:txBody>
      </p:sp>
      <p:pic>
        <p:nvPicPr>
          <p:cNvPr id="12" name="Picture 11">
            <a:extLst>
              <a:ext uri="{FF2B5EF4-FFF2-40B4-BE49-F238E27FC236}">
                <a16:creationId xmlns:a16="http://schemas.microsoft.com/office/drawing/2014/main" id="{C1808C89-2AEC-44E0-94C5-7B5A16984B66}"/>
              </a:ext>
            </a:extLst>
          </p:cNvPr>
          <p:cNvPicPr>
            <a:picLocks noChangeAspect="1"/>
          </p:cNvPicPr>
          <p:nvPr/>
        </p:nvPicPr>
        <p:blipFill>
          <a:blip r:embed="rId2"/>
          <a:stretch>
            <a:fillRect/>
          </a:stretch>
        </p:blipFill>
        <p:spPr>
          <a:xfrm>
            <a:off x="589189" y="2326821"/>
            <a:ext cx="3524250" cy="2857500"/>
          </a:xfrm>
          <a:prstGeom prst="rect">
            <a:avLst/>
          </a:prstGeom>
        </p:spPr>
      </p:pic>
      <p:sp>
        <p:nvSpPr>
          <p:cNvPr id="13" name="Rectangle 12">
            <a:extLst>
              <a:ext uri="{FF2B5EF4-FFF2-40B4-BE49-F238E27FC236}">
                <a16:creationId xmlns:a16="http://schemas.microsoft.com/office/drawing/2014/main" id="{6F8CB461-17D2-4614-8947-683866C5F233}"/>
              </a:ext>
            </a:extLst>
          </p:cNvPr>
          <p:cNvSpPr/>
          <p:nvPr/>
        </p:nvSpPr>
        <p:spPr>
          <a:xfrm>
            <a:off x="4267200" y="2227106"/>
            <a:ext cx="4093029" cy="369332"/>
          </a:xfrm>
          <a:prstGeom prst="rect">
            <a:avLst/>
          </a:prstGeom>
        </p:spPr>
        <p:txBody>
          <a:bodyPr wrap="square">
            <a:spAutoFit/>
          </a:bodyPr>
          <a:lstStyle/>
          <a:p>
            <a:pPr algn="just"/>
            <a:r>
              <a:rPr lang="en-US" dirty="0" err="1">
                <a:latin typeface="Times New Roman" panose="02020603050405020304" pitchFamily="18" charset="0"/>
                <a:ea typeface="Times New Roman" panose="02020603050405020304" pitchFamily="18" charset="0"/>
              </a:rPr>
              <a:t>Besar</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Induksi</a:t>
            </a:r>
            <a:r>
              <a:rPr lang="en-US" dirty="0">
                <a:latin typeface="Times New Roman" panose="02020603050405020304" pitchFamily="18" charset="0"/>
                <a:ea typeface="Times New Roman" panose="02020603050405020304" pitchFamily="18" charset="0"/>
              </a:rPr>
              <a:t> Magnet di </a:t>
            </a:r>
            <a:r>
              <a:rPr lang="en-US" dirty="0" err="1">
                <a:latin typeface="Times New Roman" panose="02020603050405020304" pitchFamily="18" charset="0"/>
                <a:ea typeface="Times New Roman" panose="02020603050405020304" pitchFamily="18" charset="0"/>
              </a:rPr>
              <a:t>pusat</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Solenoida</a:t>
            </a:r>
            <a:r>
              <a:rPr lang="en-US" dirty="0">
                <a:latin typeface="Times New Roman" panose="02020603050405020304" pitchFamily="18" charset="0"/>
                <a:ea typeface="Times New Roman" panose="02020603050405020304" pitchFamily="18" charset="0"/>
              </a:rPr>
              <a:t>:</a:t>
            </a:r>
            <a:endParaRPr lang="en-US" dirty="0"/>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5100746C-94AC-4776-A994-F4C77F1F7E1F}"/>
                  </a:ext>
                </a:extLst>
              </p:cNvPr>
              <p:cNvSpPr/>
              <p:nvPr/>
            </p:nvSpPr>
            <p:spPr>
              <a:xfrm>
                <a:off x="8491056" y="2181265"/>
                <a:ext cx="1697772" cy="6090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𝑩</m:t>
                          </m:r>
                        </m:e>
                        <m:sub>
                          <m:r>
                            <a:rPr lang="en-US" b="1" i="1">
                              <a:latin typeface="Cambria Math" panose="02040503050406030204" pitchFamily="18" charset="0"/>
                            </a:rPr>
                            <m:t>𝑷</m:t>
                          </m:r>
                        </m:sub>
                      </m:sSub>
                      <m:r>
                        <a:rPr lang="en-US" b="0" i="0">
                          <a:latin typeface="Cambria Math" panose="02040503050406030204" pitchFamily="18" charset="0"/>
                        </a:rPr>
                        <m:t>=</m:t>
                      </m:r>
                      <m:f>
                        <m:fPr>
                          <m:ctrlPr>
                            <a:rPr lang="en-US" b="0" i="1">
                              <a:latin typeface="Cambria Math" panose="02040503050406030204" pitchFamily="18" charset="0"/>
                            </a:rPr>
                          </m:ctrlPr>
                        </m:fPr>
                        <m:num>
                          <m:sSub>
                            <m:sSubPr>
                              <m:ctrlPr>
                                <a:rPr lang="en-US" b="0" i="1">
                                  <a:latin typeface="Cambria Math" panose="02040503050406030204" pitchFamily="18" charset="0"/>
                                </a:rPr>
                              </m:ctrlPr>
                            </m:sSubPr>
                            <m:e>
                              <m:r>
                                <a:rPr lang="en-US" b="1" i="1">
                                  <a:latin typeface="Cambria Math" panose="02040503050406030204" pitchFamily="18" charset="0"/>
                                </a:rPr>
                                <m:t>𝝁</m:t>
                              </m:r>
                            </m:e>
                            <m:sub>
                              <m:r>
                                <a:rPr lang="en-US" b="0" i="0">
                                  <a:latin typeface="Cambria Math" panose="02040503050406030204" pitchFamily="18" charset="0"/>
                                </a:rPr>
                                <m:t>0</m:t>
                              </m:r>
                            </m:sub>
                          </m:sSub>
                          <m:r>
                            <a:rPr lang="en-US" b="0" i="0">
                              <a:latin typeface="Cambria Math" panose="02040503050406030204" pitchFamily="18" charset="0"/>
                            </a:rPr>
                            <m:t>∙</m:t>
                          </m:r>
                          <m:r>
                            <a:rPr lang="en-US" b="1" i="1">
                              <a:latin typeface="Cambria Math" panose="02040503050406030204" pitchFamily="18" charset="0"/>
                            </a:rPr>
                            <m:t>𝑰</m:t>
                          </m:r>
                          <m:r>
                            <a:rPr lang="en-US" b="0" i="0">
                              <a:latin typeface="Cambria Math" panose="02040503050406030204" pitchFamily="18" charset="0"/>
                            </a:rPr>
                            <m:t>∙</m:t>
                          </m:r>
                          <m:r>
                            <a:rPr lang="en-US" b="1" i="1">
                              <a:latin typeface="Cambria Math" panose="02040503050406030204" pitchFamily="18" charset="0"/>
                            </a:rPr>
                            <m:t>𝑵</m:t>
                          </m:r>
                        </m:num>
                        <m:den>
                          <m:r>
                            <a:rPr lang="en-US" b="1" i="1">
                              <a:latin typeface="Cambria Math" panose="02040503050406030204" pitchFamily="18" charset="0"/>
                            </a:rPr>
                            <m:t>𝑳</m:t>
                          </m:r>
                        </m:den>
                      </m:f>
                    </m:oMath>
                  </m:oMathPara>
                </a14:m>
                <a:endParaRPr lang="en-US" dirty="0"/>
              </a:p>
            </p:txBody>
          </p:sp>
        </mc:Choice>
        <mc:Fallback xmlns="">
          <p:sp>
            <p:nvSpPr>
              <p:cNvPr id="15" name="Rectangle 14">
                <a:extLst>
                  <a:ext uri="{FF2B5EF4-FFF2-40B4-BE49-F238E27FC236}">
                    <a16:creationId xmlns:a16="http://schemas.microsoft.com/office/drawing/2014/main" id="{5100746C-94AC-4776-A994-F4C77F1F7E1F}"/>
                  </a:ext>
                </a:extLst>
              </p:cNvPr>
              <p:cNvSpPr>
                <a:spLocks noRot="1" noChangeAspect="1" noMove="1" noResize="1" noEditPoints="1" noAdjustHandles="1" noChangeArrowheads="1" noChangeShapeType="1" noTextEdit="1"/>
              </p:cNvSpPr>
              <p:nvPr/>
            </p:nvSpPr>
            <p:spPr>
              <a:xfrm>
                <a:off x="8491056" y="2181265"/>
                <a:ext cx="1697772" cy="609077"/>
              </a:xfrm>
              <a:prstGeom prst="rect">
                <a:avLst/>
              </a:prstGeom>
              <a:blipFill>
                <a:blip r:embed="rId3"/>
                <a:stretch>
                  <a:fillRect/>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8F16FA68-53BF-41F4-94C9-CAFA6977C555}"/>
              </a:ext>
            </a:extLst>
          </p:cNvPr>
          <p:cNvSpPr/>
          <p:nvPr/>
        </p:nvSpPr>
        <p:spPr>
          <a:xfrm>
            <a:off x="4267200" y="3244334"/>
            <a:ext cx="4223856" cy="369332"/>
          </a:xfrm>
          <a:prstGeom prst="rect">
            <a:avLst/>
          </a:prstGeom>
        </p:spPr>
        <p:txBody>
          <a:bodyPr wrap="square">
            <a:spAutoFit/>
          </a:bodyPr>
          <a:lstStyle/>
          <a:p>
            <a:pPr algn="just"/>
            <a:r>
              <a:rPr lang="en-US" dirty="0" err="1">
                <a:latin typeface="Times New Roman" panose="02020603050405020304" pitchFamily="18" charset="0"/>
                <a:ea typeface="Times New Roman" panose="02020603050405020304" pitchFamily="18" charset="0"/>
              </a:rPr>
              <a:t>Besar</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Induksi</a:t>
            </a:r>
            <a:r>
              <a:rPr lang="en-US" dirty="0">
                <a:latin typeface="Times New Roman" panose="02020603050405020304" pitchFamily="18" charset="0"/>
                <a:ea typeface="Times New Roman" panose="02020603050405020304" pitchFamily="18" charset="0"/>
              </a:rPr>
              <a:t> Magnet di </a:t>
            </a:r>
            <a:r>
              <a:rPr lang="en-US" dirty="0" err="1">
                <a:latin typeface="Times New Roman" panose="02020603050405020304" pitchFamily="18" charset="0"/>
                <a:ea typeface="Times New Roman" panose="02020603050405020304" pitchFamily="18" charset="0"/>
              </a:rPr>
              <a:t>ujung</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Solenoida</a:t>
            </a:r>
            <a:r>
              <a:rPr lang="en-US" dirty="0">
                <a:latin typeface="Times New Roman" panose="02020603050405020304" pitchFamily="18" charset="0"/>
                <a:ea typeface="Times New Roman" panose="02020603050405020304" pitchFamily="18" charset="0"/>
              </a:rPr>
              <a:t>:</a:t>
            </a:r>
            <a:endParaRPr lang="en-US" dirty="0"/>
          </a:p>
        </p:txBody>
      </p:sp>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89EC7454-EBDC-4E2C-B6E7-7396D665AE89}"/>
                  </a:ext>
                </a:extLst>
              </p:cNvPr>
              <p:cNvSpPr/>
              <p:nvPr/>
            </p:nvSpPr>
            <p:spPr>
              <a:xfrm>
                <a:off x="8420167" y="3144635"/>
                <a:ext cx="1295418" cy="6109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𝑩</m:t>
                          </m:r>
                        </m:e>
                        <m:sub>
                          <m:r>
                            <a:rPr lang="en-US" b="1" i="1" smtClean="0">
                              <a:latin typeface="Cambria Math" panose="02040503050406030204" pitchFamily="18" charset="0"/>
                            </a:rPr>
                            <m:t>𝑼</m:t>
                          </m:r>
                        </m:sub>
                      </m:sSub>
                      <m:r>
                        <a:rPr lang="en-US" b="0" i="0">
                          <a:latin typeface="Cambria Math" panose="02040503050406030204" pitchFamily="18" charset="0"/>
                        </a:rPr>
                        <m:t>=</m:t>
                      </m:r>
                      <m:f>
                        <m:fPr>
                          <m:ctrlPr>
                            <a:rPr lang="en-US" b="0" i="1">
                              <a:latin typeface="Cambria Math" panose="02040503050406030204" pitchFamily="18" charset="0"/>
                            </a:rPr>
                          </m:ctrlPr>
                        </m:fPr>
                        <m:num>
                          <m:r>
                            <a:rPr lang="en-US" b="0" i="0">
                              <a:latin typeface="Cambria Math" panose="02040503050406030204" pitchFamily="18" charset="0"/>
                            </a:rPr>
                            <m:t>1</m:t>
                          </m:r>
                        </m:num>
                        <m:den>
                          <m:r>
                            <a:rPr lang="en-US" b="0" i="0">
                              <a:latin typeface="Cambria Math" panose="02040503050406030204" pitchFamily="18" charset="0"/>
                            </a:rPr>
                            <m:t>2</m:t>
                          </m:r>
                        </m:den>
                      </m:f>
                      <m:sSub>
                        <m:sSubPr>
                          <m:ctrlPr>
                            <a:rPr lang="en-US" b="0" i="1">
                              <a:latin typeface="Cambria Math" panose="02040503050406030204" pitchFamily="18" charset="0"/>
                            </a:rPr>
                          </m:ctrlPr>
                        </m:sSubPr>
                        <m:e>
                          <m:r>
                            <a:rPr lang="en-US" b="1" i="1">
                              <a:latin typeface="Cambria Math" panose="02040503050406030204" pitchFamily="18" charset="0"/>
                            </a:rPr>
                            <m:t>𝑩</m:t>
                          </m:r>
                        </m:e>
                        <m:sub>
                          <m:r>
                            <a:rPr lang="en-US" b="1" i="1">
                              <a:latin typeface="Cambria Math" panose="02040503050406030204" pitchFamily="18" charset="0"/>
                            </a:rPr>
                            <m:t>𝑷</m:t>
                          </m:r>
                        </m:sub>
                      </m:sSub>
                    </m:oMath>
                  </m:oMathPara>
                </a14:m>
                <a:endParaRPr lang="en-US" dirty="0"/>
              </a:p>
            </p:txBody>
          </p:sp>
        </mc:Choice>
        <mc:Fallback xmlns="">
          <p:sp>
            <p:nvSpPr>
              <p:cNvPr id="18" name="Rectangle 17">
                <a:extLst>
                  <a:ext uri="{FF2B5EF4-FFF2-40B4-BE49-F238E27FC236}">
                    <a16:creationId xmlns:a16="http://schemas.microsoft.com/office/drawing/2014/main" id="{89EC7454-EBDC-4E2C-B6E7-7396D665AE89}"/>
                  </a:ext>
                </a:extLst>
              </p:cNvPr>
              <p:cNvSpPr>
                <a:spLocks noRot="1" noChangeAspect="1" noMove="1" noResize="1" noEditPoints="1" noAdjustHandles="1" noChangeArrowheads="1" noChangeShapeType="1" noTextEdit="1"/>
              </p:cNvSpPr>
              <p:nvPr/>
            </p:nvSpPr>
            <p:spPr>
              <a:xfrm>
                <a:off x="8420167" y="3144635"/>
                <a:ext cx="1295418" cy="610936"/>
              </a:xfrm>
              <a:prstGeom prst="rect">
                <a:avLst/>
              </a:prstGeom>
              <a:blipFill>
                <a:blip r:embed="rId4"/>
                <a:stretch>
                  <a:fillRect/>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F18594FD-7637-455C-83B5-FAFC3CDA9F8C}"/>
              </a:ext>
            </a:extLst>
          </p:cNvPr>
          <p:cNvCxnSpPr>
            <a:stCxn id="18" idx="3"/>
          </p:cNvCxnSpPr>
          <p:nvPr/>
        </p:nvCxnSpPr>
        <p:spPr>
          <a:xfrm>
            <a:off x="9715585" y="3450103"/>
            <a:ext cx="364586"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41B60639-0DF1-4BE8-8E7C-DC9300C90A8F}"/>
                  </a:ext>
                </a:extLst>
              </p:cNvPr>
              <p:cNvSpPr/>
              <p:nvPr/>
            </p:nvSpPr>
            <p:spPr>
              <a:xfrm>
                <a:off x="10088022" y="3146494"/>
                <a:ext cx="1704184" cy="6090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𝑩</m:t>
                          </m:r>
                        </m:e>
                        <m:sub>
                          <m:r>
                            <a:rPr lang="en-US" b="1" i="1" smtClean="0">
                              <a:latin typeface="Cambria Math" panose="02040503050406030204" pitchFamily="18" charset="0"/>
                            </a:rPr>
                            <m:t>𝑼</m:t>
                          </m:r>
                        </m:sub>
                      </m:sSub>
                      <m:r>
                        <a:rPr lang="en-US" b="0" i="0">
                          <a:latin typeface="Cambria Math" panose="02040503050406030204" pitchFamily="18" charset="0"/>
                        </a:rPr>
                        <m:t>=</m:t>
                      </m:r>
                      <m:f>
                        <m:fPr>
                          <m:ctrlPr>
                            <a:rPr lang="en-US" b="0" i="1">
                              <a:latin typeface="Cambria Math" panose="02040503050406030204" pitchFamily="18" charset="0"/>
                            </a:rPr>
                          </m:ctrlPr>
                        </m:fPr>
                        <m:num>
                          <m:sSub>
                            <m:sSubPr>
                              <m:ctrlPr>
                                <a:rPr lang="en-US" b="0" i="1">
                                  <a:latin typeface="Cambria Math" panose="02040503050406030204" pitchFamily="18" charset="0"/>
                                </a:rPr>
                              </m:ctrlPr>
                            </m:sSubPr>
                            <m:e>
                              <m:r>
                                <a:rPr lang="en-US" b="1" i="1">
                                  <a:latin typeface="Cambria Math" panose="02040503050406030204" pitchFamily="18" charset="0"/>
                                </a:rPr>
                                <m:t>𝝁</m:t>
                              </m:r>
                            </m:e>
                            <m:sub>
                              <m:r>
                                <a:rPr lang="en-US" b="0" i="0">
                                  <a:latin typeface="Cambria Math" panose="02040503050406030204" pitchFamily="18" charset="0"/>
                                </a:rPr>
                                <m:t>0</m:t>
                              </m:r>
                            </m:sub>
                          </m:sSub>
                          <m:r>
                            <a:rPr lang="en-US" b="0" i="0">
                              <a:latin typeface="Cambria Math" panose="02040503050406030204" pitchFamily="18" charset="0"/>
                            </a:rPr>
                            <m:t>∙</m:t>
                          </m:r>
                          <m:r>
                            <a:rPr lang="en-US" b="1" i="1">
                              <a:latin typeface="Cambria Math" panose="02040503050406030204" pitchFamily="18" charset="0"/>
                            </a:rPr>
                            <m:t>𝑰</m:t>
                          </m:r>
                          <m:r>
                            <a:rPr lang="en-US" b="0" i="0">
                              <a:latin typeface="Cambria Math" panose="02040503050406030204" pitchFamily="18" charset="0"/>
                            </a:rPr>
                            <m:t>∙</m:t>
                          </m:r>
                          <m:r>
                            <a:rPr lang="en-US" b="1" i="1">
                              <a:latin typeface="Cambria Math" panose="02040503050406030204" pitchFamily="18" charset="0"/>
                            </a:rPr>
                            <m:t>𝑵</m:t>
                          </m:r>
                        </m:num>
                        <m:den>
                          <m:r>
                            <a:rPr lang="en-US" b="0" i="0">
                              <a:latin typeface="Cambria Math" panose="02040503050406030204" pitchFamily="18" charset="0"/>
                            </a:rPr>
                            <m:t>2∙</m:t>
                          </m:r>
                          <m:r>
                            <a:rPr lang="en-US" b="1" i="1">
                              <a:latin typeface="Cambria Math" panose="02040503050406030204" pitchFamily="18" charset="0"/>
                            </a:rPr>
                            <m:t>𝑳</m:t>
                          </m:r>
                        </m:den>
                      </m:f>
                    </m:oMath>
                  </m:oMathPara>
                </a14:m>
                <a:endParaRPr lang="en-US" dirty="0"/>
              </a:p>
            </p:txBody>
          </p:sp>
        </mc:Choice>
        <mc:Fallback xmlns="">
          <p:sp>
            <p:nvSpPr>
              <p:cNvPr id="24" name="Rectangle 23">
                <a:extLst>
                  <a:ext uri="{FF2B5EF4-FFF2-40B4-BE49-F238E27FC236}">
                    <a16:creationId xmlns:a16="http://schemas.microsoft.com/office/drawing/2014/main" id="{41B60639-0DF1-4BE8-8E7C-DC9300C90A8F}"/>
                  </a:ext>
                </a:extLst>
              </p:cNvPr>
              <p:cNvSpPr>
                <a:spLocks noRot="1" noChangeAspect="1" noMove="1" noResize="1" noEditPoints="1" noAdjustHandles="1" noChangeArrowheads="1" noChangeShapeType="1" noTextEdit="1"/>
              </p:cNvSpPr>
              <p:nvPr/>
            </p:nvSpPr>
            <p:spPr>
              <a:xfrm>
                <a:off x="10088022" y="3146494"/>
                <a:ext cx="1704184" cy="609077"/>
              </a:xfrm>
              <a:prstGeom prst="rect">
                <a:avLst/>
              </a:prstGeom>
              <a:blipFill>
                <a:blip r:embed="rId5"/>
                <a:stretch>
                  <a:fillRect/>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4742DD2E-DE4E-46C3-99B5-86272633A07A}"/>
              </a:ext>
            </a:extLst>
          </p:cNvPr>
          <p:cNvSpPr/>
          <p:nvPr/>
        </p:nvSpPr>
        <p:spPr>
          <a:xfrm>
            <a:off x="3663129" y="3817985"/>
            <a:ext cx="6096000" cy="2031325"/>
          </a:xfrm>
          <a:prstGeom prst="rect">
            <a:avLst/>
          </a:prstGeom>
        </p:spPr>
        <p:txBody>
          <a:bodyPr>
            <a:spAutoFit/>
          </a:bodyPr>
          <a:lstStyle/>
          <a:p>
            <a:pPr marL="630555">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Keterangan :</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630555">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B</a:t>
            </a:r>
            <a:r>
              <a:rPr lang="id-ID" baseline="-25000" dirty="0">
                <a:latin typeface="Times New Roman" panose="02020603050405020304" pitchFamily="18" charset="0"/>
                <a:ea typeface="Times New Roman" panose="02020603050405020304" pitchFamily="18" charset="0"/>
                <a:cs typeface="Times New Roman" panose="02020603050405020304" pitchFamily="18" charset="0"/>
              </a:rPr>
              <a:t>P</a:t>
            </a:r>
            <a:r>
              <a:rPr lang="id-ID" dirty="0">
                <a:latin typeface="Times New Roman" panose="02020603050405020304" pitchFamily="18" charset="0"/>
                <a:ea typeface="Times New Roman" panose="02020603050405020304" pitchFamily="18" charset="0"/>
                <a:cs typeface="Times New Roman" panose="02020603050405020304" pitchFamily="18" charset="0"/>
              </a:rPr>
              <a:t> = induksi magnet di pusat (Wb/m</a:t>
            </a:r>
            <a:r>
              <a:rPr lang="id-ID" baseline="30000" dirty="0">
                <a:latin typeface="Times New Roman" panose="02020603050405020304" pitchFamily="18" charset="0"/>
                <a:ea typeface="Times New Roman" panose="02020603050405020304" pitchFamily="18" charset="0"/>
                <a:cs typeface="Times New Roman" panose="02020603050405020304" pitchFamily="18" charset="0"/>
              </a:rPr>
              <a:t>2</a:t>
            </a:r>
            <a:r>
              <a:rPr lang="id-ID" dirty="0">
                <a:latin typeface="Times New Roman" panose="02020603050405020304" pitchFamily="18" charset="0"/>
                <a:ea typeface="Times New Roman" panose="02020603050405020304" pitchFamily="18" charset="0"/>
                <a:cs typeface="Times New Roman" panose="02020603050405020304" pitchFamily="18" charset="0"/>
              </a:rPr>
              <a:t> = Tesla) </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630555">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B</a:t>
            </a:r>
            <a:r>
              <a:rPr lang="en-US" baseline="-25000" dirty="0">
                <a:latin typeface="Times New Roman" panose="02020603050405020304" pitchFamily="18" charset="0"/>
                <a:ea typeface="Times New Roman" panose="02020603050405020304" pitchFamily="18" charset="0"/>
                <a:cs typeface="Times New Roman" panose="02020603050405020304" pitchFamily="18" charset="0"/>
              </a:rPr>
              <a:t>U</a:t>
            </a:r>
            <a:r>
              <a:rPr lang="id-ID" dirty="0">
                <a:latin typeface="Times New Roman" panose="02020603050405020304" pitchFamily="18" charset="0"/>
                <a:ea typeface="Times New Roman" panose="02020603050405020304" pitchFamily="18" charset="0"/>
                <a:cs typeface="Times New Roman" panose="02020603050405020304" pitchFamily="18" charset="0"/>
              </a:rPr>
              <a:t> = induksi magnet di ujung (Wb/m</a:t>
            </a:r>
            <a:r>
              <a:rPr lang="id-ID" baseline="30000" dirty="0">
                <a:latin typeface="Times New Roman" panose="02020603050405020304" pitchFamily="18" charset="0"/>
                <a:ea typeface="Times New Roman" panose="02020603050405020304" pitchFamily="18" charset="0"/>
                <a:cs typeface="Times New Roman" panose="02020603050405020304" pitchFamily="18" charset="0"/>
              </a:rPr>
              <a:t>2</a:t>
            </a:r>
            <a:r>
              <a:rPr lang="id-ID" dirty="0">
                <a:latin typeface="Times New Roman" panose="02020603050405020304" pitchFamily="18" charset="0"/>
                <a:ea typeface="Times New Roman" panose="02020603050405020304" pitchFamily="18" charset="0"/>
                <a:cs typeface="Times New Roman" panose="02020603050405020304" pitchFamily="18" charset="0"/>
              </a:rPr>
              <a:t> = Tesla)</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630555">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L = panjang Solenoida (m) </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630555">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I  = kuat arus listrik (A) </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630555">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N = jumlah lilitan</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630555">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µ</a:t>
            </a:r>
            <a:r>
              <a:rPr lang="id-ID" baseline="-25000" dirty="0">
                <a:latin typeface="Times New Roman" panose="02020603050405020304" pitchFamily="18" charset="0"/>
                <a:ea typeface="Times New Roman" panose="02020603050405020304" pitchFamily="18" charset="0"/>
                <a:cs typeface="Times New Roman" panose="02020603050405020304" pitchFamily="18" charset="0"/>
              </a:rPr>
              <a:t>0</a:t>
            </a:r>
            <a:r>
              <a:rPr lang="id-ID" dirty="0">
                <a:latin typeface="Times New Roman" panose="02020603050405020304" pitchFamily="18" charset="0"/>
                <a:ea typeface="Times New Roman" panose="02020603050405020304" pitchFamily="18" charset="0"/>
                <a:cs typeface="Times New Roman" panose="02020603050405020304" pitchFamily="18" charset="0"/>
              </a:rPr>
              <a:t> = permeabilitas vakum (4π × 10</a:t>
            </a:r>
            <a:r>
              <a:rPr lang="id-ID" baseline="30000" dirty="0">
                <a:latin typeface="Times New Roman" panose="02020603050405020304" pitchFamily="18" charset="0"/>
                <a:ea typeface="Times New Roman" panose="02020603050405020304" pitchFamily="18" charset="0"/>
                <a:cs typeface="Times New Roman" panose="02020603050405020304" pitchFamily="18" charset="0"/>
              </a:rPr>
              <a:t>-7</a:t>
            </a:r>
            <a:r>
              <a:rPr lang="id-ID" dirty="0">
                <a:latin typeface="Times New Roman" panose="02020603050405020304" pitchFamily="18" charset="0"/>
                <a:ea typeface="Times New Roman" panose="02020603050405020304" pitchFamily="18" charset="0"/>
                <a:cs typeface="Times New Roman" panose="02020603050405020304" pitchFamily="18" charset="0"/>
              </a:rPr>
              <a:t> Wb/Am)</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5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ppt_x"/>
                                          </p:val>
                                        </p:tav>
                                        <p:tav tm="100000">
                                          <p:val>
                                            <p:strVal val="#ppt_x"/>
                                          </p:val>
                                        </p:tav>
                                      </p:tavLst>
                                    </p:anim>
                                    <p:anim calcmode="lin" valueType="num">
                                      <p:cBhvr additive="base">
                                        <p:cTn id="2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randombar(horizontal)">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circle(in)">
                                      <p:cBhvr>
                                        <p:cTn id="31" dur="2000"/>
                                        <p:tgtEl>
                                          <p:spTgt spid="15"/>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randombar(horizontal)">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21" presetClass="entr" presetSubtype="1"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wheel(1)">
                                      <p:cBhvr>
                                        <p:cTn id="41" dur="2000"/>
                                        <p:tgtEl>
                                          <p:spTgt spid="18"/>
                                        </p:tgtEl>
                                      </p:cBhvr>
                                    </p:animEffect>
                                  </p:childTnLst>
                                </p:cTn>
                              </p:par>
                            </p:childTnLst>
                          </p:cTn>
                        </p:par>
                      </p:childTnLst>
                    </p:cTn>
                  </p:par>
                  <p:par>
                    <p:cTn id="42" fill="hold">
                      <p:stCondLst>
                        <p:cond delay="indefinite"/>
                      </p:stCondLst>
                      <p:childTnLst>
                        <p:par>
                          <p:cTn id="43" fill="hold">
                            <p:stCondLst>
                              <p:cond delay="0"/>
                            </p:stCondLst>
                            <p:childTnLst>
                              <p:par>
                                <p:cTn id="44" presetID="14" presetClass="entr" presetSubtype="10" fill="hold" nodeType="click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randombar(horizontal)">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21" presetClass="entr" presetSubtype="1"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heel(1)">
                                      <p:cBhvr>
                                        <p:cTn id="51" dur="2000"/>
                                        <p:tgtEl>
                                          <p:spTgt spid="24"/>
                                        </p:tgtEl>
                                      </p:cBhvr>
                                    </p:animEffect>
                                  </p:childTnLst>
                                </p:cTn>
                              </p:par>
                            </p:childTnLst>
                          </p:cTn>
                        </p:par>
                      </p:childTnLst>
                    </p:cTn>
                  </p:par>
                  <p:par>
                    <p:cTn id="52" fill="hold">
                      <p:stCondLst>
                        <p:cond delay="indefinite"/>
                      </p:stCondLst>
                      <p:childTnLst>
                        <p:par>
                          <p:cTn id="53" fill="hold">
                            <p:stCondLst>
                              <p:cond delay="0"/>
                            </p:stCondLst>
                            <p:childTnLst>
                              <p:par>
                                <p:cTn id="54" presetID="31" presetClass="entr" presetSubtype="0" fill="hold" grpId="0" nodeType="clickEffect">
                                  <p:stCondLst>
                                    <p:cond delay="0"/>
                                  </p:stCondLst>
                                  <p:childTnLst>
                                    <p:set>
                                      <p:cBhvr>
                                        <p:cTn id="55" dur="1" fill="hold">
                                          <p:stCondLst>
                                            <p:cond delay="0"/>
                                          </p:stCondLst>
                                        </p:cTn>
                                        <p:tgtEl>
                                          <p:spTgt spid="28"/>
                                        </p:tgtEl>
                                        <p:attrNameLst>
                                          <p:attrName>style.visibility</p:attrName>
                                        </p:attrNameLst>
                                      </p:cBhvr>
                                      <p:to>
                                        <p:strVal val="visible"/>
                                      </p:to>
                                    </p:set>
                                    <p:anim calcmode="lin" valueType="num">
                                      <p:cBhvr>
                                        <p:cTn id="56" dur="1000" fill="hold"/>
                                        <p:tgtEl>
                                          <p:spTgt spid="28"/>
                                        </p:tgtEl>
                                        <p:attrNameLst>
                                          <p:attrName>ppt_w</p:attrName>
                                        </p:attrNameLst>
                                      </p:cBhvr>
                                      <p:tavLst>
                                        <p:tav tm="0">
                                          <p:val>
                                            <p:fltVal val="0"/>
                                          </p:val>
                                        </p:tav>
                                        <p:tav tm="100000">
                                          <p:val>
                                            <p:strVal val="#ppt_w"/>
                                          </p:val>
                                        </p:tav>
                                      </p:tavLst>
                                    </p:anim>
                                    <p:anim calcmode="lin" valueType="num">
                                      <p:cBhvr>
                                        <p:cTn id="57" dur="1000" fill="hold"/>
                                        <p:tgtEl>
                                          <p:spTgt spid="28"/>
                                        </p:tgtEl>
                                        <p:attrNameLst>
                                          <p:attrName>ppt_h</p:attrName>
                                        </p:attrNameLst>
                                      </p:cBhvr>
                                      <p:tavLst>
                                        <p:tav tm="0">
                                          <p:val>
                                            <p:fltVal val="0"/>
                                          </p:val>
                                        </p:tav>
                                        <p:tav tm="100000">
                                          <p:val>
                                            <p:strVal val="#ppt_h"/>
                                          </p:val>
                                        </p:tav>
                                      </p:tavLst>
                                    </p:anim>
                                    <p:anim calcmode="lin" valueType="num">
                                      <p:cBhvr>
                                        <p:cTn id="58" dur="1000" fill="hold"/>
                                        <p:tgtEl>
                                          <p:spTgt spid="28"/>
                                        </p:tgtEl>
                                        <p:attrNameLst>
                                          <p:attrName>style.rotation</p:attrName>
                                        </p:attrNameLst>
                                      </p:cBhvr>
                                      <p:tavLst>
                                        <p:tav tm="0">
                                          <p:val>
                                            <p:fltVal val="90"/>
                                          </p:val>
                                        </p:tav>
                                        <p:tav tm="100000">
                                          <p:val>
                                            <p:fltVal val="0"/>
                                          </p:val>
                                        </p:tav>
                                      </p:tavLst>
                                    </p:anim>
                                    <p:animEffect transition="in" filter="fade">
                                      <p:cBhvr>
                                        <p:cTn id="59" dur="1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3" grpId="0"/>
      <p:bldP spid="15" grpId="0"/>
      <p:bldP spid="16" grpId="0"/>
      <p:bldP spid="18" grpId="0"/>
      <p:bldP spid="24"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5CA4B39-A966-46D5-AA4C-E9393FE7AFC5}"/>
              </a:ext>
            </a:extLst>
          </p:cNvPr>
          <p:cNvSpPr>
            <a:spLocks noGrp="1"/>
          </p:cNvSpPr>
          <p:nvPr>
            <p:ph type="title"/>
          </p:nvPr>
        </p:nvSpPr>
        <p:spPr>
          <a:xfrm>
            <a:off x="598716" y="598714"/>
            <a:ext cx="3254828" cy="566057"/>
          </a:xfrm>
        </p:spPr>
        <p:txBody>
          <a:bodyPr>
            <a:normAutofit fontScale="90000"/>
          </a:bodyPr>
          <a:lstStyle/>
          <a:p>
            <a:pPr algn="ctr"/>
            <a:r>
              <a:rPr lang="en-US" b="1" dirty="0" err="1"/>
              <a:t>Contoh</a:t>
            </a:r>
            <a:r>
              <a:rPr lang="en-US" b="1" dirty="0"/>
              <a:t> </a:t>
            </a:r>
            <a:r>
              <a:rPr lang="en-US" b="1" dirty="0" err="1"/>
              <a:t>soal</a:t>
            </a:r>
            <a:r>
              <a:rPr lang="en-US" b="1" dirty="0"/>
              <a:t> 3:</a:t>
            </a:r>
          </a:p>
        </p:txBody>
      </p:sp>
      <p:sp>
        <p:nvSpPr>
          <p:cNvPr id="5" name="Rectangle 4">
            <a:extLst>
              <a:ext uri="{FF2B5EF4-FFF2-40B4-BE49-F238E27FC236}">
                <a16:creationId xmlns:a16="http://schemas.microsoft.com/office/drawing/2014/main" id="{38A9D352-E8EB-4DB7-BE0D-BDFB09FFD647}"/>
              </a:ext>
            </a:extLst>
          </p:cNvPr>
          <p:cNvSpPr/>
          <p:nvPr/>
        </p:nvSpPr>
        <p:spPr>
          <a:xfrm>
            <a:off x="3951514" y="598714"/>
            <a:ext cx="7402285" cy="1015663"/>
          </a:xfrm>
          <a:prstGeom prst="rect">
            <a:avLst/>
          </a:prstGeom>
        </p:spPr>
        <p:txBody>
          <a:bodyPr wrap="square">
            <a:spAutoFit/>
          </a:bodyPr>
          <a:lstStyle/>
          <a:p>
            <a:r>
              <a:rPr lang="id-ID" sz="2000" dirty="0">
                <a:latin typeface="Times New Roman" panose="02020603050405020304" pitchFamily="18" charset="0"/>
                <a:ea typeface="Times New Roman" panose="02020603050405020304" pitchFamily="18" charset="0"/>
              </a:rPr>
              <a:t>Suatu solenoida memiliki panjang 2 meter dengan 800 lilitan dan jari-jari 2 cm. Bila solenoida itu dialiri arus sebesar 0,5 A. Tentukanlah induksi magnet pada ujung solenoida?</a:t>
            </a:r>
            <a:endParaRPr lang="en-US" sz="2000" dirty="0"/>
          </a:p>
        </p:txBody>
      </p:sp>
      <p:sp>
        <p:nvSpPr>
          <p:cNvPr id="8" name="Rectangle 7">
            <a:extLst>
              <a:ext uri="{FF2B5EF4-FFF2-40B4-BE49-F238E27FC236}">
                <a16:creationId xmlns:a16="http://schemas.microsoft.com/office/drawing/2014/main" id="{A5741F82-3EF5-4B0E-ABAA-42BAA1B5AF39}"/>
              </a:ext>
            </a:extLst>
          </p:cNvPr>
          <p:cNvSpPr/>
          <p:nvPr/>
        </p:nvSpPr>
        <p:spPr>
          <a:xfrm>
            <a:off x="2449286" y="1802088"/>
            <a:ext cx="6836228" cy="400110"/>
          </a:xfrm>
          <a:prstGeom prst="rect">
            <a:avLst/>
          </a:prstGeom>
        </p:spPr>
        <p:txBody>
          <a:bodyPr wrap="square">
            <a:spAutoFit/>
          </a:bodyPr>
          <a:lstStyle/>
          <a:p>
            <a:pPr algn="ctr"/>
            <a:r>
              <a:rPr lang="en-US" sz="2000" b="1" dirty="0">
                <a:latin typeface="Times New Roman" panose="02020603050405020304" pitchFamily="18" charset="0"/>
                <a:ea typeface="Times New Roman" panose="02020603050405020304" pitchFamily="18" charset="0"/>
              </a:rPr>
              <a:t>PENYELESAIAN</a:t>
            </a:r>
            <a:endParaRPr lang="en-US" sz="2000" b="1" dirty="0"/>
          </a:p>
        </p:txBody>
      </p:sp>
      <p:sp>
        <p:nvSpPr>
          <p:cNvPr id="9" name="Rectangle 8">
            <a:extLst>
              <a:ext uri="{FF2B5EF4-FFF2-40B4-BE49-F238E27FC236}">
                <a16:creationId xmlns:a16="http://schemas.microsoft.com/office/drawing/2014/main" id="{2B1B73E9-6EC7-401C-9A90-5C4540DDC012}"/>
              </a:ext>
            </a:extLst>
          </p:cNvPr>
          <p:cNvSpPr/>
          <p:nvPr/>
        </p:nvSpPr>
        <p:spPr>
          <a:xfrm>
            <a:off x="185057" y="2389909"/>
            <a:ext cx="3254828" cy="1294393"/>
          </a:xfrm>
          <a:prstGeom prst="rect">
            <a:avLst/>
          </a:prstGeom>
        </p:spPr>
        <p:txBody>
          <a:bodyPr wrap="square">
            <a:spAutoFit/>
          </a:bodyPr>
          <a:lstStyle/>
          <a:p>
            <a:pPr marL="630555">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Diketahui : L  = 2 m </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630555">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id-ID" dirty="0">
                <a:latin typeface="Times New Roman" panose="02020603050405020304" pitchFamily="18" charset="0"/>
                <a:ea typeface="Times New Roman" panose="02020603050405020304" pitchFamily="18" charset="0"/>
                <a:cs typeface="Times New Roman" panose="02020603050405020304" pitchFamily="18" charset="0"/>
              </a:rPr>
              <a:t>    N = 800 lilitan</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630555">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	             I = 0,5 A</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62502EB4-AEA8-4CB8-8F5E-DC339579F8EE}"/>
                  </a:ext>
                </a:extLst>
              </p:cNvPr>
              <p:cNvSpPr/>
              <p:nvPr/>
            </p:nvSpPr>
            <p:spPr>
              <a:xfrm>
                <a:off x="4702628" y="3046072"/>
                <a:ext cx="6096000" cy="920958"/>
              </a:xfrm>
              <a:prstGeom prst="rect">
                <a:avLst/>
              </a:prstGeom>
            </p:spPr>
            <p:txBody>
              <a:bodyPr>
                <a:spAutoFit/>
              </a:bodyPr>
              <a:lstStyle/>
              <a:p>
                <a:pPr marL="630555">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Times New Roman" panose="02020603050405020304" pitchFamily="18" charset="0"/>
                              <a:cs typeface="Times New Roman" panose="02020603050405020304" pitchFamily="18" charset="0"/>
                            </a:rPr>
                          </m:ctrlPr>
                        </m:sSubPr>
                        <m:e>
                          <m:r>
                            <a:rPr lang="id-ID" i="1">
                              <a:latin typeface="Cambria Math" panose="02040503050406030204" pitchFamily="18" charset="0"/>
                              <a:ea typeface="Times New Roman" panose="02020603050405020304" pitchFamily="18" charset="0"/>
                              <a:cs typeface="Times New Roman" panose="02020603050405020304" pitchFamily="18" charset="0"/>
                            </a:rPr>
                            <m:t>𝐵</m:t>
                          </m:r>
                        </m:e>
                        <m:sub>
                          <m:r>
                            <a:rPr lang="en-US" b="0" i="1" smtClean="0">
                              <a:latin typeface="Cambria Math" panose="02040503050406030204" pitchFamily="18" charset="0"/>
                              <a:ea typeface="Times New Roman" panose="02020603050405020304" pitchFamily="18" charset="0"/>
                              <a:cs typeface="Times New Roman" panose="02020603050405020304" pitchFamily="18" charset="0"/>
                            </a:rPr>
                            <m:t>𝑈</m:t>
                          </m:r>
                        </m:sub>
                      </m:sSub>
                      <m:r>
                        <a:rPr lang="id-ID"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latin typeface="Cambria Math" panose="02040503050406030204" pitchFamily="18" charset="0"/>
                              <a:ea typeface="Times New Roman" panose="02020603050405020304" pitchFamily="18" charset="0"/>
                              <a:cs typeface="Times New Roman" panose="02020603050405020304" pitchFamily="18" charset="0"/>
                            </a:rPr>
                          </m:ctrlPr>
                        </m:fPr>
                        <m:num>
                          <m:r>
                            <a:rPr lang="id-ID" i="1">
                              <a:latin typeface="Cambria Math" panose="02040503050406030204" pitchFamily="18" charset="0"/>
                              <a:ea typeface="Times New Roman" panose="02020603050405020304" pitchFamily="18" charset="0"/>
                              <a:cs typeface="Times New Roman" panose="02020603050405020304" pitchFamily="18" charset="0"/>
                            </a:rPr>
                            <m:t>4</m:t>
                          </m:r>
                          <m:r>
                            <a:rPr lang="id-ID" i="1">
                              <a:latin typeface="Cambria Math" panose="02040503050406030204" pitchFamily="18" charset="0"/>
                              <a:ea typeface="Times New Roman" panose="02020603050405020304" pitchFamily="18" charset="0"/>
                              <a:cs typeface="Times New Roman" panose="02020603050405020304" pitchFamily="18" charset="0"/>
                            </a:rPr>
                            <m:t>𝜋</m:t>
                          </m:r>
                          <m:r>
                            <a:rPr lang="id-ID"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i="1">
                                  <a:latin typeface="Cambria Math" panose="02040503050406030204" pitchFamily="18" charset="0"/>
                                  <a:ea typeface="Times New Roman" panose="02020603050405020304" pitchFamily="18" charset="0"/>
                                  <a:cs typeface="Times New Roman" panose="02020603050405020304" pitchFamily="18" charset="0"/>
                                </a:rPr>
                              </m:ctrlPr>
                            </m:sSupPr>
                            <m:e>
                              <m:r>
                                <a:rPr lang="id-ID" i="1">
                                  <a:latin typeface="Cambria Math" panose="02040503050406030204" pitchFamily="18" charset="0"/>
                                  <a:ea typeface="Times New Roman" panose="02020603050405020304" pitchFamily="18" charset="0"/>
                                  <a:cs typeface="Times New Roman" panose="02020603050405020304" pitchFamily="18" charset="0"/>
                                </a:rPr>
                                <m:t>10</m:t>
                              </m:r>
                            </m:e>
                            <m:sup>
                              <m:r>
                                <a:rPr lang="id-ID" i="1">
                                  <a:latin typeface="Cambria Math" panose="02040503050406030204" pitchFamily="18" charset="0"/>
                                  <a:ea typeface="Times New Roman" panose="02020603050405020304" pitchFamily="18" charset="0"/>
                                  <a:cs typeface="Times New Roman" panose="02020603050405020304" pitchFamily="18" charset="0"/>
                                </a:rPr>
                                <m:t>−7</m:t>
                              </m:r>
                            </m:sup>
                          </m:sSup>
                          <m:r>
                            <a:rPr lang="id-ID" i="1">
                              <a:latin typeface="Cambria Math" panose="02040503050406030204" pitchFamily="18" charset="0"/>
                              <a:ea typeface="Times New Roman" panose="02020603050405020304" pitchFamily="18" charset="0"/>
                              <a:cs typeface="Times New Roman" panose="02020603050405020304" pitchFamily="18" charset="0"/>
                            </a:rPr>
                            <m:t>∙0,5∙800</m:t>
                          </m:r>
                        </m:num>
                        <m:den>
                          <m:r>
                            <a:rPr lang="id-ID" i="1">
                              <a:latin typeface="Cambria Math" panose="02040503050406030204" pitchFamily="18" charset="0"/>
                              <a:ea typeface="Times New Roman" panose="02020603050405020304" pitchFamily="18" charset="0"/>
                              <a:cs typeface="Times New Roman" panose="02020603050405020304" pitchFamily="18" charset="0"/>
                            </a:rPr>
                            <m:t>2∙2</m:t>
                          </m:r>
                        </m:den>
                      </m:f>
                      <m:r>
                        <a:rPr lang="id-ID" i="1">
                          <a:latin typeface="Cambria Math" panose="02040503050406030204" pitchFamily="18" charset="0"/>
                          <a:ea typeface="Times New Roman" panose="02020603050405020304" pitchFamily="18" charset="0"/>
                          <a:cs typeface="Times New Roman" panose="02020603050405020304" pitchFamily="18" charset="0"/>
                        </a:rPr>
                        <m:t>=4 </m:t>
                      </m:r>
                      <m:r>
                        <a:rPr lang="id-ID" i="1">
                          <a:latin typeface="Cambria Math" panose="02040503050406030204" pitchFamily="18" charset="0"/>
                          <a:ea typeface="Times New Roman" panose="02020603050405020304" pitchFamily="18" charset="0"/>
                          <a:cs typeface="Times New Roman" panose="02020603050405020304" pitchFamily="18" charset="0"/>
                        </a:rPr>
                        <m:t>𝜋</m:t>
                      </m:r>
                      <m:r>
                        <a:rPr lang="id-ID"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i="1">
                              <a:latin typeface="Cambria Math" panose="02040503050406030204" pitchFamily="18" charset="0"/>
                              <a:ea typeface="Times New Roman" panose="02020603050405020304" pitchFamily="18" charset="0"/>
                              <a:cs typeface="Times New Roman" panose="02020603050405020304" pitchFamily="18" charset="0"/>
                            </a:rPr>
                          </m:ctrlPr>
                        </m:sSupPr>
                        <m:e>
                          <m:r>
                            <a:rPr lang="id-ID" i="1">
                              <a:latin typeface="Cambria Math" panose="02040503050406030204" pitchFamily="18" charset="0"/>
                              <a:ea typeface="Times New Roman" panose="02020603050405020304" pitchFamily="18" charset="0"/>
                              <a:cs typeface="Times New Roman" panose="02020603050405020304" pitchFamily="18" charset="0"/>
                            </a:rPr>
                            <m:t>10</m:t>
                          </m:r>
                        </m:e>
                        <m:sup>
                          <m:r>
                            <a:rPr lang="id-ID" i="1">
                              <a:latin typeface="Cambria Math" panose="02040503050406030204" pitchFamily="18" charset="0"/>
                              <a:ea typeface="Times New Roman" panose="02020603050405020304" pitchFamily="18" charset="0"/>
                              <a:cs typeface="Times New Roman" panose="02020603050405020304" pitchFamily="18" charset="0"/>
                            </a:rPr>
                            <m:t>−5</m:t>
                          </m:r>
                        </m:sup>
                      </m:sSup>
                      <m:r>
                        <a:rPr lang="id-ID" i="1">
                          <a:latin typeface="Cambria Math" panose="02040503050406030204" pitchFamily="18" charset="0"/>
                          <a:ea typeface="Times New Roman" panose="02020603050405020304" pitchFamily="18" charset="0"/>
                          <a:cs typeface="Times New Roman" panose="02020603050405020304" pitchFamily="18" charset="0"/>
                        </a:rPr>
                        <m:t> </m:t>
                      </m:r>
                      <m:r>
                        <a:rPr lang="id-ID" i="1">
                          <a:latin typeface="Cambria Math" panose="02040503050406030204" pitchFamily="18" charset="0"/>
                          <a:ea typeface="Times New Roman" panose="02020603050405020304" pitchFamily="18" charset="0"/>
                          <a:cs typeface="Times New Roman" panose="02020603050405020304" pitchFamily="18" charset="0"/>
                        </a:rPr>
                        <m:t>𝑇</m:t>
                      </m:r>
                      <m:r>
                        <a:rPr lang="id-ID" i="1">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12" name="Rectangle 11">
                <a:extLst>
                  <a:ext uri="{FF2B5EF4-FFF2-40B4-BE49-F238E27FC236}">
                    <a16:creationId xmlns:a16="http://schemas.microsoft.com/office/drawing/2014/main" id="{62502EB4-AEA8-4CB8-8F5E-DC339579F8EE}"/>
                  </a:ext>
                </a:extLst>
              </p:cNvPr>
              <p:cNvSpPr>
                <a:spLocks noRot="1" noChangeAspect="1" noMove="1" noResize="1" noEditPoints="1" noAdjustHandles="1" noChangeArrowheads="1" noChangeShapeType="1" noTextEdit="1"/>
              </p:cNvSpPr>
              <p:nvPr/>
            </p:nvSpPr>
            <p:spPr>
              <a:xfrm>
                <a:off x="4702628" y="3046072"/>
                <a:ext cx="6096000" cy="920958"/>
              </a:xfrm>
              <a:prstGeom prst="rect">
                <a:avLst/>
              </a:prstGeom>
              <a:blipFill>
                <a:blip r:embed="rId2"/>
                <a:stretch>
                  <a:fillRect/>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A63C39ED-9E68-47E0-B7D0-377E4FDC53DD}"/>
              </a:ext>
            </a:extLst>
          </p:cNvPr>
          <p:cNvSpPr/>
          <p:nvPr/>
        </p:nvSpPr>
        <p:spPr>
          <a:xfrm>
            <a:off x="807559" y="3835384"/>
            <a:ext cx="1519968" cy="369332"/>
          </a:xfrm>
          <a:prstGeom prst="rect">
            <a:avLst/>
          </a:prstGeom>
        </p:spPr>
        <p:txBody>
          <a:bodyPr wrap="none">
            <a:spAutoFit/>
          </a:bodyPr>
          <a:lstStyle/>
          <a:p>
            <a:r>
              <a:rPr lang="id-ID" dirty="0">
                <a:latin typeface="Times New Roman" panose="02020603050405020304" pitchFamily="18" charset="0"/>
                <a:ea typeface="Times New Roman" panose="02020603050405020304" pitchFamily="18" charset="0"/>
              </a:rPr>
              <a:t>Ditanya : B</a:t>
            </a:r>
            <a:r>
              <a:rPr lang="en-US" baseline="-25000" dirty="0">
                <a:latin typeface="Times New Roman" panose="02020603050405020304" pitchFamily="18" charset="0"/>
                <a:ea typeface="Times New Roman" panose="02020603050405020304" pitchFamily="18" charset="0"/>
              </a:rPr>
              <a:t>U</a:t>
            </a:r>
            <a:r>
              <a:rPr lang="id-ID" dirty="0">
                <a:latin typeface="Times New Roman" panose="02020603050405020304" pitchFamily="18" charset="0"/>
                <a:ea typeface="Times New Roman" panose="02020603050405020304" pitchFamily="18" charset="0"/>
              </a:rPr>
              <a:t> ?</a:t>
            </a:r>
            <a:endParaRPr lang="en-US" dirty="0"/>
          </a:p>
        </p:txBody>
      </p:sp>
      <p:sp>
        <p:nvSpPr>
          <p:cNvPr id="18" name="Rectangle 17">
            <a:extLst>
              <a:ext uri="{FF2B5EF4-FFF2-40B4-BE49-F238E27FC236}">
                <a16:creationId xmlns:a16="http://schemas.microsoft.com/office/drawing/2014/main" id="{3EA7CB66-A496-4B17-8E7F-9C381B8904FF}"/>
              </a:ext>
            </a:extLst>
          </p:cNvPr>
          <p:cNvSpPr/>
          <p:nvPr/>
        </p:nvSpPr>
        <p:spPr>
          <a:xfrm>
            <a:off x="3668486" y="2456729"/>
            <a:ext cx="2427514" cy="463397"/>
          </a:xfrm>
          <a:prstGeom prst="rect">
            <a:avLst/>
          </a:prstGeom>
        </p:spPr>
        <p:txBody>
          <a:bodyPr wrap="square">
            <a:spAutoFit/>
          </a:bodyPr>
          <a:lstStyle/>
          <a:p>
            <a:pPr marL="630555">
              <a:lnSpc>
                <a:spcPct val="150000"/>
              </a:lnSpc>
              <a:spcAft>
                <a:spcPts val="0"/>
              </a:spcAft>
            </a:pPr>
            <a:r>
              <a:rPr lang="id-ID" dirty="0">
                <a:latin typeface="Times New Roman" panose="02020603050405020304" pitchFamily="18" charset="0"/>
                <a:ea typeface="Times New Roman" panose="02020603050405020304" pitchFamily="18" charset="0"/>
                <a:cs typeface="Times New Roman" panose="02020603050405020304" pitchFamily="18" charset="0"/>
              </a:rPr>
              <a:t>Jawab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02B44470-A670-48D7-AFCB-08655DF21471}"/>
                  </a:ext>
                </a:extLst>
              </p:cNvPr>
              <p:cNvSpPr/>
              <p:nvPr/>
            </p:nvSpPr>
            <p:spPr>
              <a:xfrm>
                <a:off x="5334962" y="2534976"/>
                <a:ext cx="1708095" cy="6090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Times New Roman" panose="02020603050405020304" pitchFamily="18" charset="0"/>
                              <a:cs typeface="Times New Roman" panose="02020603050405020304" pitchFamily="18" charset="0"/>
                            </a:rPr>
                          </m:ctrlPr>
                        </m:sSubPr>
                        <m:e>
                          <m:r>
                            <a:rPr lang="id-ID" i="1">
                              <a:latin typeface="Cambria Math" panose="02040503050406030204" pitchFamily="18" charset="0"/>
                              <a:ea typeface="Times New Roman" panose="02020603050405020304" pitchFamily="18" charset="0"/>
                              <a:cs typeface="Times New Roman" panose="02020603050405020304" pitchFamily="18" charset="0"/>
                            </a:rPr>
                            <m:t>𝐵</m:t>
                          </m:r>
                        </m:e>
                        <m:sub>
                          <m:r>
                            <a:rPr lang="en-US" i="1">
                              <a:latin typeface="Cambria Math" panose="02040503050406030204" pitchFamily="18" charset="0"/>
                              <a:ea typeface="Times New Roman" panose="02020603050405020304" pitchFamily="18" charset="0"/>
                              <a:cs typeface="Times New Roman" panose="02020603050405020304" pitchFamily="18" charset="0"/>
                            </a:rPr>
                            <m:t>𝑈</m:t>
                          </m:r>
                        </m:sub>
                      </m:sSub>
                      <m:r>
                        <a:rPr lang="id-ID"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i="1">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i="1">
                                  <a:latin typeface="Cambria Math" panose="02040503050406030204" pitchFamily="18" charset="0"/>
                                  <a:ea typeface="Times New Roman" panose="02020603050405020304" pitchFamily="18" charset="0"/>
                                  <a:cs typeface="Times New Roman" panose="02020603050405020304" pitchFamily="18" charset="0"/>
                                </a:rPr>
                              </m:ctrlPr>
                            </m:sSubPr>
                            <m:e>
                              <m:r>
                                <a:rPr lang="id-ID" i="1">
                                  <a:latin typeface="Cambria Math" panose="02040503050406030204" pitchFamily="18" charset="0"/>
                                  <a:ea typeface="Times New Roman" panose="02020603050405020304" pitchFamily="18" charset="0"/>
                                  <a:cs typeface="Times New Roman" panose="02020603050405020304" pitchFamily="18" charset="0"/>
                                </a:rPr>
                                <m:t>𝜇</m:t>
                              </m:r>
                            </m:e>
                            <m:sub>
                              <m:r>
                                <a:rPr lang="id-ID" i="1">
                                  <a:latin typeface="Cambria Math" panose="02040503050406030204" pitchFamily="18" charset="0"/>
                                  <a:ea typeface="Times New Roman" panose="02020603050405020304" pitchFamily="18" charset="0"/>
                                  <a:cs typeface="Times New Roman" panose="02020603050405020304" pitchFamily="18" charset="0"/>
                                </a:rPr>
                                <m:t>0</m:t>
                              </m:r>
                            </m:sub>
                          </m:sSub>
                          <m:r>
                            <a:rPr lang="id-ID" i="1">
                              <a:latin typeface="Cambria Math" panose="02040503050406030204" pitchFamily="18" charset="0"/>
                              <a:ea typeface="Times New Roman" panose="02020603050405020304" pitchFamily="18" charset="0"/>
                              <a:cs typeface="Times New Roman" panose="02020603050405020304" pitchFamily="18" charset="0"/>
                            </a:rPr>
                            <m:t>∙</m:t>
                          </m:r>
                          <m:r>
                            <a:rPr lang="id-ID" i="1">
                              <a:latin typeface="Cambria Math" panose="02040503050406030204" pitchFamily="18" charset="0"/>
                              <a:ea typeface="Times New Roman" panose="02020603050405020304" pitchFamily="18" charset="0"/>
                              <a:cs typeface="Times New Roman" panose="02020603050405020304" pitchFamily="18" charset="0"/>
                            </a:rPr>
                            <m:t>𝐼</m:t>
                          </m:r>
                          <m:r>
                            <a:rPr lang="id-ID" i="1">
                              <a:latin typeface="Cambria Math" panose="02040503050406030204" pitchFamily="18" charset="0"/>
                              <a:ea typeface="Times New Roman" panose="02020603050405020304" pitchFamily="18" charset="0"/>
                              <a:cs typeface="Times New Roman" panose="02020603050405020304" pitchFamily="18" charset="0"/>
                            </a:rPr>
                            <m:t>∙</m:t>
                          </m:r>
                          <m:r>
                            <a:rPr lang="id-ID" i="1">
                              <a:latin typeface="Cambria Math" panose="02040503050406030204" pitchFamily="18" charset="0"/>
                              <a:ea typeface="Times New Roman" panose="02020603050405020304" pitchFamily="18" charset="0"/>
                              <a:cs typeface="Times New Roman" panose="02020603050405020304" pitchFamily="18" charset="0"/>
                            </a:rPr>
                            <m:t>𝑁</m:t>
                          </m:r>
                        </m:num>
                        <m:den>
                          <m:r>
                            <a:rPr lang="id-ID" i="1">
                              <a:latin typeface="Cambria Math" panose="02040503050406030204" pitchFamily="18" charset="0"/>
                              <a:ea typeface="Times New Roman" panose="02020603050405020304" pitchFamily="18" charset="0"/>
                              <a:cs typeface="Times New Roman" panose="02020603050405020304" pitchFamily="18" charset="0"/>
                            </a:rPr>
                            <m:t>2∙</m:t>
                          </m:r>
                          <m:r>
                            <a:rPr lang="id-ID" i="1">
                              <a:latin typeface="Cambria Math" panose="02040503050406030204" pitchFamily="18" charset="0"/>
                              <a:ea typeface="Times New Roman" panose="02020603050405020304" pitchFamily="18" charset="0"/>
                              <a:cs typeface="Times New Roman" panose="02020603050405020304" pitchFamily="18" charset="0"/>
                            </a:rPr>
                            <m:t>𝐿</m:t>
                          </m:r>
                        </m:den>
                      </m:f>
                      <m:r>
                        <a:rPr lang="id-ID" i="1">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US" dirty="0"/>
              </a:p>
            </p:txBody>
          </p:sp>
        </mc:Choice>
        <mc:Fallback xmlns="">
          <p:sp>
            <p:nvSpPr>
              <p:cNvPr id="19" name="Rectangle 18">
                <a:extLst>
                  <a:ext uri="{FF2B5EF4-FFF2-40B4-BE49-F238E27FC236}">
                    <a16:creationId xmlns:a16="http://schemas.microsoft.com/office/drawing/2014/main" id="{02B44470-A670-48D7-AFCB-08655DF21471}"/>
                  </a:ext>
                </a:extLst>
              </p:cNvPr>
              <p:cNvSpPr>
                <a:spLocks noRot="1" noChangeAspect="1" noMove="1" noResize="1" noEditPoints="1" noAdjustHandles="1" noChangeArrowheads="1" noChangeShapeType="1" noTextEdit="1"/>
              </p:cNvSpPr>
              <p:nvPr/>
            </p:nvSpPr>
            <p:spPr>
              <a:xfrm>
                <a:off x="5334962" y="2534976"/>
                <a:ext cx="1708095" cy="60907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B2D5DEB0-E773-4318-916B-E067D90ED5BD}"/>
                  </a:ext>
                </a:extLst>
              </p:cNvPr>
              <p:cNvSpPr/>
              <p:nvPr/>
            </p:nvSpPr>
            <p:spPr>
              <a:xfrm>
                <a:off x="4702628" y="3813612"/>
                <a:ext cx="3951515" cy="512448"/>
              </a:xfrm>
              <a:prstGeom prst="rect">
                <a:avLst/>
              </a:prstGeom>
            </p:spPr>
            <p:txBody>
              <a:bodyPr wrap="square">
                <a:spAutoFit/>
              </a:bodyPr>
              <a:lstStyle/>
              <a:p>
                <a:pPr marL="630555">
                  <a:lnSpc>
                    <a:spcPct val="150000"/>
                  </a:lnSpc>
                  <a:spcAft>
                    <a:spcPts val="0"/>
                  </a:spcAft>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Times New Roman" panose="02020603050405020304" pitchFamily="18" charset="0"/>
                              <a:cs typeface="Times New Roman" panose="02020603050405020304" pitchFamily="18" charset="0"/>
                            </a:rPr>
                          </m:ctrlPr>
                        </m:sSubPr>
                        <m:e>
                          <m:r>
                            <a:rPr lang="id-ID" i="1">
                              <a:latin typeface="Cambria Math" panose="02040503050406030204" pitchFamily="18" charset="0"/>
                              <a:ea typeface="Times New Roman" panose="02020603050405020304" pitchFamily="18" charset="0"/>
                              <a:cs typeface="Times New Roman" panose="02020603050405020304" pitchFamily="18" charset="0"/>
                            </a:rPr>
                            <m:t>𝐵</m:t>
                          </m:r>
                        </m:e>
                        <m:sub>
                          <m:r>
                            <a:rPr lang="en-US" b="0" i="1" smtClean="0">
                              <a:latin typeface="Cambria Math" panose="02040503050406030204" pitchFamily="18" charset="0"/>
                              <a:ea typeface="Times New Roman" panose="02020603050405020304" pitchFamily="18" charset="0"/>
                              <a:cs typeface="Times New Roman" panose="02020603050405020304" pitchFamily="18" charset="0"/>
                            </a:rPr>
                            <m:t>𝑈</m:t>
                          </m:r>
                        </m:sub>
                      </m:sSub>
                      <m:r>
                        <a:rPr lang="id-ID" i="1">
                          <a:latin typeface="Cambria Math" panose="02040503050406030204" pitchFamily="18" charset="0"/>
                          <a:ea typeface="Times New Roman" panose="02020603050405020304" pitchFamily="18" charset="0"/>
                          <a:cs typeface="Times New Roman" panose="02020603050405020304" pitchFamily="18" charset="0"/>
                        </a:rPr>
                        <m:t>=4 </m:t>
                      </m:r>
                      <m:r>
                        <a:rPr lang="id-ID" i="1">
                          <a:latin typeface="Cambria Math" panose="02040503050406030204" pitchFamily="18" charset="0"/>
                          <a:ea typeface="Times New Roman" panose="02020603050405020304" pitchFamily="18" charset="0"/>
                          <a:cs typeface="Times New Roman" panose="02020603050405020304" pitchFamily="18" charset="0"/>
                        </a:rPr>
                        <m:t>𝜋</m:t>
                      </m:r>
                      <m:r>
                        <a:rPr lang="id-ID"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i="1">
                              <a:latin typeface="Cambria Math" panose="02040503050406030204" pitchFamily="18" charset="0"/>
                              <a:ea typeface="Times New Roman" panose="02020603050405020304" pitchFamily="18" charset="0"/>
                              <a:cs typeface="Times New Roman" panose="02020603050405020304" pitchFamily="18" charset="0"/>
                            </a:rPr>
                          </m:ctrlPr>
                        </m:sSupPr>
                        <m:e>
                          <m:r>
                            <a:rPr lang="id-ID" i="1">
                              <a:latin typeface="Cambria Math" panose="02040503050406030204" pitchFamily="18" charset="0"/>
                              <a:ea typeface="Times New Roman" panose="02020603050405020304" pitchFamily="18" charset="0"/>
                              <a:cs typeface="Times New Roman" panose="02020603050405020304" pitchFamily="18" charset="0"/>
                            </a:rPr>
                            <m:t>10</m:t>
                          </m:r>
                        </m:e>
                        <m:sup>
                          <m:r>
                            <a:rPr lang="id-ID" i="1">
                              <a:latin typeface="Cambria Math" panose="02040503050406030204" pitchFamily="18" charset="0"/>
                              <a:ea typeface="Times New Roman" panose="02020603050405020304" pitchFamily="18" charset="0"/>
                              <a:cs typeface="Times New Roman" panose="02020603050405020304" pitchFamily="18" charset="0"/>
                            </a:rPr>
                            <m:t>−5</m:t>
                          </m:r>
                        </m:sup>
                      </m:sSup>
                      <m:r>
                        <a:rPr lang="id-ID" i="1">
                          <a:latin typeface="Cambria Math" panose="02040503050406030204" pitchFamily="18" charset="0"/>
                          <a:ea typeface="Times New Roman" panose="02020603050405020304" pitchFamily="18" charset="0"/>
                          <a:cs typeface="Times New Roman" panose="02020603050405020304" pitchFamily="18" charset="0"/>
                        </a:rPr>
                        <m:t> </m:t>
                      </m:r>
                      <m:r>
                        <a:rPr lang="id-ID" i="1">
                          <a:latin typeface="Cambria Math" panose="02040503050406030204" pitchFamily="18" charset="0"/>
                          <a:ea typeface="Times New Roman" panose="02020603050405020304" pitchFamily="18" charset="0"/>
                          <a:cs typeface="Times New Roman" panose="02020603050405020304" pitchFamily="18" charset="0"/>
                        </a:rPr>
                        <m:t>𝑇</m:t>
                      </m:r>
                      <m:r>
                        <a:rPr lang="id-ID" i="1">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mc:Choice>
        <mc:Fallback xmlns="">
          <p:sp>
            <p:nvSpPr>
              <p:cNvPr id="20" name="Rectangle 19">
                <a:extLst>
                  <a:ext uri="{FF2B5EF4-FFF2-40B4-BE49-F238E27FC236}">
                    <a16:creationId xmlns:a16="http://schemas.microsoft.com/office/drawing/2014/main" id="{B2D5DEB0-E773-4318-916B-E067D90ED5BD}"/>
                  </a:ext>
                </a:extLst>
              </p:cNvPr>
              <p:cNvSpPr>
                <a:spLocks noRot="1" noChangeAspect="1" noMove="1" noResize="1" noEditPoints="1" noAdjustHandles="1" noChangeArrowheads="1" noChangeShapeType="1" noTextEdit="1"/>
              </p:cNvSpPr>
              <p:nvPr/>
            </p:nvSpPr>
            <p:spPr>
              <a:xfrm>
                <a:off x="4702628" y="3813612"/>
                <a:ext cx="3951515" cy="51244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13441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arn(inVertic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arn(inVertical)">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randombar(horizont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randombar(horizontal)">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randombar(horizontal)">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 calcmode="lin" valueType="num">
                                      <p:cBhvr additive="base">
                                        <p:cTn id="40" dur="500" fill="hold"/>
                                        <p:tgtEl>
                                          <p:spTgt spid="19"/>
                                        </p:tgtEl>
                                        <p:attrNameLst>
                                          <p:attrName>ppt_x</p:attrName>
                                        </p:attrNameLst>
                                      </p:cBhvr>
                                      <p:tavLst>
                                        <p:tav tm="0">
                                          <p:val>
                                            <p:strVal val="#ppt_x"/>
                                          </p:val>
                                        </p:tav>
                                        <p:tav tm="100000">
                                          <p:val>
                                            <p:strVal val="#ppt_x"/>
                                          </p:val>
                                        </p:tav>
                                      </p:tavLst>
                                    </p:anim>
                                    <p:anim calcmode="lin" valueType="num">
                                      <p:cBhvr additive="base">
                                        <p:cTn id="4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anim calcmode="lin" valueType="num">
                                      <p:cBhvr>
                                        <p:cTn id="47" dur="1000" fill="hold"/>
                                        <p:tgtEl>
                                          <p:spTgt spid="12"/>
                                        </p:tgtEl>
                                        <p:attrNameLst>
                                          <p:attrName>ppt_x</p:attrName>
                                        </p:attrNameLst>
                                      </p:cBhvr>
                                      <p:tavLst>
                                        <p:tav tm="0">
                                          <p:val>
                                            <p:strVal val="#ppt_x"/>
                                          </p:val>
                                        </p:tav>
                                        <p:tav tm="100000">
                                          <p:val>
                                            <p:strVal val="#ppt_x"/>
                                          </p:val>
                                        </p:tav>
                                      </p:tavLst>
                                    </p:anim>
                                    <p:anim calcmode="lin" valueType="num">
                                      <p:cBhvr>
                                        <p:cTn id="4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fade">
                                      <p:cBhvr>
                                        <p:cTn id="53" dur="1000"/>
                                        <p:tgtEl>
                                          <p:spTgt spid="20"/>
                                        </p:tgtEl>
                                      </p:cBhvr>
                                    </p:animEffect>
                                    <p:anim calcmode="lin" valueType="num">
                                      <p:cBhvr>
                                        <p:cTn id="54" dur="1000" fill="hold"/>
                                        <p:tgtEl>
                                          <p:spTgt spid="20"/>
                                        </p:tgtEl>
                                        <p:attrNameLst>
                                          <p:attrName>ppt_x</p:attrName>
                                        </p:attrNameLst>
                                      </p:cBhvr>
                                      <p:tavLst>
                                        <p:tav tm="0">
                                          <p:val>
                                            <p:strVal val="#ppt_x"/>
                                          </p:val>
                                        </p:tav>
                                        <p:tav tm="100000">
                                          <p:val>
                                            <p:strVal val="#ppt_x"/>
                                          </p:val>
                                        </p:tav>
                                      </p:tavLst>
                                    </p:anim>
                                    <p:anim calcmode="lin" valueType="num">
                                      <p:cBhvr>
                                        <p:cTn id="55"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p:bldP spid="12" grpId="0"/>
      <p:bldP spid="16" grpId="0"/>
      <p:bldP spid="18" grpId="0"/>
      <p:bldP spid="19" grpId="0"/>
      <p:bldP spid="20"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130</TotalTime>
  <Words>1027</Words>
  <Application>Microsoft Office PowerPoint</Application>
  <PresentationFormat>Widescreen</PresentationFormat>
  <Paragraphs>114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Cambria Math</vt:lpstr>
      <vt:lpstr>Symbol</vt:lpstr>
      <vt:lpstr>Times New Roman</vt:lpstr>
      <vt:lpstr>Celestial</vt:lpstr>
      <vt:lpstr>Pertemuan ke 9 Induksi magnetik</vt:lpstr>
      <vt:lpstr>Medan magnetik</vt:lpstr>
      <vt:lpstr>INDUKSI MAGNET</vt:lpstr>
      <vt:lpstr>Induksi magnet pada kawat lurus Panjang berarus</vt:lpstr>
      <vt:lpstr>Contoh soal 1:</vt:lpstr>
      <vt:lpstr>Induksi magnet pada kawat melingkar berarus</vt:lpstr>
      <vt:lpstr>Contoh soal 2:</vt:lpstr>
      <vt:lpstr>PowerPoint Presentation</vt:lpstr>
      <vt:lpstr>Contoh soal 3:</vt:lpstr>
      <vt:lpstr>PowerPoint Presentation</vt:lpstr>
      <vt:lpstr>PowerPoint Presentation</vt:lpstr>
      <vt:lpstr>PowerPoint Presentation</vt:lpstr>
      <vt:lpstr>PowerPoint Presentation</vt:lpstr>
      <vt:lpstr>Contoh soal 4:</vt:lpstr>
      <vt:lpstr>LATIHAN soal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Induksi magnet</dc:title>
  <dc:creator>GT25</dc:creator>
  <cp:lastModifiedBy>Siwi Puji Astuti</cp:lastModifiedBy>
  <cp:revision>18</cp:revision>
  <dcterms:created xsi:type="dcterms:W3CDTF">2020-03-28T01:30:36Z</dcterms:created>
  <dcterms:modified xsi:type="dcterms:W3CDTF">2021-02-28T07:34:44Z</dcterms:modified>
</cp:coreProperties>
</file>