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7" r:id="rId9"/>
    <p:sldId id="268"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3/3/2021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10.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0.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f8F1eGELaFI" TargetMode="External"/><Relationship Id="rId2" Type="http://schemas.openxmlformats.org/officeDocument/2006/relationships/image" Target="../media/image3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192C4A2-2B9A-4661-89F4-C1D679A8014C}"/>
              </a:ext>
            </a:extLst>
          </p:cNvPr>
          <p:cNvSpPr>
            <a:spLocks noGrp="1"/>
          </p:cNvSpPr>
          <p:nvPr>
            <p:ph type="ctrTitle"/>
          </p:nvPr>
        </p:nvSpPr>
        <p:spPr>
          <a:xfrm>
            <a:off x="2252588" y="326852"/>
            <a:ext cx="7197726" cy="1693333"/>
          </a:xfrm>
        </p:spPr>
        <p:txBody>
          <a:bodyPr/>
          <a:lstStyle/>
          <a:p>
            <a:pPr algn="ctr"/>
            <a:r>
              <a:rPr lang="en-US" dirty="0" err="1"/>
              <a:t>Pertemuan</a:t>
            </a:r>
            <a:r>
              <a:rPr lang="en-US" dirty="0"/>
              <a:t> </a:t>
            </a:r>
            <a:r>
              <a:rPr lang="en-US" dirty="0" err="1"/>
              <a:t>ke</a:t>
            </a:r>
            <a:r>
              <a:rPr lang="en-US"/>
              <a:t> 10</a:t>
            </a:r>
            <a:br>
              <a:rPr lang="en-US" dirty="0"/>
            </a:br>
            <a:r>
              <a:rPr lang="en-US" dirty="0" err="1"/>
              <a:t>Induksi</a:t>
            </a:r>
            <a:r>
              <a:rPr lang="en-US" dirty="0"/>
              <a:t> </a:t>
            </a:r>
            <a:r>
              <a:rPr lang="en-US" dirty="0" err="1"/>
              <a:t>magnetik</a:t>
            </a:r>
            <a:endParaRPr lang="en-US" dirty="0"/>
          </a:p>
        </p:txBody>
      </p:sp>
      <p:pic>
        <p:nvPicPr>
          <p:cNvPr id="5" name="Picture 4">
            <a:extLst>
              <a:ext uri="{FF2B5EF4-FFF2-40B4-BE49-F238E27FC236}">
                <a16:creationId xmlns:a16="http://schemas.microsoft.com/office/drawing/2014/main" id="{8393BFB8-550A-45AD-B612-7F53A1107449}"/>
              </a:ext>
            </a:extLst>
          </p:cNvPr>
          <p:cNvPicPr>
            <a:picLocks noChangeAspect="1"/>
          </p:cNvPicPr>
          <p:nvPr/>
        </p:nvPicPr>
        <p:blipFill>
          <a:blip r:embed="rId2"/>
          <a:stretch>
            <a:fillRect/>
          </a:stretch>
        </p:blipFill>
        <p:spPr>
          <a:xfrm>
            <a:off x="4736662" y="2300689"/>
            <a:ext cx="2447925" cy="2095500"/>
          </a:xfrm>
          <a:prstGeom prst="rect">
            <a:avLst/>
          </a:prstGeom>
        </p:spPr>
      </p:pic>
      <p:sp>
        <p:nvSpPr>
          <p:cNvPr id="6" name="Subtitle 2">
            <a:extLst>
              <a:ext uri="{FF2B5EF4-FFF2-40B4-BE49-F238E27FC236}">
                <a16:creationId xmlns:a16="http://schemas.microsoft.com/office/drawing/2014/main" id="{34FF8828-70B2-46D4-B916-5BF40AB93201}"/>
              </a:ext>
            </a:extLst>
          </p:cNvPr>
          <p:cNvSpPr txBox="1">
            <a:spLocks/>
          </p:cNvSpPr>
          <p:nvPr/>
        </p:nvSpPr>
        <p:spPr>
          <a:xfrm>
            <a:off x="2497137" y="5141447"/>
            <a:ext cx="7197726" cy="14054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US" sz="2800" b="1" dirty="0" err="1"/>
              <a:t>Universitas</a:t>
            </a:r>
            <a:r>
              <a:rPr lang="en-US" sz="2800" b="1" dirty="0"/>
              <a:t> </a:t>
            </a:r>
            <a:r>
              <a:rPr lang="en-US" sz="2800" b="1" dirty="0" err="1"/>
              <a:t>indraprasta</a:t>
            </a:r>
            <a:r>
              <a:rPr lang="en-US" sz="2800" b="1" dirty="0"/>
              <a:t> </a:t>
            </a:r>
            <a:r>
              <a:rPr lang="en-US" sz="2800" b="1" dirty="0" err="1"/>
              <a:t>pgri</a:t>
            </a:r>
            <a:r>
              <a:rPr lang="en-US" sz="2800" b="1" dirty="0"/>
              <a:t> </a:t>
            </a:r>
            <a:r>
              <a:rPr lang="en-US" sz="2800" b="1" dirty="0" err="1"/>
              <a:t>jakarta</a:t>
            </a:r>
            <a:endParaRPr lang="en-US" sz="2800" b="1" dirty="0"/>
          </a:p>
        </p:txBody>
      </p:sp>
    </p:spTree>
    <p:extLst>
      <p:ext uri="{BB962C8B-B14F-4D97-AF65-F5344CB8AC3E}">
        <p14:creationId xmlns:p14="http://schemas.microsoft.com/office/powerpoint/2010/main" val="2700014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4A0DFBE-D6EA-4B17-80D5-A37FD3CAC856}"/>
              </a:ext>
            </a:extLst>
          </p:cNvPr>
          <p:cNvSpPr>
            <a:spLocks noGrp="1"/>
          </p:cNvSpPr>
          <p:nvPr>
            <p:ph type="title"/>
          </p:nvPr>
        </p:nvSpPr>
        <p:spPr>
          <a:xfrm>
            <a:off x="1030287" y="146043"/>
            <a:ext cx="10131425" cy="926969"/>
          </a:xfrm>
        </p:spPr>
        <p:txBody>
          <a:bodyPr>
            <a:normAutofit/>
          </a:bodyPr>
          <a:lstStyle/>
          <a:p>
            <a:pPr algn="ctr"/>
            <a:r>
              <a:rPr lang="en-US" dirty="0"/>
              <a:t>GAYA MAGNETIK PADA </a:t>
            </a:r>
            <a:r>
              <a:rPr lang="en-US" dirty="0" err="1"/>
              <a:t>muatan</a:t>
            </a:r>
            <a:r>
              <a:rPr lang="en-US" dirty="0"/>
              <a:t> </a:t>
            </a:r>
            <a:r>
              <a:rPr lang="en-US" dirty="0" err="1"/>
              <a:t>bergerak</a:t>
            </a:r>
            <a:endParaRPr lang="en-US" dirty="0"/>
          </a:p>
        </p:txBody>
      </p:sp>
      <p:sp>
        <p:nvSpPr>
          <p:cNvPr id="5" name="Rectangle 4">
            <a:extLst>
              <a:ext uri="{FF2B5EF4-FFF2-40B4-BE49-F238E27FC236}">
                <a16:creationId xmlns:a16="http://schemas.microsoft.com/office/drawing/2014/main" id="{63DF631D-1F3B-44E0-80E8-30E883089D50}"/>
              </a:ext>
            </a:extLst>
          </p:cNvPr>
          <p:cNvSpPr/>
          <p:nvPr/>
        </p:nvSpPr>
        <p:spPr>
          <a:xfrm>
            <a:off x="815164" y="924780"/>
            <a:ext cx="2980660" cy="2031325"/>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Jika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muatan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listrik</a:t>
            </a:r>
            <a:r>
              <a:rPr lang="en-US" dirty="0">
                <a:latin typeface="Times New Roman" panose="02020603050405020304" pitchFamily="18" charset="0"/>
                <a:ea typeface="Times New Roman" panose="02020603050405020304" pitchFamily="18" charset="0"/>
              </a:rPr>
              <a:t> q </a:t>
            </a:r>
            <a:r>
              <a:rPr lang="en-US" dirty="0" err="1">
                <a:latin typeface="Times New Roman" panose="02020603050405020304" pitchFamily="18" charset="0"/>
                <a:ea typeface="Times New Roman" panose="02020603050405020304" pitchFamily="18" charset="0"/>
              </a:rPr>
              <a:t>bergerak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kecepatan</a:t>
            </a:r>
            <a:r>
              <a:rPr lang="en-US" dirty="0">
                <a:latin typeface="Times New Roman" panose="02020603050405020304" pitchFamily="18" charset="0"/>
                <a:ea typeface="Times New Roman" panose="02020603050405020304" pitchFamily="18" charset="0"/>
              </a:rPr>
              <a:t> v di </a:t>
            </a:r>
            <a:r>
              <a:rPr lang="en-US" dirty="0" err="1">
                <a:latin typeface="Times New Roman" panose="02020603050405020304" pitchFamily="18" charset="0"/>
                <a:ea typeface="Times New Roman" panose="02020603050405020304" pitchFamily="18" charset="0"/>
              </a:rPr>
              <a:t>dalam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medan</a:t>
            </a:r>
            <a:r>
              <a:rPr lang="en-US" dirty="0">
                <a:latin typeface="Times New Roman" panose="02020603050405020304" pitchFamily="18" charset="0"/>
                <a:ea typeface="Times New Roman" panose="02020603050405020304" pitchFamily="18" charset="0"/>
              </a:rPr>
              <a:t> magnet B, </a:t>
            </a:r>
            <a:r>
              <a:rPr lang="en-US" dirty="0" err="1">
                <a:latin typeface="Times New Roman" panose="02020603050405020304" pitchFamily="18" charset="0"/>
                <a:ea typeface="Times New Roman" panose="02020603050405020304" pitchFamily="18" charset="0"/>
              </a:rPr>
              <a:t>maka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muatan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listrik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tersebut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mengalami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gaya</a:t>
            </a:r>
            <a:r>
              <a:rPr lang="en-US" dirty="0">
                <a:latin typeface="Times New Roman" panose="02020603050405020304" pitchFamily="18" charset="0"/>
                <a:ea typeface="Times New Roman" panose="02020603050405020304" pitchFamily="18" charset="0"/>
              </a:rPr>
              <a:t> Lorentz yang </a:t>
            </a:r>
            <a:r>
              <a:rPr lang="en-US" dirty="0" err="1">
                <a:latin typeface="Times New Roman" panose="02020603050405020304" pitchFamily="18" charset="0"/>
                <a:ea typeface="Times New Roman" panose="02020603050405020304" pitchFamily="18" charset="0"/>
              </a:rPr>
              <a:t>besarnya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ditentukan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persamaan</a:t>
            </a:r>
            <a:r>
              <a:rPr lang="en-US" dirty="0">
                <a:latin typeface="Times New Roman" panose="02020603050405020304" pitchFamily="18" charset="0"/>
                <a:ea typeface="Times New Roman" panose="02020603050405020304" pitchFamily="18" charset="0"/>
              </a:rPr>
              <a:t>:</a:t>
            </a:r>
            <a:endParaRPr lang="en-US"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2F9AEB28-85E1-408A-BE6A-09286EEA2F42}"/>
                  </a:ext>
                </a:extLst>
              </p:cNvPr>
              <p:cNvSpPr/>
              <p:nvPr/>
            </p:nvSpPr>
            <p:spPr>
              <a:xfrm>
                <a:off x="4358012" y="1506727"/>
                <a:ext cx="21563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𝑭</m:t>
                      </m:r>
                      <m:r>
                        <a:rPr lang="en-US" b="0" i="0">
                          <a:latin typeface="Cambria Math" panose="02040503050406030204" pitchFamily="18" charset="0"/>
                        </a:rPr>
                        <m:t>=</m:t>
                      </m:r>
                      <m:r>
                        <a:rPr lang="en-US" b="1" i="1">
                          <a:latin typeface="Cambria Math" panose="02040503050406030204" pitchFamily="18" charset="0"/>
                        </a:rPr>
                        <m:t>𝑩</m:t>
                      </m:r>
                      <m:r>
                        <a:rPr lang="en-US" b="0" i="0">
                          <a:latin typeface="Cambria Math" panose="02040503050406030204" pitchFamily="18" charset="0"/>
                        </a:rPr>
                        <m:t>∙</m:t>
                      </m:r>
                      <m:r>
                        <a:rPr lang="en-US" b="1" i="1">
                          <a:latin typeface="Cambria Math" panose="02040503050406030204" pitchFamily="18" charset="0"/>
                        </a:rPr>
                        <m:t>𝒒</m:t>
                      </m:r>
                      <m:r>
                        <a:rPr lang="en-US" b="0" i="0">
                          <a:latin typeface="Cambria Math" panose="02040503050406030204" pitchFamily="18" charset="0"/>
                        </a:rPr>
                        <m:t>∙</m:t>
                      </m:r>
                      <m:r>
                        <a:rPr lang="en-US" b="1" i="1">
                          <a:latin typeface="Cambria Math" panose="02040503050406030204" pitchFamily="18" charset="0"/>
                        </a:rPr>
                        <m:t>𝒗</m:t>
                      </m:r>
                      <m:r>
                        <a:rPr lang="en-US" b="0" i="0">
                          <a:latin typeface="Cambria Math" panose="02040503050406030204" pitchFamily="18" charset="0"/>
                        </a:rPr>
                        <m:t>∙</m:t>
                      </m:r>
                      <m:func>
                        <m:funcPr>
                          <m:ctrlPr>
                            <a:rPr lang="en-US" b="0" i="1">
                              <a:latin typeface="Cambria Math" panose="02040503050406030204" pitchFamily="18" charset="0"/>
                            </a:rPr>
                          </m:ctrlPr>
                        </m:funcPr>
                        <m:fName>
                          <m:r>
                            <a:rPr lang="en-US" b="1" i="0">
                              <a:latin typeface="Cambria Math" panose="02040503050406030204" pitchFamily="18" charset="0"/>
                            </a:rPr>
                            <m:t>𝐬𝐢𝐧</m:t>
                          </m:r>
                        </m:fName>
                        <m:e>
                          <m:r>
                            <a:rPr lang="en-US" b="1" i="1">
                              <a:latin typeface="Cambria Math" panose="02040503050406030204" pitchFamily="18" charset="0"/>
                            </a:rPr>
                            <m:t>𝜽</m:t>
                          </m:r>
                        </m:e>
                      </m:func>
                    </m:oMath>
                  </m:oMathPara>
                </a14:m>
                <a:endParaRPr lang="en-US" dirty="0"/>
              </a:p>
            </p:txBody>
          </p:sp>
        </mc:Choice>
        <mc:Fallback xmlns="">
          <p:sp>
            <p:nvSpPr>
              <p:cNvPr id="7" name="Rectangle 6">
                <a:extLst>
                  <a:ext uri="{FF2B5EF4-FFF2-40B4-BE49-F238E27FC236}">
                    <a16:creationId xmlns:a16="http://schemas.microsoft.com/office/drawing/2014/main" id="{2F9AEB28-85E1-408A-BE6A-09286EEA2F42}"/>
                  </a:ext>
                </a:extLst>
              </p:cNvPr>
              <p:cNvSpPr>
                <a:spLocks noRot="1" noChangeAspect="1" noMove="1" noResize="1" noEditPoints="1" noAdjustHandles="1" noChangeArrowheads="1" noChangeShapeType="1" noTextEdit="1"/>
              </p:cNvSpPr>
              <p:nvPr/>
            </p:nvSpPr>
            <p:spPr>
              <a:xfrm>
                <a:off x="4358012" y="1506727"/>
                <a:ext cx="2156360" cy="369332"/>
              </a:xfrm>
              <a:prstGeom prst="rect">
                <a:avLst/>
              </a:prstGeom>
              <a:blipFill>
                <a:blip r:embed="rId2"/>
                <a:stretch>
                  <a:fillRect b="-6557"/>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FF6EA86E-82F5-49D2-9201-0BBF3B8D2777}"/>
              </a:ext>
            </a:extLst>
          </p:cNvPr>
          <p:cNvCxnSpPr>
            <a:cxnSpLocks/>
          </p:cNvCxnSpPr>
          <p:nvPr/>
        </p:nvCxnSpPr>
        <p:spPr>
          <a:xfrm>
            <a:off x="3955312" y="1679291"/>
            <a:ext cx="40270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a:extLst>
              <a:ext uri="{FF2B5EF4-FFF2-40B4-BE49-F238E27FC236}">
                <a16:creationId xmlns:a16="http://schemas.microsoft.com/office/drawing/2014/main" id="{DD018C78-4217-492C-998A-81927745D75F}"/>
              </a:ext>
            </a:extLst>
          </p:cNvPr>
          <p:cNvCxnSpPr>
            <a:cxnSpLocks/>
          </p:cNvCxnSpPr>
          <p:nvPr/>
        </p:nvCxnSpPr>
        <p:spPr>
          <a:xfrm>
            <a:off x="6514372" y="1679291"/>
            <a:ext cx="40270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1" name="Rectangle 10">
            <a:extLst>
              <a:ext uri="{FF2B5EF4-FFF2-40B4-BE49-F238E27FC236}">
                <a16:creationId xmlns:a16="http://schemas.microsoft.com/office/drawing/2014/main" id="{60FE2237-4E3A-4A54-B0BF-809970AAD752}"/>
              </a:ext>
            </a:extLst>
          </p:cNvPr>
          <p:cNvSpPr/>
          <p:nvPr/>
        </p:nvSpPr>
        <p:spPr>
          <a:xfrm>
            <a:off x="6514372" y="929830"/>
            <a:ext cx="4288465" cy="1754326"/>
          </a:xfrm>
          <a:prstGeom prst="rect">
            <a:avLst/>
          </a:prstGeom>
        </p:spPr>
        <p:txBody>
          <a:bodyPr wrap="square">
            <a:spAutoFit/>
          </a:bodyPr>
          <a:lstStyle/>
          <a:p>
            <a:pPr marL="450215" algn="just">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Keterangan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F = Gaya magnet (Newton)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B = Induksi magnet (Tesla)</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q =  Muatan listrik (Coulomb)</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lgn="just">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v =  Kecepatan muatan bergerak (m/s)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7200" indent="-269875" algn="just">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θ = Sudut yang dibentuk </a:t>
            </a:r>
            <a:r>
              <a:rPr lang="en-US" dirty="0">
                <a:latin typeface="Times New Roman" panose="02020603050405020304" pitchFamily="18" charset="0"/>
                <a:ea typeface="Times New Roman" panose="02020603050405020304" pitchFamily="18" charset="0"/>
                <a:cs typeface="Times New Roman" panose="02020603050405020304" pitchFamily="18" charset="0"/>
              </a:rPr>
              <a:t>oleh v dan B</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76FB75B4-1B4F-46A5-9F3A-8E92B2BAAB2C}"/>
              </a:ext>
            </a:extLst>
          </p:cNvPr>
          <p:cNvSpPr/>
          <p:nvPr/>
        </p:nvSpPr>
        <p:spPr>
          <a:xfrm>
            <a:off x="520995" y="3255565"/>
            <a:ext cx="11355571" cy="646331"/>
          </a:xfrm>
          <a:prstGeom prst="rect">
            <a:avLst/>
          </a:prstGeom>
        </p:spPr>
        <p:txBody>
          <a:bodyPr wrap="square">
            <a:spAutoFit/>
          </a:bodyPr>
          <a:lstStyle/>
          <a:p>
            <a:pPr algn="just"/>
            <a:r>
              <a:rPr lang="id-ID" dirty="0">
                <a:latin typeface="Times New Roman" panose="02020603050405020304" pitchFamily="18" charset="0"/>
                <a:ea typeface="Times New Roman" panose="02020603050405020304" pitchFamily="18" charset="0"/>
              </a:rPr>
              <a:t>Apabila θ = 0, maka besar F adalah nol. Sedangkan saat θ membentuk sudut 90</a:t>
            </a:r>
            <a:r>
              <a:rPr lang="id-ID" baseline="30000" dirty="0">
                <a:latin typeface="Times New Roman" panose="02020603050405020304" pitchFamily="18" charset="0"/>
                <a:ea typeface="Times New Roman" panose="02020603050405020304" pitchFamily="18" charset="0"/>
              </a:rPr>
              <a:t>o</a:t>
            </a:r>
            <a:r>
              <a:rPr lang="id-ID" dirty="0">
                <a:latin typeface="Times New Roman" panose="02020603050405020304" pitchFamily="18" charset="0"/>
                <a:ea typeface="Times New Roman" panose="02020603050405020304" pitchFamily="18" charset="0"/>
              </a:rPr>
              <a:t>, maka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lintasan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partikel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bermuatan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listrik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berupa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lingkaran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sehingga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partikel</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mengalami</a:t>
            </a:r>
            <a:r>
              <a:rPr lang="id-ID" dirty="0">
                <a:latin typeface="Times New Roman" panose="02020603050405020304" pitchFamily="18" charset="0"/>
                <a:ea typeface="Times New Roman" panose="02020603050405020304" pitchFamily="18" charset="0"/>
              </a:rPr>
              <a:t> gaya sentripetal</a:t>
            </a:r>
            <a:r>
              <a:rPr lang="en-US" dirty="0">
                <a:latin typeface="Times New Roman" panose="02020603050405020304" pitchFamily="18" charset="0"/>
                <a:ea typeface="Times New Roman" panose="02020603050405020304" pitchFamily="18" charset="0"/>
              </a:rPr>
              <a:t> yang </a:t>
            </a:r>
            <a:r>
              <a:rPr lang="en-US" dirty="0" err="1">
                <a:latin typeface="Times New Roman" panose="02020603050405020304" pitchFamily="18" charset="0"/>
                <a:ea typeface="Times New Roman" panose="02020603050405020304" pitchFamily="18" charset="0"/>
              </a:rPr>
              <a:t>besarnya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sama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gaya</a:t>
            </a:r>
            <a:r>
              <a:rPr lang="en-US" dirty="0">
                <a:latin typeface="Times New Roman" panose="02020603050405020304" pitchFamily="18" charset="0"/>
                <a:ea typeface="Times New Roman" panose="02020603050405020304" pitchFamily="18" charset="0"/>
              </a:rPr>
              <a:t> Lorentz.</a:t>
            </a:r>
            <a:endParaRPr lang="en-US" dirty="0"/>
          </a:p>
        </p:txBody>
      </p:sp>
      <p:pic>
        <p:nvPicPr>
          <p:cNvPr id="16" name="Picture 15">
            <a:extLst>
              <a:ext uri="{FF2B5EF4-FFF2-40B4-BE49-F238E27FC236}">
                <a16:creationId xmlns:a16="http://schemas.microsoft.com/office/drawing/2014/main" id="{806CBD96-514D-4626-8EBB-EA7F0CDE6A94}"/>
              </a:ext>
            </a:extLst>
          </p:cNvPr>
          <p:cNvPicPr>
            <a:picLocks noChangeAspect="1"/>
          </p:cNvPicPr>
          <p:nvPr/>
        </p:nvPicPr>
        <p:blipFill>
          <a:blip r:embed="rId3"/>
          <a:stretch>
            <a:fillRect/>
          </a:stretch>
        </p:blipFill>
        <p:spPr>
          <a:xfrm>
            <a:off x="1793137" y="3936890"/>
            <a:ext cx="2162175" cy="1819275"/>
          </a:xfrm>
          <a:prstGeom prst="rect">
            <a:avLst/>
          </a:prstGeom>
        </p:spPr>
      </p:pic>
      <p:sp>
        <p:nvSpPr>
          <p:cNvPr id="18" name="Rectangle 17">
            <a:extLst>
              <a:ext uri="{FF2B5EF4-FFF2-40B4-BE49-F238E27FC236}">
                <a16:creationId xmlns:a16="http://schemas.microsoft.com/office/drawing/2014/main" id="{41A828E1-D72C-440C-9F15-61B4933E0980}"/>
              </a:ext>
            </a:extLst>
          </p:cNvPr>
          <p:cNvSpPr/>
          <p:nvPr/>
        </p:nvSpPr>
        <p:spPr>
          <a:xfrm>
            <a:off x="542692" y="5756165"/>
            <a:ext cx="3815320" cy="923330"/>
          </a:xfrm>
          <a:prstGeom prst="rect">
            <a:avLst/>
          </a:prstGeom>
        </p:spPr>
        <p:txBody>
          <a:bodyPr wrap="square">
            <a:spAutoFit/>
          </a:bodyPr>
          <a:lstStyle/>
          <a:p>
            <a:pPr marL="630555" algn="ctr">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Gambar</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gn="ctr">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Gerakan partikel bermuatan pada medan magnet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03189BA-7BFD-498E-97AD-C5A7C649DB2A}"/>
              </a:ext>
            </a:extLst>
          </p:cNvPr>
          <p:cNvSpPr/>
          <p:nvPr/>
        </p:nvSpPr>
        <p:spPr>
          <a:xfrm>
            <a:off x="7123814" y="4374557"/>
            <a:ext cx="4391246" cy="1200329"/>
          </a:xfrm>
          <a:prstGeom prst="rect">
            <a:avLst/>
          </a:prstGeom>
        </p:spPr>
        <p:txBody>
          <a:bodyPr wrap="square">
            <a:spAutoFit/>
          </a:bodyPr>
          <a:lstStyle/>
          <a:p>
            <a:pPr marL="450215" algn="just">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Keterangan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r	= jari-jari lintasan (m)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m	= massa partikel bermuatan (kg)</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v	= kelajuan partikel bermuatan (m/s)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B41849A8-201F-4B8B-9EEC-3A36C5C9A732}"/>
                  </a:ext>
                </a:extLst>
              </p:cNvPr>
              <p:cNvSpPr/>
              <p:nvPr/>
            </p:nvSpPr>
            <p:spPr>
              <a:xfrm>
                <a:off x="3878534" y="4466773"/>
                <a:ext cx="2526849" cy="1289392"/>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𝑞</m:t>
                    </m:r>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𝑣</m:t>
                    </m:r>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𝑚</m:t>
                        </m:r>
                        <m:r>
                          <a:rPr lang="id-ID" i="1">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𝑣</m:t>
                            </m:r>
                          </m:e>
                          <m:sup>
                            <m:r>
                              <a:rPr lang="id-ID" i="1">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id-ID" i="1">
                            <a:latin typeface="Cambria Math" panose="02040503050406030204" pitchFamily="18" charset="0"/>
                            <a:ea typeface="Times New Roman" panose="02020603050405020304" pitchFamily="18" charset="0"/>
                            <a:cs typeface="Times New Roman" panose="02020603050405020304" pitchFamily="18" charset="0"/>
                          </a:rPr>
                          <m:t>𝑅</m:t>
                        </m:r>
                      </m:den>
                    </m:f>
                  </m:oMath>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𝑅</m:t>
                    </m:r>
                    <m:r>
                      <a:rPr lang="id-ID"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𝑚</m:t>
                        </m:r>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𝑣</m:t>
                        </m:r>
                      </m:num>
                      <m:den>
                        <m:r>
                          <a:rPr lang="id-ID" i="1">
                            <a:latin typeface="Cambria Math" panose="02040503050406030204" pitchFamily="18" charset="0"/>
                            <a:ea typeface="Times New Roman" panose="02020603050405020304" pitchFamily="18" charset="0"/>
                            <a:cs typeface="Times New Roman" panose="02020603050405020304" pitchFamily="18" charset="0"/>
                          </a:rPr>
                          <m:t>𝑞</m:t>
                        </m:r>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𝐵</m:t>
                        </m:r>
                      </m:den>
                    </m:f>
                  </m:oMath>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21" name="Rectangle 20">
                <a:extLst>
                  <a:ext uri="{FF2B5EF4-FFF2-40B4-BE49-F238E27FC236}">
                    <a16:creationId xmlns:a16="http://schemas.microsoft.com/office/drawing/2014/main" id="{B41849A8-201F-4B8B-9EEC-3A36C5C9A732}"/>
                  </a:ext>
                </a:extLst>
              </p:cNvPr>
              <p:cNvSpPr>
                <a:spLocks noRot="1" noChangeAspect="1" noMove="1" noResize="1" noEditPoints="1" noAdjustHandles="1" noChangeArrowheads="1" noChangeShapeType="1" noTextEdit="1"/>
              </p:cNvSpPr>
              <p:nvPr/>
            </p:nvSpPr>
            <p:spPr>
              <a:xfrm>
                <a:off x="3878534" y="4466773"/>
                <a:ext cx="2526849" cy="128939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CD615D4-0DA4-49EB-A530-16480592A15B}"/>
                  </a:ext>
                </a:extLst>
              </p:cNvPr>
              <p:cNvSpPr/>
              <p:nvPr/>
            </p:nvSpPr>
            <p:spPr>
              <a:xfrm>
                <a:off x="3637570" y="3998496"/>
                <a:ext cx="3764492" cy="541687"/>
              </a:xfrm>
              <a:prstGeom prst="rect">
                <a:avLst/>
              </a:prstGeom>
            </p:spPr>
            <p:txBody>
              <a:bodyPr wrap="none">
                <a:spAutoFit/>
              </a:bodyPr>
              <a:lstStyle/>
              <a:p>
                <a:pPr marL="450215">
                  <a:lnSpc>
                    <a:spcPct val="150000"/>
                  </a:lnSpc>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𝐹</m:t>
                          </m:r>
                        </m:e>
                        <m:sub>
                          <m:r>
                            <a:rPr lang="id-ID" i="1">
                              <a:latin typeface="Cambria Math" panose="02040503050406030204" pitchFamily="18" charset="0"/>
                              <a:ea typeface="Times New Roman" panose="02020603050405020304" pitchFamily="18" charset="0"/>
                              <a:cs typeface="Times New Roman" panose="02020603050405020304" pitchFamily="18" charset="0"/>
                            </a:rPr>
                            <m:t>𝑔𝑎𝑦𝑎</m:t>
                          </m:r>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𝑚𝑎𝑔𝑛𝑒𝑡</m:t>
                          </m:r>
                        </m:sub>
                      </m:sSub>
                      <m:r>
                        <a:rPr lang="id-ID"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𝐹</m:t>
                          </m:r>
                        </m:e>
                        <m:sub>
                          <m:r>
                            <a:rPr lang="id-ID" i="1">
                              <a:latin typeface="Cambria Math" panose="02040503050406030204" pitchFamily="18" charset="0"/>
                              <a:ea typeface="Times New Roman" panose="02020603050405020304" pitchFamily="18" charset="0"/>
                              <a:cs typeface="Times New Roman" panose="02020603050405020304" pitchFamily="18" charset="0"/>
                            </a:rPr>
                            <m:t>𝑔𝑎𝑦𝑎</m:t>
                          </m:r>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𝑠𝑒𝑛𝑡𝑟𝑖𝑝𝑒𝑡𝑎𝑙</m:t>
                          </m:r>
                        </m:sub>
                      </m:sSub>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3CD615D4-0DA4-49EB-A530-16480592A15B}"/>
                  </a:ext>
                </a:extLst>
              </p:cNvPr>
              <p:cNvSpPr>
                <a:spLocks noRot="1" noChangeAspect="1" noMove="1" noResize="1" noEditPoints="1" noAdjustHandles="1" noChangeArrowheads="1" noChangeShapeType="1" noTextEdit="1"/>
              </p:cNvSpPr>
              <p:nvPr/>
            </p:nvSpPr>
            <p:spPr>
              <a:xfrm>
                <a:off x="3637570" y="3998496"/>
                <a:ext cx="3764492" cy="54168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7665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FF75CA-F78D-49AA-8D17-9C6057E8D37E}"/>
              </a:ext>
            </a:extLst>
          </p:cNvPr>
          <p:cNvSpPr>
            <a:spLocks noGrp="1"/>
          </p:cNvSpPr>
          <p:nvPr>
            <p:ph type="title"/>
          </p:nvPr>
        </p:nvSpPr>
        <p:spPr>
          <a:xfrm>
            <a:off x="1171860" y="360747"/>
            <a:ext cx="3254828" cy="566057"/>
          </a:xfrm>
        </p:spPr>
        <p:txBody>
          <a:bodyPr>
            <a:normAutofit fontScale="90000"/>
          </a:bodyPr>
          <a:lstStyle/>
          <a:p>
            <a:pPr algn="ctr"/>
            <a:r>
              <a:rPr lang="en-US" b="1" dirty="0" err="1"/>
              <a:t>Contoh</a:t>
            </a:r>
            <a:r>
              <a:rPr lang="en-US" b="1" dirty="0"/>
              <a:t> </a:t>
            </a:r>
            <a:r>
              <a:rPr lang="en-US" b="1" dirty="0" err="1"/>
              <a:t>soal</a:t>
            </a:r>
            <a:r>
              <a:rPr lang="en-US" b="1" dirty="0"/>
              <a:t> 4:</a:t>
            </a:r>
          </a:p>
        </p:txBody>
      </p:sp>
      <p:sp>
        <p:nvSpPr>
          <p:cNvPr id="6" name="Rectangle 5">
            <a:extLst>
              <a:ext uri="{FF2B5EF4-FFF2-40B4-BE49-F238E27FC236}">
                <a16:creationId xmlns:a16="http://schemas.microsoft.com/office/drawing/2014/main" id="{FACFFB1D-6DDC-40EF-9369-57FDEE242D10}"/>
              </a:ext>
            </a:extLst>
          </p:cNvPr>
          <p:cNvSpPr/>
          <p:nvPr/>
        </p:nvSpPr>
        <p:spPr>
          <a:xfrm>
            <a:off x="4426687" y="223860"/>
            <a:ext cx="6482317" cy="923330"/>
          </a:xfrm>
          <a:prstGeom prst="rect">
            <a:avLst/>
          </a:prstGeom>
        </p:spPr>
        <p:txBody>
          <a:bodyPr wrap="square">
            <a:spAutoFit/>
          </a:bodyPr>
          <a:lstStyle/>
          <a:p>
            <a:r>
              <a:rPr lang="id-ID" dirty="0">
                <a:latin typeface="Times New Roman" panose="02020603050405020304" pitchFamily="18" charset="0"/>
                <a:ea typeface="Times New Roman" panose="02020603050405020304" pitchFamily="18" charset="0"/>
              </a:rPr>
              <a:t>Sebuah partikel bermuatan +5 μC bergerak membentuk sudut 30</a:t>
            </a:r>
            <a:r>
              <a:rPr lang="id-ID" baseline="30000" dirty="0">
                <a:latin typeface="Times New Roman" panose="02020603050405020304" pitchFamily="18" charset="0"/>
                <a:ea typeface="Times New Roman" panose="02020603050405020304" pitchFamily="18" charset="0"/>
              </a:rPr>
              <a:t>O</a:t>
            </a:r>
            <a:r>
              <a:rPr lang="id-ID" dirty="0">
                <a:latin typeface="Times New Roman" panose="02020603050405020304" pitchFamily="18" charset="0"/>
                <a:ea typeface="Times New Roman" panose="02020603050405020304" pitchFamily="18" charset="0"/>
              </a:rPr>
              <a:t> terhadap medan magnet homogen 0,5 Wb/m</a:t>
            </a:r>
            <a:r>
              <a:rPr lang="id-ID" baseline="30000" dirty="0">
                <a:latin typeface="Times New Roman" panose="02020603050405020304" pitchFamily="18" charset="0"/>
                <a:ea typeface="Times New Roman" panose="02020603050405020304" pitchFamily="18" charset="0"/>
              </a:rPr>
              <a:t>2</a:t>
            </a:r>
            <a:r>
              <a:rPr lang="id-ID" dirty="0">
                <a:latin typeface="Times New Roman" panose="02020603050405020304" pitchFamily="18" charset="0"/>
                <a:ea typeface="Times New Roman" panose="02020603050405020304" pitchFamily="18" charset="0"/>
              </a:rPr>
              <a:t> dan kecepatan partikel 4×10</a:t>
            </a:r>
            <a:r>
              <a:rPr lang="id-ID" baseline="30000" dirty="0">
                <a:latin typeface="Times New Roman" panose="02020603050405020304" pitchFamily="18" charset="0"/>
                <a:ea typeface="Times New Roman" panose="02020603050405020304" pitchFamily="18" charset="0"/>
              </a:rPr>
              <a:t>5</a:t>
            </a:r>
            <a:r>
              <a:rPr lang="id-ID" dirty="0">
                <a:latin typeface="Times New Roman" panose="02020603050405020304" pitchFamily="18" charset="0"/>
                <a:ea typeface="Times New Roman" panose="02020603050405020304" pitchFamily="18" charset="0"/>
              </a:rPr>
              <a:t> m/s maka tentukan gaya Lorentz yang bekerja pada partikel!</a:t>
            </a:r>
            <a:endParaRPr lang="en-US" dirty="0"/>
          </a:p>
        </p:txBody>
      </p:sp>
      <p:sp>
        <p:nvSpPr>
          <p:cNvPr id="7" name="Rectangle 6">
            <a:extLst>
              <a:ext uri="{FF2B5EF4-FFF2-40B4-BE49-F238E27FC236}">
                <a16:creationId xmlns:a16="http://schemas.microsoft.com/office/drawing/2014/main" id="{F6B94590-2436-42D4-A01E-9626E07F436F}"/>
              </a:ext>
            </a:extLst>
          </p:cNvPr>
          <p:cNvSpPr/>
          <p:nvPr/>
        </p:nvSpPr>
        <p:spPr>
          <a:xfrm>
            <a:off x="1938922" y="1204925"/>
            <a:ext cx="6836228"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PENYELESAIAN</a:t>
            </a:r>
            <a:endParaRPr lang="en-US" sz="2000" b="1" dirty="0"/>
          </a:p>
        </p:txBody>
      </p:sp>
      <p:sp>
        <p:nvSpPr>
          <p:cNvPr id="9" name="Rectangle 8">
            <a:extLst>
              <a:ext uri="{FF2B5EF4-FFF2-40B4-BE49-F238E27FC236}">
                <a16:creationId xmlns:a16="http://schemas.microsoft.com/office/drawing/2014/main" id="{113E959D-1D18-4ABE-9738-1E92FECFD616}"/>
              </a:ext>
            </a:extLst>
          </p:cNvPr>
          <p:cNvSpPr/>
          <p:nvPr/>
        </p:nvSpPr>
        <p:spPr>
          <a:xfrm>
            <a:off x="793897" y="1883156"/>
            <a:ext cx="4192773" cy="2125390"/>
          </a:xfrm>
          <a:prstGeom prst="rect">
            <a:avLst/>
          </a:prstGeom>
        </p:spPr>
        <p:txBody>
          <a:bodyPr wrap="square">
            <a:spAutoFit/>
          </a:bodyPr>
          <a:lstStyle/>
          <a:p>
            <a:pPr marL="45021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Diketahui : q = +5 μC = +5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-6</a:t>
            </a:r>
            <a:r>
              <a:rPr lang="id-ID" dirty="0">
                <a:latin typeface="Times New Roman" panose="02020603050405020304" pitchFamily="18" charset="0"/>
                <a:ea typeface="Times New Roman" panose="02020603050405020304" pitchFamily="18" charset="0"/>
                <a:cs typeface="Times New Roman" panose="02020603050405020304" pitchFamily="18" charset="0"/>
              </a:rPr>
              <a:t> C</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θ = 30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O</a:t>
            </a:r>
            <a:r>
              <a:rPr lang="id-ID"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B = 0,5 Wb/m</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2</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v = 4×10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5</a:t>
            </a:r>
            <a:r>
              <a:rPr lang="id-ID" dirty="0">
                <a:latin typeface="Times New Roman" panose="02020603050405020304" pitchFamily="18" charset="0"/>
                <a:ea typeface="Times New Roman" panose="02020603050405020304" pitchFamily="18" charset="0"/>
                <a:cs typeface="Times New Roman" panose="02020603050405020304" pitchFamily="18" charset="0"/>
              </a:rPr>
              <a:t> m/s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021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Ditanya : F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0E6440F2-EB93-422D-9262-C2247B32556B}"/>
              </a:ext>
            </a:extLst>
          </p:cNvPr>
          <p:cNvSpPr/>
          <p:nvPr/>
        </p:nvSpPr>
        <p:spPr>
          <a:xfrm>
            <a:off x="596375" y="3776847"/>
            <a:ext cx="2427514" cy="463397"/>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Jawab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D8630D1D-CD13-4D89-ABB6-67C6F330744E}"/>
                  </a:ext>
                </a:extLst>
              </p:cNvPr>
              <p:cNvSpPr/>
              <p:nvPr/>
            </p:nvSpPr>
            <p:spPr>
              <a:xfrm>
                <a:off x="776141" y="4558018"/>
                <a:ext cx="6096000" cy="512448"/>
              </a:xfrm>
              <a:prstGeom prst="rect">
                <a:avLst/>
              </a:prstGeom>
            </p:spPr>
            <p:txBody>
              <a:bodyPr>
                <a:spAutoFit/>
              </a:bodyPr>
              <a:lstStyle/>
              <a:p>
                <a:pPr marL="450215" algn="just">
                  <a:lnSpc>
                    <a:spcPct val="150000"/>
                  </a:lnSpc>
                  <a:spcAft>
                    <a:spcPts val="0"/>
                  </a:spcAft>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ea typeface="Times New Roman" panose="02020603050405020304" pitchFamily="18" charset="0"/>
                          <a:cs typeface="Times New Roman" panose="02020603050405020304" pitchFamily="18" charset="0"/>
                        </a:rPr>
                        <m:t>𝐹</m:t>
                      </m:r>
                      <m:r>
                        <a:rPr lang="id-ID" i="1" smtClean="0">
                          <a:latin typeface="Cambria Math" panose="02040503050406030204" pitchFamily="18" charset="0"/>
                          <a:ea typeface="Times New Roman" panose="02020603050405020304" pitchFamily="18" charset="0"/>
                          <a:cs typeface="Times New Roman" panose="02020603050405020304" pitchFamily="18" charset="0"/>
                        </a:rPr>
                        <m:t>=0,5∙</m:t>
                      </m:r>
                      <m:r>
                        <a:rPr lang="id-ID">
                          <a:latin typeface="Cambria Math" panose="02040503050406030204" pitchFamily="18" charset="0"/>
                          <a:ea typeface="Times New Roman" panose="02020603050405020304" pitchFamily="18" charset="0"/>
                          <a:cs typeface="Times New Roman" panose="02020603050405020304" pitchFamily="18" charset="0"/>
                        </a:rPr>
                        <m:t>5 × </m:t>
                      </m:r>
                      <m:sSup>
                        <m:sSupPr>
                          <m:ctrlPr>
                            <a:rPr lang="en-US" i="1" baseline="30000">
                              <a:latin typeface="Cambria Math" panose="02040503050406030204" pitchFamily="18" charset="0"/>
                              <a:ea typeface="Times New Roman" panose="02020603050405020304" pitchFamily="18" charset="0"/>
                              <a:cs typeface="Times New Roman" panose="02020603050405020304" pitchFamily="18" charset="0"/>
                            </a:rPr>
                          </m:ctrlPr>
                        </m:sSupPr>
                        <m:e>
                          <m:r>
                            <a:rPr lang="id-ID">
                              <a:latin typeface="Cambria Math" panose="02040503050406030204" pitchFamily="18" charset="0"/>
                              <a:ea typeface="Times New Roman" panose="02020603050405020304" pitchFamily="18" charset="0"/>
                              <a:cs typeface="Times New Roman" panose="02020603050405020304" pitchFamily="18" charset="0"/>
                            </a:rPr>
                            <m:t>10</m:t>
                          </m:r>
                        </m:e>
                        <m:sup>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b="0" i="0" smtClean="0">
                              <a:latin typeface="Cambria Math" panose="02040503050406030204" pitchFamily="18" charset="0"/>
                              <a:ea typeface="Times New Roman" panose="02020603050405020304" pitchFamily="18" charset="0"/>
                              <a:cs typeface="Times New Roman" panose="02020603050405020304" pitchFamily="18" charset="0"/>
                            </a:rPr>
                            <m:t>6</m:t>
                          </m:r>
                        </m:sup>
                      </m:sSup>
                      <m:r>
                        <a:rPr lang="id-ID" i="1">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−5</m:t>
                          </m:r>
                        </m:sup>
                      </m:sSup>
                      <m:r>
                        <a:rPr lang="id-ID"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latin typeface="Cambria Math" panose="02040503050406030204" pitchFamily="18" charset="0"/>
                              <a:ea typeface="Times New Roman" panose="02020603050405020304" pitchFamily="18" charset="0"/>
                              <a:cs typeface="Times New Roman" panose="02020603050405020304" pitchFamily="18" charset="0"/>
                            </a:rPr>
                            <m:t>sin</m:t>
                          </m:r>
                        </m:fName>
                        <m:e>
                          <m:r>
                            <a:rPr lang="id-ID" i="1">
                              <a:latin typeface="Cambria Math" panose="02040503050406030204" pitchFamily="18" charset="0"/>
                              <a:ea typeface="Times New Roman" panose="02020603050405020304" pitchFamily="18" charset="0"/>
                              <a:cs typeface="Times New Roman" panose="02020603050405020304" pitchFamily="18" charset="0"/>
                            </a:rPr>
                            <m:t>30°=0,5 </m:t>
                          </m:r>
                          <m:r>
                            <a:rPr lang="id-ID" i="1">
                              <a:latin typeface="Cambria Math" panose="02040503050406030204" pitchFamily="18" charset="0"/>
                              <a:ea typeface="Times New Roman" panose="02020603050405020304" pitchFamily="18" charset="0"/>
                              <a:cs typeface="Times New Roman" panose="02020603050405020304" pitchFamily="18" charset="0"/>
                            </a:rPr>
                            <m:t>𝑁</m:t>
                          </m:r>
                        </m:e>
                      </m:func>
                    </m:oMath>
                  </m:oMathPara>
                </a14:m>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D8630D1D-CD13-4D89-ABB6-67C6F330744E}"/>
                  </a:ext>
                </a:extLst>
              </p:cNvPr>
              <p:cNvSpPr>
                <a:spLocks noRot="1" noChangeAspect="1" noMove="1" noResize="1" noEditPoints="1" noAdjustHandles="1" noChangeArrowheads="1" noChangeShapeType="1" noTextEdit="1"/>
              </p:cNvSpPr>
              <p:nvPr/>
            </p:nvSpPr>
            <p:spPr>
              <a:xfrm>
                <a:off x="776141" y="4558018"/>
                <a:ext cx="6096000" cy="512448"/>
              </a:xfrm>
              <a:prstGeom prst="rect">
                <a:avLst/>
              </a:prstGeom>
              <a:blipFill>
                <a:blip r:embed="rId2"/>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F320459-E172-4226-A90F-28EAA5C15CC8}"/>
                  </a:ext>
                </a:extLst>
              </p:cNvPr>
              <p:cNvSpPr/>
              <p:nvPr/>
            </p:nvSpPr>
            <p:spPr>
              <a:xfrm>
                <a:off x="776141" y="4041629"/>
                <a:ext cx="2537682" cy="507831"/>
              </a:xfrm>
              <a:prstGeom prst="rect">
                <a:avLst/>
              </a:prstGeom>
            </p:spPr>
            <p:txBody>
              <a:bodyPr wrap="none">
                <a:spAutoFit/>
              </a:bodyPr>
              <a:lstStyle/>
              <a:p>
                <a:pPr marL="450215" algn="just">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𝐹</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𝑞</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𝑣</m:t>
                      </m:r>
                      <m:r>
                        <a:rPr lang="id-ID"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latin typeface="Cambria Math" panose="02040503050406030204" pitchFamily="18" charset="0"/>
                              <a:ea typeface="Times New Roman" panose="02020603050405020304" pitchFamily="18" charset="0"/>
                              <a:cs typeface="Times New Roman" panose="02020603050405020304" pitchFamily="18" charset="0"/>
                            </a:rPr>
                            <m:t>sin</m:t>
                          </m:r>
                        </m:fName>
                        <m:e>
                          <m:r>
                            <a:rPr lang="id-ID" i="1">
                              <a:latin typeface="Cambria Math" panose="02040503050406030204" pitchFamily="18" charset="0"/>
                              <a:ea typeface="Times New Roman" panose="02020603050405020304" pitchFamily="18" charset="0"/>
                              <a:cs typeface="Times New Roman" panose="02020603050405020304" pitchFamily="18" charset="0"/>
                            </a:rPr>
                            <m:t>𝜃</m:t>
                          </m:r>
                        </m:e>
                      </m:func>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EF320459-E172-4226-A90F-28EAA5C15CC8}"/>
                  </a:ext>
                </a:extLst>
              </p:cNvPr>
              <p:cNvSpPr>
                <a:spLocks noRot="1" noChangeAspect="1" noMove="1" noResize="1" noEditPoints="1" noAdjustHandles="1" noChangeArrowheads="1" noChangeShapeType="1" noTextEdit="1"/>
              </p:cNvSpPr>
              <p:nvPr/>
            </p:nvSpPr>
            <p:spPr>
              <a:xfrm>
                <a:off x="776141" y="4041629"/>
                <a:ext cx="2537682" cy="507831"/>
              </a:xfrm>
              <a:prstGeom prst="rect">
                <a:avLst/>
              </a:prstGeom>
              <a:blipFill>
                <a:blip r:embed="rId3"/>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E1D46186-BD48-48CA-A9B2-25AD144BF7A9}"/>
                  </a:ext>
                </a:extLst>
              </p:cNvPr>
              <p:cNvSpPr/>
              <p:nvPr/>
            </p:nvSpPr>
            <p:spPr>
              <a:xfrm>
                <a:off x="776141" y="5079024"/>
                <a:ext cx="2514601" cy="512448"/>
              </a:xfrm>
              <a:prstGeom prst="rect">
                <a:avLst/>
              </a:prstGeom>
            </p:spPr>
            <p:txBody>
              <a:bodyPr wrap="square">
                <a:spAutoFit/>
              </a:bodyPr>
              <a:lstStyle/>
              <a:p>
                <a:pPr marL="450215" algn="just">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𝐹</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sz="1600" i="1">
                          <a:latin typeface="Cambria Math" panose="02040503050406030204" pitchFamily="18" charset="0"/>
                          <a:ea typeface="Times New Roman" panose="02020603050405020304" pitchFamily="18" charset="0"/>
                          <a:cs typeface="Times New Roman" panose="02020603050405020304" pitchFamily="18" charset="0"/>
                        </a:rPr>
                        <m:t>0,5 </m:t>
                      </m:r>
                      <m:r>
                        <a:rPr lang="id-ID" sz="1600" i="1">
                          <a:latin typeface="Cambria Math" panose="02040503050406030204" pitchFamily="18" charset="0"/>
                          <a:ea typeface="Times New Roman" panose="02020603050405020304" pitchFamily="18" charset="0"/>
                          <a:cs typeface="Times New Roman" panose="02020603050405020304" pitchFamily="18" charset="0"/>
                        </a:rPr>
                        <m:t>𝑁</m:t>
                      </m:r>
                    </m:oMath>
                  </m:oMathPara>
                </a14:m>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E1D46186-BD48-48CA-A9B2-25AD144BF7A9}"/>
                  </a:ext>
                </a:extLst>
              </p:cNvPr>
              <p:cNvSpPr>
                <a:spLocks noRot="1" noChangeAspect="1" noMove="1" noResize="1" noEditPoints="1" noAdjustHandles="1" noChangeArrowheads="1" noChangeShapeType="1" noTextEdit="1"/>
              </p:cNvSpPr>
              <p:nvPr/>
            </p:nvSpPr>
            <p:spPr>
              <a:xfrm>
                <a:off x="776141" y="5079024"/>
                <a:ext cx="2514601" cy="512448"/>
              </a:xfrm>
              <a:prstGeom prst="rect">
                <a:avLst/>
              </a:prstGeom>
              <a:blipFill>
                <a:blip r:embed="rId4"/>
                <a:stretch>
                  <a:fillRect/>
                </a:stretch>
              </a:blipFill>
            </p:spPr>
            <p:txBody>
              <a:bodyPr/>
              <a:lstStyle/>
              <a:p>
                <a:r>
                  <a:rPr lang="en-ID">
                    <a:noFill/>
                  </a:rPr>
                  <a:t> </a:t>
                </a:r>
              </a:p>
            </p:txBody>
          </p:sp>
        </mc:Fallback>
      </mc:AlternateContent>
    </p:spTree>
    <p:extLst>
      <p:ext uri="{BB962C8B-B14F-4D97-AF65-F5344CB8AC3E}">
        <p14:creationId xmlns:p14="http://schemas.microsoft.com/office/powerpoint/2010/main" val="160790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B06267-1243-4CCC-9F40-844C993AE0F2}"/>
              </a:ext>
            </a:extLst>
          </p:cNvPr>
          <p:cNvSpPr>
            <a:spLocks noGrp="1"/>
          </p:cNvSpPr>
          <p:nvPr>
            <p:ph type="title"/>
          </p:nvPr>
        </p:nvSpPr>
        <p:spPr>
          <a:xfrm>
            <a:off x="4223659" y="348342"/>
            <a:ext cx="3254828" cy="566057"/>
          </a:xfrm>
        </p:spPr>
        <p:txBody>
          <a:bodyPr>
            <a:normAutofit fontScale="90000"/>
          </a:bodyPr>
          <a:lstStyle/>
          <a:p>
            <a:pPr algn="ctr"/>
            <a:r>
              <a:rPr lang="en-US" b="1" dirty="0"/>
              <a:t>LATIHAN </a:t>
            </a:r>
            <a:r>
              <a:rPr lang="en-US" b="1" dirty="0" err="1"/>
              <a:t>soal</a:t>
            </a:r>
            <a:endParaRPr lang="en-US" b="1" dirty="0"/>
          </a:p>
        </p:txBody>
      </p:sp>
      <p:sp>
        <p:nvSpPr>
          <p:cNvPr id="64" name="Rectangle 63">
            <a:extLst>
              <a:ext uri="{FF2B5EF4-FFF2-40B4-BE49-F238E27FC236}">
                <a16:creationId xmlns:a16="http://schemas.microsoft.com/office/drawing/2014/main" id="{D8D24A78-6D32-402C-AF9A-9C5B4F3A7480}"/>
              </a:ext>
            </a:extLst>
          </p:cNvPr>
          <p:cNvSpPr/>
          <p:nvPr/>
        </p:nvSpPr>
        <p:spPr>
          <a:xfrm>
            <a:off x="823971" y="1064615"/>
            <a:ext cx="10684960" cy="1669944"/>
          </a:xfrm>
          <a:prstGeom prst="rect">
            <a:avLst/>
          </a:prstGeom>
        </p:spPr>
        <p:txBody>
          <a:bodyPr wrap="square">
            <a:spAutoFit/>
          </a:bodyPr>
          <a:lstStyle/>
          <a:p>
            <a:pPr marL="180340" indent="-18034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1</a:t>
            </a:r>
            <a:r>
              <a:rPr lang="id-ID"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spc="20" dirty="0">
                <a:latin typeface="Times New Roman" panose="02020603050405020304" pitchFamily="18" charset="0"/>
                <a:ea typeface="ArialMT"/>
                <a:cs typeface="Times New Roman" panose="02020603050405020304" pitchFamily="18" charset="0"/>
              </a:rPr>
              <a:t>Seutas kawat panjangnya 3 × 10</a:t>
            </a:r>
            <a:r>
              <a:rPr lang="id-ID" spc="20" baseline="30000" dirty="0">
                <a:latin typeface="Times New Roman" panose="02020603050405020304" pitchFamily="18" charset="0"/>
                <a:ea typeface="ArialMT"/>
                <a:cs typeface="Times New Roman" panose="02020603050405020304" pitchFamily="18" charset="0"/>
              </a:rPr>
              <a:t>2</a:t>
            </a:r>
            <a:r>
              <a:rPr lang="id-ID" spc="20" dirty="0">
                <a:latin typeface="Times New Roman" panose="02020603050405020304" pitchFamily="18" charset="0"/>
                <a:ea typeface="ArialMT"/>
                <a:cs typeface="Times New Roman" panose="02020603050405020304" pitchFamily="18" charset="0"/>
              </a:rPr>
              <a:t> mm dialiri arus 25 A, kawat tersebut berada dalam medan magnet dengan kerapatan fluks B =  8 × 10</a:t>
            </a:r>
            <a:r>
              <a:rPr lang="id-ID" spc="20" baseline="30000" dirty="0">
                <a:latin typeface="Times New Roman" panose="02020603050405020304" pitchFamily="18" charset="0"/>
                <a:ea typeface="ArialMT"/>
                <a:cs typeface="Times New Roman" panose="02020603050405020304" pitchFamily="18" charset="0"/>
              </a:rPr>
              <a:t>-4</a:t>
            </a:r>
            <a:r>
              <a:rPr lang="id-ID" spc="20" dirty="0">
                <a:latin typeface="Times New Roman" panose="02020603050405020304" pitchFamily="18" charset="0"/>
                <a:ea typeface="ArialMT"/>
                <a:cs typeface="Times New Roman" panose="02020603050405020304" pitchFamily="18" charset="0"/>
              </a:rPr>
              <a:t> T. Apabila kawat tersebut membentuk sudut 30</a:t>
            </a:r>
            <a:r>
              <a:rPr lang="id-ID" spc="20" baseline="30000" dirty="0">
                <a:latin typeface="Times New Roman" panose="02020603050405020304" pitchFamily="18" charset="0"/>
                <a:ea typeface="ArialMT"/>
                <a:cs typeface="Times New Roman" panose="02020603050405020304" pitchFamily="18" charset="0"/>
              </a:rPr>
              <a:t>0</a:t>
            </a:r>
            <a:r>
              <a:rPr lang="id-ID" spc="20" dirty="0">
                <a:latin typeface="Times New Roman" panose="02020603050405020304" pitchFamily="18" charset="0"/>
                <a:ea typeface="ArialMT"/>
                <a:cs typeface="Times New Roman" panose="02020603050405020304" pitchFamily="18" charset="0"/>
              </a:rPr>
              <a:t> terhadap B. Maka </a:t>
            </a:r>
            <a:r>
              <a:rPr lang="en-US" spc="20" dirty="0" err="1">
                <a:latin typeface="Times New Roman" panose="02020603050405020304" pitchFamily="18" charset="0"/>
                <a:ea typeface="ArialMT"/>
                <a:cs typeface="Times New Roman" panose="02020603050405020304" pitchFamily="18" charset="0"/>
              </a:rPr>
              <a:t>hitunglah</a:t>
            </a:r>
            <a:r>
              <a:rPr lang="en-US" spc="20" dirty="0">
                <a:latin typeface="Times New Roman" panose="02020603050405020304" pitchFamily="18" charset="0"/>
                <a:ea typeface="ArialMT"/>
                <a:cs typeface="Times New Roman" panose="02020603050405020304" pitchFamily="18" charset="0"/>
              </a:rPr>
              <a:t> </a:t>
            </a:r>
            <a:r>
              <a:rPr lang="id-ID" spc="20" dirty="0">
                <a:latin typeface="Times New Roman" panose="02020603050405020304" pitchFamily="18" charset="0"/>
                <a:ea typeface="ArialMT"/>
                <a:cs typeface="Times New Roman" panose="02020603050405020304" pitchFamily="18" charset="0"/>
              </a:rPr>
              <a:t>besar gaya Lorentz yang dialami kawat dan arus yang mengalir</a:t>
            </a:r>
            <a:r>
              <a:rPr lang="en-US" spc="20" dirty="0">
                <a:latin typeface="Times New Roman" panose="02020603050405020304" pitchFamily="18" charset="0"/>
                <a:ea typeface="ArialMT"/>
                <a:cs typeface="Times New Roman" panose="02020603050405020304" pitchFamily="18" charset="0"/>
              </a:rPr>
              <a:t>!</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180340" indent="-180340" algn="just">
              <a:lnSpc>
                <a:spcPct val="150000"/>
              </a:lnSpc>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C99970B-C6C7-436C-83CB-1D8462E3F22C}"/>
              </a:ext>
            </a:extLst>
          </p:cNvPr>
          <p:cNvSpPr/>
          <p:nvPr/>
        </p:nvSpPr>
        <p:spPr>
          <a:xfrm>
            <a:off x="823971" y="2489205"/>
            <a:ext cx="10787742" cy="838948"/>
          </a:xfrm>
          <a:prstGeom prst="rect">
            <a:avLst/>
          </a:prstGeom>
        </p:spPr>
        <p:txBody>
          <a:bodyPr wrap="square">
            <a:spAutoFit/>
          </a:bodyPr>
          <a:lstStyle/>
          <a:p>
            <a:pPr marL="180340" indent="-18034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Tiga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buah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kawat</a:t>
            </a:r>
            <a:r>
              <a:rPr lang="en-US" dirty="0">
                <a:latin typeface="Times New Roman" panose="02020603050405020304" pitchFamily="18" charset="0"/>
                <a:ea typeface="Times New Roman" panose="02020603050405020304" pitchFamily="18" charset="0"/>
                <a:cs typeface="Times New Roman" panose="02020603050405020304" pitchFamily="18" charset="0"/>
              </a:rPr>
              <a:t> yang masing-masing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mempunyai</a:t>
            </a:r>
            <a:r>
              <a:rPr lang="en-US" dirty="0">
                <a:latin typeface="Times New Roman" panose="02020603050405020304" pitchFamily="18" charset="0"/>
                <a:ea typeface="Times New Roman" panose="02020603050405020304" pitchFamily="18" charset="0"/>
                <a:cs typeface="Times New Roman" panose="02020603050405020304" pitchFamily="18" charset="0"/>
              </a:rPr>
              <a:t> Panjang 1 m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tersusun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seperti</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gambar</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berikut</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p>
          <a:p>
            <a:pPr marL="180340" indent="-180340" algn="just">
              <a:lnSpc>
                <a:spcPct val="150000"/>
              </a:lnSpc>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6E6A398-779D-4488-91C8-7CD4BAE623FC}"/>
              </a:ext>
            </a:extLst>
          </p:cNvPr>
          <p:cNvPicPr>
            <a:picLocks noChangeAspect="1"/>
          </p:cNvPicPr>
          <p:nvPr/>
        </p:nvPicPr>
        <p:blipFill>
          <a:blip r:embed="rId2"/>
          <a:stretch>
            <a:fillRect/>
          </a:stretch>
        </p:blipFill>
        <p:spPr>
          <a:xfrm>
            <a:off x="3622881" y="3231049"/>
            <a:ext cx="3382151" cy="1267088"/>
          </a:xfrm>
          <a:prstGeom prst="rect">
            <a:avLst/>
          </a:prstGeom>
        </p:spPr>
      </p:pic>
      <p:sp>
        <p:nvSpPr>
          <p:cNvPr id="9" name="Rectangle 8">
            <a:extLst>
              <a:ext uri="{FF2B5EF4-FFF2-40B4-BE49-F238E27FC236}">
                <a16:creationId xmlns:a16="http://schemas.microsoft.com/office/drawing/2014/main" id="{645245EA-10E1-4076-9005-3D084358FA7A}"/>
              </a:ext>
            </a:extLst>
          </p:cNvPr>
          <p:cNvSpPr/>
          <p:nvPr/>
        </p:nvSpPr>
        <p:spPr>
          <a:xfrm>
            <a:off x="909032" y="4731058"/>
            <a:ext cx="6096000" cy="709233"/>
          </a:xfrm>
          <a:prstGeom prst="rect">
            <a:avLst/>
          </a:prstGeom>
        </p:spPr>
        <p:txBody>
          <a:bodyPr>
            <a:spAutoFit/>
          </a:bodyPr>
          <a:lstStyle/>
          <a:p>
            <a:pPr marL="342900" algn="just">
              <a:lnSpc>
                <a:spcPct val="115000"/>
              </a:lnSpc>
              <a:spcAft>
                <a:spcPts val="0"/>
              </a:spcAft>
            </a:pPr>
            <a:r>
              <a:rPr lang="id-ID" spc="-10" dirty="0">
                <a:latin typeface="Times New Roman" panose="02020603050405020304" pitchFamily="18" charset="0"/>
                <a:ea typeface="Times New Roman" panose="02020603050405020304" pitchFamily="18" charset="0"/>
                <a:cs typeface="Times New Roman" panose="02020603050405020304" pitchFamily="18" charset="0"/>
              </a:rPr>
              <a:t>Jika I</a:t>
            </a:r>
            <a:r>
              <a:rPr lang="id-ID" spc="-10" baseline="-25000" dirty="0">
                <a:latin typeface="Times New Roman" panose="02020603050405020304" pitchFamily="18" charset="0"/>
                <a:ea typeface="Times New Roman" panose="02020603050405020304" pitchFamily="18" charset="0"/>
                <a:cs typeface="Times New Roman" panose="02020603050405020304" pitchFamily="18" charset="0"/>
              </a:rPr>
              <a:t>1 </a:t>
            </a:r>
            <a:r>
              <a:rPr lang="id-ID" spc="-10" dirty="0">
                <a:latin typeface="Times New Roman" panose="02020603050405020304" pitchFamily="18" charset="0"/>
                <a:ea typeface="Times New Roman" panose="02020603050405020304" pitchFamily="18" charset="0"/>
                <a:cs typeface="Times New Roman" panose="02020603050405020304" pitchFamily="18" charset="0"/>
              </a:rPr>
              <a:t>= 3 A, I</a:t>
            </a:r>
            <a:r>
              <a:rPr lang="id-ID" spc="-10" baseline="-25000" dirty="0">
                <a:latin typeface="Times New Roman" panose="02020603050405020304" pitchFamily="18" charset="0"/>
                <a:ea typeface="Times New Roman" panose="02020603050405020304" pitchFamily="18" charset="0"/>
                <a:cs typeface="Times New Roman" panose="02020603050405020304" pitchFamily="18" charset="0"/>
              </a:rPr>
              <a:t>2 </a:t>
            </a:r>
            <a:r>
              <a:rPr lang="id-ID" spc="-10" dirty="0">
                <a:latin typeface="Times New Roman" panose="02020603050405020304" pitchFamily="18" charset="0"/>
                <a:ea typeface="Times New Roman" panose="02020603050405020304" pitchFamily="18" charset="0"/>
                <a:cs typeface="Times New Roman" panose="02020603050405020304" pitchFamily="18" charset="0"/>
              </a:rPr>
              <a:t>= 4 A, dan I</a:t>
            </a:r>
            <a:r>
              <a:rPr lang="id-ID" spc="-10" baseline="-25000" dirty="0">
                <a:latin typeface="Times New Roman" panose="02020603050405020304" pitchFamily="18" charset="0"/>
                <a:ea typeface="Times New Roman" panose="02020603050405020304" pitchFamily="18" charset="0"/>
                <a:cs typeface="Times New Roman" panose="02020603050405020304" pitchFamily="18" charset="0"/>
              </a:rPr>
              <a:t>3 </a:t>
            </a:r>
            <a:r>
              <a:rPr lang="id-ID" spc="-10" dirty="0">
                <a:latin typeface="Times New Roman" panose="02020603050405020304" pitchFamily="18" charset="0"/>
                <a:ea typeface="Times New Roman" panose="02020603050405020304" pitchFamily="18" charset="0"/>
                <a:cs typeface="Times New Roman" panose="02020603050405020304" pitchFamily="18" charset="0"/>
              </a:rPr>
              <a:t>= 5 A.</a:t>
            </a:r>
            <a:endParaRPr lang="en-US" spc="-10" dirty="0">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15000"/>
              </a:lnSpc>
              <a:spcAft>
                <a:spcPts val="0"/>
              </a:spcAft>
            </a:pP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Tentukan</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besar</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dan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arah</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gaya</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magnetik</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pada </a:t>
            </a:r>
            <a:r>
              <a:rPr lang="en-US" spc="-10" dirty="0" err="1">
                <a:latin typeface="Times New Roman" panose="02020603050405020304" pitchFamily="18" charset="0"/>
                <a:ea typeface="Times New Roman" panose="02020603050405020304" pitchFamily="18" charset="0"/>
                <a:cs typeface="Times New Roman" panose="02020603050405020304" pitchFamily="18" charset="0"/>
              </a:rPr>
              <a:t>kawat</a:t>
            </a:r>
            <a:r>
              <a:rPr lang="en-US" spc="-10" dirty="0">
                <a:latin typeface="Times New Roman" panose="02020603050405020304" pitchFamily="18" charset="0"/>
                <a:ea typeface="Times New Roman" panose="02020603050405020304" pitchFamily="18" charset="0"/>
                <a:cs typeface="Times New Roman" panose="02020603050405020304" pitchFamily="18" charset="0"/>
              </a:rPr>
              <a:t> 1!</a:t>
            </a:r>
            <a:endParaRPr lang="en-US"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9A6CEE34-F4C9-4879-8038-674A1568D14D}"/>
              </a:ext>
            </a:extLst>
          </p:cNvPr>
          <p:cNvSpPr/>
          <p:nvPr/>
        </p:nvSpPr>
        <p:spPr>
          <a:xfrm>
            <a:off x="909032" y="5440291"/>
            <a:ext cx="10787742" cy="1254446"/>
          </a:xfrm>
          <a:prstGeom prst="rect">
            <a:avLst/>
          </a:prstGeom>
        </p:spPr>
        <p:txBody>
          <a:bodyPr wrap="square">
            <a:spAutoFit/>
          </a:bodyPr>
          <a:lstStyle/>
          <a:p>
            <a:pPr marL="180340" indent="-18034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3</a:t>
            </a:r>
            <a:r>
              <a:rPr lang="id-ID"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Buatlah</a:t>
            </a:r>
            <a:r>
              <a:rPr lang="en-US" dirty="0">
                <a:latin typeface="Times New Roman" panose="02020603050405020304" pitchFamily="18" charset="0"/>
                <a:ea typeface="Times New Roman" panose="02020603050405020304" pitchFamily="18" charset="0"/>
                <a:cs typeface="Times New Roman" panose="02020603050405020304" pitchFamily="18" charset="0"/>
              </a:rPr>
              <a:t> GUI MATLAB yang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dapat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menyelesaikan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persoalan</a:t>
            </a:r>
            <a:r>
              <a:rPr lang="en-US" dirty="0">
                <a:latin typeface="Times New Roman" panose="02020603050405020304" pitchFamily="18" charset="0"/>
                <a:ea typeface="Times New Roman" panose="02020603050405020304" pitchFamily="18" charset="0"/>
                <a:cs typeface="Times New Roman" panose="02020603050405020304" pitchFamily="18" charset="0"/>
              </a:rPr>
              <a:t> No.2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seperti</a:t>
            </a:r>
            <a:r>
              <a:rPr lang="en-US" dirty="0">
                <a:latin typeface="Times New Roman" panose="02020603050405020304" pitchFamily="18" charset="0"/>
                <a:ea typeface="Times New Roman" panose="02020603050405020304" pitchFamily="18" charset="0"/>
                <a:cs typeface="Times New Roman" panose="02020603050405020304" pitchFamily="18" charset="0"/>
              </a:rPr>
              <a:t> pada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contoh</a:t>
            </a:r>
            <a:r>
              <a:rPr lang="en-US" dirty="0">
                <a:latin typeface="Times New Roman" panose="02020603050405020304" pitchFamily="18" charset="0"/>
                <a:ea typeface="Times New Roman" panose="02020603050405020304" pitchFamily="18" charset="0"/>
                <a:cs typeface="Times New Roman" panose="02020603050405020304" pitchFamily="18" charset="0"/>
              </a:rPr>
              <a:t> 3. Serta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tuliskanlah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codingan</a:t>
            </a:r>
            <a:r>
              <a:rPr lang="en-US" dirty="0">
                <a:latin typeface="Times New Roman" panose="02020603050405020304" pitchFamily="18" charset="0"/>
                <a:ea typeface="Times New Roman" panose="02020603050405020304" pitchFamily="18" charset="0"/>
                <a:cs typeface="Times New Roman" panose="02020603050405020304" pitchFamily="18" charset="0"/>
              </a:rPr>
              <a:t> MATLAB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untuk</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tombol</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hitung</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nya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180340" indent="-180340" algn="just">
              <a:lnSpc>
                <a:spcPct val="150000"/>
              </a:lnSpc>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39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EB5F17E-3BD9-4C1C-B142-8CDAB7B48F4C}"/>
              </a:ext>
            </a:extLst>
          </p:cNvPr>
          <p:cNvSpPr>
            <a:spLocks noGrp="1"/>
          </p:cNvSpPr>
          <p:nvPr>
            <p:ph type="title"/>
          </p:nvPr>
        </p:nvSpPr>
        <p:spPr>
          <a:xfrm>
            <a:off x="3567226" y="-177207"/>
            <a:ext cx="3545957" cy="1229832"/>
          </a:xfrm>
        </p:spPr>
        <p:txBody>
          <a:bodyPr/>
          <a:lstStyle/>
          <a:p>
            <a:r>
              <a:rPr lang="en-US" dirty="0"/>
              <a:t>GAYA </a:t>
            </a:r>
            <a:r>
              <a:rPr lang="en-US" dirty="0" err="1"/>
              <a:t>magnetik</a:t>
            </a:r>
            <a:endParaRPr lang="en-US" dirty="0"/>
          </a:p>
        </p:txBody>
      </p:sp>
      <p:sp>
        <p:nvSpPr>
          <p:cNvPr id="5" name="Rectangle 4">
            <a:extLst>
              <a:ext uri="{FF2B5EF4-FFF2-40B4-BE49-F238E27FC236}">
                <a16:creationId xmlns:a16="http://schemas.microsoft.com/office/drawing/2014/main" id="{868DFB18-0DA2-4F77-968A-477716BFCDCA}"/>
              </a:ext>
            </a:extLst>
          </p:cNvPr>
          <p:cNvSpPr/>
          <p:nvPr/>
        </p:nvSpPr>
        <p:spPr>
          <a:xfrm>
            <a:off x="891673" y="1190978"/>
            <a:ext cx="10750977" cy="923330"/>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Suatu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penghantar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berarus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listrik</a:t>
            </a:r>
            <a:r>
              <a:rPr lang="en-US" dirty="0">
                <a:latin typeface="Times New Roman" panose="02020603050405020304" pitchFamily="18" charset="0"/>
                <a:ea typeface="Times New Roman" panose="02020603050405020304" pitchFamily="18" charset="0"/>
              </a:rPr>
              <a:t> yang </a:t>
            </a:r>
            <a:r>
              <a:rPr lang="en-US" dirty="0" err="1">
                <a:latin typeface="Times New Roman" panose="02020603050405020304" pitchFamily="18" charset="0"/>
                <a:ea typeface="Times New Roman" panose="02020603050405020304" pitchFamily="18" charset="0"/>
              </a:rPr>
              <a:t>berada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dalam</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medan</a:t>
            </a:r>
            <a:r>
              <a:rPr lang="id-ID" dirty="0">
                <a:latin typeface="Times New Roman" panose="02020603050405020304" pitchFamily="18" charset="0"/>
                <a:ea typeface="Times New Roman" panose="02020603050405020304" pitchFamily="18" charset="0"/>
              </a:rPr>
              <a:t> magneti</a:t>
            </a:r>
            <a:r>
              <a:rPr lang="en-US" dirty="0">
                <a:latin typeface="Times New Roman" panose="02020603050405020304" pitchFamily="18" charset="0"/>
                <a:ea typeface="Times New Roman" panose="02020603050405020304" pitchFamily="18" charset="0"/>
              </a:rPr>
              <a:t>k </a:t>
            </a:r>
            <a:r>
              <a:rPr lang="en-US" dirty="0" err="1">
                <a:latin typeface="Times New Roman" panose="02020603050405020304" pitchFamily="18" charset="0"/>
                <a:ea typeface="Times New Roman" panose="02020603050405020304" pitchFamily="18" charset="0"/>
              </a:rPr>
              <a:t>akan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mengalami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gaya</a:t>
            </a:r>
            <a:r>
              <a:rPr lang="en-US" dirty="0">
                <a:latin typeface="Times New Roman" panose="02020603050405020304" pitchFamily="18" charset="0"/>
                <a:ea typeface="Times New Roman" panose="02020603050405020304" pitchFamily="18" charset="0"/>
              </a:rPr>
              <a:t>, yang </a:t>
            </a:r>
            <a:r>
              <a:rPr lang="en-US" dirty="0" err="1">
                <a:latin typeface="Times New Roman" panose="02020603050405020304" pitchFamily="18" charset="0"/>
                <a:ea typeface="Times New Roman" panose="02020603050405020304" pitchFamily="18" charset="0"/>
              </a:rPr>
              <a:t>disebut</a:t>
            </a:r>
            <a:r>
              <a:rPr lang="en-US"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gaya</a:t>
            </a:r>
            <a:r>
              <a:rPr lang="en-US" i="1" dirty="0">
                <a:latin typeface="Times New Roman" panose="02020603050405020304" pitchFamily="18" charset="0"/>
                <a:ea typeface="Times New Roman" panose="02020603050405020304" pitchFamily="18" charset="0"/>
              </a:rPr>
              <a:t> </a:t>
            </a:r>
            <a:r>
              <a:rPr lang="en-US" i="1" dirty="0" err="1">
                <a:latin typeface="Times New Roman" panose="02020603050405020304" pitchFamily="18" charset="0"/>
                <a:ea typeface="Times New Roman" panose="02020603050405020304" pitchFamily="18" charset="0"/>
              </a:rPr>
              <a:t>magnetik</a:t>
            </a:r>
            <a:r>
              <a:rPr lang="en-US" i="1"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(Gaya Lorentz). </a:t>
            </a:r>
            <a:r>
              <a:rPr lang="en-US" dirty="0" err="1">
                <a:latin typeface="Times New Roman" panose="02020603050405020304" pitchFamily="18" charset="0"/>
                <a:ea typeface="Times New Roman" panose="02020603050405020304" pitchFamily="18" charset="0"/>
              </a:rPr>
              <a:t>Arah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gaya</a:t>
            </a:r>
            <a:r>
              <a:rPr lang="en-US" dirty="0">
                <a:latin typeface="Times New Roman" panose="02020603050405020304" pitchFamily="18" charset="0"/>
                <a:ea typeface="Times New Roman" panose="02020603050405020304" pitchFamily="18" charset="0"/>
              </a:rPr>
              <a:t> Lorentz </a:t>
            </a:r>
            <a:r>
              <a:rPr lang="en-US" dirty="0" err="1">
                <a:latin typeface="Times New Roman" panose="02020603050405020304" pitchFamily="18" charset="0"/>
                <a:ea typeface="Times New Roman" panose="02020603050405020304" pitchFamily="18" charset="0"/>
              </a:rPr>
              <a:t>selalu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tegak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lurus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arah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kuat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arus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listrik</a:t>
            </a:r>
            <a:r>
              <a:rPr lang="en-US" dirty="0">
                <a:latin typeface="Times New Roman" panose="02020603050405020304" pitchFamily="18" charset="0"/>
                <a:ea typeface="Times New Roman" panose="02020603050405020304" pitchFamily="18" charset="0"/>
              </a:rPr>
              <a:t> (I) dan </a:t>
            </a:r>
            <a:r>
              <a:rPr lang="en-US" dirty="0" err="1">
                <a:latin typeface="Times New Roman" panose="02020603050405020304" pitchFamily="18" charset="0"/>
                <a:ea typeface="Times New Roman" panose="02020603050405020304" pitchFamily="18" charset="0"/>
              </a:rPr>
              <a:t>arah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Induksi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Magnetik</a:t>
            </a:r>
            <a:r>
              <a:rPr lang="en-US" dirty="0">
                <a:latin typeface="Times New Roman" panose="02020603050405020304" pitchFamily="18" charset="0"/>
                <a:ea typeface="Times New Roman" panose="02020603050405020304" pitchFamily="18" charset="0"/>
              </a:rPr>
              <a:t> (B).</a:t>
            </a:r>
            <a:endParaRPr lang="en-US" i="1" dirty="0"/>
          </a:p>
        </p:txBody>
      </p:sp>
      <p:pic>
        <p:nvPicPr>
          <p:cNvPr id="14" name="Picture 13">
            <a:extLst>
              <a:ext uri="{FF2B5EF4-FFF2-40B4-BE49-F238E27FC236}">
                <a16:creationId xmlns:a16="http://schemas.microsoft.com/office/drawing/2014/main" id="{90355C1F-4AC4-41E2-895A-4E83D2EE4410}"/>
              </a:ext>
            </a:extLst>
          </p:cNvPr>
          <p:cNvPicPr>
            <a:picLocks noChangeAspect="1"/>
          </p:cNvPicPr>
          <p:nvPr/>
        </p:nvPicPr>
        <p:blipFill>
          <a:blip r:embed="rId2"/>
          <a:stretch>
            <a:fillRect/>
          </a:stretch>
        </p:blipFill>
        <p:spPr>
          <a:xfrm>
            <a:off x="3091416" y="2731127"/>
            <a:ext cx="4648200" cy="2352675"/>
          </a:xfrm>
          <a:prstGeom prst="rect">
            <a:avLst/>
          </a:prstGeom>
        </p:spPr>
      </p:pic>
    </p:spTree>
    <p:extLst>
      <p:ext uri="{BB962C8B-B14F-4D97-AF65-F5344CB8AC3E}">
        <p14:creationId xmlns:p14="http://schemas.microsoft.com/office/powerpoint/2010/main" val="273017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2BB5F1E-2971-4FE3-97CD-8B2C25F7CFB1}"/>
              </a:ext>
            </a:extLst>
          </p:cNvPr>
          <p:cNvSpPr>
            <a:spLocks noGrp="1"/>
          </p:cNvSpPr>
          <p:nvPr>
            <p:ph type="title"/>
          </p:nvPr>
        </p:nvSpPr>
        <p:spPr>
          <a:xfrm>
            <a:off x="676374" y="326796"/>
            <a:ext cx="10131425" cy="926969"/>
          </a:xfrm>
        </p:spPr>
        <p:txBody>
          <a:bodyPr>
            <a:normAutofit/>
          </a:bodyPr>
          <a:lstStyle/>
          <a:p>
            <a:pPr algn="ctr"/>
            <a:r>
              <a:rPr lang="en-US" dirty="0"/>
              <a:t>GAYA MAGNETIK PADA KAWAT BERARUS LISTRIK</a:t>
            </a:r>
          </a:p>
        </p:txBody>
      </p:sp>
      <p:sp>
        <p:nvSpPr>
          <p:cNvPr id="7" name="Rectangle 6">
            <a:extLst>
              <a:ext uri="{FF2B5EF4-FFF2-40B4-BE49-F238E27FC236}">
                <a16:creationId xmlns:a16="http://schemas.microsoft.com/office/drawing/2014/main" id="{A3615BDC-00F1-4321-B1B6-92D1BC41086A}"/>
              </a:ext>
            </a:extLst>
          </p:cNvPr>
          <p:cNvSpPr/>
          <p:nvPr/>
        </p:nvSpPr>
        <p:spPr>
          <a:xfrm>
            <a:off x="812083" y="1407430"/>
            <a:ext cx="2877415" cy="2308324"/>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Kawat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penghantar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sepanjang</a:t>
            </a:r>
            <a:r>
              <a:rPr lang="en-US" dirty="0">
                <a:latin typeface="Times New Roman" panose="02020603050405020304" pitchFamily="18" charset="0"/>
                <a:ea typeface="Times New Roman" panose="02020603050405020304" pitchFamily="18" charset="0"/>
              </a:rPr>
              <a:t> </a:t>
            </a:r>
            <a:r>
              <a:rPr lang="en-US" i="1" dirty="0">
                <a:latin typeface="Times New Roman" panose="02020603050405020304" pitchFamily="18" charset="0"/>
                <a:ea typeface="Times New Roman" panose="02020603050405020304" pitchFamily="18" charset="0"/>
              </a:rPr>
              <a:t>l</a:t>
            </a:r>
            <a:r>
              <a:rPr lang="en-US" dirty="0">
                <a:latin typeface="Times New Roman" panose="02020603050405020304" pitchFamily="18" charset="0"/>
                <a:ea typeface="Times New Roman" panose="02020603050405020304" pitchFamily="18" charset="0"/>
              </a:rPr>
              <a:t> yang </a:t>
            </a:r>
            <a:r>
              <a:rPr lang="en-US" dirty="0" err="1">
                <a:latin typeface="Times New Roman" panose="02020603050405020304" pitchFamily="18" charset="0"/>
                <a:ea typeface="Times New Roman" panose="02020603050405020304" pitchFamily="18" charset="0"/>
              </a:rPr>
              <a:t>dialiri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arus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listrik</a:t>
            </a:r>
            <a:r>
              <a:rPr lang="en-US" dirty="0">
                <a:latin typeface="Times New Roman" panose="02020603050405020304" pitchFamily="18" charset="0"/>
                <a:ea typeface="Times New Roman" panose="02020603050405020304" pitchFamily="18" charset="0"/>
              </a:rPr>
              <a:t> I </a:t>
            </a:r>
            <a:r>
              <a:rPr lang="en-US" dirty="0" err="1">
                <a:latin typeface="Times New Roman" panose="02020603050405020304" pitchFamily="18" charset="0"/>
                <a:ea typeface="Times New Roman" panose="02020603050405020304" pitchFamily="18" charset="0"/>
              </a:rPr>
              <a:t>ditempatkan</a:t>
            </a:r>
            <a:r>
              <a:rPr lang="en-US" dirty="0">
                <a:latin typeface="Times New Roman" panose="02020603050405020304" pitchFamily="18" charset="0"/>
                <a:ea typeface="Times New Roman" panose="02020603050405020304" pitchFamily="18" charset="0"/>
              </a:rPr>
              <a:t> pada </a:t>
            </a:r>
            <a:r>
              <a:rPr lang="en-US" dirty="0" err="1">
                <a:latin typeface="Times New Roman" panose="02020603050405020304" pitchFamily="18" charset="0"/>
                <a:ea typeface="Times New Roman" panose="02020603050405020304" pitchFamily="18" charset="0"/>
              </a:rPr>
              <a:t>daerah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medan</a:t>
            </a:r>
            <a:r>
              <a:rPr lang="en-US" dirty="0">
                <a:latin typeface="Times New Roman" panose="02020603050405020304" pitchFamily="18" charset="0"/>
                <a:ea typeface="Times New Roman" panose="02020603050405020304" pitchFamily="18" charset="0"/>
              </a:rPr>
              <a:t> magnet B, </a:t>
            </a:r>
            <a:r>
              <a:rPr lang="en-US" dirty="0" err="1">
                <a:latin typeface="Times New Roman" panose="02020603050405020304" pitchFamily="18" charset="0"/>
                <a:ea typeface="Times New Roman" panose="02020603050405020304" pitchFamily="18" charset="0"/>
              </a:rPr>
              <a:t>maka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kawat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tersebut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mengalami</a:t>
            </a:r>
            <a:r>
              <a:rPr lang="en-US" dirty="0">
                <a:latin typeface="Times New Roman" panose="02020603050405020304" pitchFamily="18" charset="0"/>
                <a:ea typeface="Times New Roman" panose="02020603050405020304" pitchFamily="18" charset="0"/>
              </a:rPr>
              <a:t> Gaya Lorentz yang </a:t>
            </a:r>
            <a:r>
              <a:rPr lang="en-US" dirty="0" err="1">
                <a:latin typeface="Times New Roman" panose="02020603050405020304" pitchFamily="18" charset="0"/>
                <a:ea typeface="Times New Roman" panose="02020603050405020304" pitchFamily="18" charset="0"/>
              </a:rPr>
              <a:t>besarnya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ditentukan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persamaan</a:t>
            </a:r>
            <a:r>
              <a:rPr lang="en-US" dirty="0">
                <a:latin typeface="Times New Roman" panose="02020603050405020304" pitchFamily="18" charset="0"/>
                <a:ea typeface="Times New Roman" panose="02020603050405020304" pitchFamily="18" charset="0"/>
              </a:rPr>
              <a:t>:</a:t>
            </a:r>
            <a:endParaRPr lang="en-US" i="1"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A534AEF5-681D-4E39-8AEA-1DF1957AFFB6}"/>
                  </a:ext>
                </a:extLst>
              </p:cNvPr>
              <p:cNvSpPr/>
              <p:nvPr/>
            </p:nvSpPr>
            <p:spPr>
              <a:xfrm>
                <a:off x="4494897" y="2279483"/>
                <a:ext cx="210987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𝑭</m:t>
                      </m:r>
                      <m:r>
                        <a:rPr lang="en-US" b="0" i="0">
                          <a:latin typeface="Cambria Math" panose="02040503050406030204" pitchFamily="18" charset="0"/>
                        </a:rPr>
                        <m:t>=</m:t>
                      </m:r>
                      <m:r>
                        <a:rPr lang="en-US" b="1" i="1">
                          <a:latin typeface="Cambria Math" panose="02040503050406030204" pitchFamily="18" charset="0"/>
                        </a:rPr>
                        <m:t>𝑩</m:t>
                      </m:r>
                      <m:r>
                        <a:rPr lang="en-US" b="0" i="0">
                          <a:latin typeface="Cambria Math" panose="02040503050406030204" pitchFamily="18" charset="0"/>
                        </a:rPr>
                        <m:t>∙</m:t>
                      </m:r>
                      <m:r>
                        <a:rPr lang="en-US" b="1" i="1">
                          <a:latin typeface="Cambria Math" panose="02040503050406030204" pitchFamily="18" charset="0"/>
                        </a:rPr>
                        <m:t>𝑰</m:t>
                      </m:r>
                      <m:r>
                        <a:rPr lang="en-US" b="0" i="0">
                          <a:latin typeface="Cambria Math" panose="02040503050406030204" pitchFamily="18" charset="0"/>
                        </a:rPr>
                        <m:t>∙</m:t>
                      </m:r>
                      <m:r>
                        <a:rPr lang="en-US" b="1" i="1">
                          <a:latin typeface="Cambria Math" panose="02040503050406030204" pitchFamily="18" charset="0"/>
                        </a:rPr>
                        <m:t>𝑳</m:t>
                      </m:r>
                      <m:r>
                        <a:rPr lang="en-US" b="0" i="0">
                          <a:latin typeface="Cambria Math" panose="02040503050406030204" pitchFamily="18" charset="0"/>
                        </a:rPr>
                        <m:t>∙</m:t>
                      </m:r>
                      <m:func>
                        <m:funcPr>
                          <m:ctrlPr>
                            <a:rPr lang="en-US" b="0" i="1">
                              <a:latin typeface="Cambria Math" panose="02040503050406030204" pitchFamily="18" charset="0"/>
                            </a:rPr>
                          </m:ctrlPr>
                        </m:funcPr>
                        <m:fName>
                          <m:r>
                            <a:rPr lang="en-US" b="1" i="0">
                              <a:latin typeface="Cambria Math" panose="02040503050406030204" pitchFamily="18" charset="0"/>
                            </a:rPr>
                            <m:t>𝐬𝐢𝐧</m:t>
                          </m:r>
                        </m:fName>
                        <m:e>
                          <m:r>
                            <a:rPr lang="en-US" b="1" i="1">
                              <a:latin typeface="Cambria Math" panose="02040503050406030204" pitchFamily="18" charset="0"/>
                            </a:rPr>
                            <m:t>𝜽</m:t>
                          </m:r>
                        </m:e>
                      </m:func>
                    </m:oMath>
                  </m:oMathPara>
                </a14:m>
                <a:endParaRPr lang="en-US" dirty="0"/>
              </a:p>
            </p:txBody>
          </p:sp>
        </mc:Choice>
        <mc:Fallback xmlns="">
          <p:sp>
            <p:nvSpPr>
              <p:cNvPr id="9" name="Rectangle 8">
                <a:extLst>
                  <a:ext uri="{FF2B5EF4-FFF2-40B4-BE49-F238E27FC236}">
                    <a16:creationId xmlns:a16="http://schemas.microsoft.com/office/drawing/2014/main" id="{A534AEF5-681D-4E39-8AEA-1DF1957AFFB6}"/>
                  </a:ext>
                </a:extLst>
              </p:cNvPr>
              <p:cNvSpPr>
                <a:spLocks noRot="1" noChangeAspect="1" noMove="1" noResize="1" noEditPoints="1" noAdjustHandles="1" noChangeArrowheads="1" noChangeShapeType="1" noTextEdit="1"/>
              </p:cNvSpPr>
              <p:nvPr/>
            </p:nvSpPr>
            <p:spPr>
              <a:xfrm>
                <a:off x="4494897" y="2279483"/>
                <a:ext cx="2109872" cy="369332"/>
              </a:xfrm>
              <a:prstGeom prst="rect">
                <a:avLst/>
              </a:prstGeom>
              <a:blipFill>
                <a:blip r:embed="rId2"/>
                <a:stretch>
                  <a:fillRect/>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910E97E-A69C-4EF1-87A4-75270A24D959}"/>
              </a:ext>
            </a:extLst>
          </p:cNvPr>
          <p:cNvSpPr/>
          <p:nvPr/>
        </p:nvSpPr>
        <p:spPr>
          <a:xfrm>
            <a:off x="7007468" y="1725485"/>
            <a:ext cx="4539490" cy="1477328"/>
          </a:xfrm>
          <a:prstGeom prst="rect">
            <a:avLst/>
          </a:prstGeom>
        </p:spPr>
        <p:txBody>
          <a:bodyPr wrap="square">
            <a:spAutoFit/>
          </a:bodyPr>
          <a:lstStyle/>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Keterangan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F = Gaya Lotentz (Newton)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B = Induksi magnet (Tesla)</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I = Kuat Arus Listrik (Ampere)</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L = Panjang kawat berarus listrik (meter)</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AEA3DF71-B3F6-4AA5-A5D1-D28CD4EEF224}"/>
              </a:ext>
            </a:extLst>
          </p:cNvPr>
          <p:cNvCxnSpPr>
            <a:cxnSpLocks/>
          </p:cNvCxnSpPr>
          <p:nvPr/>
        </p:nvCxnSpPr>
        <p:spPr>
          <a:xfrm>
            <a:off x="3689498" y="2401200"/>
            <a:ext cx="80539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73954643-3502-4DFC-B8F4-B7EFFD19D231}"/>
              </a:ext>
            </a:extLst>
          </p:cNvPr>
          <p:cNvCxnSpPr>
            <a:cxnSpLocks/>
          </p:cNvCxnSpPr>
          <p:nvPr/>
        </p:nvCxnSpPr>
        <p:spPr>
          <a:xfrm>
            <a:off x="6604769" y="2464149"/>
            <a:ext cx="80539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7" name="Rectangle 16">
            <a:extLst>
              <a:ext uri="{FF2B5EF4-FFF2-40B4-BE49-F238E27FC236}">
                <a16:creationId xmlns:a16="http://schemas.microsoft.com/office/drawing/2014/main" id="{F9DC2A1E-1C94-454B-80E2-E9A9A7C4BB02}"/>
              </a:ext>
            </a:extLst>
          </p:cNvPr>
          <p:cNvSpPr/>
          <p:nvPr/>
        </p:nvSpPr>
        <p:spPr>
          <a:xfrm>
            <a:off x="812082" y="4314407"/>
            <a:ext cx="2792355" cy="1200329"/>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Arah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gaya</a:t>
            </a:r>
            <a:r>
              <a:rPr lang="en-US" dirty="0">
                <a:latin typeface="Times New Roman" panose="02020603050405020304" pitchFamily="18" charset="0"/>
                <a:ea typeface="Times New Roman" panose="02020603050405020304" pitchFamily="18" charset="0"/>
              </a:rPr>
              <a:t> Lorentz </a:t>
            </a:r>
            <a:r>
              <a:rPr lang="en-US" dirty="0" err="1">
                <a:latin typeface="Times New Roman" panose="02020603050405020304" pitchFamily="18" charset="0"/>
                <a:ea typeface="Times New Roman" panose="02020603050405020304" pitchFamily="18" charset="0"/>
              </a:rPr>
              <a:t>dapat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ditentukan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menggunakan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kaidah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kanan</a:t>
            </a:r>
            <a:r>
              <a:rPr lang="en-US" dirty="0">
                <a:latin typeface="Times New Roman" panose="02020603050405020304" pitchFamily="18" charset="0"/>
                <a:ea typeface="Times New Roman" panose="02020603050405020304" pitchFamily="18" charset="0"/>
              </a:rPr>
              <a:t>:</a:t>
            </a:r>
            <a:endParaRPr lang="en-US" i="1" dirty="0"/>
          </a:p>
        </p:txBody>
      </p:sp>
      <p:cxnSp>
        <p:nvCxnSpPr>
          <p:cNvPr id="18" name="Straight Arrow Connector 17">
            <a:extLst>
              <a:ext uri="{FF2B5EF4-FFF2-40B4-BE49-F238E27FC236}">
                <a16:creationId xmlns:a16="http://schemas.microsoft.com/office/drawing/2014/main" id="{8A24E174-029F-44FD-A6F8-84D666E77B3B}"/>
              </a:ext>
            </a:extLst>
          </p:cNvPr>
          <p:cNvCxnSpPr>
            <a:cxnSpLocks/>
          </p:cNvCxnSpPr>
          <p:nvPr/>
        </p:nvCxnSpPr>
        <p:spPr>
          <a:xfrm>
            <a:off x="3689497" y="4858426"/>
            <a:ext cx="40270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0" name="Picture 19">
            <a:extLst>
              <a:ext uri="{FF2B5EF4-FFF2-40B4-BE49-F238E27FC236}">
                <a16:creationId xmlns:a16="http://schemas.microsoft.com/office/drawing/2014/main" id="{32CA0FDB-D4AC-4E3D-A0AF-A4C2B08629CA}"/>
              </a:ext>
            </a:extLst>
          </p:cNvPr>
          <p:cNvPicPr>
            <a:picLocks noChangeAspect="1"/>
          </p:cNvPicPr>
          <p:nvPr/>
        </p:nvPicPr>
        <p:blipFill>
          <a:blip r:embed="rId3"/>
          <a:stretch>
            <a:fillRect/>
          </a:stretch>
        </p:blipFill>
        <p:spPr>
          <a:xfrm>
            <a:off x="4166262" y="4019221"/>
            <a:ext cx="2343150" cy="1790700"/>
          </a:xfrm>
          <a:prstGeom prst="rect">
            <a:avLst/>
          </a:prstGeom>
        </p:spPr>
      </p:pic>
      <p:pic>
        <p:nvPicPr>
          <p:cNvPr id="21" name="Picture 20">
            <a:extLst>
              <a:ext uri="{FF2B5EF4-FFF2-40B4-BE49-F238E27FC236}">
                <a16:creationId xmlns:a16="http://schemas.microsoft.com/office/drawing/2014/main" id="{A4DEC311-7AB6-4190-98EF-0244AA11FA3C}"/>
              </a:ext>
            </a:extLst>
          </p:cNvPr>
          <p:cNvPicPr>
            <a:picLocks noChangeAspect="1"/>
          </p:cNvPicPr>
          <p:nvPr/>
        </p:nvPicPr>
        <p:blipFill>
          <a:blip r:embed="rId4"/>
          <a:stretch>
            <a:fillRect/>
          </a:stretch>
        </p:blipFill>
        <p:spPr>
          <a:xfrm>
            <a:off x="6910722" y="4028746"/>
            <a:ext cx="2552700" cy="1781175"/>
          </a:xfrm>
          <a:prstGeom prst="rect">
            <a:avLst/>
          </a:prstGeom>
        </p:spPr>
      </p:pic>
    </p:spTree>
    <p:extLst>
      <p:ext uri="{BB962C8B-B14F-4D97-AF65-F5344CB8AC3E}">
        <p14:creationId xmlns:p14="http://schemas.microsoft.com/office/powerpoint/2010/main" val="3558557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184BBE8-F2C0-45F0-B4EF-E15D6810CCD2}"/>
                  </a:ext>
                </a:extLst>
              </p:cNvPr>
              <p:cNvSpPr/>
              <p:nvPr/>
            </p:nvSpPr>
            <p:spPr>
              <a:xfrm>
                <a:off x="4915787" y="4483293"/>
                <a:ext cx="6096000" cy="463397"/>
              </a:xfrm>
              <a:prstGeom prst="rect">
                <a:avLst/>
              </a:prstGeom>
            </p:spPr>
            <p:txBody>
              <a:bodyPr>
                <a:spAutoFit/>
              </a:bodyPr>
              <a:lstStyle/>
              <a:p>
                <a:pPr marL="45021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b. </a:t>
                </a:r>
                <a14:m>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𝐹</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𝐼</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𝐿</m:t>
                    </m:r>
                    <m:r>
                      <a:rPr lang="id-ID"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latin typeface="Cambria Math" panose="02040503050406030204" pitchFamily="18" charset="0"/>
                            <a:ea typeface="Times New Roman" panose="02020603050405020304" pitchFamily="18" charset="0"/>
                            <a:cs typeface="Times New Roman" panose="02020603050405020304" pitchFamily="18" charset="0"/>
                          </a:rPr>
                          <m:t>sin</m:t>
                        </m:r>
                      </m:fName>
                      <m:e>
                        <m:r>
                          <a:rPr lang="id-ID" i="1">
                            <a:latin typeface="Cambria Math" panose="02040503050406030204" pitchFamily="18" charset="0"/>
                            <a:ea typeface="Times New Roman" panose="02020603050405020304" pitchFamily="18" charset="0"/>
                            <a:cs typeface="Times New Roman" panose="02020603050405020304" pitchFamily="18" charset="0"/>
                          </a:rPr>
                          <m:t>30°</m:t>
                        </m:r>
                      </m:e>
                    </m:func>
                  </m:oMath>
                </a14:m>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5" name="Rectangle 4">
                <a:extLst>
                  <a:ext uri="{FF2B5EF4-FFF2-40B4-BE49-F238E27FC236}">
                    <a16:creationId xmlns:a16="http://schemas.microsoft.com/office/drawing/2014/main" id="{B184BBE8-F2C0-45F0-B4EF-E15D6810CCD2}"/>
                  </a:ext>
                </a:extLst>
              </p:cNvPr>
              <p:cNvSpPr>
                <a:spLocks noRot="1" noChangeAspect="1" noMove="1" noResize="1" noEditPoints="1" noAdjustHandles="1" noChangeArrowheads="1" noChangeShapeType="1" noTextEdit="1"/>
              </p:cNvSpPr>
              <p:nvPr/>
            </p:nvSpPr>
            <p:spPr>
              <a:xfrm>
                <a:off x="4915787" y="4483293"/>
                <a:ext cx="6096000" cy="463397"/>
              </a:xfrm>
              <a:prstGeom prst="rect">
                <a:avLst/>
              </a:prstGeom>
              <a:blipFill>
                <a:blip r:embed="rId2"/>
                <a:stretch>
                  <a:fillRect b="-19737"/>
                </a:stretch>
              </a:blipFill>
            </p:spPr>
            <p:txBody>
              <a:bodyPr/>
              <a:lstStyle/>
              <a:p>
                <a:r>
                  <a:rPr lang="en-US">
                    <a:noFill/>
                  </a:rPr>
                  <a:t> </a:t>
                </a:r>
              </a:p>
            </p:txBody>
          </p:sp>
        </mc:Fallback>
      </mc:AlternateContent>
      <p:sp>
        <p:nvSpPr>
          <p:cNvPr id="6" name="Title 1">
            <a:extLst>
              <a:ext uri="{FF2B5EF4-FFF2-40B4-BE49-F238E27FC236}">
                <a16:creationId xmlns:a16="http://schemas.microsoft.com/office/drawing/2014/main" id="{C2C2D1AD-2D9F-40BD-81CA-E8B0E33CCB78}"/>
              </a:ext>
            </a:extLst>
          </p:cNvPr>
          <p:cNvSpPr>
            <a:spLocks noGrp="1"/>
          </p:cNvSpPr>
          <p:nvPr>
            <p:ph type="title"/>
          </p:nvPr>
        </p:nvSpPr>
        <p:spPr>
          <a:xfrm>
            <a:off x="1171860" y="77719"/>
            <a:ext cx="3254828" cy="566057"/>
          </a:xfrm>
        </p:spPr>
        <p:txBody>
          <a:bodyPr>
            <a:normAutofit fontScale="90000"/>
          </a:bodyPr>
          <a:lstStyle/>
          <a:p>
            <a:pPr algn="ctr"/>
            <a:r>
              <a:rPr lang="en-US" b="1" dirty="0" err="1"/>
              <a:t>Contoh</a:t>
            </a:r>
            <a:r>
              <a:rPr lang="en-US" b="1" dirty="0"/>
              <a:t> </a:t>
            </a:r>
            <a:r>
              <a:rPr lang="en-US" b="1" dirty="0" err="1"/>
              <a:t>soal</a:t>
            </a:r>
            <a:r>
              <a:rPr lang="en-US" b="1" dirty="0"/>
              <a:t> 1:</a:t>
            </a:r>
          </a:p>
        </p:txBody>
      </p:sp>
      <p:sp>
        <p:nvSpPr>
          <p:cNvPr id="7" name="Rectangle 6">
            <a:extLst>
              <a:ext uri="{FF2B5EF4-FFF2-40B4-BE49-F238E27FC236}">
                <a16:creationId xmlns:a16="http://schemas.microsoft.com/office/drawing/2014/main" id="{DD3F8450-B18B-497F-8607-68B367806553}"/>
              </a:ext>
            </a:extLst>
          </p:cNvPr>
          <p:cNvSpPr/>
          <p:nvPr/>
        </p:nvSpPr>
        <p:spPr>
          <a:xfrm>
            <a:off x="863515" y="643776"/>
            <a:ext cx="9981693" cy="877613"/>
          </a:xfrm>
          <a:prstGeom prst="rect">
            <a:avLst/>
          </a:prstGeom>
        </p:spPr>
        <p:txBody>
          <a:bodyPr wrap="square">
            <a:spAutoFit/>
          </a:bodyPr>
          <a:lstStyle/>
          <a:p>
            <a:pPr>
              <a:lnSpc>
                <a:spcPct val="150000"/>
              </a:lnSpc>
            </a:pPr>
            <a:r>
              <a:rPr lang="id-ID" dirty="0">
                <a:latin typeface="Times New Roman" panose="02020603050405020304" pitchFamily="18" charset="0"/>
                <a:ea typeface="Times New Roman" panose="02020603050405020304" pitchFamily="18" charset="0"/>
                <a:cs typeface="Times New Roman" panose="02020603050405020304" pitchFamily="18" charset="0"/>
              </a:rPr>
              <a:t>Sepotong kawat yang panjangnya 10 cm berarus 5 A dan berada dalam daerah medan magnetik 0,4 wb/m</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Hitunglah</a:t>
            </a:r>
            <a:r>
              <a:rPr lang="id-ID" dirty="0">
                <a:latin typeface="Times New Roman" panose="02020603050405020304" pitchFamily="18" charset="0"/>
                <a:ea typeface="Times New Roman" panose="02020603050405020304" pitchFamily="18" charset="0"/>
                <a:cs typeface="Times New Roman" panose="02020603050405020304" pitchFamily="18" charset="0"/>
              </a:rPr>
              <a:t> besar gaya </a:t>
            </a:r>
            <a:r>
              <a:rPr lang="en-US" dirty="0">
                <a:latin typeface="Times New Roman" panose="02020603050405020304" pitchFamily="18" charset="0"/>
                <a:ea typeface="Times New Roman" panose="02020603050405020304" pitchFamily="18" charset="0"/>
                <a:cs typeface="Times New Roman" panose="02020603050405020304" pitchFamily="18" charset="0"/>
              </a:rPr>
              <a:t>L</a:t>
            </a:r>
            <a:r>
              <a:rPr lang="id-ID" dirty="0">
                <a:latin typeface="Times New Roman" panose="02020603050405020304" pitchFamily="18" charset="0"/>
                <a:ea typeface="Times New Roman" panose="02020603050405020304" pitchFamily="18" charset="0"/>
                <a:cs typeface="Times New Roman" panose="02020603050405020304" pitchFamily="18" charset="0"/>
              </a:rPr>
              <a:t>orent</a:t>
            </a:r>
            <a:r>
              <a:rPr lang="en-US" dirty="0">
                <a:latin typeface="Times New Roman" panose="02020603050405020304" pitchFamily="18" charset="0"/>
                <a:ea typeface="Times New Roman" panose="02020603050405020304" pitchFamily="18" charset="0"/>
                <a:cs typeface="Times New Roman" panose="02020603050405020304" pitchFamily="18" charset="0"/>
              </a:rPr>
              <a:t>z</a:t>
            </a:r>
            <a:r>
              <a:rPr lang="id-ID" dirty="0">
                <a:latin typeface="Times New Roman" panose="02020603050405020304" pitchFamily="18" charset="0"/>
                <a:ea typeface="Times New Roman" panose="02020603050405020304" pitchFamily="18" charset="0"/>
                <a:cs typeface="Times New Roman" panose="02020603050405020304" pitchFamily="18" charset="0"/>
              </a:rPr>
              <a:t> yang dialami kawat jika :</a:t>
            </a:r>
            <a:endParaRPr lang="en-US" dirty="0"/>
          </a:p>
        </p:txBody>
      </p:sp>
      <p:sp>
        <p:nvSpPr>
          <p:cNvPr id="8" name="Rectangle 7">
            <a:extLst>
              <a:ext uri="{FF2B5EF4-FFF2-40B4-BE49-F238E27FC236}">
                <a16:creationId xmlns:a16="http://schemas.microsoft.com/office/drawing/2014/main" id="{21C71D2B-02B8-4052-BB5F-BC92DE56ED34}"/>
              </a:ext>
            </a:extLst>
          </p:cNvPr>
          <p:cNvSpPr/>
          <p:nvPr/>
        </p:nvSpPr>
        <p:spPr>
          <a:xfrm>
            <a:off x="432390" y="1440249"/>
            <a:ext cx="7223051" cy="878895"/>
          </a:xfrm>
          <a:prstGeom prst="rect">
            <a:avLst/>
          </a:prstGeom>
        </p:spPr>
        <p:txBody>
          <a:bodyPr wrap="square">
            <a:spAutoFit/>
          </a:bodyPr>
          <a:lstStyle/>
          <a:p>
            <a:pPr marL="45021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a. arahnya memotong tegak lurus kawat</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indent="-180340">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b. kawat membentuk sudut 30ᵒ terhadap arah medan magneti</a:t>
            </a:r>
            <a:r>
              <a:rPr lang="en-US" dirty="0">
                <a:latin typeface="Times New Roman" panose="02020603050405020304" pitchFamily="18" charset="0"/>
                <a:ea typeface="Times New Roman" panose="02020603050405020304" pitchFamily="18" charset="0"/>
                <a:cs typeface="Times New Roman" panose="02020603050405020304" pitchFamily="18" charset="0"/>
              </a:rPr>
              <a:t>k.</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CD752DB3-362C-4887-9A62-CE660F38E2CF}"/>
              </a:ext>
            </a:extLst>
          </p:cNvPr>
          <p:cNvSpPr/>
          <p:nvPr/>
        </p:nvSpPr>
        <p:spPr>
          <a:xfrm>
            <a:off x="2236634" y="2475119"/>
            <a:ext cx="6836228"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PENYELESAIAN</a:t>
            </a:r>
            <a:endParaRPr lang="en-US" sz="2000" b="1" dirty="0"/>
          </a:p>
        </p:txBody>
      </p:sp>
      <p:sp>
        <p:nvSpPr>
          <p:cNvPr id="10" name="Rectangle 9">
            <a:extLst>
              <a:ext uri="{FF2B5EF4-FFF2-40B4-BE49-F238E27FC236}">
                <a16:creationId xmlns:a16="http://schemas.microsoft.com/office/drawing/2014/main" id="{D7A067D1-D244-46B2-A122-76E13BC8A7A6}"/>
              </a:ext>
            </a:extLst>
          </p:cNvPr>
          <p:cNvSpPr/>
          <p:nvPr/>
        </p:nvSpPr>
        <p:spPr>
          <a:xfrm>
            <a:off x="404036" y="3047591"/>
            <a:ext cx="3912783" cy="1294393"/>
          </a:xfrm>
          <a:prstGeom prst="rect">
            <a:avLst/>
          </a:prstGeom>
        </p:spPr>
        <p:txBody>
          <a:bodyPr wrap="square">
            <a:spAutoFit/>
          </a:bodyPr>
          <a:lstStyle/>
          <a:p>
            <a:pPr marL="45021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Diketahui : L = 10 cm = 0,1 m</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   I = 5 A</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 B = 0,4 wb/m</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2</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49BB0F48-318E-4896-B15B-C8D171D8E3AD}"/>
              </a:ext>
            </a:extLst>
          </p:cNvPr>
          <p:cNvSpPr/>
          <p:nvPr/>
        </p:nvSpPr>
        <p:spPr>
          <a:xfrm>
            <a:off x="315432" y="4355703"/>
            <a:ext cx="3912783" cy="878895"/>
          </a:xfrm>
          <a:prstGeom prst="rect">
            <a:avLst/>
          </a:prstGeom>
        </p:spPr>
        <p:txBody>
          <a:bodyPr wrap="square">
            <a:spAutoFit/>
          </a:bodyPr>
          <a:lstStyle/>
          <a:p>
            <a:pPr marL="45021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Ditanya : </a:t>
            </a:r>
            <a:r>
              <a:rPr lang="en-US" dirty="0">
                <a:latin typeface="Times New Roman" panose="02020603050405020304" pitchFamily="18" charset="0"/>
                <a:ea typeface="Times New Roman" panose="02020603050405020304" pitchFamily="18" charset="0"/>
                <a:cs typeface="Times New Roman" panose="02020603050405020304" pitchFamily="18" charset="0"/>
              </a:rPr>
              <a:t>a. </a:t>
            </a:r>
            <a:r>
              <a:rPr lang="id-ID" dirty="0">
                <a:latin typeface="Times New Roman" panose="02020603050405020304" pitchFamily="18" charset="0"/>
                <a:ea typeface="Times New Roman" panose="02020603050405020304" pitchFamily="18" charset="0"/>
                <a:cs typeface="Times New Roman" panose="02020603050405020304" pitchFamily="18" charset="0"/>
              </a:rPr>
              <a:t>F ? (jika θ = 90ᵒ)</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b.</a:t>
            </a:r>
            <a:r>
              <a:rPr lang="id-ID" dirty="0">
                <a:latin typeface="Times New Roman" panose="02020603050405020304" pitchFamily="18" charset="0"/>
                <a:ea typeface="Times New Roman" panose="02020603050405020304" pitchFamily="18" charset="0"/>
                <a:cs typeface="Times New Roman" panose="02020603050405020304" pitchFamily="18" charset="0"/>
              </a:rPr>
              <a:t> F ? (jika θ = 30ᵒ)</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426123B-5957-469E-8AFD-2C5924ED1097}"/>
              </a:ext>
            </a:extLst>
          </p:cNvPr>
          <p:cNvSpPr/>
          <p:nvPr/>
        </p:nvSpPr>
        <p:spPr>
          <a:xfrm>
            <a:off x="3813291" y="3047591"/>
            <a:ext cx="2427514" cy="463397"/>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Jawab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3789B7CF-8120-4B12-8173-5E0F66F10884}"/>
                  </a:ext>
                </a:extLst>
              </p:cNvPr>
              <p:cNvSpPr/>
              <p:nvPr/>
            </p:nvSpPr>
            <p:spPr>
              <a:xfrm>
                <a:off x="5027048" y="3047591"/>
                <a:ext cx="2869119" cy="463397"/>
              </a:xfrm>
              <a:prstGeom prst="rect">
                <a:avLst/>
              </a:prstGeom>
            </p:spPr>
            <p:txBody>
              <a:bodyPr wrap="none">
                <a:spAutoFit/>
              </a:bodyPr>
              <a:lstStyle/>
              <a:p>
                <a:pPr marL="45021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a. </a:t>
                </a:r>
                <a14:m>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𝐹</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𝐼</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𝐿</m:t>
                    </m:r>
                    <m:r>
                      <a:rPr lang="id-ID" i="1">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US" i="1">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id-ID">
                            <a:latin typeface="Cambria Math" panose="02040503050406030204" pitchFamily="18" charset="0"/>
                            <a:ea typeface="Times New Roman" panose="02020603050405020304" pitchFamily="18" charset="0"/>
                            <a:cs typeface="Times New Roman" panose="02020603050405020304" pitchFamily="18" charset="0"/>
                          </a:rPr>
                          <m:t>sin</m:t>
                        </m:r>
                      </m:fName>
                      <m:e>
                        <m:r>
                          <a:rPr lang="id-ID" i="1">
                            <a:latin typeface="Cambria Math" panose="02040503050406030204" pitchFamily="18" charset="0"/>
                            <a:ea typeface="Times New Roman" panose="02020603050405020304" pitchFamily="18" charset="0"/>
                            <a:cs typeface="Times New Roman" panose="02020603050405020304" pitchFamily="18" charset="0"/>
                          </a:rPr>
                          <m:t>90°</m:t>
                        </m:r>
                      </m:e>
                    </m:func>
                  </m:oMath>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3789B7CF-8120-4B12-8173-5E0F66F10884}"/>
                  </a:ext>
                </a:extLst>
              </p:cNvPr>
              <p:cNvSpPr>
                <a:spLocks noRot="1" noChangeAspect="1" noMove="1" noResize="1" noEditPoints="1" noAdjustHandles="1" noChangeArrowheads="1" noChangeShapeType="1" noTextEdit="1"/>
              </p:cNvSpPr>
              <p:nvPr/>
            </p:nvSpPr>
            <p:spPr>
              <a:xfrm>
                <a:off x="5027048" y="3047591"/>
                <a:ext cx="2869119" cy="463397"/>
              </a:xfrm>
              <a:prstGeom prst="rect">
                <a:avLst/>
              </a:prstGeom>
              <a:blipFill>
                <a:blip r:embed="rId3"/>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7D6F3DE-C653-42BA-B8D2-5D03F772781A}"/>
                  </a:ext>
                </a:extLst>
              </p:cNvPr>
              <p:cNvSpPr/>
              <p:nvPr/>
            </p:nvSpPr>
            <p:spPr>
              <a:xfrm>
                <a:off x="5041225" y="3469947"/>
                <a:ext cx="2476768" cy="458074"/>
              </a:xfrm>
              <a:prstGeom prst="rect">
                <a:avLst/>
              </a:prstGeom>
            </p:spPr>
            <p:txBody>
              <a:bodyPr wrap="none">
                <a:spAutoFit/>
              </a:bodyPr>
              <a:lstStyle/>
              <a:p>
                <a:pPr marL="450215">
                  <a:lnSpc>
                    <a:spcPct val="150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𝐹</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sz="1600" i="1">
                        <a:latin typeface="Cambria Math" panose="02040503050406030204" pitchFamily="18" charset="0"/>
                        <a:ea typeface="Times New Roman" panose="02020603050405020304" pitchFamily="18" charset="0"/>
                        <a:cs typeface="Times New Roman" panose="02020603050405020304" pitchFamily="18" charset="0"/>
                      </a:rPr>
                      <m:t>0,4∙5∙0,1∙1</m:t>
                    </m:r>
                  </m:oMath>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77D6F3DE-C653-42BA-B8D2-5D03F772781A}"/>
                  </a:ext>
                </a:extLst>
              </p:cNvPr>
              <p:cNvSpPr>
                <a:spLocks noRot="1" noChangeAspect="1" noMove="1" noResize="1" noEditPoints="1" noAdjustHandles="1" noChangeArrowheads="1" noChangeShapeType="1" noTextEdit="1"/>
              </p:cNvSpPr>
              <p:nvPr/>
            </p:nvSpPr>
            <p:spPr>
              <a:xfrm>
                <a:off x="5041225" y="3469947"/>
                <a:ext cx="2476768" cy="45807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394C16AB-28F4-41EC-98EB-C8843FBF7F4E}"/>
                  </a:ext>
                </a:extLst>
              </p:cNvPr>
              <p:cNvSpPr/>
              <p:nvPr/>
            </p:nvSpPr>
            <p:spPr>
              <a:xfrm>
                <a:off x="5027048" y="3828959"/>
                <a:ext cx="1734386" cy="458074"/>
              </a:xfrm>
              <a:prstGeom prst="rect">
                <a:avLst/>
              </a:prstGeom>
            </p:spPr>
            <p:txBody>
              <a:bodyPr wrap="none">
                <a:spAutoFit/>
              </a:bodyPr>
              <a:lstStyle/>
              <a:p>
                <a:pPr marL="450215">
                  <a:lnSpc>
                    <a:spcPct val="150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𝐹</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sz="1600" i="1">
                        <a:latin typeface="Cambria Math" panose="02040503050406030204" pitchFamily="18" charset="0"/>
                        <a:ea typeface="Times New Roman" panose="02020603050405020304" pitchFamily="18" charset="0"/>
                        <a:cs typeface="Times New Roman" panose="02020603050405020304" pitchFamily="18" charset="0"/>
                      </a:rPr>
                      <m:t>0,2 </m:t>
                    </m:r>
                    <m:r>
                      <a:rPr lang="id-ID" sz="1600" i="1">
                        <a:latin typeface="Cambria Math" panose="02040503050406030204" pitchFamily="18" charset="0"/>
                        <a:ea typeface="Times New Roman" panose="02020603050405020304" pitchFamily="18" charset="0"/>
                        <a:cs typeface="Times New Roman" panose="02020603050405020304" pitchFamily="18" charset="0"/>
                      </a:rPr>
                      <m:t>𝑁</m:t>
                    </m:r>
                  </m:oMath>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394C16AB-28F4-41EC-98EB-C8843FBF7F4E}"/>
                  </a:ext>
                </a:extLst>
              </p:cNvPr>
              <p:cNvSpPr>
                <a:spLocks noRot="1" noChangeAspect="1" noMove="1" noResize="1" noEditPoints="1" noAdjustHandles="1" noChangeArrowheads="1" noChangeShapeType="1" noTextEdit="1"/>
              </p:cNvSpPr>
              <p:nvPr/>
            </p:nvSpPr>
            <p:spPr>
              <a:xfrm>
                <a:off x="5027048" y="3828959"/>
                <a:ext cx="1734386" cy="4580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0B6EDF03-473A-451E-8A9C-C18AAE25B508}"/>
                  </a:ext>
                </a:extLst>
              </p:cNvPr>
              <p:cNvSpPr/>
              <p:nvPr/>
            </p:nvSpPr>
            <p:spPr>
              <a:xfrm>
                <a:off x="4915787" y="4946690"/>
                <a:ext cx="6096000" cy="463397"/>
              </a:xfrm>
              <a:prstGeom prst="rect">
                <a:avLst/>
              </a:prstGeom>
            </p:spPr>
            <p:txBody>
              <a:bodyPr>
                <a:spAutoFit/>
              </a:bodyPr>
              <a:lstStyle/>
              <a:p>
                <a:pPr marL="450215">
                  <a:lnSpc>
                    <a:spcPct val="150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𝐹</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sz="1600" i="1">
                        <a:latin typeface="Cambria Math" panose="02040503050406030204" pitchFamily="18" charset="0"/>
                        <a:ea typeface="Times New Roman" panose="02020603050405020304" pitchFamily="18" charset="0"/>
                        <a:cs typeface="Times New Roman" panose="02020603050405020304" pitchFamily="18" charset="0"/>
                      </a:rPr>
                      <m:t>0,4∙5∙0,1∙</m:t>
                    </m:r>
                    <m:f>
                      <m:fPr>
                        <m:type m:val="skw"/>
                        <m:ctrlPr>
                          <a:rPr lang="en-US" sz="1600" i="1">
                            <a:latin typeface="Cambria Math" panose="02040503050406030204" pitchFamily="18" charset="0"/>
                            <a:ea typeface="Times New Roman" panose="02020603050405020304" pitchFamily="18" charset="0"/>
                            <a:cs typeface="Times New Roman" panose="02020603050405020304" pitchFamily="18" charset="0"/>
                          </a:rPr>
                        </m:ctrlPr>
                      </m:fPr>
                      <m:num>
                        <m:r>
                          <a:rPr lang="id-ID" sz="1600" i="1">
                            <a:latin typeface="Cambria Math" panose="02040503050406030204" pitchFamily="18" charset="0"/>
                            <a:ea typeface="Times New Roman" panose="02020603050405020304" pitchFamily="18" charset="0"/>
                            <a:cs typeface="Times New Roman" panose="02020603050405020304" pitchFamily="18" charset="0"/>
                          </a:rPr>
                          <m:t>1</m:t>
                        </m:r>
                      </m:num>
                      <m:den>
                        <m:r>
                          <a:rPr lang="id-ID" sz="1600" i="1">
                            <a:latin typeface="Cambria Math" panose="02040503050406030204" pitchFamily="18" charset="0"/>
                            <a:ea typeface="Times New Roman" panose="02020603050405020304" pitchFamily="18" charset="0"/>
                            <a:cs typeface="Times New Roman" panose="02020603050405020304" pitchFamily="18" charset="0"/>
                          </a:rPr>
                          <m:t>2</m:t>
                        </m:r>
                      </m:den>
                    </m:f>
                  </m:oMath>
                </a14:m>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6" name="Rectangle 15">
                <a:extLst>
                  <a:ext uri="{FF2B5EF4-FFF2-40B4-BE49-F238E27FC236}">
                    <a16:creationId xmlns:a16="http://schemas.microsoft.com/office/drawing/2014/main" id="{0B6EDF03-473A-451E-8A9C-C18AAE25B508}"/>
                  </a:ext>
                </a:extLst>
              </p:cNvPr>
              <p:cNvSpPr>
                <a:spLocks noRot="1" noChangeAspect="1" noMove="1" noResize="1" noEditPoints="1" noAdjustHandles="1" noChangeArrowheads="1" noChangeShapeType="1" noTextEdit="1"/>
              </p:cNvSpPr>
              <p:nvPr/>
            </p:nvSpPr>
            <p:spPr>
              <a:xfrm>
                <a:off x="4915787" y="4946690"/>
                <a:ext cx="6096000" cy="463397"/>
              </a:xfrm>
              <a:prstGeom prst="rect">
                <a:avLst/>
              </a:prstGeom>
              <a:blipFill>
                <a:blip r:embed="rId6"/>
                <a:stretch>
                  <a:fillRect t="-51316" b="-1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19C85438-0721-445C-82D6-D55CAD9CBA31}"/>
                  </a:ext>
                </a:extLst>
              </p:cNvPr>
              <p:cNvSpPr/>
              <p:nvPr/>
            </p:nvSpPr>
            <p:spPr>
              <a:xfrm>
                <a:off x="4915787" y="5375059"/>
                <a:ext cx="6096000" cy="463397"/>
              </a:xfrm>
              <a:prstGeom prst="rect">
                <a:avLst/>
              </a:prstGeom>
            </p:spPr>
            <p:txBody>
              <a:bodyPr>
                <a:spAutoFit/>
              </a:bodyPr>
              <a:lstStyle/>
              <a:p>
                <a:pPr marL="450215">
                  <a:lnSpc>
                    <a:spcPct val="150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𝐹</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sz="1600" i="1">
                        <a:latin typeface="Cambria Math" panose="02040503050406030204" pitchFamily="18" charset="0"/>
                        <a:ea typeface="Times New Roman" panose="02020603050405020304" pitchFamily="18" charset="0"/>
                        <a:cs typeface="Times New Roman" panose="02020603050405020304" pitchFamily="18" charset="0"/>
                      </a:rPr>
                      <m:t>0,1 </m:t>
                    </m:r>
                    <m:r>
                      <a:rPr lang="id-ID" sz="1600" i="1">
                        <a:latin typeface="Cambria Math" panose="02040503050406030204" pitchFamily="18" charset="0"/>
                        <a:ea typeface="Times New Roman" panose="02020603050405020304" pitchFamily="18" charset="0"/>
                        <a:cs typeface="Times New Roman" panose="02020603050405020304" pitchFamily="18" charset="0"/>
                      </a:rPr>
                      <m:t>𝑁</m:t>
                    </m:r>
                  </m:oMath>
                </a14:m>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19C85438-0721-445C-82D6-D55CAD9CBA31}"/>
                  </a:ext>
                </a:extLst>
              </p:cNvPr>
              <p:cNvSpPr>
                <a:spLocks noRot="1" noChangeAspect="1" noMove="1" noResize="1" noEditPoints="1" noAdjustHandles="1" noChangeArrowheads="1" noChangeShapeType="1" noTextEdit="1"/>
              </p:cNvSpPr>
              <p:nvPr/>
            </p:nvSpPr>
            <p:spPr>
              <a:xfrm>
                <a:off x="4915787" y="5375059"/>
                <a:ext cx="6096000" cy="46339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58765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693FE8-1D87-43B6-B35D-2EF46B08F3C9}"/>
              </a:ext>
            </a:extLst>
          </p:cNvPr>
          <p:cNvSpPr>
            <a:spLocks noGrp="1"/>
          </p:cNvSpPr>
          <p:nvPr>
            <p:ph type="title"/>
          </p:nvPr>
        </p:nvSpPr>
        <p:spPr>
          <a:xfrm>
            <a:off x="1030287" y="146043"/>
            <a:ext cx="10131425" cy="926969"/>
          </a:xfrm>
        </p:spPr>
        <p:txBody>
          <a:bodyPr>
            <a:normAutofit fontScale="90000"/>
          </a:bodyPr>
          <a:lstStyle/>
          <a:p>
            <a:pPr algn="ctr"/>
            <a:r>
              <a:rPr lang="en-US" dirty="0"/>
              <a:t>GAYA MAGNETIK PADA KAWAT SEJAJAR BERARUS LISTRIK</a:t>
            </a:r>
          </a:p>
        </p:txBody>
      </p:sp>
      <p:sp>
        <p:nvSpPr>
          <p:cNvPr id="10" name="Rectangle 9">
            <a:extLst>
              <a:ext uri="{FF2B5EF4-FFF2-40B4-BE49-F238E27FC236}">
                <a16:creationId xmlns:a16="http://schemas.microsoft.com/office/drawing/2014/main" id="{802DF745-51EE-4A91-8B37-26C507F273EA}"/>
              </a:ext>
            </a:extLst>
          </p:cNvPr>
          <p:cNvSpPr/>
          <p:nvPr/>
        </p:nvSpPr>
        <p:spPr>
          <a:xfrm>
            <a:off x="815163" y="924780"/>
            <a:ext cx="3140149" cy="3970318"/>
          </a:xfrm>
          <a:prstGeom prst="rect">
            <a:avLst/>
          </a:prstGeom>
        </p:spPr>
        <p:txBody>
          <a:bodyPr wrap="square">
            <a:spAutoFit/>
          </a:bodyPr>
          <a:lstStyle/>
          <a:p>
            <a:pPr algn="just"/>
            <a:r>
              <a:rPr lang="id-ID" dirty="0">
                <a:latin typeface="Times New Roman" panose="02020603050405020304" pitchFamily="18" charset="0"/>
                <a:ea typeface="Times New Roman" panose="02020603050405020304" pitchFamily="18" charset="0"/>
              </a:rPr>
              <a:t>Dua buah kawat lurus yang sejajar apabila dialiri listrik, maka akan menghasilkan gaya magnet disekitar kedua kawat tersebut. Perhatikan gambar di bawah ini, apabila arah dari arus listrik  kedua kawat tersebut searah, maka gaya magnet dari kedua kawat akan saling tarik menarik. Tetapi, apabila arah arus dari kedua magnet tersebut berlawanan, maka arah dari gaya magnet akan saling berlawanan.</a:t>
            </a:r>
            <a:endParaRPr lang="en-US" dirty="0"/>
          </a:p>
        </p:txBody>
      </p:sp>
      <p:pic>
        <p:nvPicPr>
          <p:cNvPr id="17" name="Picture 16">
            <a:extLst>
              <a:ext uri="{FF2B5EF4-FFF2-40B4-BE49-F238E27FC236}">
                <a16:creationId xmlns:a16="http://schemas.microsoft.com/office/drawing/2014/main" id="{4A6EAD38-CD54-49F3-9A0E-FA4054130B19}"/>
              </a:ext>
            </a:extLst>
          </p:cNvPr>
          <p:cNvPicPr>
            <a:picLocks noChangeAspect="1"/>
          </p:cNvPicPr>
          <p:nvPr/>
        </p:nvPicPr>
        <p:blipFill>
          <a:blip r:embed="rId2"/>
          <a:stretch>
            <a:fillRect/>
          </a:stretch>
        </p:blipFill>
        <p:spPr>
          <a:xfrm>
            <a:off x="3955312" y="1012379"/>
            <a:ext cx="7010400" cy="1971675"/>
          </a:xfrm>
          <a:prstGeom prst="rect">
            <a:avLst/>
          </a:prstGeom>
        </p:spPr>
      </p:pic>
      <p:sp>
        <p:nvSpPr>
          <p:cNvPr id="19" name="Rectangle 18">
            <a:extLst>
              <a:ext uri="{FF2B5EF4-FFF2-40B4-BE49-F238E27FC236}">
                <a16:creationId xmlns:a16="http://schemas.microsoft.com/office/drawing/2014/main" id="{1C043585-FED7-443D-A916-124358C4C011}"/>
              </a:ext>
            </a:extLst>
          </p:cNvPr>
          <p:cNvSpPr/>
          <p:nvPr/>
        </p:nvSpPr>
        <p:spPr>
          <a:xfrm>
            <a:off x="4074577" y="2984054"/>
            <a:ext cx="6196473" cy="1477328"/>
          </a:xfrm>
          <a:prstGeom prst="rect">
            <a:avLst/>
          </a:prstGeom>
        </p:spPr>
        <p:txBody>
          <a:bodyPr wrap="square">
            <a:spAutoFit/>
          </a:bodyPr>
          <a:lstStyle/>
          <a:p>
            <a:pPr marL="450215" algn="ctr">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Gambar.</a:t>
            </a:r>
          </a:p>
          <a:p>
            <a:pPr marL="450215" algn="ctr">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Dua buah kawat yang dialiri arus listrik (</a:t>
            </a:r>
            <a:r>
              <a:rPr lang="en-US" dirty="0">
                <a:latin typeface="Times New Roman" panose="02020603050405020304" pitchFamily="18" charset="0"/>
                <a:ea typeface="Times New Roman" panose="02020603050405020304" pitchFamily="18" charset="0"/>
                <a:cs typeface="Times New Roman" panose="02020603050405020304" pitchFamily="18" charset="0"/>
              </a:rPr>
              <a:t>A</a:t>
            </a:r>
            <a:r>
              <a:rPr lang="id-ID" dirty="0">
                <a:latin typeface="Times New Roman" panose="02020603050405020304" pitchFamily="18" charset="0"/>
                <a:ea typeface="Times New Roman" panose="02020603050405020304" pitchFamily="18" charset="0"/>
                <a:cs typeface="Times New Roman" panose="02020603050405020304" pitchFamily="18" charset="0"/>
              </a:rPr>
              <a:t>) arus listrik searah sehingga gaya magnetiknya searah, dan (</a:t>
            </a:r>
            <a:r>
              <a:rPr lang="en-US" dirty="0">
                <a:latin typeface="Times New Roman" panose="02020603050405020304" pitchFamily="18" charset="0"/>
                <a:ea typeface="Times New Roman" panose="02020603050405020304" pitchFamily="18" charset="0"/>
                <a:cs typeface="Times New Roman" panose="02020603050405020304" pitchFamily="18" charset="0"/>
              </a:rPr>
              <a:t>B</a:t>
            </a:r>
            <a:r>
              <a:rPr lang="id-ID" dirty="0">
                <a:latin typeface="Times New Roman" panose="02020603050405020304" pitchFamily="18" charset="0"/>
                <a:ea typeface="Times New Roman" panose="02020603050405020304" pitchFamily="18" charset="0"/>
                <a:cs typeface="Times New Roman" panose="02020603050405020304" pitchFamily="18" charset="0"/>
              </a:rPr>
              <a:t>) arus listrik berlawanan arah sehingga arah gaya magnetnya berlawanan arah</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4C1BFE33-DDA3-4E1A-BD1E-B32BDC2D0C29}"/>
              </a:ext>
            </a:extLst>
          </p:cNvPr>
          <p:cNvSpPr/>
          <p:nvPr/>
        </p:nvSpPr>
        <p:spPr>
          <a:xfrm>
            <a:off x="1162957" y="5106957"/>
            <a:ext cx="2792355" cy="1477328"/>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Besar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gaya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tarik-menarik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atau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tolak-menolak</a:t>
            </a:r>
            <a:r>
              <a:rPr lang="en-US" dirty="0">
                <a:latin typeface="Times New Roman" panose="02020603050405020304" pitchFamily="18" charset="0"/>
                <a:ea typeface="Times New Roman" panose="02020603050405020304" pitchFamily="18" charset="0"/>
              </a:rPr>
              <a:t> di </a:t>
            </a:r>
            <a:r>
              <a:rPr lang="en-US" dirty="0" err="1">
                <a:latin typeface="Times New Roman" panose="02020603050405020304" pitchFamily="18" charset="0"/>
                <a:ea typeface="Times New Roman" panose="02020603050405020304" pitchFamily="18" charset="0"/>
              </a:rPr>
              <a:t>antara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dua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kawat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sejajar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berarus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listrik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ditentukan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persamaan</a:t>
            </a:r>
            <a:r>
              <a:rPr lang="en-US" dirty="0">
                <a:latin typeface="Times New Roman" panose="02020603050405020304" pitchFamily="18" charset="0"/>
                <a:ea typeface="Times New Roman" panose="02020603050405020304" pitchFamily="18" charset="0"/>
              </a:rPr>
              <a:t>:</a:t>
            </a:r>
            <a:endParaRPr lang="en-US" i="1" dirty="0"/>
          </a:p>
        </p:txBody>
      </p:sp>
      <p:cxnSp>
        <p:nvCxnSpPr>
          <p:cNvPr id="21" name="Straight Arrow Connector 20">
            <a:extLst>
              <a:ext uri="{FF2B5EF4-FFF2-40B4-BE49-F238E27FC236}">
                <a16:creationId xmlns:a16="http://schemas.microsoft.com/office/drawing/2014/main" id="{1D012175-D8ED-4759-A121-E34F2FD5165A}"/>
              </a:ext>
            </a:extLst>
          </p:cNvPr>
          <p:cNvCxnSpPr>
            <a:cxnSpLocks/>
          </p:cNvCxnSpPr>
          <p:nvPr/>
        </p:nvCxnSpPr>
        <p:spPr>
          <a:xfrm>
            <a:off x="4074577" y="5730296"/>
            <a:ext cx="40270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A544B31-0C59-4693-A9AB-82AD4ED02FFD}"/>
                  </a:ext>
                </a:extLst>
              </p:cNvPr>
              <p:cNvSpPr/>
              <p:nvPr/>
            </p:nvSpPr>
            <p:spPr>
              <a:xfrm>
                <a:off x="4477277" y="5424859"/>
                <a:ext cx="1823833" cy="610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𝑭</m:t>
                      </m:r>
                      <m:r>
                        <a:rPr lang="en-US" b="0" i="0">
                          <a:latin typeface="Cambria Math" panose="02040503050406030204" pitchFamily="18" charset="0"/>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1" i="1">
                                  <a:latin typeface="Cambria Math" panose="02040503050406030204" pitchFamily="18" charset="0"/>
                                </a:rPr>
                                <m:t>𝝁</m:t>
                              </m:r>
                            </m:e>
                            <m:sub>
                              <m:r>
                                <a:rPr lang="en-US" b="0" i="0">
                                  <a:latin typeface="Cambria Math" panose="02040503050406030204" pitchFamily="18" charset="0"/>
                                </a:rPr>
                                <m:t>0</m:t>
                              </m:r>
                            </m:sub>
                          </m:sSub>
                          <m:r>
                            <a:rPr lang="en-US" b="0" i="0">
                              <a:latin typeface="Cambria Math" panose="02040503050406030204" pitchFamily="18" charset="0"/>
                            </a:rPr>
                            <m:t>∙</m:t>
                          </m:r>
                          <m:sSub>
                            <m:sSubPr>
                              <m:ctrlPr>
                                <a:rPr lang="en-US" b="0" i="1">
                                  <a:latin typeface="Cambria Math" panose="02040503050406030204" pitchFamily="18" charset="0"/>
                                </a:rPr>
                              </m:ctrlPr>
                            </m:sSubPr>
                            <m:e>
                              <m:r>
                                <a:rPr lang="en-US" b="1" i="1">
                                  <a:latin typeface="Cambria Math" panose="02040503050406030204" pitchFamily="18" charset="0"/>
                                </a:rPr>
                                <m:t>𝑰</m:t>
                              </m:r>
                            </m:e>
                            <m:sub>
                              <m:r>
                                <a:rPr lang="en-US" b="0" i="0">
                                  <a:latin typeface="Cambria Math" panose="02040503050406030204" pitchFamily="18" charset="0"/>
                                </a:rPr>
                                <m:t>1</m:t>
                              </m:r>
                            </m:sub>
                          </m:sSub>
                          <m:r>
                            <a:rPr lang="en-US" b="0" i="0">
                              <a:latin typeface="Cambria Math" panose="02040503050406030204" pitchFamily="18" charset="0"/>
                            </a:rPr>
                            <m:t>∙</m:t>
                          </m:r>
                          <m:sSub>
                            <m:sSubPr>
                              <m:ctrlPr>
                                <a:rPr lang="en-US" b="0" i="1">
                                  <a:latin typeface="Cambria Math" panose="02040503050406030204" pitchFamily="18" charset="0"/>
                                </a:rPr>
                              </m:ctrlPr>
                            </m:sSubPr>
                            <m:e>
                              <m:r>
                                <a:rPr lang="en-US" b="1" i="1">
                                  <a:latin typeface="Cambria Math" panose="02040503050406030204" pitchFamily="18" charset="0"/>
                                </a:rPr>
                                <m:t>𝑰</m:t>
                              </m:r>
                            </m:e>
                            <m:sub>
                              <m:r>
                                <a:rPr lang="en-US" b="0" i="0">
                                  <a:latin typeface="Cambria Math" panose="02040503050406030204" pitchFamily="18" charset="0"/>
                                </a:rPr>
                                <m:t>2</m:t>
                              </m:r>
                            </m:sub>
                          </m:sSub>
                        </m:num>
                        <m:den>
                          <m:r>
                            <a:rPr lang="en-US" b="0" i="0">
                              <a:latin typeface="Cambria Math" panose="02040503050406030204" pitchFamily="18" charset="0"/>
                            </a:rPr>
                            <m:t>2∙</m:t>
                          </m:r>
                          <m:r>
                            <a:rPr lang="en-US" b="1" i="1">
                              <a:latin typeface="Cambria Math" panose="02040503050406030204" pitchFamily="18" charset="0"/>
                            </a:rPr>
                            <m:t>𝝅</m:t>
                          </m:r>
                          <m:r>
                            <a:rPr lang="en-US" b="0" i="0">
                              <a:latin typeface="Cambria Math" panose="02040503050406030204" pitchFamily="18" charset="0"/>
                            </a:rPr>
                            <m:t>∙</m:t>
                          </m:r>
                          <m:r>
                            <a:rPr lang="en-US" b="1" i="1">
                              <a:latin typeface="Cambria Math" panose="02040503050406030204" pitchFamily="18" charset="0"/>
                            </a:rPr>
                            <m:t>𝒂</m:t>
                          </m:r>
                        </m:den>
                      </m:f>
                      <m:r>
                        <a:rPr lang="en-US" b="1" i="1">
                          <a:latin typeface="Cambria Math" panose="02040503050406030204" pitchFamily="18" charset="0"/>
                        </a:rPr>
                        <m:t>𝒍</m:t>
                      </m:r>
                    </m:oMath>
                  </m:oMathPara>
                </a14:m>
                <a:endParaRPr lang="en-US" dirty="0"/>
              </a:p>
            </p:txBody>
          </p:sp>
        </mc:Choice>
        <mc:Fallback xmlns="">
          <p:sp>
            <p:nvSpPr>
              <p:cNvPr id="23" name="Rectangle 22">
                <a:extLst>
                  <a:ext uri="{FF2B5EF4-FFF2-40B4-BE49-F238E27FC236}">
                    <a16:creationId xmlns:a16="http://schemas.microsoft.com/office/drawing/2014/main" id="{4A544B31-0C59-4693-A9AB-82AD4ED02FFD}"/>
                  </a:ext>
                </a:extLst>
              </p:cNvPr>
              <p:cNvSpPr>
                <a:spLocks noRot="1" noChangeAspect="1" noMove="1" noResize="1" noEditPoints="1" noAdjustHandles="1" noChangeArrowheads="1" noChangeShapeType="1" noTextEdit="1"/>
              </p:cNvSpPr>
              <p:nvPr/>
            </p:nvSpPr>
            <p:spPr>
              <a:xfrm>
                <a:off x="4477277" y="5424859"/>
                <a:ext cx="1823833" cy="610873"/>
              </a:xfrm>
              <a:prstGeom prst="rect">
                <a:avLst/>
              </a:prstGeom>
              <a:blipFill>
                <a:blip r:embed="rId3"/>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3E470A68-B285-44AD-BAA1-B1551F05D7C7}"/>
              </a:ext>
            </a:extLst>
          </p:cNvPr>
          <p:cNvCxnSpPr>
            <a:cxnSpLocks/>
          </p:cNvCxnSpPr>
          <p:nvPr/>
        </p:nvCxnSpPr>
        <p:spPr>
          <a:xfrm>
            <a:off x="6301110" y="5730295"/>
            <a:ext cx="402700"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9" name="Rectangle 28">
            <a:extLst>
              <a:ext uri="{FF2B5EF4-FFF2-40B4-BE49-F238E27FC236}">
                <a16:creationId xmlns:a16="http://schemas.microsoft.com/office/drawing/2014/main" id="{438828DF-2B39-4AB2-93F9-1464A7C82D6B}"/>
              </a:ext>
            </a:extLst>
          </p:cNvPr>
          <p:cNvSpPr/>
          <p:nvPr/>
        </p:nvSpPr>
        <p:spPr>
          <a:xfrm>
            <a:off x="6354725" y="4680632"/>
            <a:ext cx="5022112" cy="2031325"/>
          </a:xfrm>
          <a:prstGeom prst="rect">
            <a:avLst/>
          </a:prstGeom>
        </p:spPr>
        <p:txBody>
          <a:bodyPr wrap="square">
            <a:spAutoFit/>
          </a:bodyPr>
          <a:lstStyle/>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Keterangan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F = Gaya magnet (N)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i="1" dirty="0">
                <a:latin typeface="Times New Roman" panose="02020603050405020304" pitchFamily="18" charset="0"/>
                <a:ea typeface="Times New Roman" panose="02020603050405020304" pitchFamily="18" charset="0"/>
                <a:cs typeface="Times New Roman" panose="02020603050405020304" pitchFamily="18" charset="0"/>
              </a:rPr>
              <a:t>l</a:t>
            </a:r>
            <a:r>
              <a:rPr lang="id-ID" dirty="0">
                <a:latin typeface="Times New Roman" panose="02020603050405020304" pitchFamily="18" charset="0"/>
                <a:ea typeface="Times New Roman" panose="02020603050405020304" pitchFamily="18" charset="0"/>
                <a:cs typeface="Times New Roman" panose="02020603050405020304" pitchFamily="18" charset="0"/>
              </a:rPr>
              <a:t>  = Panjang kawat (m)</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I</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id-ID" dirty="0">
                <a:latin typeface="Times New Roman" panose="02020603050405020304" pitchFamily="18" charset="0"/>
                <a:ea typeface="Times New Roman" panose="02020603050405020304" pitchFamily="18" charset="0"/>
                <a:cs typeface="Times New Roman" panose="02020603050405020304" pitchFamily="18" charset="0"/>
              </a:rPr>
              <a:t> = Kuat arus pada kawat 1 (A)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I</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 = Kuat arus pada kawat 2 (A)</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µ</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id-ID" dirty="0">
                <a:latin typeface="Times New Roman" panose="02020603050405020304" pitchFamily="18" charset="0"/>
                <a:ea typeface="Times New Roman" panose="02020603050405020304" pitchFamily="18" charset="0"/>
                <a:cs typeface="Times New Roman" panose="02020603050405020304" pitchFamily="18" charset="0"/>
              </a:rPr>
              <a:t> = Permeabilitas vakum (4π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id-ID" dirty="0">
                <a:latin typeface="Times New Roman" panose="02020603050405020304" pitchFamily="18" charset="0"/>
                <a:ea typeface="Times New Roman" panose="02020603050405020304" pitchFamily="18" charset="0"/>
                <a:cs typeface="Times New Roman" panose="02020603050405020304" pitchFamily="18" charset="0"/>
              </a:rPr>
              <a:t> Wb/Am)</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a  =  Jarak antara kawat (m)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766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848C64-FF6D-40B2-AEFC-F2F94051A639}"/>
              </a:ext>
            </a:extLst>
          </p:cNvPr>
          <p:cNvSpPr>
            <a:spLocks noGrp="1"/>
          </p:cNvSpPr>
          <p:nvPr>
            <p:ph type="title"/>
          </p:nvPr>
        </p:nvSpPr>
        <p:spPr>
          <a:xfrm>
            <a:off x="1171860" y="360747"/>
            <a:ext cx="3254828" cy="566057"/>
          </a:xfrm>
        </p:spPr>
        <p:txBody>
          <a:bodyPr>
            <a:normAutofit fontScale="90000"/>
          </a:bodyPr>
          <a:lstStyle/>
          <a:p>
            <a:pPr algn="ctr"/>
            <a:r>
              <a:rPr lang="en-US" b="1" dirty="0" err="1"/>
              <a:t>Contoh</a:t>
            </a:r>
            <a:r>
              <a:rPr lang="en-US" b="1" dirty="0"/>
              <a:t> </a:t>
            </a:r>
            <a:r>
              <a:rPr lang="en-US" b="1" dirty="0" err="1"/>
              <a:t>soal</a:t>
            </a:r>
            <a:r>
              <a:rPr lang="en-US" b="1" dirty="0"/>
              <a:t> 2:</a:t>
            </a:r>
          </a:p>
        </p:txBody>
      </p:sp>
      <p:sp>
        <p:nvSpPr>
          <p:cNvPr id="6" name="Rectangle 5">
            <a:extLst>
              <a:ext uri="{FF2B5EF4-FFF2-40B4-BE49-F238E27FC236}">
                <a16:creationId xmlns:a16="http://schemas.microsoft.com/office/drawing/2014/main" id="{451743BF-CE01-4719-8C50-904A64D39E74}"/>
              </a:ext>
            </a:extLst>
          </p:cNvPr>
          <p:cNvSpPr/>
          <p:nvPr/>
        </p:nvSpPr>
        <p:spPr>
          <a:xfrm>
            <a:off x="4515292" y="182111"/>
            <a:ext cx="6504847" cy="923330"/>
          </a:xfrm>
          <a:prstGeom prst="rect">
            <a:avLst/>
          </a:prstGeom>
        </p:spPr>
        <p:txBody>
          <a:bodyPr wrap="square">
            <a:spAutoFit/>
          </a:bodyPr>
          <a:lstStyle/>
          <a:p>
            <a:pPr algn="just"/>
            <a:r>
              <a:rPr lang="id-ID" dirty="0">
                <a:latin typeface="Times New Roman" panose="02020603050405020304" pitchFamily="18" charset="0"/>
                <a:ea typeface="Times New Roman" panose="02020603050405020304" pitchFamily="18" charset="0"/>
              </a:rPr>
              <a:t>Jika kawat PQ sejajar kawat RS, I</a:t>
            </a:r>
            <a:r>
              <a:rPr lang="id-ID" baseline="-25000" dirty="0">
                <a:latin typeface="Times New Roman" panose="02020603050405020304" pitchFamily="18" charset="0"/>
                <a:ea typeface="Times New Roman" panose="02020603050405020304" pitchFamily="18" charset="0"/>
              </a:rPr>
              <a:t>1</a:t>
            </a:r>
            <a:r>
              <a:rPr lang="id-ID" dirty="0">
                <a:latin typeface="Times New Roman" panose="02020603050405020304" pitchFamily="18" charset="0"/>
                <a:ea typeface="Times New Roman" panose="02020603050405020304" pitchFamily="18" charset="0"/>
              </a:rPr>
              <a:t> = 6A, a = 20 cm, µ</a:t>
            </a:r>
            <a:r>
              <a:rPr lang="id-ID" baseline="-25000" dirty="0">
                <a:latin typeface="Times New Roman" panose="02020603050405020304" pitchFamily="18" charset="0"/>
                <a:ea typeface="Times New Roman" panose="02020603050405020304" pitchFamily="18" charset="0"/>
              </a:rPr>
              <a:t>0</a:t>
            </a:r>
            <a:r>
              <a:rPr lang="id-ID" dirty="0">
                <a:latin typeface="Times New Roman" panose="02020603050405020304" pitchFamily="18" charset="0"/>
                <a:ea typeface="Times New Roman" panose="02020603050405020304" pitchFamily="18" charset="0"/>
              </a:rPr>
              <a:t> = 4π × 10</a:t>
            </a:r>
            <a:r>
              <a:rPr lang="id-ID" baseline="30000" dirty="0">
                <a:latin typeface="Times New Roman" panose="02020603050405020304" pitchFamily="18" charset="0"/>
                <a:ea typeface="Times New Roman" panose="02020603050405020304" pitchFamily="18" charset="0"/>
              </a:rPr>
              <a:t>-7</a:t>
            </a:r>
            <a:r>
              <a:rPr lang="id-ID" dirty="0">
                <a:latin typeface="Times New Roman" panose="02020603050405020304" pitchFamily="18" charset="0"/>
                <a:ea typeface="Times New Roman" panose="02020603050405020304" pitchFamily="18" charset="0"/>
              </a:rPr>
              <a:t> Wb/Am menghasilkan gaya tarik sebesar 4,8 × 10</a:t>
            </a:r>
            <a:r>
              <a:rPr lang="id-ID" baseline="30000" dirty="0">
                <a:latin typeface="Times New Roman" panose="02020603050405020304" pitchFamily="18" charset="0"/>
                <a:ea typeface="Times New Roman" panose="02020603050405020304" pitchFamily="18" charset="0"/>
              </a:rPr>
              <a:t>-5</a:t>
            </a:r>
            <a:r>
              <a:rPr lang="id-ID" dirty="0">
                <a:latin typeface="Times New Roman" panose="02020603050405020304" pitchFamily="18" charset="0"/>
                <a:ea typeface="Times New Roman" panose="02020603050405020304" pitchFamily="18" charset="0"/>
              </a:rPr>
              <a:t> N/m. </a:t>
            </a:r>
            <a:r>
              <a:rPr lang="en-US" dirty="0" err="1">
                <a:latin typeface="Times New Roman" panose="02020603050405020304" pitchFamily="18" charset="0"/>
                <a:ea typeface="Times New Roman" panose="02020603050405020304" pitchFamily="18" charset="0"/>
              </a:rPr>
              <a:t>Maka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hitunglah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besar</a:t>
            </a:r>
            <a:r>
              <a:rPr lang="en-US" dirty="0">
                <a:latin typeface="Times New Roman" panose="02020603050405020304" pitchFamily="18" charset="0"/>
                <a:ea typeface="Times New Roman" panose="02020603050405020304" pitchFamily="18" charset="0"/>
              </a:rPr>
              <a:t> k</a:t>
            </a:r>
            <a:r>
              <a:rPr lang="id-ID" dirty="0">
                <a:latin typeface="Times New Roman" panose="02020603050405020304" pitchFamily="18" charset="0"/>
                <a:ea typeface="Times New Roman" panose="02020603050405020304" pitchFamily="18" charset="0"/>
              </a:rPr>
              <a:t>uat arus I</a:t>
            </a:r>
            <a:r>
              <a:rPr lang="id-ID" baseline="-25000" dirty="0">
                <a:latin typeface="Times New Roman" panose="02020603050405020304" pitchFamily="18" charset="0"/>
                <a:ea typeface="Times New Roman" panose="02020603050405020304" pitchFamily="18" charset="0"/>
              </a:rPr>
              <a:t>2</a:t>
            </a:r>
            <a:r>
              <a:rPr lang="id-ID" dirty="0">
                <a:latin typeface="Times New Roman" panose="02020603050405020304" pitchFamily="18" charset="0"/>
                <a:ea typeface="Times New Roman" panose="02020603050405020304" pitchFamily="18" charset="0"/>
              </a:rPr>
              <a:t> dan </a:t>
            </a:r>
            <a:r>
              <a:rPr lang="en-US" dirty="0" err="1">
                <a:latin typeface="Times New Roman" panose="02020603050405020304" pitchFamily="18" charset="0"/>
                <a:ea typeface="Times New Roman" panose="02020603050405020304" pitchFamily="18" charset="0"/>
              </a:rPr>
              <a:t>tentukan</a:t>
            </a:r>
            <a:r>
              <a:rPr lang="en-US" dirty="0">
                <a:latin typeface="Times New Roman" panose="02020603050405020304" pitchFamily="18" charset="0"/>
                <a:ea typeface="Times New Roman" panose="02020603050405020304" pitchFamily="18" charset="0"/>
              </a:rPr>
              <a:t> </a:t>
            </a:r>
            <a:r>
              <a:rPr lang="id-ID" dirty="0">
                <a:latin typeface="Times New Roman" panose="02020603050405020304" pitchFamily="18" charset="0"/>
                <a:ea typeface="Times New Roman" panose="02020603050405020304" pitchFamily="18" charset="0"/>
              </a:rPr>
              <a:t>arahnya</a:t>
            </a:r>
            <a:r>
              <a:rPr lang="en-US" dirty="0">
                <a:latin typeface="Times New Roman" panose="02020603050405020304" pitchFamily="18" charset="0"/>
                <a:ea typeface="Times New Roman" panose="02020603050405020304" pitchFamily="18" charset="0"/>
              </a:rPr>
              <a:t>!</a:t>
            </a:r>
            <a:endParaRPr lang="en-US" dirty="0"/>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5C8C286-4C3D-48AE-939C-384399FC6B0D}"/>
                  </a:ext>
                </a:extLst>
              </p:cNvPr>
              <p:cNvSpPr/>
              <p:nvPr/>
            </p:nvSpPr>
            <p:spPr>
              <a:xfrm>
                <a:off x="209106" y="1605035"/>
                <a:ext cx="4065182" cy="1879682"/>
              </a:xfrm>
              <a:prstGeom prst="rect">
                <a:avLst/>
              </a:prstGeom>
            </p:spPr>
            <p:txBody>
              <a:bodyPr wrap="square">
                <a:spAutoFit/>
              </a:bodyPr>
              <a:lstStyle/>
              <a:p>
                <a:pPr marL="63055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Diketahui : I</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id-ID" dirty="0">
                    <a:latin typeface="Times New Roman" panose="02020603050405020304" pitchFamily="18" charset="0"/>
                    <a:ea typeface="Times New Roman" panose="02020603050405020304" pitchFamily="18" charset="0"/>
                    <a:cs typeface="Times New Roman" panose="02020603050405020304" pitchFamily="18" charset="0"/>
                  </a:rPr>
                  <a:t> = 6A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63055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a = 20 cm = 2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-1</a:t>
                </a:r>
                <a:r>
                  <a:rPr lang="id-ID" dirty="0">
                    <a:latin typeface="Times New Roman" panose="02020603050405020304" pitchFamily="18" charset="0"/>
                    <a:ea typeface="Times New Roman" panose="02020603050405020304" pitchFamily="18" charset="0"/>
                    <a:cs typeface="Times New Roman" panose="02020603050405020304" pitchFamily="18" charset="0"/>
                  </a:rPr>
                  <a:t> 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63055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µ</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id-ID" dirty="0">
                    <a:latin typeface="Times New Roman" panose="02020603050405020304" pitchFamily="18" charset="0"/>
                    <a:ea typeface="Times New Roman" panose="02020603050405020304" pitchFamily="18" charset="0"/>
                    <a:cs typeface="Times New Roman" panose="02020603050405020304" pitchFamily="18" charset="0"/>
                  </a:rPr>
                  <a:t> = 4π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id-ID" dirty="0">
                    <a:latin typeface="Times New Roman" panose="02020603050405020304" pitchFamily="18" charset="0"/>
                    <a:ea typeface="Times New Roman" panose="02020603050405020304" pitchFamily="18" charset="0"/>
                    <a:cs typeface="Times New Roman" panose="02020603050405020304" pitchFamily="18" charset="0"/>
                  </a:rPr>
                  <a:t> Wb/Am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63055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𝐹</m:t>
                        </m:r>
                      </m:num>
                      <m:den>
                        <m:r>
                          <a:rPr lang="id-ID" i="1">
                            <a:latin typeface="Cambria Math" panose="02040503050406030204" pitchFamily="18" charset="0"/>
                            <a:ea typeface="Times New Roman" panose="02020603050405020304" pitchFamily="18" charset="0"/>
                            <a:cs typeface="Times New Roman" panose="02020603050405020304" pitchFamily="18" charset="0"/>
                          </a:rPr>
                          <m:t>𝑙</m:t>
                        </m:r>
                      </m:den>
                    </m:f>
                  </m:oMath>
                </a14:m>
                <a:r>
                  <a:rPr lang="id-ID" dirty="0">
                    <a:latin typeface="Times New Roman" panose="02020603050405020304" pitchFamily="18" charset="0"/>
                    <a:ea typeface="Times New Roman" panose="02020603050405020304" pitchFamily="18" charset="0"/>
                    <a:cs typeface="Times New Roman" panose="02020603050405020304" pitchFamily="18" charset="0"/>
                  </a:rPr>
                  <a:t>   = 4,8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-5</a:t>
                </a:r>
                <a:r>
                  <a:rPr lang="id-ID" dirty="0">
                    <a:latin typeface="Times New Roman" panose="02020603050405020304" pitchFamily="18" charset="0"/>
                    <a:ea typeface="Times New Roman" panose="02020603050405020304" pitchFamily="18" charset="0"/>
                    <a:cs typeface="Times New Roman" panose="02020603050405020304" pitchFamily="18" charset="0"/>
                  </a:rPr>
                  <a:t> N/m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55C8C286-4C3D-48AE-939C-384399FC6B0D}"/>
                  </a:ext>
                </a:extLst>
              </p:cNvPr>
              <p:cNvSpPr>
                <a:spLocks noRot="1" noChangeAspect="1" noMove="1" noResize="1" noEditPoints="1" noAdjustHandles="1" noChangeArrowheads="1" noChangeShapeType="1" noTextEdit="1"/>
              </p:cNvSpPr>
              <p:nvPr/>
            </p:nvSpPr>
            <p:spPr>
              <a:xfrm>
                <a:off x="209106" y="1605035"/>
                <a:ext cx="4065182" cy="1879682"/>
              </a:xfrm>
              <a:prstGeom prst="rect">
                <a:avLst/>
              </a:prstGeom>
              <a:blipFill>
                <a:blip r:embed="rId2"/>
                <a:stretch>
                  <a:fillRect b="-647"/>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80BCE291-CE9D-4E6D-A7E0-CDF325890E9B}"/>
              </a:ext>
            </a:extLst>
          </p:cNvPr>
          <p:cNvSpPr/>
          <p:nvPr/>
        </p:nvSpPr>
        <p:spPr>
          <a:xfrm>
            <a:off x="1938922" y="1204925"/>
            <a:ext cx="6836228"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PENYELESAIAN</a:t>
            </a:r>
            <a:endParaRPr lang="en-US" sz="2000" b="1" dirty="0"/>
          </a:p>
        </p:txBody>
      </p:sp>
      <p:sp>
        <p:nvSpPr>
          <p:cNvPr id="15" name="Rectangle 14">
            <a:extLst>
              <a:ext uri="{FF2B5EF4-FFF2-40B4-BE49-F238E27FC236}">
                <a16:creationId xmlns:a16="http://schemas.microsoft.com/office/drawing/2014/main" id="{3A8955E2-03D3-4BD5-BFAC-4F325762D290}"/>
              </a:ext>
            </a:extLst>
          </p:cNvPr>
          <p:cNvSpPr/>
          <p:nvPr/>
        </p:nvSpPr>
        <p:spPr>
          <a:xfrm>
            <a:off x="846103" y="3793616"/>
            <a:ext cx="2589170" cy="369332"/>
          </a:xfrm>
          <a:prstGeom prst="rect">
            <a:avLst/>
          </a:prstGeom>
        </p:spPr>
        <p:txBody>
          <a:bodyPr wrap="none">
            <a:spAutoFit/>
          </a:bodyPr>
          <a:lstStyle/>
          <a:p>
            <a:r>
              <a:rPr lang="id-ID" dirty="0">
                <a:latin typeface="Times New Roman" panose="02020603050405020304" pitchFamily="18" charset="0"/>
                <a:ea typeface="Times New Roman" panose="02020603050405020304" pitchFamily="18" charset="0"/>
              </a:rPr>
              <a:t>Ditanya : I</a:t>
            </a:r>
            <a:r>
              <a:rPr lang="id-ID" baseline="-25000" dirty="0">
                <a:latin typeface="Times New Roman" panose="02020603050405020304" pitchFamily="18" charset="0"/>
                <a:ea typeface="Times New Roman" panose="02020603050405020304" pitchFamily="18" charset="0"/>
              </a:rPr>
              <a:t>2</a:t>
            </a:r>
            <a:r>
              <a:rPr lang="id-ID" dirty="0">
                <a:latin typeface="Times New Roman" panose="02020603050405020304" pitchFamily="18" charset="0"/>
                <a:ea typeface="Times New Roman" panose="02020603050405020304" pitchFamily="18" charset="0"/>
              </a:rPr>
              <a:t> dan arahnya ?</a:t>
            </a:r>
            <a:endParaRPr lang="en-US" dirty="0"/>
          </a:p>
        </p:txBody>
      </p:sp>
      <p:sp>
        <p:nvSpPr>
          <p:cNvPr id="19" name="Rectangle 18">
            <a:extLst>
              <a:ext uri="{FF2B5EF4-FFF2-40B4-BE49-F238E27FC236}">
                <a16:creationId xmlns:a16="http://schemas.microsoft.com/office/drawing/2014/main" id="{FAC4682E-5317-45A0-8847-0748DC197299}"/>
              </a:ext>
            </a:extLst>
          </p:cNvPr>
          <p:cNvSpPr/>
          <p:nvPr/>
        </p:nvSpPr>
        <p:spPr>
          <a:xfrm>
            <a:off x="3813291" y="1651457"/>
            <a:ext cx="2427514" cy="463397"/>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Jawab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20" name="Picture 19" descr="C:\Users\LENOVO\Pictures\Screenshots\Screenshot (84).png">
            <a:extLst>
              <a:ext uri="{FF2B5EF4-FFF2-40B4-BE49-F238E27FC236}">
                <a16:creationId xmlns:a16="http://schemas.microsoft.com/office/drawing/2014/main" id="{93B672F4-7903-433B-9683-97D0FFD9173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381211" y="1859684"/>
            <a:ext cx="2072212" cy="2518724"/>
          </a:xfrm>
          <a:prstGeom prst="rect">
            <a:avLst/>
          </a:prstGeom>
          <a:noFill/>
          <a:ln>
            <a:noFill/>
          </a:ln>
        </p:spPr>
      </p:pic>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860B1791-9CDC-4699-8203-BAFF48694BE0}"/>
                  </a:ext>
                </a:extLst>
              </p:cNvPr>
              <p:cNvSpPr/>
              <p:nvPr/>
            </p:nvSpPr>
            <p:spPr>
              <a:xfrm>
                <a:off x="8911341" y="1809417"/>
                <a:ext cx="1823833" cy="610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𝑭</m:t>
                      </m:r>
                      <m:r>
                        <a:rPr lang="en-US" b="0" i="0">
                          <a:latin typeface="Cambria Math" panose="02040503050406030204" pitchFamily="18" charset="0"/>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1" i="1">
                                  <a:latin typeface="Cambria Math" panose="02040503050406030204" pitchFamily="18" charset="0"/>
                                </a:rPr>
                                <m:t>𝝁</m:t>
                              </m:r>
                            </m:e>
                            <m:sub>
                              <m:r>
                                <a:rPr lang="en-US" b="0" i="0">
                                  <a:latin typeface="Cambria Math" panose="02040503050406030204" pitchFamily="18" charset="0"/>
                                </a:rPr>
                                <m:t>0</m:t>
                              </m:r>
                            </m:sub>
                          </m:sSub>
                          <m:r>
                            <a:rPr lang="en-US" b="0" i="0">
                              <a:latin typeface="Cambria Math" panose="02040503050406030204" pitchFamily="18" charset="0"/>
                            </a:rPr>
                            <m:t>∙</m:t>
                          </m:r>
                          <m:sSub>
                            <m:sSubPr>
                              <m:ctrlPr>
                                <a:rPr lang="en-US" b="0" i="1">
                                  <a:latin typeface="Cambria Math" panose="02040503050406030204" pitchFamily="18" charset="0"/>
                                </a:rPr>
                              </m:ctrlPr>
                            </m:sSubPr>
                            <m:e>
                              <m:r>
                                <a:rPr lang="en-US" b="1" i="1">
                                  <a:latin typeface="Cambria Math" panose="02040503050406030204" pitchFamily="18" charset="0"/>
                                </a:rPr>
                                <m:t>𝑰</m:t>
                              </m:r>
                            </m:e>
                            <m:sub>
                              <m:r>
                                <a:rPr lang="en-US" b="0" i="0">
                                  <a:latin typeface="Cambria Math" panose="02040503050406030204" pitchFamily="18" charset="0"/>
                                </a:rPr>
                                <m:t>1</m:t>
                              </m:r>
                            </m:sub>
                          </m:sSub>
                          <m:r>
                            <a:rPr lang="en-US" b="0" i="0">
                              <a:latin typeface="Cambria Math" panose="02040503050406030204" pitchFamily="18" charset="0"/>
                            </a:rPr>
                            <m:t>∙</m:t>
                          </m:r>
                          <m:sSub>
                            <m:sSubPr>
                              <m:ctrlPr>
                                <a:rPr lang="en-US" b="0" i="1">
                                  <a:latin typeface="Cambria Math" panose="02040503050406030204" pitchFamily="18" charset="0"/>
                                </a:rPr>
                              </m:ctrlPr>
                            </m:sSubPr>
                            <m:e>
                              <m:r>
                                <a:rPr lang="en-US" b="1" i="1">
                                  <a:latin typeface="Cambria Math" panose="02040503050406030204" pitchFamily="18" charset="0"/>
                                </a:rPr>
                                <m:t>𝑰</m:t>
                              </m:r>
                            </m:e>
                            <m:sub>
                              <m:r>
                                <a:rPr lang="en-US" b="0" i="0">
                                  <a:latin typeface="Cambria Math" panose="02040503050406030204" pitchFamily="18" charset="0"/>
                                </a:rPr>
                                <m:t>2</m:t>
                              </m:r>
                            </m:sub>
                          </m:sSub>
                        </m:num>
                        <m:den>
                          <m:r>
                            <a:rPr lang="en-US" b="0" i="0">
                              <a:latin typeface="Cambria Math" panose="02040503050406030204" pitchFamily="18" charset="0"/>
                            </a:rPr>
                            <m:t>2∙</m:t>
                          </m:r>
                          <m:r>
                            <a:rPr lang="en-US" b="1" i="1">
                              <a:latin typeface="Cambria Math" panose="02040503050406030204" pitchFamily="18" charset="0"/>
                            </a:rPr>
                            <m:t>𝝅</m:t>
                          </m:r>
                          <m:r>
                            <a:rPr lang="en-US" b="0" i="0">
                              <a:latin typeface="Cambria Math" panose="02040503050406030204" pitchFamily="18" charset="0"/>
                            </a:rPr>
                            <m:t>∙</m:t>
                          </m:r>
                          <m:r>
                            <a:rPr lang="en-US" b="1" i="1">
                              <a:latin typeface="Cambria Math" panose="02040503050406030204" pitchFamily="18" charset="0"/>
                            </a:rPr>
                            <m:t>𝒂</m:t>
                          </m:r>
                        </m:den>
                      </m:f>
                      <m:r>
                        <a:rPr lang="en-US" b="1" i="1">
                          <a:latin typeface="Cambria Math" panose="02040503050406030204" pitchFamily="18" charset="0"/>
                        </a:rPr>
                        <m:t>𝒍</m:t>
                      </m:r>
                    </m:oMath>
                  </m:oMathPara>
                </a14:m>
                <a:endParaRPr lang="en-US" dirty="0"/>
              </a:p>
            </p:txBody>
          </p:sp>
        </mc:Choice>
        <mc:Fallback xmlns="">
          <p:sp>
            <p:nvSpPr>
              <p:cNvPr id="23" name="Rectangle 22">
                <a:extLst>
                  <a:ext uri="{FF2B5EF4-FFF2-40B4-BE49-F238E27FC236}">
                    <a16:creationId xmlns:a16="http://schemas.microsoft.com/office/drawing/2014/main" id="{860B1791-9CDC-4699-8203-BAFF48694BE0}"/>
                  </a:ext>
                </a:extLst>
              </p:cNvPr>
              <p:cNvSpPr>
                <a:spLocks noRot="1" noChangeAspect="1" noMove="1" noResize="1" noEditPoints="1" noAdjustHandles="1" noChangeArrowheads="1" noChangeShapeType="1" noTextEdit="1"/>
              </p:cNvSpPr>
              <p:nvPr/>
            </p:nvSpPr>
            <p:spPr>
              <a:xfrm>
                <a:off x="8911341" y="1809417"/>
                <a:ext cx="1823833" cy="61087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888C0F42-6F9E-41B1-878D-3EB6B264C6E2}"/>
                  </a:ext>
                </a:extLst>
              </p:cNvPr>
              <p:cNvSpPr/>
              <p:nvPr/>
            </p:nvSpPr>
            <p:spPr>
              <a:xfrm>
                <a:off x="7974419" y="2537938"/>
                <a:ext cx="3697679" cy="6465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ea typeface="Times New Roman" panose="02020603050405020304" pitchFamily="18" charset="0"/>
                          <a:cs typeface="Times New Roman" panose="02020603050405020304" pitchFamily="18" charset="0"/>
                        </a:rPr>
                        <m:t>4,8 ×</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−5</m:t>
                          </m:r>
                        </m:sup>
                      </m:sSup>
                      <m:r>
                        <a:rPr lang="en-US" b="0" i="0">
                          <a:latin typeface="Cambria Math" panose="020405030504060302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4</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−7</m:t>
                              </m:r>
                            </m:sup>
                          </m:sSup>
                          <m:r>
                            <a:rPr lang="id-ID" i="1">
                              <a:latin typeface="Cambria Math" panose="02040503050406030204" pitchFamily="18" charset="0"/>
                              <a:ea typeface="Times New Roman" panose="02020603050405020304" pitchFamily="18" charset="0"/>
                              <a:cs typeface="Times New Roman" panose="02020603050405020304" pitchFamily="18" charset="0"/>
                            </a:rPr>
                            <m:t>∙6∙</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𝐼</m:t>
                              </m:r>
                            </m:e>
                            <m:sub>
                              <m:r>
                                <a:rPr lang="id-ID" i="1">
                                  <a:latin typeface="Cambria Math" panose="02040503050406030204" pitchFamily="18" charset="0"/>
                                  <a:ea typeface="Times New Roman" panose="02020603050405020304" pitchFamily="18" charset="0"/>
                                  <a:cs typeface="Times New Roman" panose="02020603050405020304" pitchFamily="18" charset="0"/>
                                </a:rPr>
                                <m:t>2</m:t>
                              </m:r>
                            </m:sub>
                          </m:sSub>
                        </m:num>
                        <m:den>
                          <m:r>
                            <a:rPr lang="id-ID" i="1">
                              <a:latin typeface="Cambria Math" panose="02040503050406030204" pitchFamily="18" charset="0"/>
                              <a:ea typeface="Times New Roman" panose="02020603050405020304" pitchFamily="18" charset="0"/>
                              <a:cs typeface="Times New Roman" panose="02020603050405020304" pitchFamily="18" charset="0"/>
                            </a:rPr>
                            <m:t>2∙</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−1</m:t>
                              </m:r>
                            </m:sup>
                          </m:sSup>
                        </m:den>
                      </m:f>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oMath>
                  </m:oMathPara>
                </a14:m>
                <a:endParaRPr lang="en-US" dirty="0"/>
              </a:p>
            </p:txBody>
          </p:sp>
        </mc:Choice>
        <mc:Fallback xmlns="">
          <p:sp>
            <p:nvSpPr>
              <p:cNvPr id="24" name="Rectangle 23">
                <a:extLst>
                  <a:ext uri="{FF2B5EF4-FFF2-40B4-BE49-F238E27FC236}">
                    <a16:creationId xmlns:a16="http://schemas.microsoft.com/office/drawing/2014/main" id="{888C0F42-6F9E-41B1-878D-3EB6B264C6E2}"/>
                  </a:ext>
                </a:extLst>
              </p:cNvPr>
              <p:cNvSpPr>
                <a:spLocks noRot="1" noChangeAspect="1" noMove="1" noResize="1" noEditPoints="1" noAdjustHandles="1" noChangeArrowheads="1" noChangeShapeType="1" noTextEdit="1"/>
              </p:cNvSpPr>
              <p:nvPr/>
            </p:nvSpPr>
            <p:spPr>
              <a:xfrm>
                <a:off x="7974419" y="2537938"/>
                <a:ext cx="3697679" cy="646587"/>
              </a:xfrm>
              <a:prstGeom prst="rect">
                <a:avLst/>
              </a:prstGeom>
              <a:blipFill>
                <a:blip r:embed="rId5"/>
                <a:stretch>
                  <a:fillRect/>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FABC35E2-6A06-490D-85B3-6BAE8C8C73F2}"/>
              </a:ext>
            </a:extLst>
          </p:cNvPr>
          <p:cNvSpPr/>
          <p:nvPr/>
        </p:nvSpPr>
        <p:spPr>
          <a:xfrm>
            <a:off x="7767715" y="3488810"/>
            <a:ext cx="768159" cy="369332"/>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Maka</a:t>
            </a:r>
            <a:r>
              <a:rPr lang="en-US" dirty="0">
                <a:latin typeface="Times New Roman" panose="02020603050405020304" pitchFamily="18" charset="0"/>
                <a:ea typeface="Times New Roman" panose="02020603050405020304" pitchFamily="18" charset="0"/>
              </a:rPr>
              <a:t>,</a:t>
            </a:r>
            <a:endParaRPr lang="en-US" dirty="0"/>
          </a:p>
        </p:txBody>
      </p:sp>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7DEBC13-97ED-4B74-9BEB-20A53D115DC3}"/>
                  </a:ext>
                </a:extLst>
              </p:cNvPr>
              <p:cNvSpPr/>
              <p:nvPr/>
            </p:nvSpPr>
            <p:spPr>
              <a:xfrm>
                <a:off x="8911341" y="3353193"/>
                <a:ext cx="2521652" cy="6520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𝐼</m:t>
                          </m:r>
                        </m:e>
                        <m:sub>
                          <m:r>
                            <a:rPr lang="id-ID" i="1">
                              <a:latin typeface="Cambria Math" panose="02040503050406030204" pitchFamily="18" charset="0"/>
                              <a:ea typeface="Times New Roman" panose="02020603050405020304" pitchFamily="18" charset="0"/>
                              <a:cs typeface="Times New Roman" panose="02020603050405020304" pitchFamily="18" charset="0"/>
                            </a:rPr>
                            <m:t>2</m:t>
                          </m:r>
                        </m:sub>
                      </m:sSub>
                      <m:r>
                        <a:rPr lang="id-ID"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4,8 ×</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−5</m:t>
                              </m:r>
                            </m:sup>
                          </m:sSup>
                        </m:num>
                        <m:den>
                          <m:r>
                            <a:rPr lang="id-ID" i="1">
                              <a:latin typeface="Cambria Math" panose="02040503050406030204" pitchFamily="18" charset="0"/>
                              <a:ea typeface="Times New Roman" panose="02020603050405020304" pitchFamily="18" charset="0"/>
                              <a:cs typeface="Times New Roman" panose="02020603050405020304" pitchFamily="18" charset="0"/>
                            </a:rPr>
                            <m:t>60 ×</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−7</m:t>
                              </m:r>
                            </m:sup>
                          </m:sSup>
                        </m:den>
                      </m:f>
                      <m:r>
                        <a:rPr lang="id-ID" i="1">
                          <a:latin typeface="Cambria Math" panose="02040503050406030204" pitchFamily="18" charset="0"/>
                          <a:ea typeface="Times New Roman" panose="02020603050405020304" pitchFamily="18" charset="0"/>
                          <a:cs typeface="Times New Roman" panose="02020603050405020304" pitchFamily="18" charset="0"/>
                        </a:rPr>
                        <m:t>=8 </m:t>
                      </m:r>
                      <m:r>
                        <a:rPr lang="id-ID" i="1">
                          <a:latin typeface="Cambria Math" panose="02040503050406030204" pitchFamily="18" charset="0"/>
                          <a:ea typeface="Times New Roman" panose="02020603050405020304" pitchFamily="18" charset="0"/>
                          <a:cs typeface="Times New Roman" panose="02020603050405020304" pitchFamily="18" charset="0"/>
                        </a:rPr>
                        <m:t>𝐴</m:t>
                      </m:r>
                    </m:oMath>
                  </m:oMathPara>
                </a14:m>
                <a:endParaRPr lang="en-US" dirty="0"/>
              </a:p>
            </p:txBody>
          </p:sp>
        </mc:Choice>
        <mc:Fallback xmlns="">
          <p:sp>
            <p:nvSpPr>
              <p:cNvPr id="27" name="Rectangle 26">
                <a:extLst>
                  <a:ext uri="{FF2B5EF4-FFF2-40B4-BE49-F238E27FC236}">
                    <a16:creationId xmlns:a16="http://schemas.microsoft.com/office/drawing/2014/main" id="{77DEBC13-97ED-4B74-9BEB-20A53D115DC3}"/>
                  </a:ext>
                </a:extLst>
              </p:cNvPr>
              <p:cNvSpPr>
                <a:spLocks noRot="1" noChangeAspect="1" noMove="1" noResize="1" noEditPoints="1" noAdjustHandles="1" noChangeArrowheads="1" noChangeShapeType="1" noTextEdit="1"/>
              </p:cNvSpPr>
              <p:nvPr/>
            </p:nvSpPr>
            <p:spPr>
              <a:xfrm>
                <a:off x="8911341" y="3353193"/>
                <a:ext cx="2521652" cy="652038"/>
              </a:xfrm>
              <a:prstGeom prst="rect">
                <a:avLst/>
              </a:prstGeom>
              <a:blipFill>
                <a:blip r:embed="rId6"/>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4678E86-E62F-443F-B240-4719D3BD8430}"/>
              </a:ext>
            </a:extLst>
          </p:cNvPr>
          <p:cNvSpPr/>
          <p:nvPr/>
        </p:nvSpPr>
        <p:spPr>
          <a:xfrm>
            <a:off x="5357037" y="4611362"/>
            <a:ext cx="3178838" cy="1477328"/>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Arah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arusnya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yaitu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arus</a:t>
            </a:r>
            <a:r>
              <a:rPr lang="en-US" dirty="0">
                <a:latin typeface="Times New Roman" panose="02020603050405020304" pitchFamily="18" charset="0"/>
                <a:ea typeface="Times New Roman" panose="02020603050405020304" pitchFamily="18" charset="0"/>
              </a:rPr>
              <a:t> pada </a:t>
            </a:r>
            <a:r>
              <a:rPr lang="en-US" dirty="0" err="1">
                <a:latin typeface="Times New Roman" panose="02020603050405020304" pitchFamily="18" charset="0"/>
                <a:ea typeface="Times New Roman" panose="02020603050405020304" pitchFamily="18" charset="0"/>
              </a:rPr>
              <a:t>kawat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pertama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mulai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dari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arah</a:t>
            </a:r>
            <a:r>
              <a:rPr lang="en-US" dirty="0">
                <a:latin typeface="Times New Roman" panose="02020603050405020304" pitchFamily="18" charset="0"/>
                <a:ea typeface="Times New Roman" panose="02020603050405020304" pitchFamily="18" charset="0"/>
              </a:rPr>
              <a:t> Q </a:t>
            </a:r>
            <a:r>
              <a:rPr lang="en-US" dirty="0" err="1">
                <a:latin typeface="Times New Roman" panose="02020603050405020304" pitchFamily="18" charset="0"/>
                <a:ea typeface="Times New Roman" panose="02020603050405020304" pitchFamily="18" charset="0"/>
              </a:rPr>
              <a:t>menuju</a:t>
            </a:r>
            <a:r>
              <a:rPr lang="en-US" dirty="0">
                <a:latin typeface="Times New Roman" panose="02020603050405020304" pitchFamily="18" charset="0"/>
                <a:ea typeface="Times New Roman" panose="02020603050405020304" pitchFamily="18" charset="0"/>
              </a:rPr>
              <a:t> P dan </a:t>
            </a:r>
            <a:r>
              <a:rPr lang="en-US" dirty="0" err="1">
                <a:latin typeface="Times New Roman" panose="02020603050405020304" pitchFamily="18" charset="0"/>
                <a:ea typeface="Times New Roman" panose="02020603050405020304" pitchFamily="18" charset="0"/>
              </a:rPr>
              <a:t>arus</a:t>
            </a:r>
            <a:r>
              <a:rPr lang="en-US" dirty="0">
                <a:latin typeface="Times New Roman" panose="02020603050405020304" pitchFamily="18" charset="0"/>
                <a:ea typeface="Times New Roman" panose="02020603050405020304" pitchFamily="18" charset="0"/>
              </a:rPr>
              <a:t> pada </a:t>
            </a:r>
            <a:r>
              <a:rPr lang="en-US" dirty="0" err="1">
                <a:latin typeface="Times New Roman" panose="02020603050405020304" pitchFamily="18" charset="0"/>
                <a:ea typeface="Times New Roman" panose="02020603050405020304" pitchFamily="18" charset="0"/>
              </a:rPr>
              <a:t>kawat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kedua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mulai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dari</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arah</a:t>
            </a:r>
            <a:r>
              <a:rPr lang="en-US" dirty="0">
                <a:latin typeface="Times New Roman" panose="02020603050405020304" pitchFamily="18" charset="0"/>
                <a:ea typeface="Times New Roman" panose="02020603050405020304" pitchFamily="18" charset="0"/>
              </a:rPr>
              <a:t> S </a:t>
            </a:r>
            <a:r>
              <a:rPr lang="en-US" dirty="0" err="1">
                <a:latin typeface="Times New Roman" panose="02020603050405020304" pitchFamily="18" charset="0"/>
                <a:ea typeface="Times New Roman" panose="02020603050405020304" pitchFamily="18" charset="0"/>
              </a:rPr>
              <a:t>menuju</a:t>
            </a:r>
            <a:r>
              <a:rPr lang="en-US" dirty="0">
                <a:latin typeface="Times New Roman" panose="02020603050405020304" pitchFamily="18" charset="0"/>
                <a:ea typeface="Times New Roman" panose="02020603050405020304" pitchFamily="18" charset="0"/>
              </a:rPr>
              <a:t> R. </a:t>
            </a:r>
            <a:endParaRPr lang="en-US" dirty="0"/>
          </a:p>
        </p:txBody>
      </p:sp>
    </p:spTree>
    <p:extLst>
      <p:ext uri="{BB962C8B-B14F-4D97-AF65-F5344CB8AC3E}">
        <p14:creationId xmlns:p14="http://schemas.microsoft.com/office/powerpoint/2010/main" val="1600505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64142F1-B12C-4CAE-A30B-766132D71A94}"/>
              </a:ext>
            </a:extLst>
          </p:cNvPr>
          <p:cNvSpPr>
            <a:spLocks noGrp="1"/>
          </p:cNvSpPr>
          <p:nvPr>
            <p:ph type="title"/>
          </p:nvPr>
        </p:nvSpPr>
        <p:spPr>
          <a:xfrm>
            <a:off x="823236" y="950294"/>
            <a:ext cx="1916046" cy="566057"/>
          </a:xfrm>
        </p:spPr>
        <p:txBody>
          <a:bodyPr>
            <a:normAutofit fontScale="90000"/>
          </a:bodyPr>
          <a:lstStyle/>
          <a:p>
            <a:pPr algn="ctr"/>
            <a:r>
              <a:rPr lang="en-US" b="1" dirty="0" err="1"/>
              <a:t>Contoh</a:t>
            </a:r>
            <a:r>
              <a:rPr lang="en-US" b="1" dirty="0"/>
              <a:t> </a:t>
            </a:r>
            <a:r>
              <a:rPr lang="en-US" b="1" dirty="0" err="1"/>
              <a:t>soal</a:t>
            </a:r>
            <a:r>
              <a:rPr lang="en-US" b="1" dirty="0"/>
              <a:t> 3:</a:t>
            </a:r>
          </a:p>
        </p:txBody>
      </p:sp>
      <p:sp>
        <p:nvSpPr>
          <p:cNvPr id="5" name="Rectangle 4">
            <a:extLst>
              <a:ext uri="{FF2B5EF4-FFF2-40B4-BE49-F238E27FC236}">
                <a16:creationId xmlns:a16="http://schemas.microsoft.com/office/drawing/2014/main" id="{49E2B674-0D90-4DB5-AF2C-CEE7351C4EB0}"/>
              </a:ext>
            </a:extLst>
          </p:cNvPr>
          <p:cNvSpPr/>
          <p:nvPr/>
        </p:nvSpPr>
        <p:spPr>
          <a:xfrm>
            <a:off x="3087907" y="217659"/>
            <a:ext cx="2841554" cy="369332"/>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Perhatikan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gambar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berikut</a:t>
            </a:r>
            <a:r>
              <a:rPr lang="en-US" dirty="0">
                <a:latin typeface="Times New Roman" panose="02020603050405020304" pitchFamily="18" charset="0"/>
                <a:ea typeface="Times New Roman" panose="02020603050405020304" pitchFamily="18" charset="0"/>
              </a:rPr>
              <a:t>:</a:t>
            </a:r>
            <a:endParaRPr lang="en-US" dirty="0"/>
          </a:p>
        </p:txBody>
      </p:sp>
      <p:pic>
        <p:nvPicPr>
          <p:cNvPr id="6" name="Picture 5" descr="C:\Users\LENOVO\Pictures\Screenshots\Screenshot (103).png">
            <a:extLst>
              <a:ext uri="{FF2B5EF4-FFF2-40B4-BE49-F238E27FC236}">
                <a16:creationId xmlns:a16="http://schemas.microsoft.com/office/drawing/2014/main" id="{4F0AEE7E-C0F4-4A79-9815-B60A3DDB56C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333173" y="586991"/>
            <a:ext cx="2002397" cy="1577809"/>
          </a:xfrm>
          <a:prstGeom prst="rect">
            <a:avLst/>
          </a:prstGeom>
          <a:noFill/>
          <a:ln>
            <a:noFill/>
          </a:ln>
        </p:spPr>
      </p:pic>
      <p:sp>
        <p:nvSpPr>
          <p:cNvPr id="8" name="Rectangle 7">
            <a:extLst>
              <a:ext uri="{FF2B5EF4-FFF2-40B4-BE49-F238E27FC236}">
                <a16:creationId xmlns:a16="http://schemas.microsoft.com/office/drawing/2014/main" id="{CEF0097B-6A0D-489B-8BA2-8902C61C4EBE}"/>
              </a:ext>
            </a:extLst>
          </p:cNvPr>
          <p:cNvSpPr/>
          <p:nvPr/>
        </p:nvSpPr>
        <p:spPr>
          <a:xfrm>
            <a:off x="5480115" y="870020"/>
            <a:ext cx="6096000" cy="646331"/>
          </a:xfrm>
          <a:prstGeom prst="rect">
            <a:avLst/>
          </a:prstGeom>
        </p:spPr>
        <p:txBody>
          <a:bodyPr>
            <a:spAutoFit/>
          </a:bodyPr>
          <a:lstStyle/>
          <a:p>
            <a:r>
              <a:rPr lang="id-ID" dirty="0">
                <a:latin typeface="Times New Roman" panose="02020603050405020304" pitchFamily="18" charset="0"/>
                <a:ea typeface="Times New Roman" panose="02020603050405020304" pitchFamily="18" charset="0"/>
              </a:rPr>
              <a:t>Jika i</a:t>
            </a:r>
            <a:r>
              <a:rPr lang="id-ID" baseline="-25000" dirty="0">
                <a:latin typeface="Times New Roman" panose="02020603050405020304" pitchFamily="18" charset="0"/>
                <a:ea typeface="Times New Roman" panose="02020603050405020304" pitchFamily="18" charset="0"/>
              </a:rPr>
              <a:t>1</a:t>
            </a:r>
            <a:r>
              <a:rPr lang="id-ID" dirty="0">
                <a:latin typeface="Times New Roman" panose="02020603050405020304" pitchFamily="18" charset="0"/>
                <a:ea typeface="Times New Roman" panose="02020603050405020304" pitchFamily="18" charset="0"/>
              </a:rPr>
              <a:t> = i</a:t>
            </a:r>
            <a:r>
              <a:rPr lang="id-ID" baseline="-25000" dirty="0">
                <a:latin typeface="Times New Roman" panose="02020603050405020304" pitchFamily="18" charset="0"/>
                <a:ea typeface="Times New Roman" panose="02020603050405020304" pitchFamily="18" charset="0"/>
              </a:rPr>
              <a:t>2</a:t>
            </a:r>
            <a:r>
              <a:rPr lang="id-ID" dirty="0">
                <a:latin typeface="Times New Roman" panose="02020603050405020304" pitchFamily="18" charset="0"/>
                <a:ea typeface="Times New Roman" panose="02020603050405020304" pitchFamily="18" charset="0"/>
              </a:rPr>
              <a:t> = i</a:t>
            </a:r>
            <a:r>
              <a:rPr lang="id-ID" baseline="-25000" dirty="0">
                <a:latin typeface="Times New Roman" panose="02020603050405020304" pitchFamily="18" charset="0"/>
                <a:ea typeface="Times New Roman" panose="02020603050405020304" pitchFamily="18" charset="0"/>
              </a:rPr>
              <a:t>3</a:t>
            </a:r>
            <a:r>
              <a:rPr lang="id-ID" dirty="0">
                <a:latin typeface="Times New Roman" panose="02020603050405020304" pitchFamily="18" charset="0"/>
                <a:ea typeface="Times New Roman" panose="02020603050405020304" pitchFamily="18" charset="0"/>
              </a:rPr>
              <a:t> = 4A. Maka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hitunglah</a:t>
            </a:r>
            <a:r>
              <a:rPr lang="id-ID" dirty="0">
                <a:latin typeface="Times New Roman" panose="02020603050405020304" pitchFamily="18" charset="0"/>
                <a:ea typeface="Times New Roman" panose="02020603050405020304" pitchFamily="18" charset="0"/>
              </a:rPr>
              <a:t> besar gaya </a:t>
            </a:r>
            <a:r>
              <a:rPr lang="en-US" dirty="0">
                <a:latin typeface="Times New Roman" panose="02020603050405020304" pitchFamily="18" charset="0"/>
                <a:ea typeface="Times New Roman" panose="02020603050405020304" pitchFamily="18" charset="0"/>
              </a:rPr>
              <a:t>L</a:t>
            </a:r>
            <a:r>
              <a:rPr lang="id-ID" dirty="0">
                <a:latin typeface="Times New Roman" panose="02020603050405020304" pitchFamily="18" charset="0"/>
                <a:ea typeface="Times New Roman" panose="02020603050405020304" pitchFamily="18" charset="0"/>
              </a:rPr>
              <a:t>orentz persatuan panjang pada kawat </a:t>
            </a:r>
            <a:r>
              <a:rPr lang="en-US" dirty="0">
                <a:latin typeface="Times New Roman" panose="02020603050405020304" pitchFamily="18" charset="0"/>
                <a:ea typeface="Times New Roman" panose="02020603050405020304" pitchFamily="18" charset="0"/>
              </a:rPr>
              <a:t>1!</a:t>
            </a:r>
            <a:endParaRPr lang="en-US" dirty="0"/>
          </a:p>
        </p:txBody>
      </p:sp>
      <p:sp>
        <p:nvSpPr>
          <p:cNvPr id="9" name="Rectangle 8">
            <a:extLst>
              <a:ext uri="{FF2B5EF4-FFF2-40B4-BE49-F238E27FC236}">
                <a16:creationId xmlns:a16="http://schemas.microsoft.com/office/drawing/2014/main" id="{A8F89221-7917-4C62-8705-6ADF0A3B0CBA}"/>
              </a:ext>
            </a:extLst>
          </p:cNvPr>
          <p:cNvSpPr/>
          <p:nvPr/>
        </p:nvSpPr>
        <p:spPr>
          <a:xfrm>
            <a:off x="2026189" y="2247774"/>
            <a:ext cx="6836228"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PENYELESAIAN</a:t>
            </a:r>
            <a:endParaRPr lang="en-US" sz="2000" b="1"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E6471082-0327-4E6A-9027-DEE0BFC31215}"/>
                  </a:ext>
                </a:extLst>
              </p:cNvPr>
              <p:cNvSpPr/>
              <p:nvPr/>
            </p:nvSpPr>
            <p:spPr>
              <a:xfrm>
                <a:off x="-308718" y="2762888"/>
                <a:ext cx="4385418" cy="2295180"/>
              </a:xfrm>
              <a:prstGeom prst="rect">
                <a:avLst/>
              </a:prstGeom>
            </p:spPr>
            <p:txBody>
              <a:bodyPr wrap="square">
                <a:spAutoFit/>
              </a:bodyPr>
              <a:lstStyle/>
              <a:p>
                <a:pPr marL="63055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Diketahui : i</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1</a:t>
                </a:r>
                <a:r>
                  <a:rPr lang="id-ID" dirty="0">
                    <a:latin typeface="Times New Roman" panose="02020603050405020304" pitchFamily="18" charset="0"/>
                    <a:ea typeface="Times New Roman" panose="02020603050405020304" pitchFamily="18" charset="0"/>
                    <a:cs typeface="Times New Roman" panose="02020603050405020304" pitchFamily="18" charset="0"/>
                  </a:rPr>
                  <a:t> = i</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 = 1</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3</a:t>
                </a:r>
                <a:r>
                  <a:rPr lang="id-ID" dirty="0">
                    <a:latin typeface="Times New Roman" panose="02020603050405020304" pitchFamily="18" charset="0"/>
                    <a:ea typeface="Times New Roman" panose="02020603050405020304" pitchFamily="18" charset="0"/>
                    <a:cs typeface="Times New Roman" panose="02020603050405020304" pitchFamily="18" charset="0"/>
                  </a:rPr>
                  <a:t> = 4A</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a</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12</a:t>
                </a:r>
                <a:r>
                  <a:rPr lang="id-ID" dirty="0">
                    <a:latin typeface="Times New Roman" panose="02020603050405020304" pitchFamily="18" charset="0"/>
                    <a:ea typeface="Times New Roman" panose="02020603050405020304" pitchFamily="18" charset="0"/>
                    <a:cs typeface="Times New Roman" panose="02020603050405020304" pitchFamily="18" charset="0"/>
                  </a:rPr>
                  <a:t> = 10 cm = 10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 m</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a</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23</a:t>
                </a:r>
                <a:r>
                  <a:rPr lang="id-ID" dirty="0">
                    <a:latin typeface="Times New Roman" panose="02020603050405020304" pitchFamily="18" charset="0"/>
                    <a:ea typeface="Times New Roman" panose="02020603050405020304" pitchFamily="18" charset="0"/>
                    <a:cs typeface="Times New Roman" panose="02020603050405020304" pitchFamily="18" charset="0"/>
                  </a:rPr>
                  <a:t> = 5   cm = 5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 m</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µ</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id-ID" dirty="0">
                    <a:latin typeface="Times New Roman" panose="02020603050405020304" pitchFamily="18" charset="0"/>
                    <a:ea typeface="Times New Roman" panose="02020603050405020304" pitchFamily="18" charset="0"/>
                    <a:cs typeface="Times New Roman" panose="02020603050405020304" pitchFamily="18" charset="0"/>
                  </a:rPr>
                  <a:t> = 4π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id-ID" dirty="0">
                    <a:latin typeface="Times New Roman" panose="02020603050405020304" pitchFamily="18" charset="0"/>
                    <a:ea typeface="Times New Roman" panose="02020603050405020304" pitchFamily="18" charset="0"/>
                    <a:cs typeface="Times New Roman" panose="02020603050405020304" pitchFamily="18" charset="0"/>
                  </a:rPr>
                  <a:t> Wb/Am</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Ditanya : </a:t>
                </a:r>
                <a14:m>
                  <m:oMath xmlns:m="http://schemas.openxmlformats.org/officeDocument/2006/math">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𝐹</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id-ID" i="1">
                            <a:latin typeface="Cambria Math" panose="02040503050406030204" pitchFamily="18" charset="0"/>
                            <a:ea typeface="Times New Roman" panose="02020603050405020304" pitchFamily="18" charset="0"/>
                            <a:cs typeface="Times New Roman" panose="02020603050405020304" pitchFamily="18" charset="0"/>
                          </a:rPr>
                          <m:t>𝑙</m:t>
                        </m:r>
                      </m:den>
                    </m:f>
                  </m:oMath>
                </a14:m>
                <a:r>
                  <a:rPr lang="id-ID"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1" name="Rectangle 10">
                <a:extLst>
                  <a:ext uri="{FF2B5EF4-FFF2-40B4-BE49-F238E27FC236}">
                    <a16:creationId xmlns:a16="http://schemas.microsoft.com/office/drawing/2014/main" id="{E6471082-0327-4E6A-9027-DEE0BFC31215}"/>
                  </a:ext>
                </a:extLst>
              </p:cNvPr>
              <p:cNvSpPr>
                <a:spLocks noRot="1" noChangeAspect="1" noMove="1" noResize="1" noEditPoints="1" noAdjustHandles="1" noChangeArrowheads="1" noChangeShapeType="1" noTextEdit="1"/>
              </p:cNvSpPr>
              <p:nvPr/>
            </p:nvSpPr>
            <p:spPr>
              <a:xfrm>
                <a:off x="-308718" y="2762888"/>
                <a:ext cx="4385418" cy="2295180"/>
              </a:xfrm>
              <a:prstGeom prst="rect">
                <a:avLst/>
              </a:prstGeom>
              <a:blipFill>
                <a:blip r:embed="rId3"/>
                <a:stretch>
                  <a:fillRect b="-531"/>
                </a:stretch>
              </a:blipFill>
            </p:spPr>
            <p:txBody>
              <a:bodyPr/>
              <a:lstStyle/>
              <a:p>
                <a:r>
                  <a:rPr lang="en-ID">
                    <a:noFill/>
                  </a:rPr>
                  <a:t> </a:t>
                </a:r>
              </a:p>
            </p:txBody>
          </p:sp>
        </mc:Fallback>
      </mc:AlternateContent>
      <p:sp>
        <p:nvSpPr>
          <p:cNvPr id="12" name="Rectangle 11">
            <a:extLst>
              <a:ext uri="{FF2B5EF4-FFF2-40B4-BE49-F238E27FC236}">
                <a16:creationId xmlns:a16="http://schemas.microsoft.com/office/drawing/2014/main" id="{CF3E069B-16DA-4669-ADAC-8A3C9793966A}"/>
              </a:ext>
            </a:extLst>
          </p:cNvPr>
          <p:cNvSpPr/>
          <p:nvPr/>
        </p:nvSpPr>
        <p:spPr>
          <a:xfrm>
            <a:off x="3668486" y="2688705"/>
            <a:ext cx="2427514" cy="463397"/>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Jawab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3DC58FE5-8F60-42A2-AAAB-4C6D9A863DF1}"/>
                  </a:ext>
                </a:extLst>
              </p:cNvPr>
              <p:cNvSpPr/>
              <p:nvPr/>
            </p:nvSpPr>
            <p:spPr>
              <a:xfrm>
                <a:off x="7303877" y="1901485"/>
                <a:ext cx="1866217" cy="6562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id-ID" i="1" smtClean="0">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panose="02040503050406030204" pitchFamily="18" charset="0"/>
                                </a:rPr>
                                <m:t>𝐹</m:t>
                              </m:r>
                            </m:e>
                            <m:sub>
                              <m:r>
                                <a:rPr lang="en-US" b="0" i="1" smtClean="0">
                                  <a:latin typeface="Cambria Math" panose="02040503050406030204" pitchFamily="18" charset="0"/>
                                </a:rPr>
                                <m:t>12</m:t>
                              </m:r>
                            </m:sub>
                          </m:sSub>
                        </m:num>
                        <m:den>
                          <m:r>
                            <a:rPr lang="id-ID" i="1">
                              <a:latin typeface="Cambria Math" panose="02040503050406030204" pitchFamily="18" charset="0"/>
                            </a:rPr>
                            <m:t>𝑙</m:t>
                          </m:r>
                        </m:den>
                      </m:f>
                      <m:r>
                        <a:rPr lang="id-ID" i="1">
                          <a:latin typeface="Cambria Math" panose="02040503050406030204" pitchFamily="18" charset="0"/>
                        </a:rPr>
                        <m:t>=</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panose="02040503050406030204" pitchFamily="18" charset="0"/>
                                </a:rPr>
                                <m:t>𝜇</m:t>
                              </m:r>
                            </m:e>
                            <m:sub>
                              <m:r>
                                <a:rPr lang="id-ID" i="1">
                                  <a:latin typeface="Cambria Math" panose="02040503050406030204" pitchFamily="18" charset="0"/>
                                </a:rPr>
                                <m:t>0</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𝐼</m:t>
                              </m:r>
                            </m:e>
                            <m:sub>
                              <m:r>
                                <a:rPr lang="en-US" b="0" i="1" smtClean="0">
                                  <a:latin typeface="Cambria Math" panose="02040503050406030204" pitchFamily="18" charset="0"/>
                                </a:rPr>
                                <m:t>1</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𝐼</m:t>
                              </m:r>
                            </m:e>
                            <m:sub>
                              <m:r>
                                <a:rPr lang="en-US" b="0" i="1" smtClean="0">
                                  <a:latin typeface="Cambria Math" panose="02040503050406030204" pitchFamily="18" charset="0"/>
                                </a:rPr>
                                <m:t>2</m:t>
                              </m:r>
                            </m:sub>
                          </m:sSub>
                        </m:num>
                        <m:den>
                          <m:r>
                            <a:rPr lang="id-ID" i="1">
                              <a:latin typeface="Cambria Math" panose="02040503050406030204" pitchFamily="18" charset="0"/>
                            </a:rPr>
                            <m:t>2∙</m:t>
                          </m:r>
                          <m:r>
                            <a:rPr lang="id-ID" i="1">
                              <a:latin typeface="Cambria Math" panose="02040503050406030204" pitchFamily="18" charset="0"/>
                            </a:rPr>
                            <m:t>𝜋</m:t>
                          </m:r>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en-US" b="0" i="1" smtClean="0">
                                  <a:latin typeface="Cambria Math" panose="02040503050406030204" pitchFamily="18" charset="0"/>
                                </a:rPr>
                                <m:t>12</m:t>
                              </m:r>
                            </m:sub>
                          </m:sSub>
                        </m:den>
                      </m:f>
                    </m:oMath>
                  </m:oMathPara>
                </a14:m>
                <a:endParaRPr lang="en-US" dirty="0"/>
              </a:p>
            </p:txBody>
          </p:sp>
        </mc:Choice>
        <mc:Fallback xmlns="">
          <p:sp>
            <p:nvSpPr>
              <p:cNvPr id="16" name="Rectangle 15">
                <a:extLst>
                  <a:ext uri="{FF2B5EF4-FFF2-40B4-BE49-F238E27FC236}">
                    <a16:creationId xmlns:a16="http://schemas.microsoft.com/office/drawing/2014/main" id="{3DC58FE5-8F60-42A2-AAAB-4C6D9A863DF1}"/>
                  </a:ext>
                </a:extLst>
              </p:cNvPr>
              <p:cNvSpPr>
                <a:spLocks noRot="1" noChangeAspect="1" noMove="1" noResize="1" noEditPoints="1" noAdjustHandles="1" noChangeArrowheads="1" noChangeShapeType="1" noTextEdit="1"/>
              </p:cNvSpPr>
              <p:nvPr/>
            </p:nvSpPr>
            <p:spPr>
              <a:xfrm>
                <a:off x="7303877" y="1901485"/>
                <a:ext cx="1866217" cy="656205"/>
              </a:xfrm>
              <a:prstGeom prst="rect">
                <a:avLst/>
              </a:prstGeom>
              <a:blipFill>
                <a:blip r:embed="rId4"/>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320F56EF-0586-460B-A4C5-B81FB0ADD7D2}"/>
                  </a:ext>
                </a:extLst>
              </p:cNvPr>
              <p:cNvSpPr/>
              <p:nvPr/>
            </p:nvSpPr>
            <p:spPr>
              <a:xfrm>
                <a:off x="6360371" y="2582324"/>
                <a:ext cx="5638147" cy="646587"/>
              </a:xfrm>
              <a:prstGeom prst="rect">
                <a:avLst/>
              </a:prstGeom>
            </p:spPr>
            <p:txBody>
              <a:bodyPr wrap="none">
                <a:spAutoFit/>
              </a:bodyPr>
              <a:lstStyle/>
              <a:p>
                <a:pPr marL="630555" algn="just">
                  <a:spcAft>
                    <a:spcPts val="0"/>
                  </a:spcAft>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𝐹</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12</m:t>
                              </m:r>
                            </m:sub>
                          </m:sSub>
                        </m:num>
                        <m:den>
                          <m:r>
                            <a:rPr lang="id-ID" i="1">
                              <a:latin typeface="Cambria Math" panose="02040503050406030204" pitchFamily="18" charset="0"/>
                              <a:ea typeface="Times New Roman" panose="02020603050405020304" pitchFamily="18" charset="0"/>
                              <a:cs typeface="Times New Roman" panose="02020603050405020304" pitchFamily="18" charset="0"/>
                            </a:rPr>
                            <m:t>𝑙</m:t>
                          </m:r>
                        </m:den>
                      </m:f>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4</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−7</m:t>
                              </m:r>
                            </m:sup>
                          </m:sSup>
                          <m:r>
                            <a:rPr lang="id-ID" i="1">
                              <a:latin typeface="Cambria Math" panose="02040503050406030204" pitchFamily="18" charset="0"/>
                              <a:ea typeface="Times New Roman" panose="02020603050405020304" pitchFamily="18" charset="0"/>
                              <a:cs typeface="Times New Roman" panose="02020603050405020304" pitchFamily="18" charset="0"/>
                            </a:rPr>
                            <m:t>∙4∙4</m:t>
                          </m:r>
                        </m:num>
                        <m:den>
                          <m:r>
                            <a:rPr lang="id-ID" i="1">
                              <a:latin typeface="Cambria Math" panose="02040503050406030204" pitchFamily="18" charset="0"/>
                              <a:ea typeface="Times New Roman" panose="02020603050405020304" pitchFamily="18" charset="0"/>
                              <a:cs typeface="Times New Roman" panose="02020603050405020304" pitchFamily="18" charset="0"/>
                            </a:rPr>
                            <m:t>2∙</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∙10×</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id-ID" i="1">
                          <a:latin typeface="Cambria Math" panose="02040503050406030204" pitchFamily="18" charset="0"/>
                          <a:ea typeface="Times New Roman" panose="02020603050405020304" pitchFamily="18" charset="0"/>
                          <a:cs typeface="Times New Roman" panose="02020603050405020304" pitchFamily="18" charset="0"/>
                        </a:rPr>
                        <m:t>= 3,2×</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5</m:t>
                          </m:r>
                        </m:sup>
                      </m:sSup>
                      <m:f>
                        <m:fPr>
                          <m:ctrlPr>
                            <a:rPr lang="en-US" b="0" i="1" smtClean="0">
                              <a:latin typeface="Cambria Math" panose="02040503050406030204" pitchFamily="18" charset="0"/>
                              <a:ea typeface="Times New Roman" panose="02020603050405020304" pitchFamily="18" charset="0"/>
                              <a:cs typeface="Times New Roman" panose="02020603050405020304" pitchFamily="18" charset="0"/>
                            </a:rPr>
                          </m:ctrlPr>
                        </m:fPr>
                        <m:num>
                          <m:r>
                            <a:rPr lang="en-US" b="0" i="1" smtClean="0">
                              <a:latin typeface="Cambria Math" panose="02040503050406030204" pitchFamily="18" charset="0"/>
                              <a:ea typeface="Times New Roman" panose="02020603050405020304" pitchFamily="18" charset="0"/>
                              <a:cs typeface="Times New Roman" panose="02020603050405020304" pitchFamily="18" charset="0"/>
                            </a:rPr>
                            <m:t>𝑁</m:t>
                          </m:r>
                        </m:num>
                        <m:den>
                          <m:r>
                            <a:rPr lang="en-US" b="0" i="1" smtClean="0">
                              <a:latin typeface="Cambria Math" panose="02040503050406030204" pitchFamily="18" charset="0"/>
                              <a:ea typeface="Times New Roman" panose="02020603050405020304" pitchFamily="18" charset="0"/>
                              <a:cs typeface="Times New Roman" panose="02020603050405020304" pitchFamily="18" charset="0"/>
                            </a:rPr>
                            <m:t>𝑚</m:t>
                          </m:r>
                        </m:den>
                      </m:f>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𝑘𝑎𝑛𝑎𝑛</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7" name="Rectangle 16">
                <a:extLst>
                  <a:ext uri="{FF2B5EF4-FFF2-40B4-BE49-F238E27FC236}">
                    <a16:creationId xmlns:a16="http://schemas.microsoft.com/office/drawing/2014/main" id="{320F56EF-0586-460B-A4C5-B81FB0ADD7D2}"/>
                  </a:ext>
                </a:extLst>
              </p:cNvPr>
              <p:cNvSpPr>
                <a:spLocks noRot="1" noChangeAspect="1" noMove="1" noResize="1" noEditPoints="1" noAdjustHandles="1" noChangeArrowheads="1" noChangeShapeType="1" noTextEdit="1"/>
              </p:cNvSpPr>
              <p:nvPr/>
            </p:nvSpPr>
            <p:spPr>
              <a:xfrm>
                <a:off x="6360371" y="2582324"/>
                <a:ext cx="5638147" cy="646587"/>
              </a:xfrm>
              <a:prstGeom prst="rect">
                <a:avLst/>
              </a:prstGeom>
              <a:blipFill>
                <a:blip r:embed="rId5"/>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6290DDE1-890C-4A22-B226-E4DC536BE4EB}"/>
                  </a:ext>
                </a:extLst>
              </p:cNvPr>
              <p:cNvSpPr/>
              <p:nvPr/>
            </p:nvSpPr>
            <p:spPr>
              <a:xfrm>
                <a:off x="7298554" y="3605010"/>
                <a:ext cx="1908408" cy="9346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id-ID" i="1" smtClean="0">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panose="02040503050406030204" pitchFamily="18" charset="0"/>
                                </a:rPr>
                                <m:t>𝐹</m:t>
                              </m:r>
                            </m:e>
                            <m:sub>
                              <m:r>
                                <a:rPr lang="en-US" b="0" i="1" smtClean="0">
                                  <a:latin typeface="Cambria Math" panose="02040503050406030204" pitchFamily="18" charset="0"/>
                                </a:rPr>
                                <m:t>1</m:t>
                              </m:r>
                              <m:r>
                                <a:rPr lang="id-ID" i="1">
                                  <a:latin typeface="Cambria Math" panose="02040503050406030204" pitchFamily="18" charset="0"/>
                                </a:rPr>
                                <m:t>3</m:t>
                              </m:r>
                            </m:sub>
                          </m:sSub>
                        </m:num>
                        <m:den>
                          <m:r>
                            <a:rPr lang="id-ID" i="1">
                              <a:latin typeface="Cambria Math" panose="02040503050406030204" pitchFamily="18" charset="0"/>
                            </a:rPr>
                            <m:t>𝑙</m:t>
                          </m:r>
                        </m:den>
                      </m:f>
                      <m:r>
                        <a:rPr lang="id-ID" i="1">
                          <a:latin typeface="Cambria Math" panose="02040503050406030204" pitchFamily="18" charset="0"/>
                        </a:rPr>
                        <m:t>=</m:t>
                      </m:r>
                      <m:f>
                        <m:fPr>
                          <m:ctrlPr>
                            <a:rPr lang="id-ID" i="1">
                              <a:latin typeface="Cambria Math" panose="02040503050406030204" pitchFamily="18" charset="0"/>
                            </a:rPr>
                          </m:ctrlPr>
                        </m:fPr>
                        <m:num>
                          <m:sSub>
                            <m:sSubPr>
                              <m:ctrlPr>
                                <a:rPr lang="id-ID" i="1">
                                  <a:latin typeface="Cambria Math" panose="02040503050406030204" pitchFamily="18" charset="0"/>
                                </a:rPr>
                              </m:ctrlPr>
                            </m:sSubPr>
                            <m:e>
                              <m:r>
                                <a:rPr lang="id-ID" i="1">
                                  <a:latin typeface="Cambria Math" panose="02040503050406030204" pitchFamily="18" charset="0"/>
                                </a:rPr>
                                <m:t>𝜇</m:t>
                              </m:r>
                            </m:e>
                            <m:sub>
                              <m:r>
                                <a:rPr lang="id-ID" i="1">
                                  <a:latin typeface="Cambria Math" panose="02040503050406030204" pitchFamily="18" charset="0"/>
                                </a:rPr>
                                <m:t>0</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𝐼</m:t>
                              </m:r>
                            </m:e>
                            <m:sub>
                              <m:r>
                                <a:rPr lang="en-US" b="0" i="1" smtClean="0">
                                  <a:latin typeface="Cambria Math" panose="02040503050406030204" pitchFamily="18" charset="0"/>
                                </a:rPr>
                                <m:t>1</m:t>
                              </m:r>
                            </m:sub>
                          </m:sSub>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𝐼</m:t>
                              </m:r>
                            </m:e>
                            <m:sub>
                              <m:r>
                                <a:rPr lang="id-ID" i="1">
                                  <a:latin typeface="Cambria Math" panose="02040503050406030204" pitchFamily="18" charset="0"/>
                                </a:rPr>
                                <m:t>3</m:t>
                              </m:r>
                            </m:sub>
                          </m:sSub>
                        </m:num>
                        <m:den>
                          <m:r>
                            <a:rPr lang="id-ID" i="1">
                              <a:latin typeface="Cambria Math" panose="02040503050406030204" pitchFamily="18" charset="0"/>
                            </a:rPr>
                            <m:t>2∙</m:t>
                          </m:r>
                          <m:r>
                            <a:rPr lang="id-ID" i="1">
                              <a:latin typeface="Cambria Math" panose="02040503050406030204" pitchFamily="18" charset="0"/>
                            </a:rPr>
                            <m:t>𝜋</m:t>
                          </m:r>
                          <m:r>
                            <a:rPr lang="id-ID" i="1">
                              <a:latin typeface="Cambria Math" panose="02040503050406030204" pitchFamily="18" charset="0"/>
                            </a:rPr>
                            <m:t>∙</m:t>
                          </m:r>
                          <m:sSub>
                            <m:sSubPr>
                              <m:ctrlPr>
                                <a:rPr lang="id-ID" i="1">
                                  <a:latin typeface="Cambria Math" panose="02040503050406030204" pitchFamily="18" charset="0"/>
                                </a:rPr>
                              </m:ctrlPr>
                            </m:sSubPr>
                            <m:e>
                              <m:r>
                                <a:rPr lang="id-ID" i="1">
                                  <a:latin typeface="Cambria Math" panose="02040503050406030204" pitchFamily="18" charset="0"/>
                                </a:rPr>
                                <m:t>𝑎</m:t>
                              </m:r>
                            </m:e>
                            <m:sub>
                              <m:r>
                                <a:rPr lang="en-US" b="0" i="1" smtClean="0">
                                  <a:latin typeface="Cambria Math" panose="02040503050406030204" pitchFamily="18" charset="0"/>
                                </a:rPr>
                                <m:t>13</m:t>
                              </m:r>
                            </m:sub>
                          </m:sSub>
                        </m:den>
                      </m:f>
                    </m:oMath>
                  </m:oMathPara>
                </a14:m>
                <a:endParaRPr lang="id-ID" dirty="0"/>
              </a:p>
              <a:p>
                <a:endParaRPr lang="en-US" dirty="0"/>
              </a:p>
            </p:txBody>
          </p:sp>
        </mc:Choice>
        <mc:Fallback xmlns="">
          <p:sp>
            <p:nvSpPr>
              <p:cNvPr id="18" name="Rectangle 17">
                <a:extLst>
                  <a:ext uri="{FF2B5EF4-FFF2-40B4-BE49-F238E27FC236}">
                    <a16:creationId xmlns:a16="http://schemas.microsoft.com/office/drawing/2014/main" id="{6290DDE1-890C-4A22-B226-E4DC536BE4EB}"/>
                  </a:ext>
                </a:extLst>
              </p:cNvPr>
              <p:cNvSpPr>
                <a:spLocks noRot="1" noChangeAspect="1" noMove="1" noResize="1" noEditPoints="1" noAdjustHandles="1" noChangeArrowheads="1" noChangeShapeType="1" noTextEdit="1"/>
              </p:cNvSpPr>
              <p:nvPr/>
            </p:nvSpPr>
            <p:spPr>
              <a:xfrm>
                <a:off x="7298554" y="3605010"/>
                <a:ext cx="1908408" cy="934615"/>
              </a:xfrm>
              <a:prstGeom prst="rect">
                <a:avLst/>
              </a:prstGeom>
              <a:blipFill>
                <a:blip r:embed="rId6"/>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A0352BFC-041F-4E73-AA39-CAA0F0B4CAF7}"/>
                  </a:ext>
                </a:extLst>
              </p:cNvPr>
              <p:cNvSpPr/>
              <p:nvPr/>
            </p:nvSpPr>
            <p:spPr>
              <a:xfrm>
                <a:off x="6456305" y="4294884"/>
                <a:ext cx="5375382" cy="646587"/>
              </a:xfrm>
              <a:prstGeom prst="rect">
                <a:avLst/>
              </a:prstGeom>
            </p:spPr>
            <p:txBody>
              <a:bodyPr wrap="none">
                <a:spAutoFit/>
              </a:bodyPr>
              <a:lstStyle/>
              <a:p>
                <a:pPr marL="630555" algn="just">
                  <a:spcAft>
                    <a:spcPts val="0"/>
                  </a:spcAft>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𝐹</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1</m:t>
                              </m:r>
                              <m:r>
                                <a:rPr lang="id-ID" i="1">
                                  <a:latin typeface="Cambria Math" panose="02040503050406030204" pitchFamily="18" charset="0"/>
                                  <a:ea typeface="Times New Roman" panose="02020603050405020304" pitchFamily="18" charset="0"/>
                                  <a:cs typeface="Times New Roman" panose="02020603050405020304" pitchFamily="18" charset="0"/>
                                </a:rPr>
                                <m:t>3</m:t>
                              </m:r>
                            </m:sub>
                          </m:sSub>
                        </m:num>
                        <m:den>
                          <m:r>
                            <a:rPr lang="id-ID" i="1">
                              <a:latin typeface="Cambria Math" panose="02040503050406030204" pitchFamily="18" charset="0"/>
                              <a:ea typeface="Times New Roman" panose="02020603050405020304" pitchFamily="18" charset="0"/>
                              <a:cs typeface="Times New Roman" panose="02020603050405020304" pitchFamily="18" charset="0"/>
                            </a:rPr>
                            <m:t>𝑙</m:t>
                          </m:r>
                        </m:den>
                      </m:f>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4</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−7</m:t>
                              </m:r>
                            </m:sup>
                          </m:sSup>
                          <m:r>
                            <a:rPr lang="id-ID" i="1">
                              <a:latin typeface="Cambria Math" panose="02040503050406030204" pitchFamily="18" charset="0"/>
                              <a:ea typeface="Times New Roman" panose="02020603050405020304" pitchFamily="18" charset="0"/>
                              <a:cs typeface="Times New Roman" panose="02020603050405020304" pitchFamily="18" charset="0"/>
                            </a:rPr>
                            <m:t>∙4∙4</m:t>
                          </m:r>
                        </m:num>
                        <m:den>
                          <m:r>
                            <a:rPr lang="id-ID" i="1">
                              <a:latin typeface="Cambria Math" panose="02040503050406030204" pitchFamily="18" charset="0"/>
                              <a:ea typeface="Times New Roman" panose="02020603050405020304" pitchFamily="18" charset="0"/>
                              <a:cs typeface="Times New Roman" panose="02020603050405020304" pitchFamily="18" charset="0"/>
                            </a:rPr>
                            <m:t>2∙</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∙15×</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−2</m:t>
                              </m:r>
                            </m:sup>
                          </m:sSup>
                        </m:den>
                      </m:f>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2,1</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5</m:t>
                          </m:r>
                        </m:sup>
                      </m:sSup>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en-US" i="1">
                              <a:latin typeface="Cambria Math" panose="02040503050406030204" pitchFamily="18" charset="0"/>
                              <a:ea typeface="Times New Roman" panose="02020603050405020304" pitchFamily="18" charset="0"/>
                              <a:cs typeface="Times New Roman" panose="02020603050405020304" pitchFamily="18" charset="0"/>
                            </a:rPr>
                            <m:t>𝑁</m:t>
                          </m:r>
                        </m:num>
                        <m:den>
                          <m:r>
                            <a:rPr lang="en-US" i="1">
                              <a:latin typeface="Cambria Math" panose="02040503050406030204" pitchFamily="18" charset="0"/>
                              <a:ea typeface="Times New Roman" panose="02020603050405020304" pitchFamily="18" charset="0"/>
                              <a:cs typeface="Times New Roman" panose="02020603050405020304" pitchFamily="18" charset="0"/>
                            </a:rPr>
                            <m:t>𝑚</m:t>
                          </m:r>
                        </m:den>
                      </m:f>
                      <m:r>
                        <a:rPr lang="en-US" b="0" i="1" smtClean="0">
                          <a:latin typeface="Cambria Math" panose="02040503050406030204" pitchFamily="18" charset="0"/>
                          <a:ea typeface="Times New Roman" panose="02020603050405020304" pitchFamily="18" charset="0"/>
                          <a:cs typeface="Times New Roman" panose="02020603050405020304" pitchFamily="18" charset="0"/>
                        </a:rPr>
                        <m:t> (</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𝑘𝑖𝑟𝑖</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9" name="Rectangle 18">
                <a:extLst>
                  <a:ext uri="{FF2B5EF4-FFF2-40B4-BE49-F238E27FC236}">
                    <a16:creationId xmlns:a16="http://schemas.microsoft.com/office/drawing/2014/main" id="{A0352BFC-041F-4E73-AA39-CAA0F0B4CAF7}"/>
                  </a:ext>
                </a:extLst>
              </p:cNvPr>
              <p:cNvSpPr>
                <a:spLocks noRot="1" noChangeAspect="1" noMove="1" noResize="1" noEditPoints="1" noAdjustHandles="1" noChangeArrowheads="1" noChangeShapeType="1" noTextEdit="1"/>
              </p:cNvSpPr>
              <p:nvPr/>
            </p:nvSpPr>
            <p:spPr>
              <a:xfrm>
                <a:off x="6456305" y="4294884"/>
                <a:ext cx="5375382" cy="646587"/>
              </a:xfrm>
              <a:prstGeom prst="rect">
                <a:avLst/>
              </a:prstGeom>
              <a:blipFill>
                <a:blip r:embed="rId7"/>
                <a:stretch>
                  <a:fillRect/>
                </a:stretch>
              </a:blipFill>
            </p:spPr>
            <p:txBody>
              <a:bodyPr/>
              <a:lstStyle/>
              <a:p>
                <a:r>
                  <a:rPr lang="en-ID">
                    <a:noFill/>
                  </a:rPr>
                  <a:t> </a:t>
                </a:r>
              </a:p>
            </p:txBody>
          </p:sp>
        </mc:Fallback>
      </mc:AlternateContent>
      <p:sp>
        <p:nvSpPr>
          <p:cNvPr id="20" name="Rectangle 19">
            <a:extLst>
              <a:ext uri="{FF2B5EF4-FFF2-40B4-BE49-F238E27FC236}">
                <a16:creationId xmlns:a16="http://schemas.microsoft.com/office/drawing/2014/main" id="{A99C5B4A-3091-4F89-8CCC-3ECBB2F4DB55}"/>
              </a:ext>
            </a:extLst>
          </p:cNvPr>
          <p:cNvSpPr/>
          <p:nvPr/>
        </p:nvSpPr>
        <p:spPr>
          <a:xfrm>
            <a:off x="4508684" y="5311423"/>
            <a:ext cx="768159" cy="369332"/>
          </a:xfrm>
          <a:prstGeom prst="rect">
            <a:avLst/>
          </a:prstGeom>
        </p:spPr>
        <p:txBody>
          <a:bodyPr wrap="none">
            <a:spAutoFit/>
          </a:bodyPr>
          <a:lstStyle/>
          <a:p>
            <a:r>
              <a:rPr lang="id-ID" dirty="0">
                <a:latin typeface="Times New Roman" panose="02020603050405020304" pitchFamily="18" charset="0"/>
                <a:ea typeface="Times New Roman" panose="02020603050405020304" pitchFamily="18" charset="0"/>
                <a:cs typeface="Times New Roman" panose="02020603050405020304" pitchFamily="18" charset="0"/>
              </a:rPr>
              <a:t>Maka</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dirty="0"/>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C5E0249C-23A5-4B13-BE9E-30FE1FAC4AB1}"/>
                  </a:ext>
                </a:extLst>
              </p:cNvPr>
              <p:cNvSpPr/>
              <p:nvPr/>
            </p:nvSpPr>
            <p:spPr>
              <a:xfrm>
                <a:off x="5193558" y="5190652"/>
                <a:ext cx="1726178" cy="610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𝐹</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id-ID" i="1">
                              <a:latin typeface="Cambria Math" panose="02040503050406030204" pitchFamily="18" charset="0"/>
                              <a:ea typeface="Times New Roman" panose="02020603050405020304" pitchFamily="18" charset="0"/>
                              <a:cs typeface="Times New Roman" panose="02020603050405020304" pitchFamily="18" charset="0"/>
                            </a:rPr>
                            <m:t>𝑙</m:t>
                          </m:r>
                        </m:den>
                      </m:f>
                      <m:r>
                        <a:rPr lang="id-ID" i="1">
                          <a:latin typeface="Cambria Math" panose="02040503050406030204" pitchFamily="18" charset="0"/>
                          <a:ea typeface="Times New Roman" panose="02020603050405020304" pitchFamily="18" charset="0"/>
                          <a:cs typeface="Times New Roman" panose="02020603050405020304" pitchFamily="18" charset="0"/>
                        </a:rPr>
                        <m:t>= </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𝐹</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12</m:t>
                              </m:r>
                            </m:sub>
                          </m:sSub>
                        </m:num>
                        <m:den>
                          <m:r>
                            <a:rPr lang="id-ID" i="1">
                              <a:latin typeface="Cambria Math" panose="02040503050406030204" pitchFamily="18" charset="0"/>
                              <a:ea typeface="Times New Roman" panose="02020603050405020304" pitchFamily="18" charset="0"/>
                              <a:cs typeface="Times New Roman" panose="02020603050405020304" pitchFamily="18" charset="0"/>
                            </a:rPr>
                            <m:t>𝑙</m:t>
                          </m:r>
                        </m:den>
                      </m:f>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𝐹</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13</m:t>
                              </m:r>
                            </m:sub>
                          </m:sSub>
                        </m:num>
                        <m:den>
                          <m:r>
                            <a:rPr lang="id-ID" i="1">
                              <a:latin typeface="Cambria Math" panose="02040503050406030204" pitchFamily="18" charset="0"/>
                              <a:ea typeface="Times New Roman" panose="02020603050405020304" pitchFamily="18" charset="0"/>
                              <a:cs typeface="Times New Roman" panose="02020603050405020304" pitchFamily="18" charset="0"/>
                            </a:rPr>
                            <m:t>𝑙</m:t>
                          </m:r>
                        </m:den>
                      </m:f>
                    </m:oMath>
                  </m:oMathPara>
                </a14:m>
                <a:endParaRPr lang="en-US" dirty="0"/>
              </a:p>
            </p:txBody>
          </p:sp>
        </mc:Choice>
        <mc:Fallback xmlns="">
          <p:sp>
            <p:nvSpPr>
              <p:cNvPr id="21" name="Rectangle 20">
                <a:extLst>
                  <a:ext uri="{FF2B5EF4-FFF2-40B4-BE49-F238E27FC236}">
                    <a16:creationId xmlns:a16="http://schemas.microsoft.com/office/drawing/2014/main" id="{C5E0249C-23A5-4B13-BE9E-30FE1FAC4AB1}"/>
                  </a:ext>
                </a:extLst>
              </p:cNvPr>
              <p:cNvSpPr>
                <a:spLocks noRot="1" noChangeAspect="1" noMove="1" noResize="1" noEditPoints="1" noAdjustHandles="1" noChangeArrowheads="1" noChangeShapeType="1" noTextEdit="1"/>
              </p:cNvSpPr>
              <p:nvPr/>
            </p:nvSpPr>
            <p:spPr>
              <a:xfrm>
                <a:off x="5193558" y="5190652"/>
                <a:ext cx="1726178" cy="610873"/>
              </a:xfrm>
              <a:prstGeom prst="rect">
                <a:avLst/>
              </a:prstGeom>
              <a:blipFill>
                <a:blip r:embed="rId8"/>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760CFC0-2C91-4C52-8BB3-B5A257C5CAB3}"/>
                  </a:ext>
                </a:extLst>
              </p:cNvPr>
              <p:cNvSpPr/>
              <p:nvPr/>
            </p:nvSpPr>
            <p:spPr>
              <a:xfrm>
                <a:off x="4892763" y="5808253"/>
                <a:ext cx="3503075" cy="369332"/>
              </a:xfrm>
              <a:prstGeom prst="rect">
                <a:avLst/>
              </a:prstGeom>
            </p:spPr>
            <p:txBody>
              <a:bodyPr wrap="none">
                <a:spAutoFit/>
              </a:bodyPr>
              <a:lstStyle/>
              <a:p>
                <a:pPr marL="630555" algn="just">
                  <a:spcAft>
                    <a:spcPts val="0"/>
                  </a:spcAft>
                </a:pPr>
                <a14:m>
                  <m:oMathPara xmlns:m="http://schemas.openxmlformats.org/officeDocument/2006/math">
                    <m:oMathParaPr>
                      <m:jc m:val="centerGroup"/>
                    </m:oMathParaPr>
                    <m:oMath xmlns:m="http://schemas.openxmlformats.org/officeDocument/2006/math">
                      <m:r>
                        <a:rPr lang="id-ID" i="1" smtClean="0">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3,2</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5</m:t>
                          </m:r>
                        </m:sup>
                      </m:sSup>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2,1</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en-US" b="0" i="1" smtClean="0">
                              <a:latin typeface="Cambria Math" panose="02040503050406030204" pitchFamily="18" charset="0"/>
                              <a:ea typeface="Times New Roman" panose="02020603050405020304" pitchFamily="18" charset="0"/>
                              <a:cs typeface="Times New Roman" panose="02020603050405020304" pitchFamily="18" charset="0"/>
                            </a:rPr>
                            <m:t>5</m:t>
                          </m:r>
                        </m:sup>
                      </m:sSup>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22" name="Rectangle 21">
                <a:extLst>
                  <a:ext uri="{FF2B5EF4-FFF2-40B4-BE49-F238E27FC236}">
                    <a16:creationId xmlns:a16="http://schemas.microsoft.com/office/drawing/2014/main" id="{5760CFC0-2C91-4C52-8BB3-B5A257C5CAB3}"/>
                  </a:ext>
                </a:extLst>
              </p:cNvPr>
              <p:cNvSpPr>
                <a:spLocks noRot="1" noChangeAspect="1" noMove="1" noResize="1" noEditPoints="1" noAdjustHandles="1" noChangeArrowheads="1" noChangeShapeType="1" noTextEdit="1"/>
              </p:cNvSpPr>
              <p:nvPr/>
            </p:nvSpPr>
            <p:spPr>
              <a:xfrm>
                <a:off x="4892763" y="5808253"/>
                <a:ext cx="3503075" cy="369332"/>
              </a:xfrm>
              <a:prstGeom prst="rect">
                <a:avLst/>
              </a:prstGeom>
              <a:blipFill>
                <a:blip r:embed="rId9"/>
                <a:stretch>
                  <a:fillRect/>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250CAF98-0B06-418C-9836-725C48801EBE}"/>
                  </a:ext>
                </a:extLst>
              </p:cNvPr>
              <p:cNvSpPr/>
              <p:nvPr/>
            </p:nvSpPr>
            <p:spPr>
              <a:xfrm>
                <a:off x="5193557" y="6040121"/>
                <a:ext cx="3668859" cy="529440"/>
              </a:xfrm>
              <a:prstGeom prst="rect">
                <a:avLst/>
              </a:prstGeom>
            </p:spPr>
            <p:txBody>
              <a:bodyPr wrap="square">
                <a:spAutoFit/>
              </a:bodyPr>
              <a:lstStyle/>
              <a:p>
                <a14:m>
                  <m:oMath xmlns:m="http://schemas.openxmlformats.org/officeDocument/2006/math">
                    <m:f>
                      <m:fPr>
                        <m:ctrlPr>
                          <a:rPr lang="en-US" sz="2000" i="1" smtClean="0">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bPr>
                          <m:e>
                            <m:r>
                              <a:rPr lang="id-ID" sz="2000" i="1">
                                <a:latin typeface="Cambria Math" panose="02040503050406030204" pitchFamily="18" charset="0"/>
                                <a:ea typeface="Times New Roman" panose="02020603050405020304" pitchFamily="18" charset="0"/>
                                <a:cs typeface="Times New Roman" panose="02020603050405020304" pitchFamily="18" charset="0"/>
                              </a:rPr>
                              <m:t>𝐹</m:t>
                            </m:r>
                          </m:e>
                          <m:sub>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1</m:t>
                            </m:r>
                          </m:sub>
                        </m:sSub>
                      </m:num>
                      <m:den>
                        <m:r>
                          <a:rPr lang="id-ID" sz="2000" i="1">
                            <a:latin typeface="Cambria Math" panose="02040503050406030204" pitchFamily="18" charset="0"/>
                            <a:ea typeface="Times New Roman" panose="02020603050405020304" pitchFamily="18" charset="0"/>
                            <a:cs typeface="Times New Roman" panose="02020603050405020304" pitchFamily="18" charset="0"/>
                          </a:rPr>
                          <m:t>𝑙</m:t>
                        </m:r>
                      </m:den>
                    </m:f>
                    <m:r>
                      <a:rPr lang="id-ID"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1,1</m:t>
                    </m:r>
                    <m:r>
                      <a:rPr lang="id-ID" sz="20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000" i="1">
                            <a:latin typeface="Cambria Math" panose="02040503050406030204" pitchFamily="18" charset="0"/>
                            <a:ea typeface="Times New Roman" panose="02020603050405020304" pitchFamily="18" charset="0"/>
                            <a:cs typeface="Times New Roman" panose="02020603050405020304" pitchFamily="18" charset="0"/>
                          </a:rPr>
                        </m:ctrlPr>
                      </m:sSupPr>
                      <m:e>
                        <m:r>
                          <a:rPr lang="id-ID" sz="2000" i="1">
                            <a:latin typeface="Cambria Math" panose="02040503050406030204" pitchFamily="18" charset="0"/>
                            <a:ea typeface="Times New Roman" panose="02020603050405020304" pitchFamily="18" charset="0"/>
                            <a:cs typeface="Times New Roman" panose="02020603050405020304" pitchFamily="18" charset="0"/>
                          </a:rPr>
                          <m:t>10</m:t>
                        </m:r>
                      </m:e>
                      <m:sup>
                        <m:r>
                          <a:rPr lang="id-ID" sz="2000" i="1">
                            <a:latin typeface="Cambria Math" panose="02040503050406030204" pitchFamily="18" charset="0"/>
                            <a:ea typeface="Times New Roman" panose="02020603050405020304" pitchFamily="18" charset="0"/>
                            <a:cs typeface="Times New Roman" panose="02020603050405020304" pitchFamily="18" charset="0"/>
                          </a:rPr>
                          <m:t>−</m:t>
                        </m:r>
                        <m:r>
                          <a:rPr lang="en-US" sz="2000" b="0" i="1" smtClean="0">
                            <a:latin typeface="Cambria Math" panose="02040503050406030204" pitchFamily="18" charset="0"/>
                            <a:ea typeface="Times New Roman" panose="02020603050405020304" pitchFamily="18" charset="0"/>
                            <a:cs typeface="Times New Roman" panose="02020603050405020304" pitchFamily="18" charset="0"/>
                          </a:rPr>
                          <m:t>5</m:t>
                        </m:r>
                      </m:sup>
                    </m:sSup>
                    <m:r>
                      <a:rPr lang="id-ID" sz="2000" i="1">
                        <a:latin typeface="Cambria Math" panose="02040503050406030204" pitchFamily="18" charset="0"/>
                        <a:ea typeface="Times New Roman" panose="02020603050405020304" pitchFamily="18" charset="0"/>
                        <a:cs typeface="Times New Roman" panose="02020603050405020304" pitchFamily="18" charset="0"/>
                      </a:rPr>
                      <m:t>𝑁</m:t>
                    </m:r>
                    <m:r>
                      <a:rPr lang="id-ID" sz="2000" i="1">
                        <a:latin typeface="Cambria Math" panose="02040503050406030204" pitchFamily="18" charset="0"/>
                        <a:ea typeface="Times New Roman" panose="02020603050405020304" pitchFamily="18" charset="0"/>
                        <a:cs typeface="Times New Roman" panose="02020603050405020304" pitchFamily="18" charset="0"/>
                      </a:rPr>
                      <m:t>/</m:t>
                    </m:r>
                    <m:r>
                      <a:rPr lang="id-ID" sz="2000" i="1">
                        <a:latin typeface="Cambria Math" panose="02040503050406030204" pitchFamily="18" charset="0"/>
                        <a:ea typeface="Times New Roman" panose="02020603050405020304" pitchFamily="18" charset="0"/>
                        <a:cs typeface="Times New Roman" panose="02020603050405020304" pitchFamily="18" charset="0"/>
                      </a:rPr>
                      <m:t>𝑚</m:t>
                    </m:r>
                  </m:oMath>
                </a14:m>
                <a:r>
                  <a:rPr lang="en-US" sz="2000" dirty="0"/>
                  <a:t> (</a:t>
                </a:r>
                <a:r>
                  <a:rPr lang="en-US" sz="2000" dirty="0" err="1"/>
                  <a:t>kanan</a:t>
                </a:r>
                <a:r>
                  <a:rPr lang="en-US" sz="2000" dirty="0"/>
                  <a:t>)</a:t>
                </a:r>
              </a:p>
            </p:txBody>
          </p:sp>
        </mc:Choice>
        <mc:Fallback xmlns="">
          <p:sp>
            <p:nvSpPr>
              <p:cNvPr id="23" name="Rectangle 22">
                <a:extLst>
                  <a:ext uri="{FF2B5EF4-FFF2-40B4-BE49-F238E27FC236}">
                    <a16:creationId xmlns:a16="http://schemas.microsoft.com/office/drawing/2014/main" id="{250CAF98-0B06-418C-9836-725C48801EBE}"/>
                  </a:ext>
                </a:extLst>
              </p:cNvPr>
              <p:cNvSpPr>
                <a:spLocks noRot="1" noChangeAspect="1" noMove="1" noResize="1" noEditPoints="1" noAdjustHandles="1" noChangeArrowheads="1" noChangeShapeType="1" noTextEdit="1"/>
              </p:cNvSpPr>
              <p:nvPr/>
            </p:nvSpPr>
            <p:spPr>
              <a:xfrm>
                <a:off x="5193557" y="6040121"/>
                <a:ext cx="3668859" cy="529440"/>
              </a:xfrm>
              <a:prstGeom prst="rect">
                <a:avLst/>
              </a:prstGeom>
              <a:blipFill>
                <a:blip r:embed="rId10"/>
                <a:stretch>
                  <a:fillRect b="-8046"/>
                </a:stretch>
              </a:blipFill>
            </p:spPr>
            <p:txBody>
              <a:bodyPr/>
              <a:lstStyle/>
              <a:p>
                <a:r>
                  <a:rPr lang="en-ID">
                    <a:noFill/>
                  </a:rPr>
                  <a:t> </a:t>
                </a:r>
              </a:p>
            </p:txBody>
          </p:sp>
        </mc:Fallback>
      </mc:AlternateContent>
      <p:sp>
        <p:nvSpPr>
          <p:cNvPr id="2" name="Callout: Line 1">
            <a:extLst>
              <a:ext uri="{FF2B5EF4-FFF2-40B4-BE49-F238E27FC236}">
                <a16:creationId xmlns:a16="http://schemas.microsoft.com/office/drawing/2014/main" id="{DC86F2BE-7FCF-4498-9658-B89CFD8D24BF}"/>
              </a:ext>
            </a:extLst>
          </p:cNvPr>
          <p:cNvSpPr/>
          <p:nvPr/>
        </p:nvSpPr>
        <p:spPr>
          <a:xfrm>
            <a:off x="8395838" y="5083489"/>
            <a:ext cx="3180277" cy="1094096"/>
          </a:xfrm>
          <a:prstGeom prst="borderCallout1">
            <a:avLst>
              <a:gd name="adj1" fmla="val 18750"/>
              <a:gd name="adj2" fmla="val -8333"/>
              <a:gd name="adj3" fmla="val 43150"/>
              <a:gd name="adj4" fmla="val -4666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Yang </a:t>
            </a:r>
            <a:r>
              <a:rPr lang="en-US" dirty="0" err="1"/>
              <a:t>besar</a:t>
            </a:r>
            <a:r>
              <a:rPr lang="en-US" dirty="0"/>
              <a:t> </a:t>
            </a:r>
            <a:r>
              <a:rPr lang="en-US" dirty="0" err="1"/>
              <a:t>dikurangi</a:t>
            </a:r>
            <a:r>
              <a:rPr lang="en-US" dirty="0"/>
              <a:t> yang </a:t>
            </a:r>
            <a:r>
              <a:rPr lang="en-US" dirty="0" err="1"/>
              <a:t>kecil</a:t>
            </a:r>
            <a:r>
              <a:rPr lang="en-US" dirty="0"/>
              <a:t>, </a:t>
            </a:r>
            <a:r>
              <a:rPr lang="en-US" dirty="0" err="1"/>
              <a:t>sehingga</a:t>
            </a:r>
            <a:r>
              <a:rPr lang="en-US" dirty="0"/>
              <a:t> </a:t>
            </a:r>
            <a:r>
              <a:rPr lang="en-US" dirty="0" err="1"/>
              <a:t>arah</a:t>
            </a:r>
            <a:r>
              <a:rPr lang="en-US" dirty="0"/>
              <a:t> </a:t>
            </a:r>
            <a:r>
              <a:rPr lang="en-US" dirty="0" err="1"/>
              <a:t>gaya</a:t>
            </a:r>
            <a:r>
              <a:rPr lang="en-US" dirty="0"/>
              <a:t> yang </a:t>
            </a:r>
            <a:r>
              <a:rPr lang="en-US" dirty="0" err="1"/>
              <a:t>dialami</a:t>
            </a:r>
            <a:r>
              <a:rPr lang="en-US" dirty="0"/>
              <a:t> </a:t>
            </a:r>
            <a:r>
              <a:rPr lang="en-US" dirty="0" err="1"/>
              <a:t>kesebelah</a:t>
            </a:r>
            <a:r>
              <a:rPr lang="en-US" dirty="0"/>
              <a:t> </a:t>
            </a:r>
            <a:r>
              <a:rPr lang="en-US" dirty="0" err="1"/>
              <a:t>kanan</a:t>
            </a:r>
            <a:endParaRPr lang="en-ID" dirty="0"/>
          </a:p>
        </p:txBody>
      </p:sp>
      <p:pic>
        <p:nvPicPr>
          <p:cNvPr id="14" name="Picture 13">
            <a:extLst>
              <a:ext uri="{FF2B5EF4-FFF2-40B4-BE49-F238E27FC236}">
                <a16:creationId xmlns:a16="http://schemas.microsoft.com/office/drawing/2014/main" id="{E95F6D46-5CD7-4B66-B0CC-30760F7C6F87}"/>
              </a:ext>
            </a:extLst>
          </p:cNvPr>
          <p:cNvPicPr>
            <a:picLocks noChangeAspect="1"/>
          </p:cNvPicPr>
          <p:nvPr/>
        </p:nvPicPr>
        <p:blipFill>
          <a:blip r:embed="rId11"/>
          <a:stretch>
            <a:fillRect/>
          </a:stretch>
        </p:blipFill>
        <p:spPr>
          <a:xfrm>
            <a:off x="4186432" y="3124211"/>
            <a:ext cx="2841554" cy="1669727"/>
          </a:xfrm>
          <a:prstGeom prst="rect">
            <a:avLst/>
          </a:prstGeom>
        </p:spPr>
      </p:pic>
    </p:spTree>
    <p:extLst>
      <p:ext uri="{BB962C8B-B14F-4D97-AF65-F5344CB8AC3E}">
        <p14:creationId xmlns:p14="http://schemas.microsoft.com/office/powerpoint/2010/main" val="1043905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3D34C7-3E7E-4B9B-8E92-39197FC04F90}"/>
              </a:ext>
            </a:extLst>
          </p:cNvPr>
          <p:cNvPicPr>
            <a:picLocks noChangeAspect="1"/>
          </p:cNvPicPr>
          <p:nvPr/>
        </p:nvPicPr>
        <p:blipFill rotWithShape="1">
          <a:blip r:embed="rId2"/>
          <a:srcRect t="10214"/>
          <a:stretch/>
        </p:blipFill>
        <p:spPr>
          <a:xfrm>
            <a:off x="1864311" y="506027"/>
            <a:ext cx="8724483" cy="5613461"/>
          </a:xfrm>
          <a:prstGeom prst="rect">
            <a:avLst/>
          </a:prstGeom>
        </p:spPr>
      </p:pic>
    </p:spTree>
    <p:extLst>
      <p:ext uri="{BB962C8B-B14F-4D97-AF65-F5344CB8AC3E}">
        <p14:creationId xmlns:p14="http://schemas.microsoft.com/office/powerpoint/2010/main" val="391738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C46F-5F1B-447D-A125-8E8FFE3E6457}"/>
              </a:ext>
            </a:extLst>
          </p:cNvPr>
          <p:cNvSpPr>
            <a:spLocks noGrp="1"/>
          </p:cNvSpPr>
          <p:nvPr>
            <p:ph type="title"/>
          </p:nvPr>
        </p:nvSpPr>
        <p:spPr>
          <a:xfrm>
            <a:off x="1279959" y="189027"/>
            <a:ext cx="9905998" cy="877772"/>
          </a:xfrm>
        </p:spPr>
        <p:txBody>
          <a:bodyPr/>
          <a:lstStyle/>
          <a:p>
            <a:r>
              <a:rPr lang="en-US" dirty="0" err="1"/>
              <a:t>Sintak</a:t>
            </a:r>
            <a:r>
              <a:rPr lang="en-US" dirty="0"/>
              <a:t> </a:t>
            </a:r>
            <a:r>
              <a:rPr lang="en-US" dirty="0" err="1"/>
              <a:t>matlab</a:t>
            </a:r>
            <a:r>
              <a:rPr lang="en-US" dirty="0"/>
              <a:t> </a:t>
            </a:r>
            <a:r>
              <a:rPr lang="en-US" dirty="0" err="1"/>
              <a:t>tombol</a:t>
            </a:r>
            <a:r>
              <a:rPr lang="en-US" dirty="0"/>
              <a:t> </a:t>
            </a:r>
            <a:r>
              <a:rPr lang="en-US" dirty="0" err="1"/>
              <a:t>hitung</a:t>
            </a:r>
            <a:endParaRPr lang="en-ID" dirty="0"/>
          </a:p>
        </p:txBody>
      </p:sp>
      <p:pic>
        <p:nvPicPr>
          <p:cNvPr id="5" name="Content Placeholder 4">
            <a:extLst>
              <a:ext uri="{FF2B5EF4-FFF2-40B4-BE49-F238E27FC236}">
                <a16:creationId xmlns:a16="http://schemas.microsoft.com/office/drawing/2014/main" id="{3EA3D320-9170-43A8-A23A-63EC29D5FDDB}"/>
              </a:ext>
            </a:extLst>
          </p:cNvPr>
          <p:cNvPicPr>
            <a:picLocks noGrp="1" noChangeAspect="1"/>
          </p:cNvPicPr>
          <p:nvPr>
            <p:ph idx="1"/>
          </p:nvPr>
        </p:nvPicPr>
        <p:blipFill>
          <a:blip r:embed="rId2"/>
          <a:stretch>
            <a:fillRect/>
          </a:stretch>
        </p:blipFill>
        <p:spPr>
          <a:xfrm>
            <a:off x="1438181" y="866713"/>
            <a:ext cx="5174218" cy="4906731"/>
          </a:xfrm>
        </p:spPr>
      </p:pic>
      <p:sp>
        <p:nvSpPr>
          <p:cNvPr id="6" name="TextBox 5">
            <a:extLst>
              <a:ext uri="{FF2B5EF4-FFF2-40B4-BE49-F238E27FC236}">
                <a16:creationId xmlns:a16="http://schemas.microsoft.com/office/drawing/2014/main" id="{26DB1134-B19E-48BA-84DF-FDD7E3C6FE47}"/>
              </a:ext>
            </a:extLst>
          </p:cNvPr>
          <p:cNvSpPr txBox="1"/>
          <p:nvPr/>
        </p:nvSpPr>
        <p:spPr>
          <a:xfrm>
            <a:off x="6942250" y="1800150"/>
            <a:ext cx="4917518" cy="1477328"/>
          </a:xfrm>
          <a:prstGeom prst="rect">
            <a:avLst/>
          </a:prstGeom>
          <a:noFill/>
        </p:spPr>
        <p:txBody>
          <a:bodyPr wrap="square" rtlCol="0">
            <a:spAutoFit/>
          </a:bodyPr>
          <a:lstStyle/>
          <a:p>
            <a:r>
              <a:rPr lang="en-US" dirty="0"/>
              <a:t>Kalian </a:t>
            </a:r>
            <a:r>
              <a:rPr lang="en-US" dirty="0" err="1"/>
              <a:t>bisa</a:t>
            </a:r>
            <a:r>
              <a:rPr lang="en-US" dirty="0"/>
              <a:t> </a:t>
            </a:r>
            <a:r>
              <a:rPr lang="en-US" dirty="0" err="1"/>
              <a:t>lihat</a:t>
            </a:r>
            <a:r>
              <a:rPr lang="en-US" dirty="0"/>
              <a:t> video </a:t>
            </a:r>
            <a:r>
              <a:rPr lang="en-US" dirty="0" err="1"/>
              <a:t>demonstrasi</a:t>
            </a:r>
            <a:r>
              <a:rPr lang="en-US" dirty="0"/>
              <a:t> </a:t>
            </a:r>
            <a:r>
              <a:rPr lang="en-US" dirty="0" err="1"/>
              <a:t>pembuatan</a:t>
            </a:r>
            <a:r>
              <a:rPr lang="en-US" dirty="0"/>
              <a:t> GUI MATLAB di link: </a:t>
            </a:r>
          </a:p>
          <a:p>
            <a:endParaRPr lang="en-US" dirty="0"/>
          </a:p>
          <a:p>
            <a:r>
              <a:rPr lang="en-US" dirty="0" err="1">
                <a:hlinkClick r:id="rId3"/>
              </a:rPr>
              <a:t>Lihat</a:t>
            </a:r>
            <a:r>
              <a:rPr lang="en-US" dirty="0">
                <a:hlinkClick r:id="rId3"/>
              </a:rPr>
              <a:t> video</a:t>
            </a:r>
            <a:endParaRPr lang="en-US" dirty="0"/>
          </a:p>
          <a:p>
            <a:endParaRPr lang="en-US" dirty="0"/>
          </a:p>
        </p:txBody>
      </p:sp>
    </p:spTree>
    <p:extLst>
      <p:ext uri="{BB962C8B-B14F-4D97-AF65-F5344CB8AC3E}">
        <p14:creationId xmlns:p14="http://schemas.microsoft.com/office/powerpoint/2010/main" val="3453455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298</TotalTime>
  <Words>1208</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Cambria Math</vt:lpstr>
      <vt:lpstr>Times New Roman</vt:lpstr>
      <vt:lpstr>Tw Cen MT</vt:lpstr>
      <vt:lpstr>Circuit</vt:lpstr>
      <vt:lpstr>Pertemuan ke 10 Induksi magnetik</vt:lpstr>
      <vt:lpstr>GAYA magnetik</vt:lpstr>
      <vt:lpstr>GAYA MAGNETIK PADA KAWAT BERARUS LISTRIK</vt:lpstr>
      <vt:lpstr>Contoh soal 1:</vt:lpstr>
      <vt:lpstr>GAYA MAGNETIK PADA KAWAT SEJAJAR BERARUS LISTRIK</vt:lpstr>
      <vt:lpstr>Contoh soal 2:</vt:lpstr>
      <vt:lpstr>Contoh soal 3:</vt:lpstr>
      <vt:lpstr>PowerPoint Presentation</vt:lpstr>
      <vt:lpstr>Sintak matlab tombol hitung</vt:lpstr>
      <vt:lpstr>GAYA MAGNETIK PADA muatan bergerak</vt:lpstr>
      <vt:lpstr>Contoh soal 4:</vt:lpstr>
      <vt:lpstr>LATIHAN 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ke 9 Induksi magnetik</dc:title>
  <dc:creator>GT25</dc:creator>
  <cp:lastModifiedBy>alpi.mahisha@gmail.com</cp:lastModifiedBy>
  <cp:revision>29</cp:revision>
  <dcterms:created xsi:type="dcterms:W3CDTF">2020-03-28T05:09:47Z</dcterms:created>
  <dcterms:modified xsi:type="dcterms:W3CDTF">2021-03-03T02:13:51Z</dcterms:modified>
</cp:coreProperties>
</file>