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4" r:id="rId1"/>
  </p:sldMasterIdLst>
  <p:sldIdLst>
    <p:sldId id="256" r:id="rId2"/>
    <p:sldId id="258" r:id="rId3"/>
    <p:sldId id="259" r:id="rId4"/>
    <p:sldId id="260" r:id="rId5"/>
    <p:sldId id="261" r:id="rId6"/>
    <p:sldId id="262" r:id="rId7"/>
    <p:sldId id="263" r:id="rId8"/>
    <p:sldId id="264" r:id="rId9"/>
    <p:sldId id="266" r:id="rId10"/>
    <p:sldId id="267" r:id="rId11"/>
    <p:sldId id="268"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0" d="100"/>
          <a:sy n="80" d="100"/>
        </p:scale>
        <p:origin x="53" y="3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smtClean="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62973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C5B261-8843-42D1-AAFC-05E20E2D9B97}" type="datetimeFigureOut">
              <a:rPr lang="en-US" smtClean="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2665127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C5B261-8843-42D1-AAFC-05E20E2D9B97}" type="datetimeFigureOut">
              <a:rPr lang="en-US" smtClean="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176581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C5B261-8843-42D1-AAFC-05E20E2D9B97}" type="datetimeFigureOut">
              <a:rPr lang="en-US" smtClean="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3854445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C5B261-8843-42D1-AAFC-05E20E2D9B97}" type="datetimeFigureOut">
              <a:rPr lang="en-US" smtClean="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554294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C5B261-8843-42D1-AAFC-05E20E2D9B97}" type="datetimeFigureOut">
              <a:rPr lang="en-US" smtClean="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0819784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smtClean="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08330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smtClean="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66072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smtClean="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t>‹#›</a:t>
            </a:fld>
            <a:endParaRPr lang="en-US" dirty="0"/>
          </a:p>
        </p:txBody>
      </p:sp>
    </p:spTree>
    <p:extLst>
      <p:ext uri="{BB962C8B-B14F-4D97-AF65-F5344CB8AC3E}">
        <p14:creationId xmlns:p14="http://schemas.microsoft.com/office/powerpoint/2010/main" val="2175985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smtClean="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1545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smtClean="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39858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smtClean="0"/>
              <a:t>3/3/2021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70259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smtClean="0"/>
              <a:t>3/3/2021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27469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102C1E-28F2-47E9-802D-339E64E2F920}" type="datetimeFigureOut">
              <a:rPr lang="en-US" smtClean="0"/>
              <a:t>3/3/2021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51192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271A48-F18A-45B3-BC05-1E27DA3F88AF}" type="datetimeFigureOut">
              <a:rPr lang="en-US" smtClean="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86516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smtClean="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55014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DC5B261-8843-42D1-AAFC-05E20E2D9B97}" type="datetimeFigureOut">
              <a:rPr lang="en-US" smtClean="0"/>
              <a:t>3/3/2021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6909610"/>
      </p:ext>
    </p:extLst>
  </p:cSld>
  <p:clrMap bg1="dk1" tx1="lt1" bg2="dk2" tx2="lt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420C1-2B68-4D10-85BC-7C002731D98C}"/>
              </a:ext>
            </a:extLst>
          </p:cNvPr>
          <p:cNvSpPr>
            <a:spLocks noGrp="1"/>
          </p:cNvSpPr>
          <p:nvPr>
            <p:ph type="ctrTitle"/>
          </p:nvPr>
        </p:nvSpPr>
        <p:spPr/>
        <p:txBody>
          <a:bodyPr/>
          <a:lstStyle/>
          <a:p>
            <a:r>
              <a:rPr lang="en-US" sz="8000" b="1" dirty="0" err="1">
                <a:solidFill>
                  <a:schemeClr val="accent2">
                    <a:lumMod val="50000"/>
                  </a:schemeClr>
                </a:solidFill>
              </a:rPr>
              <a:t>Transformator</a:t>
            </a:r>
            <a:br>
              <a:rPr lang="id-ID" dirty="0"/>
            </a:br>
            <a:endParaRPr lang="id-ID" dirty="0"/>
          </a:p>
        </p:txBody>
      </p:sp>
      <p:sp>
        <p:nvSpPr>
          <p:cNvPr id="3" name="Subtitle 2">
            <a:extLst>
              <a:ext uri="{FF2B5EF4-FFF2-40B4-BE49-F238E27FC236}">
                <a16:creationId xmlns:a16="http://schemas.microsoft.com/office/drawing/2014/main" id="{3BBCB1F1-87C1-4EDC-B62E-166185AD0B3D}"/>
              </a:ext>
            </a:extLst>
          </p:cNvPr>
          <p:cNvSpPr>
            <a:spLocks noGrp="1"/>
          </p:cNvSpPr>
          <p:nvPr>
            <p:ph type="subTitle" idx="1"/>
          </p:nvPr>
        </p:nvSpPr>
        <p:spPr/>
        <p:txBody>
          <a:bodyPr/>
          <a:lstStyle/>
          <a:p>
            <a:r>
              <a:rPr lang="id-ID" dirty="0"/>
              <a:t>Pertemuan ke 1</a:t>
            </a:r>
            <a:r>
              <a:rPr lang="en-US" dirty="0"/>
              <a:t>2</a:t>
            </a:r>
            <a:endParaRPr lang="id-ID" dirty="0"/>
          </a:p>
        </p:txBody>
      </p:sp>
    </p:spTree>
    <p:extLst>
      <p:ext uri="{BB962C8B-B14F-4D97-AF65-F5344CB8AC3E}">
        <p14:creationId xmlns:p14="http://schemas.microsoft.com/office/powerpoint/2010/main" val="1048227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FE658C-76BE-4DDD-AB70-34D4098A3EEB}"/>
              </a:ext>
            </a:extLst>
          </p:cNvPr>
          <p:cNvPicPr>
            <a:picLocks noChangeAspect="1"/>
          </p:cNvPicPr>
          <p:nvPr/>
        </p:nvPicPr>
        <p:blipFill>
          <a:blip r:embed="rId2"/>
          <a:stretch>
            <a:fillRect/>
          </a:stretch>
        </p:blipFill>
        <p:spPr>
          <a:xfrm>
            <a:off x="3061878" y="933043"/>
            <a:ext cx="5858693" cy="5830114"/>
          </a:xfrm>
          <a:prstGeom prst="rect">
            <a:avLst/>
          </a:prstGeom>
        </p:spPr>
      </p:pic>
      <p:sp>
        <p:nvSpPr>
          <p:cNvPr id="4" name="Rectangle 3">
            <a:extLst>
              <a:ext uri="{FF2B5EF4-FFF2-40B4-BE49-F238E27FC236}">
                <a16:creationId xmlns:a16="http://schemas.microsoft.com/office/drawing/2014/main" id="{0C450F61-D153-485D-B2E3-E520BF09AF99}"/>
              </a:ext>
            </a:extLst>
          </p:cNvPr>
          <p:cNvSpPr/>
          <p:nvPr/>
        </p:nvSpPr>
        <p:spPr>
          <a:xfrm>
            <a:off x="3466530" y="0"/>
            <a:ext cx="5049396" cy="923330"/>
          </a:xfrm>
          <a:prstGeom prst="rect">
            <a:avLst/>
          </a:prstGeom>
          <a:noFill/>
        </p:spPr>
        <p:txBody>
          <a:bodyPr wrap="none" lIns="91440" tIns="45720" rIns="91440" bIns="45720">
            <a:spAutoFit/>
          </a:bodyPr>
          <a:lstStyle/>
          <a:p>
            <a:pPr algn="ctr"/>
            <a:r>
              <a:rPr lang="en-US" sz="5400" b="0" cap="none" spc="0" dirty="0" err="1">
                <a:ln w="0"/>
                <a:solidFill>
                  <a:schemeClr val="accent1"/>
                </a:solidFill>
                <a:effectLst>
                  <a:outerShdw blurRad="38100" dist="25400" dir="5400000" algn="ctr" rotWithShape="0">
                    <a:srgbClr val="6E747A">
                      <a:alpha val="43000"/>
                    </a:srgbClr>
                  </a:outerShdw>
                </a:effectLst>
              </a:rPr>
              <a:t>Sintak</a:t>
            </a:r>
            <a:r>
              <a:rPr lang="en-US" sz="5400" b="0" cap="none" spc="0" dirty="0">
                <a:ln w="0"/>
                <a:solidFill>
                  <a:schemeClr val="accent1"/>
                </a:solidFill>
                <a:effectLst>
                  <a:outerShdw blurRad="38100" dist="25400" dir="5400000" algn="ctr" rotWithShape="0">
                    <a:srgbClr val="6E747A">
                      <a:alpha val="43000"/>
                    </a:srgbClr>
                  </a:outerShdw>
                </a:effectLst>
              </a:rPr>
              <a:t> Program </a:t>
            </a:r>
          </a:p>
        </p:txBody>
      </p:sp>
    </p:spTree>
    <p:extLst>
      <p:ext uri="{BB962C8B-B14F-4D97-AF65-F5344CB8AC3E}">
        <p14:creationId xmlns:p14="http://schemas.microsoft.com/office/powerpoint/2010/main" val="3757074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68896E-60DF-48F5-85DF-3A86F0AA6C6D}"/>
              </a:ext>
            </a:extLst>
          </p:cNvPr>
          <p:cNvPicPr>
            <a:picLocks noChangeAspect="1"/>
          </p:cNvPicPr>
          <p:nvPr/>
        </p:nvPicPr>
        <p:blipFill>
          <a:blip r:embed="rId2"/>
          <a:stretch>
            <a:fillRect/>
          </a:stretch>
        </p:blipFill>
        <p:spPr>
          <a:xfrm>
            <a:off x="1032756" y="1714193"/>
            <a:ext cx="10126488" cy="4401164"/>
          </a:xfrm>
          <a:prstGeom prst="rect">
            <a:avLst/>
          </a:prstGeom>
        </p:spPr>
      </p:pic>
      <p:sp>
        <p:nvSpPr>
          <p:cNvPr id="4" name="Rectangle 3">
            <a:extLst>
              <a:ext uri="{FF2B5EF4-FFF2-40B4-BE49-F238E27FC236}">
                <a16:creationId xmlns:a16="http://schemas.microsoft.com/office/drawing/2014/main" id="{A316EE6A-E08A-4D79-AB3B-8CA4323D3BD5}"/>
              </a:ext>
            </a:extLst>
          </p:cNvPr>
          <p:cNvSpPr/>
          <p:nvPr/>
        </p:nvSpPr>
        <p:spPr>
          <a:xfrm>
            <a:off x="4274853" y="557510"/>
            <a:ext cx="3966150" cy="707886"/>
          </a:xfrm>
          <a:prstGeom prst="rect">
            <a:avLst/>
          </a:prstGeom>
          <a:noFill/>
        </p:spPr>
        <p:txBody>
          <a:bodyPr wrap="non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rPr>
              <a:t>Hasil GUI </a:t>
            </a:r>
            <a:r>
              <a:rPr lang="en-US" sz="4000" b="0" cap="none" spc="0" dirty="0" err="1">
                <a:ln w="0"/>
                <a:solidFill>
                  <a:schemeClr val="accent1"/>
                </a:solidFill>
                <a:effectLst>
                  <a:outerShdw blurRad="38100" dist="25400" dir="5400000" algn="ctr" rotWithShape="0">
                    <a:srgbClr val="6E747A">
                      <a:alpha val="43000"/>
                    </a:srgbClr>
                  </a:outerShdw>
                </a:effectLst>
              </a:rPr>
              <a:t>Matlab</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605760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888522-7D2E-4631-BEAA-39216FEF3C8A}"/>
              </a:ext>
            </a:extLst>
          </p:cNvPr>
          <p:cNvSpPr>
            <a:spLocks noGrp="1"/>
          </p:cNvSpPr>
          <p:nvPr>
            <p:ph idx="1"/>
          </p:nvPr>
        </p:nvSpPr>
        <p:spPr>
          <a:xfrm>
            <a:off x="225287" y="304800"/>
            <a:ext cx="10800522" cy="6334539"/>
          </a:xfrm>
        </p:spPr>
        <p:txBody>
          <a:bodyPr>
            <a:noAutofit/>
          </a:bodyPr>
          <a:lstStyle/>
          <a:p>
            <a:pPr marL="0" lvl="0" indent="0" algn="just">
              <a:spcBef>
                <a:spcPts val="0"/>
              </a:spcBef>
              <a:buNone/>
            </a:pPr>
            <a:r>
              <a:rPr lang="id-ID" sz="1400" dirty="0"/>
              <a:t>Soal :</a:t>
            </a:r>
          </a:p>
          <a:p>
            <a:pPr marL="228600" lvl="0" indent="-228600" algn="just">
              <a:spcBef>
                <a:spcPts val="0"/>
              </a:spcBef>
              <a:buFont typeface="+mj-lt"/>
              <a:buAutoNum type="arabicPeriod"/>
            </a:pPr>
            <a:r>
              <a:rPr lang="id-ID" sz="1400" dirty="0"/>
              <a:t>Sebuah transformator dapat digunakan untuk menghubungkan radio transistor 10 volt AC dari tegangan sumber 120 volt. Kumparan sekunder transistor terdiri atas 30 lilitan. Apabila diketahui kuat arus yang diperlukan oleh radio transistor 400 mA, tentukan : </a:t>
            </a:r>
          </a:p>
          <a:p>
            <a:pPr marL="228600" lvl="0" indent="-228600" algn="just">
              <a:spcBef>
                <a:spcPts val="0"/>
              </a:spcBef>
              <a:buFont typeface="+mj-lt"/>
              <a:buAutoNum type="alphaLcPeriod"/>
            </a:pPr>
            <a:r>
              <a:rPr lang="id-ID" sz="1400" dirty="0"/>
              <a:t>Jumlah lilitan primernya?</a:t>
            </a:r>
          </a:p>
          <a:p>
            <a:pPr marL="228600" lvl="0" indent="-228600" algn="just">
              <a:spcBef>
                <a:spcPts val="0"/>
              </a:spcBef>
              <a:buFont typeface="+mj-lt"/>
              <a:buAutoNum type="alphaLcPeriod"/>
            </a:pPr>
            <a:r>
              <a:rPr lang="id-ID" sz="1400" dirty="0"/>
              <a:t>Kuat arus primer?</a:t>
            </a:r>
          </a:p>
          <a:p>
            <a:pPr marL="228600" lvl="0" indent="-228600" algn="just">
              <a:spcBef>
                <a:spcPts val="0"/>
              </a:spcBef>
              <a:buFont typeface="+mj-lt"/>
              <a:buAutoNum type="alphaLcPeriod"/>
            </a:pPr>
            <a:endParaRPr lang="id-ID" sz="1400" dirty="0"/>
          </a:p>
          <a:p>
            <a:pPr marL="285750" lvl="0" indent="-285750" algn="just">
              <a:spcBef>
                <a:spcPts val="0"/>
              </a:spcBef>
              <a:buFont typeface="+mj-lt"/>
              <a:buAutoNum type="arabicPeriod" startAt="2"/>
            </a:pPr>
            <a:r>
              <a:rPr lang="id-ID" sz="1400" dirty="0"/>
              <a:t>Sebuah transformator mempunyai tegangan primer 110  volt dan tegangan sekunder 22 volt. Jika arus primer yang mengalir adalah 0,2 dengan efisiensi transformator 70 %, maka arus sekundernya adalah ….</a:t>
            </a:r>
          </a:p>
          <a:p>
            <a:pPr marL="0" lvl="0" indent="0" algn="just">
              <a:spcBef>
                <a:spcPts val="0"/>
              </a:spcBef>
              <a:buNone/>
            </a:pPr>
            <a:endParaRPr lang="id-ID" sz="1400" dirty="0"/>
          </a:p>
          <a:p>
            <a:pPr marL="228600" lvl="0" indent="-228600" algn="just">
              <a:spcBef>
                <a:spcPts val="0"/>
              </a:spcBef>
              <a:buFont typeface="+mj-lt"/>
              <a:buAutoNum type="arabicPeriod" startAt="3"/>
            </a:pPr>
            <a:r>
              <a:rPr lang="id-ID" sz="1400" dirty="0"/>
              <a:t>Sebuah transformator mempunyai tegangan 200 volt dan kuat arus 0,5 A pada bagian primer. Sedangkan arus yang mengalir pada bagian sekunder adalah 0,01 A. apabila efisiensi trafo 60%, perbandingan lilitan primer dengan lilitan sekundernya adalah ….</a:t>
            </a:r>
          </a:p>
          <a:p>
            <a:pPr marL="0" lvl="0" indent="0" algn="just">
              <a:spcBef>
                <a:spcPts val="0"/>
              </a:spcBef>
              <a:buNone/>
            </a:pPr>
            <a:endParaRPr lang="id-ID" sz="1400" dirty="0"/>
          </a:p>
          <a:p>
            <a:pPr marL="228600" lvl="0" indent="-228600" algn="just">
              <a:spcBef>
                <a:spcPts val="0"/>
              </a:spcBef>
              <a:buFont typeface="+mj-lt"/>
              <a:buAutoNum type="arabicPeriod" startAt="4"/>
            </a:pPr>
            <a:r>
              <a:rPr lang="id-ID" sz="1400" dirty="0"/>
              <a:t>Sebuah transformator step-up dengan perbandingan lilitan primer : sekunder adalah 1: 5, apabila besar daya pada bagian sekundermya adalah 12 x 10</a:t>
            </a:r>
            <a:r>
              <a:rPr lang="id-ID" sz="1400" baseline="30000" dirty="0"/>
              <a:t>3</a:t>
            </a:r>
            <a:r>
              <a:rPr lang="id-ID" sz="1400" dirty="0"/>
              <a:t> watt dan kuat arus 0,3 A. maka carilah :</a:t>
            </a:r>
          </a:p>
          <a:p>
            <a:pPr marL="342900" lvl="0" indent="-342900" algn="just">
              <a:spcBef>
                <a:spcPts val="0"/>
              </a:spcBef>
              <a:buFont typeface="+mj-lt"/>
              <a:buAutoNum type="alphaLcPeriod"/>
            </a:pPr>
            <a:r>
              <a:rPr lang="id-ID" sz="1400" dirty="0"/>
              <a:t>Tegangan primer?</a:t>
            </a:r>
          </a:p>
          <a:p>
            <a:pPr marL="0" lvl="0" indent="-342900" algn="just">
              <a:spcBef>
                <a:spcPts val="0"/>
              </a:spcBef>
              <a:buAutoNum type="alphaLcPeriod"/>
            </a:pPr>
            <a:r>
              <a:rPr lang="id-ID" sz="1400" dirty="0"/>
              <a:t>Efisiensi transformator tersebut?</a:t>
            </a:r>
          </a:p>
          <a:p>
            <a:pPr marL="0" lvl="0" indent="-342900" algn="just">
              <a:spcBef>
                <a:spcPts val="0"/>
              </a:spcBef>
              <a:buAutoNum type="alphaLcPeriod"/>
            </a:pPr>
            <a:endParaRPr lang="id-ID" sz="1400" dirty="0"/>
          </a:p>
          <a:p>
            <a:pPr marL="342900" lvl="0" indent="-342900" algn="just">
              <a:spcBef>
                <a:spcPts val="0"/>
              </a:spcBef>
              <a:buFont typeface="+mj-lt"/>
              <a:buAutoNum type="arabicPeriod" startAt="5"/>
            </a:pPr>
            <a:r>
              <a:rPr lang="id-ID" sz="1400" dirty="0"/>
              <a:t>Sebuah transformator dengan tegangan primer 220 volt dan tegangan sekunder 110 volt mempunyai efisiensi 75%. Jika arus  pada kumparan primer 2 A, maka besar arus sekundernya adalah….</a:t>
            </a:r>
          </a:p>
          <a:p>
            <a:pPr marL="228600" lvl="0" indent="-228600" algn="just">
              <a:spcBef>
                <a:spcPts val="0"/>
              </a:spcBef>
              <a:buFont typeface="+mj-lt"/>
              <a:buAutoNum type="arabicPeriod" startAt="5"/>
            </a:pPr>
            <a:endParaRPr lang="id-ID" sz="1400" dirty="0"/>
          </a:p>
          <a:p>
            <a:pPr marL="228600" lvl="0" indent="-228600" algn="just">
              <a:spcBef>
                <a:spcPts val="0"/>
              </a:spcBef>
              <a:buFont typeface="+mj-lt"/>
              <a:buAutoNum type="arabicPeriod" startAt="5"/>
            </a:pPr>
            <a:r>
              <a:rPr lang="id-ID" sz="1400" dirty="0"/>
              <a:t>Sebuah transformator </a:t>
            </a:r>
            <a:r>
              <a:rPr lang="id-ID" sz="1400" i="1" dirty="0"/>
              <a:t>step down</a:t>
            </a:r>
            <a:r>
              <a:rPr lang="id-ID" sz="1400" dirty="0"/>
              <a:t> dengan efisiensi 80% mengubah tegangan 1000 volt menjadi 220 volt. Transformator tersebut digunakan untuk menyalakan lampu 220 volt 40 watt dan menyala normal. Berapakan arus yang mengalir pada bagian primer?</a:t>
            </a:r>
          </a:p>
          <a:p>
            <a:pPr marL="0" indent="0" algn="just">
              <a:spcBef>
                <a:spcPts val="0"/>
              </a:spcBef>
              <a:buNone/>
            </a:pPr>
            <a:endParaRPr lang="id-ID" sz="1200" dirty="0"/>
          </a:p>
        </p:txBody>
      </p:sp>
    </p:spTree>
    <p:extLst>
      <p:ext uri="{BB962C8B-B14F-4D97-AF65-F5344CB8AC3E}">
        <p14:creationId xmlns:p14="http://schemas.microsoft.com/office/powerpoint/2010/main" val="3316275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DD2A0-8CF2-4F88-97B5-35FC87690649}"/>
              </a:ext>
            </a:extLst>
          </p:cNvPr>
          <p:cNvSpPr>
            <a:spLocks noGrp="1"/>
          </p:cNvSpPr>
          <p:nvPr>
            <p:ph type="title"/>
          </p:nvPr>
        </p:nvSpPr>
        <p:spPr>
          <a:xfrm>
            <a:off x="677334" y="609600"/>
            <a:ext cx="7923741" cy="1152525"/>
          </a:xfrm>
        </p:spPr>
        <p:txBody>
          <a:bodyPr/>
          <a:lstStyle/>
          <a:p>
            <a:r>
              <a:rPr lang="id-ID" dirty="0"/>
              <a:t>Tranformator</a:t>
            </a:r>
          </a:p>
        </p:txBody>
      </p:sp>
      <p:sp>
        <p:nvSpPr>
          <p:cNvPr id="3" name="Content Placeholder 2">
            <a:extLst>
              <a:ext uri="{FF2B5EF4-FFF2-40B4-BE49-F238E27FC236}">
                <a16:creationId xmlns:a16="http://schemas.microsoft.com/office/drawing/2014/main" id="{A3631DDC-E6C1-457C-8B26-DCAE1C51B7B8}"/>
              </a:ext>
            </a:extLst>
          </p:cNvPr>
          <p:cNvSpPr>
            <a:spLocks noGrp="1"/>
          </p:cNvSpPr>
          <p:nvPr>
            <p:ph idx="1"/>
          </p:nvPr>
        </p:nvSpPr>
        <p:spPr>
          <a:xfrm>
            <a:off x="677334" y="1943101"/>
            <a:ext cx="8885766" cy="4098262"/>
          </a:xfrm>
        </p:spPr>
        <p:txBody>
          <a:bodyPr>
            <a:normAutofit lnSpcReduction="10000"/>
          </a:bodyPr>
          <a:lstStyle/>
          <a:p>
            <a:pPr marL="0" indent="0">
              <a:buNone/>
            </a:pPr>
            <a:r>
              <a:rPr lang="id-ID" dirty="0"/>
              <a:t>Transformator adalah alat yang dapat mengubah tegangan dan arus bolak-balik. </a:t>
            </a:r>
          </a:p>
          <a:p>
            <a:pPr marL="0" indent="0">
              <a:buNone/>
            </a:pPr>
            <a:endParaRPr lang="id-ID" dirty="0"/>
          </a:p>
          <a:p>
            <a:pPr marL="0" indent="0">
              <a:buNone/>
            </a:pPr>
            <a:endParaRPr lang="id-ID" dirty="0"/>
          </a:p>
          <a:p>
            <a:pPr marL="0" indent="0">
              <a:buNone/>
            </a:pPr>
            <a:endParaRPr lang="id-ID" dirty="0"/>
          </a:p>
          <a:p>
            <a:pPr marL="0" indent="0" algn="ctr">
              <a:buNone/>
            </a:pPr>
            <a:r>
              <a:rPr lang="id-ID" dirty="0"/>
              <a:t>Gambar transformator (Paul A. Tippler, 2001)</a:t>
            </a:r>
          </a:p>
          <a:p>
            <a:pPr marL="0" indent="0" algn="just">
              <a:buNone/>
            </a:pPr>
            <a:r>
              <a:rPr lang="id-ID" dirty="0"/>
              <a:t>Tranformator terdiri dari dua buah kumparan dan inti besi. Selain itu, tranformator juga terdiri dari dua buah bagian, satu bagian sebagai penyalur daya atau masukan (input) dan satu bagian sebagai keluaran (output). Bagian masukan biasa disebut primer dan bagian keluaran biasa disebut sekunder. </a:t>
            </a:r>
          </a:p>
          <a:p>
            <a:pPr marL="0" indent="0" algn="just">
              <a:buNone/>
            </a:pPr>
            <a:r>
              <a:rPr lang="id-ID" dirty="0"/>
              <a:t>Konsep kerja dari transformator adalah pada kumparan primer diberi arus bolak-balik sehingga timbul medan magnet di dalam kumparan, adanya medan tersebut akan timbul ggl imbas yang keluar dari kumparan sekunder.</a:t>
            </a:r>
          </a:p>
          <a:p>
            <a:pPr marL="0" indent="0" algn="just">
              <a:buNone/>
            </a:pPr>
            <a:endParaRPr lang="id-ID" dirty="0"/>
          </a:p>
          <a:p>
            <a:pPr marL="0" indent="0">
              <a:buNone/>
            </a:pPr>
            <a:endParaRPr lang="id-ID" dirty="0"/>
          </a:p>
        </p:txBody>
      </p:sp>
      <p:pic>
        <p:nvPicPr>
          <p:cNvPr id="4" name="Picture 3">
            <a:extLst>
              <a:ext uri="{FF2B5EF4-FFF2-40B4-BE49-F238E27FC236}">
                <a16:creationId xmlns:a16="http://schemas.microsoft.com/office/drawing/2014/main" id="{4EB318D8-AF4D-4507-8919-F0AF510F6885}"/>
              </a:ext>
            </a:extLst>
          </p:cNvPr>
          <p:cNvPicPr/>
          <p:nvPr/>
        </p:nvPicPr>
        <p:blipFill>
          <a:blip r:embed="rId2" cstate="print"/>
          <a:srcRect/>
          <a:stretch>
            <a:fillRect/>
          </a:stretch>
        </p:blipFill>
        <p:spPr bwMode="auto">
          <a:xfrm>
            <a:off x="3605129" y="2346877"/>
            <a:ext cx="2490871" cy="977348"/>
          </a:xfrm>
          <a:prstGeom prst="rect">
            <a:avLst/>
          </a:prstGeom>
          <a:noFill/>
          <a:ln w="9525">
            <a:noFill/>
            <a:miter lim="800000"/>
            <a:headEnd/>
            <a:tailEnd/>
          </a:ln>
        </p:spPr>
      </p:pic>
    </p:spTree>
    <p:extLst>
      <p:ext uri="{BB962C8B-B14F-4D97-AF65-F5344CB8AC3E}">
        <p14:creationId xmlns:p14="http://schemas.microsoft.com/office/powerpoint/2010/main" val="2361841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89129DE-F7CF-416C-ABF6-666DD75F4517}"/>
                  </a:ext>
                </a:extLst>
              </p:cNvPr>
              <p:cNvSpPr>
                <a:spLocks noGrp="1"/>
              </p:cNvSpPr>
              <p:nvPr>
                <p:ph idx="1"/>
              </p:nvPr>
            </p:nvSpPr>
            <p:spPr>
              <a:xfrm>
                <a:off x="490347" y="855766"/>
                <a:ext cx="9387078" cy="5146467"/>
              </a:xfrm>
            </p:spPr>
            <p:txBody>
              <a:bodyPr>
                <a:normAutofit/>
              </a:bodyPr>
              <a:lstStyle/>
              <a:p>
                <a:pPr marL="0" indent="0">
                  <a:buNone/>
                </a:pPr>
                <a:r>
                  <a:rPr lang="id-ID" dirty="0"/>
                  <a:t>Persamaan untuk mencari besar tegangan, kuat arus yang mengalir, dan jumlah lilitan yaitu :</a:t>
                </a:r>
              </a:p>
              <a:p>
                <a:pPr marL="0" indent="0">
                  <a:buNone/>
                </a:pPr>
                <a:r>
                  <a:rPr lang="id-ID" b="1" dirty="0"/>
                  <a:t>	</a:t>
                </a:r>
                <a14:m>
                  <m:oMath xmlns:m="http://schemas.openxmlformats.org/officeDocument/2006/math">
                    <m:f>
                      <m:fPr>
                        <m:ctrlPr>
                          <a:rPr lang="id-ID" b="1" i="1">
                            <a:latin typeface="Cambria Math" panose="02040503050406030204" pitchFamily="18" charset="0"/>
                          </a:rPr>
                        </m:ctrlPr>
                      </m:fPr>
                      <m:num>
                        <m:sSub>
                          <m:sSubPr>
                            <m:ctrlPr>
                              <a:rPr lang="id-ID" b="1" i="1">
                                <a:latin typeface="Cambria Math" panose="02040503050406030204" pitchFamily="18" charset="0"/>
                              </a:rPr>
                            </m:ctrlPr>
                          </m:sSubPr>
                          <m:e>
                            <m:r>
                              <a:rPr lang="id-ID" b="1" i="1">
                                <a:latin typeface="Cambria Math"/>
                              </a:rPr>
                              <m:t>𝑵</m:t>
                            </m:r>
                          </m:e>
                          <m:sub>
                            <m:r>
                              <a:rPr lang="id-ID" b="1" i="1">
                                <a:latin typeface="Cambria Math"/>
                              </a:rPr>
                              <m:t>𝑷</m:t>
                            </m:r>
                          </m:sub>
                        </m:sSub>
                      </m:num>
                      <m:den>
                        <m:sSub>
                          <m:sSubPr>
                            <m:ctrlPr>
                              <a:rPr lang="id-ID" b="1" i="1">
                                <a:latin typeface="Cambria Math" panose="02040503050406030204" pitchFamily="18" charset="0"/>
                              </a:rPr>
                            </m:ctrlPr>
                          </m:sSubPr>
                          <m:e>
                            <m:r>
                              <a:rPr lang="id-ID" b="1" i="1">
                                <a:latin typeface="Cambria Math"/>
                              </a:rPr>
                              <m:t>𝑵</m:t>
                            </m:r>
                          </m:e>
                          <m:sub>
                            <m:r>
                              <a:rPr lang="id-ID" b="1" i="1">
                                <a:latin typeface="Cambria Math"/>
                              </a:rPr>
                              <m:t>𝑺</m:t>
                            </m:r>
                          </m:sub>
                        </m:sSub>
                      </m:den>
                    </m:f>
                    <m:r>
                      <a:rPr lang="id-ID" b="1" i="1">
                        <a:latin typeface="Cambria Math"/>
                      </a:rPr>
                      <m:t>=</m:t>
                    </m:r>
                    <m:f>
                      <m:fPr>
                        <m:ctrlPr>
                          <a:rPr lang="id-ID" b="1" i="1">
                            <a:latin typeface="Cambria Math" panose="02040503050406030204" pitchFamily="18" charset="0"/>
                          </a:rPr>
                        </m:ctrlPr>
                      </m:fPr>
                      <m:num>
                        <m:sSub>
                          <m:sSubPr>
                            <m:ctrlPr>
                              <a:rPr lang="id-ID" b="1" i="1">
                                <a:latin typeface="Cambria Math" panose="02040503050406030204" pitchFamily="18" charset="0"/>
                              </a:rPr>
                            </m:ctrlPr>
                          </m:sSubPr>
                          <m:e>
                            <m:r>
                              <a:rPr lang="id-ID" b="1" i="1">
                                <a:latin typeface="Cambria Math"/>
                              </a:rPr>
                              <m:t>𝑰</m:t>
                            </m:r>
                          </m:e>
                          <m:sub>
                            <m:r>
                              <a:rPr lang="id-ID" b="1" i="1">
                                <a:latin typeface="Cambria Math"/>
                              </a:rPr>
                              <m:t>𝑺</m:t>
                            </m:r>
                          </m:sub>
                        </m:sSub>
                      </m:num>
                      <m:den>
                        <m:sSub>
                          <m:sSubPr>
                            <m:ctrlPr>
                              <a:rPr lang="id-ID" b="1" i="1">
                                <a:latin typeface="Cambria Math" panose="02040503050406030204" pitchFamily="18" charset="0"/>
                              </a:rPr>
                            </m:ctrlPr>
                          </m:sSubPr>
                          <m:e>
                            <m:r>
                              <a:rPr lang="id-ID" b="1" i="1">
                                <a:latin typeface="Cambria Math"/>
                              </a:rPr>
                              <m:t>𝑰</m:t>
                            </m:r>
                          </m:e>
                          <m:sub>
                            <m:r>
                              <a:rPr lang="id-ID" b="1" i="1">
                                <a:latin typeface="Cambria Math"/>
                              </a:rPr>
                              <m:t>𝑷</m:t>
                            </m:r>
                          </m:sub>
                        </m:sSub>
                      </m:den>
                    </m:f>
                  </m:oMath>
                </a14:m>
                <a:endParaRPr lang="id-ID" dirty="0"/>
              </a:p>
              <a:p>
                <a:pPr marL="0" indent="0">
                  <a:buNone/>
                </a:pPr>
                <a:r>
                  <a:rPr lang="id-ID" b="1" dirty="0"/>
                  <a:t>	</a:t>
                </a:r>
                <a14:m>
                  <m:oMath xmlns:m="http://schemas.openxmlformats.org/officeDocument/2006/math">
                    <m:f>
                      <m:fPr>
                        <m:ctrlPr>
                          <a:rPr lang="id-ID" b="1" i="1">
                            <a:latin typeface="Cambria Math" panose="02040503050406030204" pitchFamily="18" charset="0"/>
                          </a:rPr>
                        </m:ctrlPr>
                      </m:fPr>
                      <m:num>
                        <m:sSub>
                          <m:sSubPr>
                            <m:ctrlPr>
                              <a:rPr lang="id-ID" b="1" i="1">
                                <a:latin typeface="Cambria Math" panose="02040503050406030204" pitchFamily="18" charset="0"/>
                              </a:rPr>
                            </m:ctrlPr>
                          </m:sSubPr>
                          <m:e>
                            <m:r>
                              <a:rPr lang="id-ID" b="1" i="1">
                                <a:latin typeface="Cambria Math"/>
                              </a:rPr>
                              <m:t>𝑽</m:t>
                            </m:r>
                          </m:e>
                          <m:sub>
                            <m:r>
                              <a:rPr lang="id-ID" b="1" i="1">
                                <a:latin typeface="Cambria Math"/>
                              </a:rPr>
                              <m:t>𝑷</m:t>
                            </m:r>
                          </m:sub>
                        </m:sSub>
                      </m:num>
                      <m:den>
                        <m:sSub>
                          <m:sSubPr>
                            <m:ctrlPr>
                              <a:rPr lang="id-ID" b="1" i="1">
                                <a:latin typeface="Cambria Math" panose="02040503050406030204" pitchFamily="18" charset="0"/>
                              </a:rPr>
                            </m:ctrlPr>
                          </m:sSubPr>
                          <m:e>
                            <m:r>
                              <a:rPr lang="id-ID" b="1" i="1">
                                <a:latin typeface="Cambria Math"/>
                              </a:rPr>
                              <m:t>𝑽</m:t>
                            </m:r>
                          </m:e>
                          <m:sub>
                            <m:r>
                              <a:rPr lang="id-ID" b="1" i="1">
                                <a:latin typeface="Cambria Math"/>
                              </a:rPr>
                              <m:t>𝑺</m:t>
                            </m:r>
                          </m:sub>
                        </m:sSub>
                      </m:den>
                    </m:f>
                    <m:r>
                      <a:rPr lang="id-ID" b="1" i="1">
                        <a:latin typeface="Cambria Math"/>
                      </a:rPr>
                      <m:t>=</m:t>
                    </m:r>
                    <m:f>
                      <m:fPr>
                        <m:ctrlPr>
                          <a:rPr lang="id-ID" b="1" i="1">
                            <a:latin typeface="Cambria Math" panose="02040503050406030204" pitchFamily="18" charset="0"/>
                          </a:rPr>
                        </m:ctrlPr>
                      </m:fPr>
                      <m:num>
                        <m:sSub>
                          <m:sSubPr>
                            <m:ctrlPr>
                              <a:rPr lang="id-ID" b="1" i="1">
                                <a:latin typeface="Cambria Math" panose="02040503050406030204" pitchFamily="18" charset="0"/>
                              </a:rPr>
                            </m:ctrlPr>
                          </m:sSubPr>
                          <m:e>
                            <m:r>
                              <a:rPr lang="id-ID" b="1" i="1">
                                <a:latin typeface="Cambria Math"/>
                              </a:rPr>
                              <m:t>𝑰</m:t>
                            </m:r>
                          </m:e>
                          <m:sub>
                            <m:r>
                              <a:rPr lang="id-ID" b="1" i="1">
                                <a:latin typeface="Cambria Math"/>
                              </a:rPr>
                              <m:t>𝑺</m:t>
                            </m:r>
                          </m:sub>
                        </m:sSub>
                      </m:num>
                      <m:den>
                        <m:sSub>
                          <m:sSubPr>
                            <m:ctrlPr>
                              <a:rPr lang="id-ID" b="1" i="1">
                                <a:latin typeface="Cambria Math" panose="02040503050406030204" pitchFamily="18" charset="0"/>
                              </a:rPr>
                            </m:ctrlPr>
                          </m:sSubPr>
                          <m:e>
                            <m:r>
                              <a:rPr lang="id-ID" b="1" i="1">
                                <a:latin typeface="Cambria Math"/>
                              </a:rPr>
                              <m:t>𝑰</m:t>
                            </m:r>
                          </m:e>
                          <m:sub>
                            <m:r>
                              <a:rPr lang="id-ID" b="1" i="1">
                                <a:latin typeface="Cambria Math"/>
                              </a:rPr>
                              <m:t>𝑷</m:t>
                            </m:r>
                          </m:sub>
                        </m:sSub>
                      </m:den>
                    </m:f>
                  </m:oMath>
                </a14:m>
                <a:endParaRPr lang="id-ID" dirty="0"/>
              </a:p>
              <a:p>
                <a:pPr marL="0" indent="0">
                  <a:buNone/>
                </a:pPr>
                <a:r>
                  <a:rPr lang="id-ID" b="1" dirty="0"/>
                  <a:t>	</a:t>
                </a:r>
                <a14:m>
                  <m:oMath xmlns:m="http://schemas.openxmlformats.org/officeDocument/2006/math">
                    <m:f>
                      <m:fPr>
                        <m:ctrlPr>
                          <a:rPr lang="id-ID" b="1" i="1">
                            <a:latin typeface="Cambria Math" panose="02040503050406030204" pitchFamily="18" charset="0"/>
                          </a:rPr>
                        </m:ctrlPr>
                      </m:fPr>
                      <m:num>
                        <m:sSub>
                          <m:sSubPr>
                            <m:ctrlPr>
                              <a:rPr lang="id-ID" b="1" i="1">
                                <a:latin typeface="Cambria Math" panose="02040503050406030204" pitchFamily="18" charset="0"/>
                              </a:rPr>
                            </m:ctrlPr>
                          </m:sSubPr>
                          <m:e>
                            <m:r>
                              <a:rPr lang="id-ID" b="1" i="1">
                                <a:latin typeface="Cambria Math"/>
                              </a:rPr>
                              <m:t>𝑽</m:t>
                            </m:r>
                          </m:e>
                          <m:sub>
                            <m:r>
                              <a:rPr lang="id-ID" b="1" i="1">
                                <a:latin typeface="Cambria Math"/>
                              </a:rPr>
                              <m:t>𝑷</m:t>
                            </m:r>
                          </m:sub>
                        </m:sSub>
                      </m:num>
                      <m:den>
                        <m:sSub>
                          <m:sSubPr>
                            <m:ctrlPr>
                              <a:rPr lang="id-ID" b="1" i="1">
                                <a:latin typeface="Cambria Math" panose="02040503050406030204" pitchFamily="18" charset="0"/>
                              </a:rPr>
                            </m:ctrlPr>
                          </m:sSubPr>
                          <m:e>
                            <m:r>
                              <a:rPr lang="id-ID" b="1" i="1">
                                <a:latin typeface="Cambria Math"/>
                              </a:rPr>
                              <m:t>𝑽</m:t>
                            </m:r>
                          </m:e>
                          <m:sub>
                            <m:r>
                              <a:rPr lang="id-ID" b="1" i="1">
                                <a:latin typeface="Cambria Math"/>
                              </a:rPr>
                              <m:t>𝑺</m:t>
                            </m:r>
                          </m:sub>
                        </m:sSub>
                      </m:den>
                    </m:f>
                    <m:r>
                      <a:rPr lang="id-ID" b="1" i="1">
                        <a:latin typeface="Cambria Math"/>
                      </a:rPr>
                      <m:t>=</m:t>
                    </m:r>
                    <m:f>
                      <m:fPr>
                        <m:ctrlPr>
                          <a:rPr lang="id-ID" b="1" i="1">
                            <a:latin typeface="Cambria Math" panose="02040503050406030204" pitchFamily="18" charset="0"/>
                          </a:rPr>
                        </m:ctrlPr>
                      </m:fPr>
                      <m:num>
                        <m:sSub>
                          <m:sSubPr>
                            <m:ctrlPr>
                              <a:rPr lang="id-ID" b="1" i="1">
                                <a:latin typeface="Cambria Math" panose="02040503050406030204" pitchFamily="18" charset="0"/>
                              </a:rPr>
                            </m:ctrlPr>
                          </m:sSubPr>
                          <m:e>
                            <m:r>
                              <a:rPr lang="id-ID" b="1" i="1">
                                <a:latin typeface="Cambria Math"/>
                              </a:rPr>
                              <m:t>𝑵</m:t>
                            </m:r>
                          </m:e>
                          <m:sub>
                            <m:r>
                              <a:rPr lang="id-ID" b="1" i="1">
                                <a:latin typeface="Cambria Math"/>
                              </a:rPr>
                              <m:t>𝑷</m:t>
                            </m:r>
                          </m:sub>
                        </m:sSub>
                      </m:num>
                      <m:den>
                        <m:sSub>
                          <m:sSubPr>
                            <m:ctrlPr>
                              <a:rPr lang="id-ID" b="1" i="1">
                                <a:latin typeface="Cambria Math" panose="02040503050406030204" pitchFamily="18" charset="0"/>
                              </a:rPr>
                            </m:ctrlPr>
                          </m:sSubPr>
                          <m:e>
                            <m:r>
                              <a:rPr lang="id-ID" b="1" i="1">
                                <a:latin typeface="Cambria Math"/>
                              </a:rPr>
                              <m:t>𝑵</m:t>
                            </m:r>
                          </m:e>
                          <m:sub>
                            <m:r>
                              <a:rPr lang="id-ID" b="1" i="1">
                                <a:latin typeface="Cambria Math"/>
                              </a:rPr>
                              <m:t>𝑺</m:t>
                            </m:r>
                          </m:sub>
                        </m:sSub>
                      </m:den>
                    </m:f>
                  </m:oMath>
                </a14:m>
                <a:endParaRPr lang="id-ID" dirty="0"/>
              </a:p>
              <a:p>
                <a:pPr marL="0" indent="0">
                  <a:buNone/>
                </a:pPr>
                <a:r>
                  <a:rPr lang="id-ID" dirty="0"/>
                  <a:t>Keterangan :</a:t>
                </a:r>
              </a:p>
              <a:p>
                <a:pPr marL="0" indent="0">
                  <a:buNone/>
                </a:pPr>
                <a:r>
                  <a:rPr lang="id-ID" dirty="0"/>
                  <a:t>	N</a:t>
                </a:r>
                <a:r>
                  <a:rPr lang="id-ID" baseline="-25000" dirty="0"/>
                  <a:t>p	</a:t>
                </a:r>
                <a:r>
                  <a:rPr lang="id-ID" dirty="0"/>
                  <a:t>: Jumlah lilitan primer</a:t>
                </a:r>
              </a:p>
              <a:p>
                <a:pPr marL="0" indent="0">
                  <a:buNone/>
                </a:pPr>
                <a:r>
                  <a:rPr lang="id-ID" dirty="0"/>
                  <a:t>	N</a:t>
                </a:r>
                <a:r>
                  <a:rPr lang="id-ID" baseline="-25000" dirty="0"/>
                  <a:t>s</a:t>
                </a:r>
                <a:r>
                  <a:rPr lang="id-ID" dirty="0"/>
                  <a:t>	: Jumlah lilitan sekunder</a:t>
                </a:r>
              </a:p>
              <a:p>
                <a:pPr marL="0" indent="0">
                  <a:buNone/>
                </a:pPr>
                <a:r>
                  <a:rPr lang="id-ID" dirty="0"/>
                  <a:t>	V</a:t>
                </a:r>
                <a:r>
                  <a:rPr lang="id-ID" baseline="-25000" dirty="0"/>
                  <a:t>p</a:t>
                </a:r>
                <a:r>
                  <a:rPr lang="id-ID" dirty="0"/>
                  <a:t>	: Tegangan primer (volt)</a:t>
                </a:r>
              </a:p>
              <a:p>
                <a:pPr marL="0" indent="0">
                  <a:buNone/>
                </a:pPr>
                <a:r>
                  <a:rPr lang="id-ID" dirty="0"/>
                  <a:t>	V</a:t>
                </a:r>
                <a:r>
                  <a:rPr lang="id-ID" baseline="-25000" dirty="0"/>
                  <a:t>s</a:t>
                </a:r>
                <a:r>
                  <a:rPr lang="id-ID" dirty="0"/>
                  <a:t>	: Tegangan sekunder (volt)</a:t>
                </a:r>
              </a:p>
              <a:p>
                <a:pPr marL="0" indent="0">
                  <a:buNone/>
                </a:pPr>
                <a:r>
                  <a:rPr lang="id-ID" dirty="0"/>
                  <a:t>	I</a:t>
                </a:r>
                <a:r>
                  <a:rPr lang="id-ID" baseline="-25000" dirty="0"/>
                  <a:t>p</a:t>
                </a:r>
                <a:r>
                  <a:rPr lang="id-ID" dirty="0"/>
                  <a:t>	: Kuat arus primer (Ampere)</a:t>
                </a:r>
              </a:p>
              <a:p>
                <a:pPr marL="0" indent="0">
                  <a:buNone/>
                </a:pPr>
                <a:r>
                  <a:rPr lang="id-ID" dirty="0"/>
                  <a:t>	I</a:t>
                </a:r>
                <a:r>
                  <a:rPr lang="id-ID" baseline="-25000" dirty="0"/>
                  <a:t>s</a:t>
                </a:r>
                <a:r>
                  <a:rPr lang="id-ID" dirty="0"/>
                  <a:t>	: Kuat arus sekunder (Ampere)</a:t>
                </a:r>
              </a:p>
              <a:p>
                <a:pPr marL="0" indent="0">
                  <a:buNone/>
                </a:pPr>
                <a:endParaRPr lang="id-ID" dirty="0"/>
              </a:p>
              <a:p>
                <a:pPr marL="0" indent="0">
                  <a:buNone/>
                </a:pPr>
                <a:endParaRPr lang="id-ID" dirty="0"/>
              </a:p>
            </p:txBody>
          </p:sp>
        </mc:Choice>
        <mc:Fallback>
          <p:sp>
            <p:nvSpPr>
              <p:cNvPr id="3" name="Content Placeholder 2">
                <a:extLst>
                  <a:ext uri="{FF2B5EF4-FFF2-40B4-BE49-F238E27FC236}">
                    <a16:creationId xmlns:a16="http://schemas.microsoft.com/office/drawing/2014/main" id="{A89129DE-F7CF-416C-ABF6-666DD75F4517}"/>
                  </a:ext>
                </a:extLst>
              </p:cNvPr>
              <p:cNvSpPr>
                <a:spLocks noGrp="1" noRot="1" noChangeAspect="1" noMove="1" noResize="1" noEditPoints="1" noAdjustHandles="1" noChangeArrowheads="1" noChangeShapeType="1" noTextEdit="1"/>
              </p:cNvSpPr>
              <p:nvPr>
                <p:ph idx="1"/>
              </p:nvPr>
            </p:nvSpPr>
            <p:spPr>
              <a:xfrm>
                <a:off x="490347" y="855766"/>
                <a:ext cx="9387078" cy="5146467"/>
              </a:xfrm>
              <a:blipFill>
                <a:blip r:embed="rId2"/>
                <a:stretch>
                  <a:fillRect l="-519" t="-710" b="-1183"/>
                </a:stretch>
              </a:blipFill>
            </p:spPr>
            <p:txBody>
              <a:bodyPr/>
              <a:lstStyle/>
              <a:p>
                <a:r>
                  <a:rPr lang="en-ID">
                    <a:noFill/>
                  </a:rPr>
                  <a:t> </a:t>
                </a:r>
              </a:p>
            </p:txBody>
          </p:sp>
        </mc:Fallback>
      </mc:AlternateContent>
    </p:spTree>
    <p:extLst>
      <p:ext uri="{BB962C8B-B14F-4D97-AF65-F5344CB8AC3E}">
        <p14:creationId xmlns:p14="http://schemas.microsoft.com/office/powerpoint/2010/main" val="3110233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3B7B30F-F99D-4479-AEF5-F4ADF30EC75C}"/>
                  </a:ext>
                </a:extLst>
              </p:cNvPr>
              <p:cNvSpPr>
                <a:spLocks noGrp="1"/>
              </p:cNvSpPr>
              <p:nvPr>
                <p:ph idx="1"/>
              </p:nvPr>
            </p:nvSpPr>
            <p:spPr>
              <a:xfrm>
                <a:off x="702365" y="543339"/>
                <a:ext cx="9154867" cy="6095999"/>
              </a:xfrm>
            </p:spPr>
            <p:txBody>
              <a:bodyPr>
                <a:normAutofit lnSpcReduction="10000"/>
              </a:bodyPr>
              <a:lstStyle/>
              <a:p>
                <a:pPr marL="0" indent="0" algn="just">
                  <a:buNone/>
                </a:pPr>
                <a:r>
                  <a:rPr lang="id-ID" dirty="0"/>
                  <a:t>Sebuah transformator mempunyai arus masuk sebesar 2 A dan arus keluar 5 A. Apabila jumlah lilitan primer 150 lilitan dan  tegangan primer 220 volt, tentukan jumlah lilitan sekunder dan tegangan sekundernya?</a:t>
                </a:r>
              </a:p>
              <a:p>
                <a:pPr marL="0" indent="0">
                  <a:buNone/>
                </a:pPr>
                <a:r>
                  <a:rPr lang="id-ID" dirty="0"/>
                  <a:t>Diketahui : I</a:t>
                </a:r>
                <a:r>
                  <a:rPr lang="id-ID" baseline="-25000" dirty="0"/>
                  <a:t>p</a:t>
                </a:r>
                <a:r>
                  <a:rPr lang="id-ID" dirty="0"/>
                  <a:t> = 2 A    	            I</a:t>
                </a:r>
                <a:r>
                  <a:rPr lang="id-ID" baseline="-25000" dirty="0"/>
                  <a:t>s</a:t>
                </a:r>
                <a:r>
                  <a:rPr lang="id-ID" dirty="0"/>
                  <a:t> = 5 A</a:t>
                </a:r>
              </a:p>
              <a:p>
                <a:pPr marL="0" indent="0">
                  <a:buNone/>
                </a:pPr>
                <a:r>
                  <a:rPr lang="id-ID" dirty="0"/>
                  <a:t>	     N</a:t>
                </a:r>
                <a:r>
                  <a:rPr lang="id-ID" baseline="-25000" dirty="0"/>
                  <a:t>p</a:t>
                </a:r>
                <a:r>
                  <a:rPr lang="id-ID" dirty="0"/>
                  <a:t> = 150 lilitan          V</a:t>
                </a:r>
                <a:r>
                  <a:rPr lang="id-ID" baseline="-25000" dirty="0"/>
                  <a:t>p</a:t>
                </a:r>
                <a:r>
                  <a:rPr lang="id-ID" dirty="0"/>
                  <a:t>	= 220 volt</a:t>
                </a:r>
              </a:p>
              <a:p>
                <a:pPr marL="0" indent="0">
                  <a:buNone/>
                </a:pPr>
                <a:r>
                  <a:rPr lang="id-ID" dirty="0"/>
                  <a:t>Ditanya : N</a:t>
                </a:r>
                <a:r>
                  <a:rPr lang="id-ID" baseline="-25000" dirty="0"/>
                  <a:t>s</a:t>
                </a:r>
                <a:r>
                  <a:rPr lang="id-ID" dirty="0"/>
                  <a:t> dan V</a:t>
                </a:r>
                <a:r>
                  <a:rPr lang="id-ID" baseline="-25000" dirty="0"/>
                  <a:t>s</a:t>
                </a:r>
                <a:r>
                  <a:rPr lang="id-ID" dirty="0"/>
                  <a:t> = …?</a:t>
                </a:r>
              </a:p>
              <a:p>
                <a:pPr marL="0" indent="0">
                  <a:buNone/>
                </a:pPr>
                <a:r>
                  <a:rPr lang="id-ID" dirty="0"/>
                  <a:t>Jawab : </a:t>
                </a:r>
              </a:p>
              <a:p>
                <a:pPr marL="0" indent="0">
                  <a:buNone/>
                </a:pPr>
                <a:r>
                  <a:rPr lang="id-ID" dirty="0"/>
                  <a:t> </a:t>
                </a:r>
                <a14:m>
                  <m:oMath xmlns:m="http://schemas.openxmlformats.org/officeDocument/2006/math">
                    <m:f>
                      <m:fPr>
                        <m:ctrlPr>
                          <a:rPr lang="id-ID" i="1">
                            <a:latin typeface="Cambria Math" panose="02040503050406030204" pitchFamily="18" charset="0"/>
                          </a:rPr>
                        </m:ctrlPr>
                      </m:fPr>
                      <m:num>
                        <m:sSub>
                          <m:sSubPr>
                            <m:ctrlPr>
                              <a:rPr lang="id-ID" i="1">
                                <a:latin typeface="Cambria Math" panose="02040503050406030204" pitchFamily="18" charset="0"/>
                              </a:rPr>
                            </m:ctrlPr>
                          </m:sSubPr>
                          <m:e>
                            <m:r>
                              <a:rPr lang="id-ID" i="1">
                                <a:latin typeface="Cambria Math"/>
                              </a:rPr>
                              <m:t>𝑁</m:t>
                            </m:r>
                          </m:e>
                          <m:sub>
                            <m:r>
                              <a:rPr lang="id-ID" i="1">
                                <a:latin typeface="Cambria Math"/>
                              </a:rPr>
                              <m:t>𝑃</m:t>
                            </m:r>
                          </m:sub>
                        </m:sSub>
                      </m:num>
                      <m:den>
                        <m:sSub>
                          <m:sSubPr>
                            <m:ctrlPr>
                              <a:rPr lang="id-ID" i="1">
                                <a:latin typeface="Cambria Math" panose="02040503050406030204" pitchFamily="18" charset="0"/>
                              </a:rPr>
                            </m:ctrlPr>
                          </m:sSubPr>
                          <m:e>
                            <m:r>
                              <a:rPr lang="id-ID" i="1">
                                <a:latin typeface="Cambria Math"/>
                              </a:rPr>
                              <m:t>𝑁</m:t>
                            </m:r>
                          </m:e>
                          <m:sub>
                            <m:r>
                              <a:rPr lang="id-ID" i="1">
                                <a:latin typeface="Cambria Math"/>
                              </a:rPr>
                              <m:t>𝑆</m:t>
                            </m:r>
                          </m:sub>
                        </m:sSub>
                      </m:den>
                    </m:f>
                    <m:r>
                      <a:rPr lang="id-ID" i="1">
                        <a:latin typeface="Cambria Math"/>
                      </a:rPr>
                      <m:t>=</m:t>
                    </m:r>
                    <m:f>
                      <m:fPr>
                        <m:ctrlPr>
                          <a:rPr lang="id-ID" i="1">
                            <a:latin typeface="Cambria Math" panose="02040503050406030204" pitchFamily="18" charset="0"/>
                          </a:rPr>
                        </m:ctrlPr>
                      </m:fPr>
                      <m:num>
                        <m:sSub>
                          <m:sSubPr>
                            <m:ctrlPr>
                              <a:rPr lang="id-ID" i="1">
                                <a:latin typeface="Cambria Math" panose="02040503050406030204" pitchFamily="18" charset="0"/>
                              </a:rPr>
                            </m:ctrlPr>
                          </m:sSubPr>
                          <m:e>
                            <m:r>
                              <a:rPr lang="id-ID" i="1">
                                <a:latin typeface="Cambria Math"/>
                              </a:rPr>
                              <m:t>𝐼</m:t>
                            </m:r>
                          </m:e>
                          <m:sub>
                            <m:r>
                              <a:rPr lang="id-ID" i="1">
                                <a:latin typeface="Cambria Math"/>
                              </a:rPr>
                              <m:t>𝑆</m:t>
                            </m:r>
                          </m:sub>
                        </m:sSub>
                      </m:num>
                      <m:den>
                        <m:sSub>
                          <m:sSubPr>
                            <m:ctrlPr>
                              <a:rPr lang="id-ID" i="1">
                                <a:latin typeface="Cambria Math" panose="02040503050406030204" pitchFamily="18" charset="0"/>
                              </a:rPr>
                            </m:ctrlPr>
                          </m:sSubPr>
                          <m:e>
                            <m:r>
                              <a:rPr lang="id-ID" i="1">
                                <a:latin typeface="Cambria Math"/>
                              </a:rPr>
                              <m:t>𝐼</m:t>
                            </m:r>
                          </m:e>
                          <m:sub>
                            <m:r>
                              <a:rPr lang="id-ID" i="1">
                                <a:latin typeface="Cambria Math"/>
                              </a:rPr>
                              <m:t>𝑃</m:t>
                            </m:r>
                          </m:sub>
                        </m:sSub>
                      </m:den>
                    </m:f>
                  </m:oMath>
                </a14:m>
                <a:endParaRPr lang="id-ID" dirty="0"/>
              </a:p>
              <a:p>
                <a:pPr marL="0" indent="0">
                  <a:buNone/>
                </a:pPr>
                <a:r>
                  <a:rPr lang="id-ID" dirty="0"/>
                  <a:t> </a:t>
                </a:r>
                <a14:m>
                  <m:oMath xmlns:m="http://schemas.openxmlformats.org/officeDocument/2006/math">
                    <m:sSub>
                      <m:sSubPr>
                        <m:ctrlPr>
                          <a:rPr lang="id-ID" i="1">
                            <a:latin typeface="Cambria Math" panose="02040503050406030204" pitchFamily="18" charset="0"/>
                          </a:rPr>
                        </m:ctrlPr>
                      </m:sSubPr>
                      <m:e>
                        <m:r>
                          <a:rPr lang="id-ID" i="1">
                            <a:latin typeface="Cambria Math"/>
                          </a:rPr>
                          <m:t>𝑁</m:t>
                        </m:r>
                      </m:e>
                      <m:sub>
                        <m:r>
                          <a:rPr lang="id-ID" i="1">
                            <a:latin typeface="Cambria Math"/>
                          </a:rPr>
                          <m:t>𝑆</m:t>
                        </m:r>
                      </m:sub>
                    </m:sSub>
                    <m:r>
                      <a:rPr lang="id-ID" i="1">
                        <a:latin typeface="Cambria Math"/>
                      </a:rPr>
                      <m:t>=</m:t>
                    </m:r>
                    <m:f>
                      <m:fPr>
                        <m:ctrlPr>
                          <a:rPr lang="id-ID" i="1">
                            <a:latin typeface="Cambria Math" panose="02040503050406030204" pitchFamily="18" charset="0"/>
                          </a:rPr>
                        </m:ctrlPr>
                      </m:fPr>
                      <m:num>
                        <m:sSub>
                          <m:sSubPr>
                            <m:ctrlPr>
                              <a:rPr lang="id-ID" i="1">
                                <a:latin typeface="Cambria Math" panose="02040503050406030204" pitchFamily="18" charset="0"/>
                              </a:rPr>
                            </m:ctrlPr>
                          </m:sSubPr>
                          <m:e>
                            <m:r>
                              <a:rPr lang="id-ID" i="1">
                                <a:latin typeface="Cambria Math"/>
                              </a:rPr>
                              <m:t>𝑁</m:t>
                            </m:r>
                          </m:e>
                          <m:sub>
                            <m:r>
                              <a:rPr lang="id-ID" i="1">
                                <a:latin typeface="Cambria Math"/>
                              </a:rPr>
                              <m:t>𝑃</m:t>
                            </m:r>
                            <m:r>
                              <a:rPr lang="id-ID" i="1">
                                <a:latin typeface="Cambria Math"/>
                              </a:rPr>
                              <m:t> </m:t>
                            </m:r>
                          </m:sub>
                        </m:sSub>
                        <m:r>
                          <a:rPr lang="id-ID" i="1">
                            <a:latin typeface="Cambria Math"/>
                          </a:rPr>
                          <m:t>∙</m:t>
                        </m:r>
                        <m:sSub>
                          <m:sSubPr>
                            <m:ctrlPr>
                              <a:rPr lang="id-ID" i="1">
                                <a:latin typeface="Cambria Math" panose="02040503050406030204" pitchFamily="18" charset="0"/>
                              </a:rPr>
                            </m:ctrlPr>
                          </m:sSubPr>
                          <m:e>
                            <m:r>
                              <a:rPr lang="id-ID" i="1">
                                <a:latin typeface="Cambria Math"/>
                              </a:rPr>
                              <m:t>𝐼</m:t>
                            </m:r>
                          </m:e>
                          <m:sub>
                            <m:r>
                              <a:rPr lang="id-ID" i="1">
                                <a:latin typeface="Cambria Math"/>
                              </a:rPr>
                              <m:t>𝑃</m:t>
                            </m:r>
                          </m:sub>
                        </m:sSub>
                      </m:num>
                      <m:den>
                        <m:sSub>
                          <m:sSubPr>
                            <m:ctrlPr>
                              <a:rPr lang="id-ID" i="1">
                                <a:latin typeface="Cambria Math" panose="02040503050406030204" pitchFamily="18" charset="0"/>
                              </a:rPr>
                            </m:ctrlPr>
                          </m:sSubPr>
                          <m:e>
                            <m:r>
                              <a:rPr lang="id-ID" i="1">
                                <a:latin typeface="Cambria Math"/>
                              </a:rPr>
                              <m:t>𝐼</m:t>
                            </m:r>
                          </m:e>
                          <m:sub>
                            <m:r>
                              <a:rPr lang="id-ID" i="1">
                                <a:latin typeface="Cambria Math"/>
                              </a:rPr>
                              <m:t>𝑆</m:t>
                            </m:r>
                          </m:sub>
                        </m:sSub>
                      </m:den>
                    </m:f>
                  </m:oMath>
                </a14:m>
                <a:endParaRPr lang="id-ID" dirty="0"/>
              </a:p>
              <a:p>
                <a:pPr marL="0" indent="0">
                  <a:buNone/>
                </a:pPr>
                <a:r>
                  <a:rPr lang="id-ID" dirty="0"/>
                  <a:t> </a:t>
                </a:r>
                <a14:m>
                  <m:oMath xmlns:m="http://schemas.openxmlformats.org/officeDocument/2006/math">
                    <m:sSub>
                      <m:sSubPr>
                        <m:ctrlPr>
                          <a:rPr lang="id-ID" i="1">
                            <a:latin typeface="Cambria Math" panose="02040503050406030204" pitchFamily="18" charset="0"/>
                          </a:rPr>
                        </m:ctrlPr>
                      </m:sSubPr>
                      <m:e>
                        <m:r>
                          <a:rPr lang="id-ID" i="1">
                            <a:latin typeface="Cambria Math"/>
                          </a:rPr>
                          <m:t>𝑁</m:t>
                        </m:r>
                      </m:e>
                      <m:sub>
                        <m:r>
                          <a:rPr lang="id-ID" i="1">
                            <a:latin typeface="Cambria Math"/>
                          </a:rPr>
                          <m:t>𝑆</m:t>
                        </m:r>
                      </m:sub>
                    </m:sSub>
                    <m:r>
                      <a:rPr lang="id-ID" i="1">
                        <a:latin typeface="Cambria Math"/>
                      </a:rPr>
                      <m:t>=</m:t>
                    </m:r>
                    <m:f>
                      <m:fPr>
                        <m:ctrlPr>
                          <a:rPr lang="id-ID" i="1">
                            <a:latin typeface="Cambria Math" panose="02040503050406030204" pitchFamily="18" charset="0"/>
                          </a:rPr>
                        </m:ctrlPr>
                      </m:fPr>
                      <m:num>
                        <m:r>
                          <a:rPr lang="id-ID" i="1">
                            <a:latin typeface="Cambria Math"/>
                          </a:rPr>
                          <m:t>150∙2</m:t>
                        </m:r>
                      </m:num>
                      <m:den>
                        <m:r>
                          <a:rPr lang="id-ID" i="1">
                            <a:latin typeface="Cambria Math"/>
                          </a:rPr>
                          <m:t>5</m:t>
                        </m:r>
                      </m:den>
                    </m:f>
                    <m:r>
                      <a:rPr lang="id-ID" i="1">
                        <a:latin typeface="Cambria Math"/>
                      </a:rPr>
                      <m:t>=60 </m:t>
                    </m:r>
                    <m:r>
                      <a:rPr lang="id-ID" i="1">
                        <a:latin typeface="Cambria Math"/>
                      </a:rPr>
                      <m:t>𝑙𝑖𝑙𝑖𝑡𝑎𝑛</m:t>
                    </m:r>
                  </m:oMath>
                </a14:m>
                <a:endParaRPr lang="id-ID" dirty="0"/>
              </a:p>
              <a:p>
                <a:pPr marL="0" indent="0">
                  <a:buNone/>
                </a:pPr>
                <a:endParaRPr lang="id-ID" dirty="0"/>
              </a:p>
              <a:p>
                <a:pPr marL="0" indent="0">
                  <a:buNone/>
                </a:pPr>
                <a:r>
                  <a:rPr lang="id-ID" dirty="0"/>
                  <a:t> </a:t>
                </a:r>
                <a14:m>
                  <m:oMath xmlns:m="http://schemas.openxmlformats.org/officeDocument/2006/math">
                    <m:f>
                      <m:fPr>
                        <m:ctrlPr>
                          <a:rPr lang="id-ID" i="1">
                            <a:latin typeface="Cambria Math" panose="02040503050406030204" pitchFamily="18" charset="0"/>
                          </a:rPr>
                        </m:ctrlPr>
                      </m:fPr>
                      <m:num>
                        <m:sSub>
                          <m:sSubPr>
                            <m:ctrlPr>
                              <a:rPr lang="id-ID" i="1">
                                <a:latin typeface="Cambria Math" panose="02040503050406030204" pitchFamily="18" charset="0"/>
                              </a:rPr>
                            </m:ctrlPr>
                          </m:sSubPr>
                          <m:e>
                            <m:r>
                              <a:rPr lang="id-ID" i="1">
                                <a:latin typeface="Cambria Math"/>
                              </a:rPr>
                              <m:t>𝑉</m:t>
                            </m:r>
                          </m:e>
                          <m:sub>
                            <m:r>
                              <a:rPr lang="id-ID" i="1">
                                <a:latin typeface="Cambria Math"/>
                              </a:rPr>
                              <m:t>𝑃</m:t>
                            </m:r>
                          </m:sub>
                        </m:sSub>
                      </m:num>
                      <m:den>
                        <m:sSub>
                          <m:sSubPr>
                            <m:ctrlPr>
                              <a:rPr lang="id-ID" i="1">
                                <a:latin typeface="Cambria Math" panose="02040503050406030204" pitchFamily="18" charset="0"/>
                              </a:rPr>
                            </m:ctrlPr>
                          </m:sSubPr>
                          <m:e>
                            <m:r>
                              <a:rPr lang="id-ID" i="1">
                                <a:latin typeface="Cambria Math"/>
                              </a:rPr>
                              <m:t>𝑉</m:t>
                            </m:r>
                          </m:e>
                          <m:sub>
                            <m:r>
                              <a:rPr lang="id-ID" i="1">
                                <a:latin typeface="Cambria Math"/>
                              </a:rPr>
                              <m:t>𝑆</m:t>
                            </m:r>
                          </m:sub>
                        </m:sSub>
                      </m:den>
                    </m:f>
                    <m:r>
                      <a:rPr lang="id-ID" i="1">
                        <a:latin typeface="Cambria Math"/>
                      </a:rPr>
                      <m:t>=</m:t>
                    </m:r>
                    <m:f>
                      <m:fPr>
                        <m:ctrlPr>
                          <a:rPr lang="id-ID" i="1">
                            <a:latin typeface="Cambria Math" panose="02040503050406030204" pitchFamily="18" charset="0"/>
                          </a:rPr>
                        </m:ctrlPr>
                      </m:fPr>
                      <m:num>
                        <m:sSub>
                          <m:sSubPr>
                            <m:ctrlPr>
                              <a:rPr lang="id-ID" i="1">
                                <a:latin typeface="Cambria Math" panose="02040503050406030204" pitchFamily="18" charset="0"/>
                              </a:rPr>
                            </m:ctrlPr>
                          </m:sSubPr>
                          <m:e>
                            <m:r>
                              <a:rPr lang="id-ID" i="1">
                                <a:latin typeface="Cambria Math"/>
                              </a:rPr>
                              <m:t>𝑁</m:t>
                            </m:r>
                          </m:e>
                          <m:sub>
                            <m:r>
                              <a:rPr lang="id-ID" i="1">
                                <a:latin typeface="Cambria Math"/>
                              </a:rPr>
                              <m:t>𝑃</m:t>
                            </m:r>
                          </m:sub>
                        </m:sSub>
                      </m:num>
                      <m:den>
                        <m:sSub>
                          <m:sSubPr>
                            <m:ctrlPr>
                              <a:rPr lang="id-ID" i="1">
                                <a:latin typeface="Cambria Math" panose="02040503050406030204" pitchFamily="18" charset="0"/>
                              </a:rPr>
                            </m:ctrlPr>
                          </m:sSubPr>
                          <m:e>
                            <m:r>
                              <a:rPr lang="id-ID" i="1">
                                <a:latin typeface="Cambria Math"/>
                              </a:rPr>
                              <m:t>𝑁</m:t>
                            </m:r>
                          </m:e>
                          <m:sub>
                            <m:r>
                              <a:rPr lang="id-ID" i="1">
                                <a:latin typeface="Cambria Math"/>
                              </a:rPr>
                              <m:t>𝑆</m:t>
                            </m:r>
                          </m:sub>
                        </m:sSub>
                      </m:den>
                    </m:f>
                  </m:oMath>
                </a14:m>
                <a:endParaRPr lang="id-ID" dirty="0"/>
              </a:p>
              <a:p>
                <a:pPr marL="0" indent="0">
                  <a:buNone/>
                </a:pPr>
                <a:r>
                  <a:rPr lang="id-ID" dirty="0"/>
                  <a:t> </a:t>
                </a:r>
                <a14:m>
                  <m:oMath xmlns:m="http://schemas.openxmlformats.org/officeDocument/2006/math">
                    <m:sSub>
                      <m:sSubPr>
                        <m:ctrlPr>
                          <a:rPr lang="id-ID" i="1">
                            <a:latin typeface="Cambria Math" panose="02040503050406030204" pitchFamily="18" charset="0"/>
                          </a:rPr>
                        </m:ctrlPr>
                      </m:sSubPr>
                      <m:e>
                        <m:r>
                          <a:rPr lang="id-ID" i="1">
                            <a:latin typeface="Cambria Math"/>
                          </a:rPr>
                          <m:t>𝑉</m:t>
                        </m:r>
                      </m:e>
                      <m:sub>
                        <m:r>
                          <a:rPr lang="id-ID" i="1">
                            <a:latin typeface="Cambria Math"/>
                          </a:rPr>
                          <m:t>𝑆</m:t>
                        </m:r>
                      </m:sub>
                    </m:sSub>
                    <m:r>
                      <a:rPr lang="id-ID" i="1">
                        <a:latin typeface="Cambria Math"/>
                      </a:rPr>
                      <m:t>=</m:t>
                    </m:r>
                    <m:f>
                      <m:fPr>
                        <m:ctrlPr>
                          <a:rPr lang="id-ID" i="1">
                            <a:latin typeface="Cambria Math" panose="02040503050406030204" pitchFamily="18" charset="0"/>
                          </a:rPr>
                        </m:ctrlPr>
                      </m:fPr>
                      <m:num>
                        <m:sSub>
                          <m:sSubPr>
                            <m:ctrlPr>
                              <a:rPr lang="id-ID" i="1">
                                <a:latin typeface="Cambria Math" panose="02040503050406030204" pitchFamily="18" charset="0"/>
                              </a:rPr>
                            </m:ctrlPr>
                          </m:sSubPr>
                          <m:e>
                            <m:r>
                              <a:rPr lang="id-ID" i="1">
                                <a:latin typeface="Cambria Math"/>
                              </a:rPr>
                              <m:t>𝑉</m:t>
                            </m:r>
                          </m:e>
                          <m:sub>
                            <m:r>
                              <a:rPr lang="id-ID" i="1">
                                <a:latin typeface="Cambria Math"/>
                              </a:rPr>
                              <m:t>𝑃</m:t>
                            </m:r>
                            <m:r>
                              <a:rPr lang="id-ID" i="1">
                                <a:latin typeface="Cambria Math"/>
                              </a:rPr>
                              <m:t> </m:t>
                            </m:r>
                          </m:sub>
                        </m:sSub>
                        <m:r>
                          <a:rPr lang="id-ID" i="1">
                            <a:latin typeface="Cambria Math"/>
                          </a:rPr>
                          <m:t>∙</m:t>
                        </m:r>
                        <m:sSub>
                          <m:sSubPr>
                            <m:ctrlPr>
                              <a:rPr lang="id-ID" i="1">
                                <a:latin typeface="Cambria Math" panose="02040503050406030204" pitchFamily="18" charset="0"/>
                              </a:rPr>
                            </m:ctrlPr>
                          </m:sSubPr>
                          <m:e>
                            <m:r>
                              <a:rPr lang="id-ID" i="1">
                                <a:latin typeface="Cambria Math"/>
                              </a:rPr>
                              <m:t>𝑁</m:t>
                            </m:r>
                          </m:e>
                          <m:sub>
                            <m:r>
                              <a:rPr lang="id-ID" i="1">
                                <a:latin typeface="Cambria Math"/>
                              </a:rPr>
                              <m:t>𝑆</m:t>
                            </m:r>
                          </m:sub>
                        </m:sSub>
                      </m:num>
                      <m:den>
                        <m:sSub>
                          <m:sSubPr>
                            <m:ctrlPr>
                              <a:rPr lang="id-ID" i="1">
                                <a:latin typeface="Cambria Math" panose="02040503050406030204" pitchFamily="18" charset="0"/>
                              </a:rPr>
                            </m:ctrlPr>
                          </m:sSubPr>
                          <m:e>
                            <m:r>
                              <a:rPr lang="id-ID" i="1">
                                <a:latin typeface="Cambria Math"/>
                              </a:rPr>
                              <m:t>𝑁</m:t>
                            </m:r>
                          </m:e>
                          <m:sub>
                            <m:r>
                              <a:rPr lang="id-ID" i="1">
                                <a:latin typeface="Cambria Math"/>
                              </a:rPr>
                              <m:t>𝑃</m:t>
                            </m:r>
                          </m:sub>
                        </m:sSub>
                      </m:den>
                    </m:f>
                  </m:oMath>
                </a14:m>
                <a:endParaRPr lang="id-ID" dirty="0"/>
              </a:p>
              <a:p>
                <a:pPr marL="0" indent="0">
                  <a:buNone/>
                </a:pPr>
                <a:r>
                  <a:rPr lang="id-ID" dirty="0"/>
                  <a:t> </a:t>
                </a:r>
                <a14:m>
                  <m:oMath xmlns:m="http://schemas.openxmlformats.org/officeDocument/2006/math">
                    <m:sSub>
                      <m:sSubPr>
                        <m:ctrlPr>
                          <a:rPr lang="id-ID" i="1">
                            <a:latin typeface="Cambria Math" panose="02040503050406030204" pitchFamily="18" charset="0"/>
                          </a:rPr>
                        </m:ctrlPr>
                      </m:sSubPr>
                      <m:e>
                        <m:r>
                          <a:rPr lang="id-ID" i="1">
                            <a:latin typeface="Cambria Math"/>
                          </a:rPr>
                          <m:t>𝑉</m:t>
                        </m:r>
                      </m:e>
                      <m:sub>
                        <m:r>
                          <a:rPr lang="id-ID" i="1">
                            <a:latin typeface="Cambria Math"/>
                          </a:rPr>
                          <m:t>𝑆</m:t>
                        </m:r>
                      </m:sub>
                    </m:sSub>
                    <m:r>
                      <a:rPr lang="id-ID" i="1">
                        <a:latin typeface="Cambria Math"/>
                      </a:rPr>
                      <m:t>=</m:t>
                    </m:r>
                    <m:f>
                      <m:fPr>
                        <m:ctrlPr>
                          <a:rPr lang="id-ID" i="1">
                            <a:latin typeface="Cambria Math" panose="02040503050406030204" pitchFamily="18" charset="0"/>
                          </a:rPr>
                        </m:ctrlPr>
                      </m:fPr>
                      <m:num>
                        <m:r>
                          <a:rPr lang="id-ID" i="1">
                            <a:latin typeface="Cambria Math"/>
                          </a:rPr>
                          <m:t>220∙60</m:t>
                        </m:r>
                      </m:num>
                      <m:den>
                        <m:r>
                          <a:rPr lang="id-ID" i="1">
                            <a:latin typeface="Cambria Math"/>
                          </a:rPr>
                          <m:t>150</m:t>
                        </m:r>
                      </m:den>
                    </m:f>
                    <m:r>
                      <a:rPr lang="id-ID" i="1">
                        <a:latin typeface="Cambria Math"/>
                      </a:rPr>
                      <m:t>=88 </m:t>
                    </m:r>
                    <m:r>
                      <a:rPr lang="id-ID" i="1">
                        <a:latin typeface="Cambria Math"/>
                      </a:rPr>
                      <m:t>𝑉𝑜𝑙𝑡</m:t>
                    </m:r>
                  </m:oMath>
                </a14:m>
                <a:endParaRPr lang="id-ID" dirty="0"/>
              </a:p>
            </p:txBody>
          </p:sp>
        </mc:Choice>
        <mc:Fallback>
          <p:sp>
            <p:nvSpPr>
              <p:cNvPr id="3" name="Content Placeholder 2">
                <a:extLst>
                  <a:ext uri="{FF2B5EF4-FFF2-40B4-BE49-F238E27FC236}">
                    <a16:creationId xmlns:a16="http://schemas.microsoft.com/office/drawing/2014/main" id="{C3B7B30F-F99D-4479-AEF5-F4ADF30EC75C}"/>
                  </a:ext>
                </a:extLst>
              </p:cNvPr>
              <p:cNvSpPr>
                <a:spLocks noGrp="1" noRot="1" noChangeAspect="1" noMove="1" noResize="1" noEditPoints="1" noAdjustHandles="1" noChangeArrowheads="1" noChangeShapeType="1" noTextEdit="1"/>
              </p:cNvSpPr>
              <p:nvPr>
                <p:ph idx="1"/>
              </p:nvPr>
            </p:nvSpPr>
            <p:spPr>
              <a:xfrm>
                <a:off x="702365" y="543339"/>
                <a:ext cx="9154867" cy="6095999"/>
              </a:xfrm>
              <a:blipFill>
                <a:blip r:embed="rId2"/>
                <a:stretch>
                  <a:fillRect l="-533" t="-1000" r="-599"/>
                </a:stretch>
              </a:blipFill>
            </p:spPr>
            <p:txBody>
              <a:bodyPr/>
              <a:lstStyle/>
              <a:p>
                <a:r>
                  <a:rPr lang="en-ID">
                    <a:noFill/>
                  </a:rPr>
                  <a:t> </a:t>
                </a:r>
              </a:p>
            </p:txBody>
          </p:sp>
        </mc:Fallback>
      </mc:AlternateContent>
    </p:spTree>
    <p:extLst>
      <p:ext uri="{BB962C8B-B14F-4D97-AF65-F5344CB8AC3E}">
        <p14:creationId xmlns:p14="http://schemas.microsoft.com/office/powerpoint/2010/main" val="2461758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5F0EF8-48AC-4546-91ED-2C7865B1CFF7}"/>
                  </a:ext>
                </a:extLst>
              </p:cNvPr>
              <p:cNvSpPr>
                <a:spLocks noGrp="1"/>
              </p:cNvSpPr>
              <p:nvPr>
                <p:ph idx="1"/>
              </p:nvPr>
            </p:nvSpPr>
            <p:spPr>
              <a:xfrm>
                <a:off x="1261872" y="689114"/>
                <a:ext cx="8595360" cy="5491024"/>
              </a:xfrm>
            </p:spPr>
            <p:txBody>
              <a:bodyPr/>
              <a:lstStyle/>
              <a:p>
                <a:pPr marL="342900" indent="-342900">
                  <a:buAutoNum type="arabicPeriod"/>
                </a:pPr>
                <a:r>
                  <a:rPr lang="id-ID" dirty="0"/>
                  <a:t>Efisiensi tranformator</a:t>
                </a:r>
              </a:p>
              <a:p>
                <a:pPr marL="0" indent="0" algn="just">
                  <a:buNone/>
                </a:pPr>
                <a:r>
                  <a:rPr lang="id-ID" dirty="0"/>
                  <a:t>	Efisiensi tranformastor merupakan perbandingan antara daya masukan dengan daya keluaran. Trafo yang mempunyai efisiensi 100% mempunyai jumlah daya yang masuk sama dengan jumlah daya yang keluar dari trafo. Tetapi, terdapat beberapa hal yang dapat mengakitbatkan besar daya yang masuk ke trafo tidak sama dengan daya yang keluar. Antara lain berubahnya energi masukan dalam piranti menjadi energi panas, sehingga besar daya yang keluar tidak sama dengan daya yang masuk.</a:t>
                </a:r>
              </a:p>
              <a:p>
                <a:pPr marL="0" indent="0">
                  <a:buNone/>
                </a:pPr>
                <a:r>
                  <a:rPr lang="id-ID" b="1" dirty="0"/>
                  <a:t> 			</a:t>
                </a:r>
                <a14:m>
                  <m:oMath xmlns:m="http://schemas.openxmlformats.org/officeDocument/2006/math">
                    <m:r>
                      <a:rPr lang="id-ID" b="1" i="1">
                        <a:latin typeface="Cambria Math"/>
                      </a:rPr>
                      <m:t>𝜼</m:t>
                    </m:r>
                    <m:r>
                      <a:rPr lang="id-ID" b="1" i="1">
                        <a:latin typeface="Cambria Math"/>
                      </a:rPr>
                      <m:t>=</m:t>
                    </m:r>
                    <m:f>
                      <m:fPr>
                        <m:ctrlPr>
                          <a:rPr lang="id-ID" b="1" i="1">
                            <a:latin typeface="Cambria Math" panose="02040503050406030204" pitchFamily="18" charset="0"/>
                          </a:rPr>
                        </m:ctrlPr>
                      </m:fPr>
                      <m:num>
                        <m:sSub>
                          <m:sSubPr>
                            <m:ctrlPr>
                              <a:rPr lang="id-ID" b="1" i="1">
                                <a:latin typeface="Cambria Math" panose="02040503050406030204" pitchFamily="18" charset="0"/>
                              </a:rPr>
                            </m:ctrlPr>
                          </m:sSubPr>
                          <m:e>
                            <m:r>
                              <a:rPr lang="id-ID" b="1" i="1">
                                <a:latin typeface="Cambria Math"/>
                              </a:rPr>
                              <m:t>𝑷</m:t>
                            </m:r>
                          </m:e>
                          <m:sub>
                            <m:r>
                              <a:rPr lang="id-ID" b="1" i="1">
                                <a:latin typeface="Cambria Math"/>
                              </a:rPr>
                              <m:t>𝑺</m:t>
                            </m:r>
                          </m:sub>
                        </m:sSub>
                      </m:num>
                      <m:den>
                        <m:sSub>
                          <m:sSubPr>
                            <m:ctrlPr>
                              <a:rPr lang="id-ID" b="1" i="1">
                                <a:latin typeface="Cambria Math" panose="02040503050406030204" pitchFamily="18" charset="0"/>
                              </a:rPr>
                            </m:ctrlPr>
                          </m:sSubPr>
                          <m:e>
                            <m:r>
                              <a:rPr lang="id-ID" b="1" i="1">
                                <a:latin typeface="Cambria Math"/>
                              </a:rPr>
                              <m:t>𝑷</m:t>
                            </m:r>
                          </m:e>
                          <m:sub>
                            <m:r>
                              <a:rPr lang="id-ID" b="1" i="1">
                                <a:latin typeface="Cambria Math"/>
                              </a:rPr>
                              <m:t>𝑷</m:t>
                            </m:r>
                          </m:sub>
                        </m:sSub>
                      </m:den>
                    </m:f>
                    <m:r>
                      <a:rPr lang="id-ID" b="1" i="1">
                        <a:latin typeface="Cambria Math"/>
                      </a:rPr>
                      <m:t>×</m:t>
                    </m:r>
                    <m:r>
                      <a:rPr lang="id-ID" b="1" i="1">
                        <a:latin typeface="Cambria Math"/>
                      </a:rPr>
                      <m:t>𝟏𝟎𝟎</m:t>
                    </m:r>
                    <m:r>
                      <a:rPr lang="id-ID" b="1" i="1">
                        <a:latin typeface="Cambria Math"/>
                      </a:rPr>
                      <m:t> %</m:t>
                    </m:r>
                  </m:oMath>
                </a14:m>
                <a:endParaRPr lang="id-ID" dirty="0"/>
              </a:p>
              <a:p>
                <a:pPr marL="0" indent="0">
                  <a:buNone/>
                </a:pPr>
                <a:r>
                  <a:rPr lang="id-ID" b="1" dirty="0"/>
                  <a:t> 			</a:t>
                </a:r>
                <a14:m>
                  <m:oMath xmlns:m="http://schemas.openxmlformats.org/officeDocument/2006/math">
                    <m:r>
                      <a:rPr lang="id-ID" b="1" i="1">
                        <a:latin typeface="Cambria Math"/>
                      </a:rPr>
                      <m:t>𝜼</m:t>
                    </m:r>
                    <m:r>
                      <a:rPr lang="id-ID" b="1" i="1">
                        <a:latin typeface="Cambria Math"/>
                      </a:rPr>
                      <m:t>=</m:t>
                    </m:r>
                    <m:f>
                      <m:fPr>
                        <m:ctrlPr>
                          <a:rPr lang="id-ID" b="1" i="1">
                            <a:latin typeface="Cambria Math" panose="02040503050406030204" pitchFamily="18" charset="0"/>
                          </a:rPr>
                        </m:ctrlPr>
                      </m:fPr>
                      <m:num>
                        <m:sSub>
                          <m:sSubPr>
                            <m:ctrlPr>
                              <a:rPr lang="id-ID" b="1" i="1">
                                <a:latin typeface="Cambria Math" panose="02040503050406030204" pitchFamily="18" charset="0"/>
                              </a:rPr>
                            </m:ctrlPr>
                          </m:sSubPr>
                          <m:e>
                            <m:r>
                              <a:rPr lang="id-ID" b="1" i="1">
                                <a:latin typeface="Cambria Math"/>
                              </a:rPr>
                              <m:t>𝑽</m:t>
                            </m:r>
                          </m:e>
                          <m:sub>
                            <m:r>
                              <a:rPr lang="id-ID" b="1" i="1">
                                <a:latin typeface="Cambria Math"/>
                              </a:rPr>
                              <m:t>𝑺</m:t>
                            </m:r>
                          </m:sub>
                        </m:sSub>
                        <m:r>
                          <a:rPr lang="id-ID" b="1" i="1">
                            <a:latin typeface="Cambria Math"/>
                          </a:rPr>
                          <m:t>∙</m:t>
                        </m:r>
                        <m:sSub>
                          <m:sSubPr>
                            <m:ctrlPr>
                              <a:rPr lang="id-ID" b="1" i="1">
                                <a:latin typeface="Cambria Math" panose="02040503050406030204" pitchFamily="18" charset="0"/>
                              </a:rPr>
                            </m:ctrlPr>
                          </m:sSubPr>
                          <m:e>
                            <m:r>
                              <a:rPr lang="id-ID" b="1" i="1">
                                <a:latin typeface="Cambria Math"/>
                              </a:rPr>
                              <m:t>𝑰</m:t>
                            </m:r>
                          </m:e>
                          <m:sub>
                            <m:r>
                              <a:rPr lang="id-ID" b="1" i="1">
                                <a:latin typeface="Cambria Math"/>
                              </a:rPr>
                              <m:t>𝑺</m:t>
                            </m:r>
                          </m:sub>
                        </m:sSub>
                      </m:num>
                      <m:den>
                        <m:sSub>
                          <m:sSubPr>
                            <m:ctrlPr>
                              <a:rPr lang="id-ID" b="1" i="1">
                                <a:latin typeface="Cambria Math" panose="02040503050406030204" pitchFamily="18" charset="0"/>
                              </a:rPr>
                            </m:ctrlPr>
                          </m:sSubPr>
                          <m:e>
                            <m:r>
                              <a:rPr lang="id-ID" b="1" i="1">
                                <a:latin typeface="Cambria Math"/>
                              </a:rPr>
                              <m:t>𝑽</m:t>
                            </m:r>
                          </m:e>
                          <m:sub>
                            <m:r>
                              <a:rPr lang="id-ID" b="1" i="1">
                                <a:latin typeface="Cambria Math"/>
                              </a:rPr>
                              <m:t>𝑷</m:t>
                            </m:r>
                          </m:sub>
                        </m:sSub>
                        <m:r>
                          <a:rPr lang="id-ID" b="1" i="1">
                            <a:latin typeface="Cambria Math"/>
                          </a:rPr>
                          <m:t>∙</m:t>
                        </m:r>
                        <m:sSub>
                          <m:sSubPr>
                            <m:ctrlPr>
                              <a:rPr lang="id-ID" b="1" i="1">
                                <a:latin typeface="Cambria Math" panose="02040503050406030204" pitchFamily="18" charset="0"/>
                              </a:rPr>
                            </m:ctrlPr>
                          </m:sSubPr>
                          <m:e>
                            <m:r>
                              <a:rPr lang="id-ID" b="1" i="1">
                                <a:latin typeface="Cambria Math"/>
                              </a:rPr>
                              <m:t>𝑰</m:t>
                            </m:r>
                          </m:e>
                          <m:sub>
                            <m:r>
                              <a:rPr lang="id-ID" b="1" i="1">
                                <a:latin typeface="Cambria Math"/>
                              </a:rPr>
                              <m:t>𝑷</m:t>
                            </m:r>
                          </m:sub>
                        </m:sSub>
                      </m:den>
                    </m:f>
                    <m:r>
                      <a:rPr lang="id-ID" b="1" i="1">
                        <a:latin typeface="Cambria Math"/>
                      </a:rPr>
                      <m:t>×</m:t>
                    </m:r>
                    <m:r>
                      <a:rPr lang="id-ID" b="1" i="1">
                        <a:latin typeface="Cambria Math"/>
                      </a:rPr>
                      <m:t>𝟏𝟎𝟎</m:t>
                    </m:r>
                    <m:r>
                      <a:rPr lang="id-ID" b="1" i="1">
                        <a:latin typeface="Cambria Math"/>
                      </a:rPr>
                      <m:t> %</m:t>
                    </m:r>
                  </m:oMath>
                </a14:m>
                <a:endParaRPr lang="id-ID" dirty="0"/>
              </a:p>
              <a:p>
                <a:pPr marL="0" indent="0">
                  <a:buNone/>
                </a:pPr>
                <a:r>
                  <a:rPr lang="id-ID" dirty="0"/>
                  <a:t> Keterangan :  </a:t>
                </a:r>
              </a:p>
              <a:p>
                <a:pPr marL="0" indent="0">
                  <a:buNone/>
                </a:pPr>
                <a:r>
                  <a:rPr lang="id-ID" dirty="0">
                    <a:ea typeface="Cambria Math" panose="02040503050406030204" pitchFamily="18" charset="0"/>
                  </a:rPr>
                  <a:t> </a:t>
                </a:r>
                <a14:m>
                  <m:oMath xmlns:m="http://schemas.openxmlformats.org/officeDocument/2006/math">
                    <m:r>
                      <a:rPr lang="id-ID" i="1" smtClean="0">
                        <a:latin typeface="Cambria Math" panose="02040503050406030204" pitchFamily="18" charset="0"/>
                        <a:ea typeface="Cambria Math" panose="02040503050406030204" pitchFamily="18" charset="0"/>
                      </a:rPr>
                      <m:t>𝜂</m:t>
                    </m:r>
                  </m:oMath>
                </a14:m>
                <a:r>
                  <a:rPr lang="id-ID" dirty="0"/>
                  <a:t> = efisiensi tranformator (%)</a:t>
                </a:r>
              </a:p>
              <a:p>
                <a:pPr marL="0" indent="0">
                  <a:buNone/>
                </a:pPr>
                <a:r>
                  <a:rPr lang="id-ID" dirty="0"/>
                  <a:t>P</a:t>
                </a:r>
                <a:r>
                  <a:rPr lang="id-ID" baseline="-25000" dirty="0"/>
                  <a:t>p</a:t>
                </a:r>
                <a:r>
                  <a:rPr lang="id-ID" dirty="0"/>
                  <a:t> = daya pada kumparan primer (watt)</a:t>
                </a:r>
              </a:p>
              <a:p>
                <a:pPr marL="0" indent="0">
                  <a:buNone/>
                </a:pPr>
                <a:r>
                  <a:rPr lang="id-ID" dirty="0"/>
                  <a:t>P</a:t>
                </a:r>
                <a:r>
                  <a:rPr lang="id-ID" baseline="-25000" dirty="0"/>
                  <a:t>s</a:t>
                </a:r>
                <a:r>
                  <a:rPr lang="id-ID" dirty="0"/>
                  <a:t> = daya pada kumparan sekunder (watt)</a:t>
                </a:r>
              </a:p>
              <a:p>
                <a:pPr marL="0" indent="0" algn="just">
                  <a:buNone/>
                </a:pPr>
                <a:endParaRPr lang="id-ID" dirty="0"/>
              </a:p>
            </p:txBody>
          </p:sp>
        </mc:Choice>
        <mc:Fallback xmlns="">
          <p:sp>
            <p:nvSpPr>
              <p:cNvPr id="3" name="Content Placeholder 2">
                <a:extLst>
                  <a:ext uri="{FF2B5EF4-FFF2-40B4-BE49-F238E27FC236}">
                    <a16:creationId xmlns:a16="http://schemas.microsoft.com/office/drawing/2014/main" id="{845F0EF8-48AC-4546-91ED-2C7865B1CFF7}"/>
                  </a:ext>
                </a:extLst>
              </p:cNvPr>
              <p:cNvSpPr>
                <a:spLocks noGrp="1" noRot="1" noChangeAspect="1" noMove="1" noResize="1" noEditPoints="1" noAdjustHandles="1" noChangeArrowheads="1" noChangeShapeType="1" noTextEdit="1"/>
              </p:cNvSpPr>
              <p:nvPr>
                <p:ph idx="1"/>
              </p:nvPr>
            </p:nvSpPr>
            <p:spPr>
              <a:xfrm>
                <a:off x="1261872" y="689114"/>
                <a:ext cx="8595360" cy="5491024"/>
              </a:xfrm>
              <a:blipFill>
                <a:blip r:embed="rId2"/>
                <a:stretch>
                  <a:fillRect l="-567" t="-777" r="-567" b="-1110"/>
                </a:stretch>
              </a:blipFill>
            </p:spPr>
            <p:txBody>
              <a:bodyPr/>
              <a:lstStyle/>
              <a:p>
                <a:r>
                  <a:rPr lang="id-ID">
                    <a:noFill/>
                  </a:rPr>
                  <a:t> </a:t>
                </a:r>
              </a:p>
            </p:txBody>
          </p:sp>
        </mc:Fallback>
      </mc:AlternateContent>
    </p:spTree>
    <p:extLst>
      <p:ext uri="{BB962C8B-B14F-4D97-AF65-F5344CB8AC3E}">
        <p14:creationId xmlns:p14="http://schemas.microsoft.com/office/powerpoint/2010/main" val="2966179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5A60DA5-BB8F-43AE-B71D-19DD8CCBA3AD}"/>
                  </a:ext>
                </a:extLst>
              </p:cNvPr>
              <p:cNvSpPr>
                <a:spLocks noGrp="1"/>
              </p:cNvSpPr>
              <p:nvPr>
                <p:ph idx="1"/>
              </p:nvPr>
            </p:nvSpPr>
            <p:spPr>
              <a:xfrm>
                <a:off x="1261872" y="755374"/>
                <a:ext cx="8595360" cy="5424763"/>
              </a:xfrm>
            </p:spPr>
            <p:txBody>
              <a:bodyPr>
                <a:normAutofit/>
              </a:bodyPr>
              <a:lstStyle/>
              <a:p>
                <a:pPr marL="0" indent="0">
                  <a:buNone/>
                </a:pPr>
                <a:r>
                  <a:rPr lang="id-ID" dirty="0"/>
                  <a:t>Contoh :</a:t>
                </a:r>
              </a:p>
              <a:p>
                <a:pPr marL="0" indent="0" algn="just">
                  <a:buNone/>
                </a:pPr>
                <a:r>
                  <a:rPr lang="id-ID" dirty="0"/>
                  <a:t>Perbandingan kumparan primer dan sekunder pada sebuah transformator adalah 5 : 3, sedangkan perbandingan arus sekunder dan arus primer adalah 4 : 3. Tentukan besarnya efisiensi trafo tersebut?</a:t>
                </a:r>
              </a:p>
              <a:p>
                <a:pPr marL="0" indent="0">
                  <a:buNone/>
                </a:pPr>
                <a:r>
                  <a:rPr lang="id-ID" dirty="0"/>
                  <a:t>Penyelesaian</a:t>
                </a:r>
              </a:p>
              <a:p>
                <a:pPr marL="0" indent="0">
                  <a:buNone/>
                </a:pPr>
                <a:r>
                  <a:rPr lang="id-ID" dirty="0"/>
                  <a:t>Diketahui : N</a:t>
                </a:r>
                <a:r>
                  <a:rPr lang="id-ID" baseline="-25000" dirty="0"/>
                  <a:t>p</a:t>
                </a:r>
                <a:r>
                  <a:rPr lang="id-ID" dirty="0"/>
                  <a:t> : N</a:t>
                </a:r>
                <a:r>
                  <a:rPr lang="id-ID" baseline="-25000" dirty="0"/>
                  <a:t>s</a:t>
                </a:r>
                <a:r>
                  <a:rPr lang="id-ID" dirty="0"/>
                  <a:t> = 5 : 3</a:t>
                </a:r>
              </a:p>
              <a:p>
                <a:pPr marL="0" indent="0">
                  <a:buNone/>
                </a:pPr>
                <a:r>
                  <a:rPr lang="id-ID" dirty="0"/>
                  <a:t>	      I</a:t>
                </a:r>
                <a:r>
                  <a:rPr lang="id-ID" baseline="-25000" dirty="0"/>
                  <a:t>s</a:t>
                </a:r>
                <a:r>
                  <a:rPr lang="id-ID" dirty="0"/>
                  <a:t>   : I</a:t>
                </a:r>
                <a:r>
                  <a:rPr lang="id-ID" baseline="-25000" dirty="0"/>
                  <a:t>p</a:t>
                </a:r>
                <a:r>
                  <a:rPr lang="id-ID" dirty="0"/>
                  <a:t> = 4 : 3</a:t>
                </a:r>
              </a:p>
              <a:p>
                <a:pPr marL="0" indent="0">
                  <a:buNone/>
                </a:pPr>
                <a:r>
                  <a:rPr lang="id-ID" dirty="0"/>
                  <a:t>Ditanya : </a:t>
                </a:r>
                <a14:m>
                  <m:oMath xmlns:m="http://schemas.openxmlformats.org/officeDocument/2006/math">
                    <m:r>
                      <a:rPr lang="id-ID" i="1" smtClean="0">
                        <a:latin typeface="Cambria Math" panose="02040503050406030204" pitchFamily="18" charset="0"/>
                        <a:ea typeface="Cambria Math" panose="02040503050406030204" pitchFamily="18" charset="0"/>
                      </a:rPr>
                      <m:t>𝜂</m:t>
                    </m:r>
                  </m:oMath>
                </a14:m>
                <a:r>
                  <a:rPr lang="id-ID" dirty="0"/>
                  <a:t> = ...?</a:t>
                </a:r>
              </a:p>
              <a:p>
                <a:pPr marL="0" indent="0">
                  <a:buNone/>
                </a:pPr>
                <a:r>
                  <a:rPr lang="id-ID" dirty="0"/>
                  <a:t>Jawab :</a:t>
                </a:r>
              </a:p>
              <a:p>
                <a:pPr marL="0" indent="0">
                  <a:buNone/>
                </a:pPr>
                <a:r>
                  <a:rPr lang="id-ID" dirty="0"/>
                  <a:t> 	</a:t>
                </a:r>
                <a14:m>
                  <m:oMath xmlns:m="http://schemas.openxmlformats.org/officeDocument/2006/math">
                    <m:f>
                      <m:fPr>
                        <m:ctrlPr>
                          <a:rPr lang="id-ID" i="1">
                            <a:latin typeface="Cambria Math" panose="02040503050406030204" pitchFamily="18" charset="0"/>
                          </a:rPr>
                        </m:ctrlPr>
                      </m:fPr>
                      <m:num>
                        <m:sSub>
                          <m:sSubPr>
                            <m:ctrlPr>
                              <a:rPr lang="id-ID" i="1">
                                <a:latin typeface="Cambria Math" panose="02040503050406030204" pitchFamily="18" charset="0"/>
                              </a:rPr>
                            </m:ctrlPr>
                          </m:sSubPr>
                          <m:e>
                            <m:r>
                              <a:rPr lang="id-ID" i="1">
                                <a:latin typeface="Cambria Math"/>
                              </a:rPr>
                              <m:t>𝑉</m:t>
                            </m:r>
                          </m:e>
                          <m:sub>
                            <m:r>
                              <a:rPr lang="id-ID" i="1">
                                <a:latin typeface="Cambria Math"/>
                              </a:rPr>
                              <m:t>𝑃</m:t>
                            </m:r>
                          </m:sub>
                        </m:sSub>
                      </m:num>
                      <m:den>
                        <m:sSub>
                          <m:sSubPr>
                            <m:ctrlPr>
                              <a:rPr lang="id-ID" i="1">
                                <a:latin typeface="Cambria Math" panose="02040503050406030204" pitchFamily="18" charset="0"/>
                              </a:rPr>
                            </m:ctrlPr>
                          </m:sSubPr>
                          <m:e>
                            <m:r>
                              <a:rPr lang="id-ID" i="1">
                                <a:latin typeface="Cambria Math"/>
                              </a:rPr>
                              <m:t>𝑉</m:t>
                            </m:r>
                          </m:e>
                          <m:sub>
                            <m:r>
                              <a:rPr lang="id-ID" i="1">
                                <a:latin typeface="Cambria Math"/>
                              </a:rPr>
                              <m:t>𝑆</m:t>
                            </m:r>
                          </m:sub>
                        </m:sSub>
                      </m:den>
                    </m:f>
                    <m:r>
                      <a:rPr lang="id-ID" i="1">
                        <a:latin typeface="Cambria Math"/>
                      </a:rPr>
                      <m:t>=</m:t>
                    </m:r>
                    <m:f>
                      <m:fPr>
                        <m:ctrlPr>
                          <a:rPr lang="id-ID" i="1">
                            <a:latin typeface="Cambria Math" panose="02040503050406030204" pitchFamily="18" charset="0"/>
                          </a:rPr>
                        </m:ctrlPr>
                      </m:fPr>
                      <m:num>
                        <m:sSub>
                          <m:sSubPr>
                            <m:ctrlPr>
                              <a:rPr lang="id-ID" i="1">
                                <a:latin typeface="Cambria Math" panose="02040503050406030204" pitchFamily="18" charset="0"/>
                              </a:rPr>
                            </m:ctrlPr>
                          </m:sSubPr>
                          <m:e>
                            <m:r>
                              <a:rPr lang="id-ID" i="1">
                                <a:latin typeface="Cambria Math"/>
                              </a:rPr>
                              <m:t>𝑁</m:t>
                            </m:r>
                          </m:e>
                          <m:sub>
                            <m:r>
                              <a:rPr lang="id-ID" i="1">
                                <a:latin typeface="Cambria Math"/>
                              </a:rPr>
                              <m:t>𝑃</m:t>
                            </m:r>
                          </m:sub>
                        </m:sSub>
                      </m:num>
                      <m:den>
                        <m:sSub>
                          <m:sSubPr>
                            <m:ctrlPr>
                              <a:rPr lang="id-ID" i="1">
                                <a:latin typeface="Cambria Math" panose="02040503050406030204" pitchFamily="18" charset="0"/>
                              </a:rPr>
                            </m:ctrlPr>
                          </m:sSubPr>
                          <m:e>
                            <m:r>
                              <a:rPr lang="id-ID" i="1">
                                <a:latin typeface="Cambria Math"/>
                              </a:rPr>
                              <m:t>𝑁</m:t>
                            </m:r>
                          </m:e>
                          <m:sub>
                            <m:r>
                              <a:rPr lang="id-ID" i="1">
                                <a:latin typeface="Cambria Math"/>
                              </a:rPr>
                              <m:t>𝑆</m:t>
                            </m:r>
                          </m:sub>
                        </m:sSub>
                      </m:den>
                    </m:f>
                    <m:r>
                      <a:rPr lang="id-ID" i="1">
                        <a:latin typeface="Cambria Math"/>
                      </a:rPr>
                      <m:t>=</m:t>
                    </m:r>
                    <m:f>
                      <m:fPr>
                        <m:ctrlPr>
                          <a:rPr lang="id-ID" i="1">
                            <a:latin typeface="Cambria Math" panose="02040503050406030204" pitchFamily="18" charset="0"/>
                          </a:rPr>
                        </m:ctrlPr>
                      </m:fPr>
                      <m:num>
                        <m:r>
                          <a:rPr lang="id-ID" i="1">
                            <a:latin typeface="Cambria Math"/>
                          </a:rPr>
                          <m:t>5</m:t>
                        </m:r>
                      </m:num>
                      <m:den>
                        <m:r>
                          <a:rPr lang="id-ID" i="1">
                            <a:latin typeface="Cambria Math"/>
                          </a:rPr>
                          <m:t>3</m:t>
                        </m:r>
                      </m:den>
                    </m:f>
                  </m:oMath>
                </a14:m>
                <a:endParaRPr lang="id-ID" dirty="0"/>
              </a:p>
              <a:p>
                <a:pPr marL="0" indent="0">
                  <a:buNone/>
                </a:pPr>
                <a:r>
                  <a:rPr lang="id-ID" dirty="0"/>
                  <a:t>	</a:t>
                </a:r>
                <a14:m>
                  <m:oMath xmlns:m="http://schemas.openxmlformats.org/officeDocument/2006/math">
                    <m:r>
                      <a:rPr lang="id-ID" i="1">
                        <a:latin typeface="Cambria Math"/>
                      </a:rPr>
                      <m:t>𝜂</m:t>
                    </m:r>
                    <m:r>
                      <a:rPr lang="id-ID" i="1">
                        <a:latin typeface="Cambria Math"/>
                      </a:rPr>
                      <m:t>=</m:t>
                    </m:r>
                    <m:f>
                      <m:fPr>
                        <m:ctrlPr>
                          <a:rPr lang="id-ID" i="1">
                            <a:latin typeface="Cambria Math" panose="02040503050406030204" pitchFamily="18" charset="0"/>
                          </a:rPr>
                        </m:ctrlPr>
                      </m:fPr>
                      <m:num>
                        <m:sSub>
                          <m:sSubPr>
                            <m:ctrlPr>
                              <a:rPr lang="id-ID" i="1">
                                <a:latin typeface="Cambria Math" panose="02040503050406030204" pitchFamily="18" charset="0"/>
                              </a:rPr>
                            </m:ctrlPr>
                          </m:sSubPr>
                          <m:e>
                            <m:r>
                              <a:rPr lang="id-ID" i="1">
                                <a:latin typeface="Cambria Math"/>
                              </a:rPr>
                              <m:t>𝑉</m:t>
                            </m:r>
                          </m:e>
                          <m:sub>
                            <m:r>
                              <a:rPr lang="id-ID" i="1">
                                <a:latin typeface="Cambria Math"/>
                              </a:rPr>
                              <m:t>𝑆</m:t>
                            </m:r>
                          </m:sub>
                        </m:sSub>
                        <m:r>
                          <a:rPr lang="id-ID" i="1">
                            <a:latin typeface="Cambria Math"/>
                          </a:rPr>
                          <m:t>∙</m:t>
                        </m:r>
                        <m:sSub>
                          <m:sSubPr>
                            <m:ctrlPr>
                              <a:rPr lang="id-ID" i="1">
                                <a:latin typeface="Cambria Math" panose="02040503050406030204" pitchFamily="18" charset="0"/>
                              </a:rPr>
                            </m:ctrlPr>
                          </m:sSubPr>
                          <m:e>
                            <m:r>
                              <a:rPr lang="id-ID" i="1">
                                <a:latin typeface="Cambria Math"/>
                              </a:rPr>
                              <m:t>𝐼</m:t>
                            </m:r>
                          </m:e>
                          <m:sub>
                            <m:r>
                              <a:rPr lang="id-ID" i="1">
                                <a:latin typeface="Cambria Math"/>
                              </a:rPr>
                              <m:t>𝑆</m:t>
                            </m:r>
                          </m:sub>
                        </m:sSub>
                      </m:num>
                      <m:den>
                        <m:sSub>
                          <m:sSubPr>
                            <m:ctrlPr>
                              <a:rPr lang="id-ID" i="1">
                                <a:latin typeface="Cambria Math" panose="02040503050406030204" pitchFamily="18" charset="0"/>
                              </a:rPr>
                            </m:ctrlPr>
                          </m:sSubPr>
                          <m:e>
                            <m:r>
                              <a:rPr lang="id-ID" i="1">
                                <a:latin typeface="Cambria Math"/>
                              </a:rPr>
                              <m:t>𝑉</m:t>
                            </m:r>
                          </m:e>
                          <m:sub>
                            <m:r>
                              <a:rPr lang="id-ID" i="1">
                                <a:latin typeface="Cambria Math"/>
                              </a:rPr>
                              <m:t>𝑃</m:t>
                            </m:r>
                          </m:sub>
                        </m:sSub>
                        <m:r>
                          <a:rPr lang="id-ID" i="1">
                            <a:latin typeface="Cambria Math"/>
                          </a:rPr>
                          <m:t>∙</m:t>
                        </m:r>
                        <m:sSub>
                          <m:sSubPr>
                            <m:ctrlPr>
                              <a:rPr lang="id-ID" i="1">
                                <a:latin typeface="Cambria Math" panose="02040503050406030204" pitchFamily="18" charset="0"/>
                              </a:rPr>
                            </m:ctrlPr>
                          </m:sSubPr>
                          <m:e>
                            <m:r>
                              <a:rPr lang="id-ID" i="1">
                                <a:latin typeface="Cambria Math"/>
                              </a:rPr>
                              <m:t>𝐼</m:t>
                            </m:r>
                          </m:e>
                          <m:sub>
                            <m:r>
                              <a:rPr lang="id-ID" i="1">
                                <a:latin typeface="Cambria Math"/>
                              </a:rPr>
                              <m:t>𝑃</m:t>
                            </m:r>
                          </m:sub>
                        </m:sSub>
                      </m:den>
                    </m:f>
                    <m:r>
                      <a:rPr lang="id-ID" i="1">
                        <a:latin typeface="Cambria Math"/>
                      </a:rPr>
                      <m:t>×100 %</m:t>
                    </m:r>
                  </m:oMath>
                </a14:m>
                <a:endParaRPr lang="id-ID" dirty="0"/>
              </a:p>
              <a:p>
                <a:pPr marL="0" indent="0">
                  <a:buNone/>
                </a:pPr>
                <a:r>
                  <a:rPr lang="id-ID" dirty="0"/>
                  <a:t>	</a:t>
                </a:r>
                <a14:m>
                  <m:oMath xmlns:m="http://schemas.openxmlformats.org/officeDocument/2006/math">
                    <m:r>
                      <a:rPr lang="id-ID" i="1">
                        <a:latin typeface="Cambria Math"/>
                      </a:rPr>
                      <m:t>𝜂</m:t>
                    </m:r>
                    <m:r>
                      <a:rPr lang="id-ID" i="1">
                        <a:latin typeface="Cambria Math"/>
                      </a:rPr>
                      <m:t>=</m:t>
                    </m:r>
                    <m:f>
                      <m:fPr>
                        <m:ctrlPr>
                          <a:rPr lang="id-ID" i="1">
                            <a:latin typeface="Cambria Math" panose="02040503050406030204" pitchFamily="18" charset="0"/>
                          </a:rPr>
                        </m:ctrlPr>
                      </m:fPr>
                      <m:num>
                        <m:r>
                          <a:rPr lang="id-ID" i="1">
                            <a:latin typeface="Cambria Math"/>
                          </a:rPr>
                          <m:t>3∙4</m:t>
                        </m:r>
                      </m:num>
                      <m:den>
                        <m:r>
                          <a:rPr lang="id-ID" i="1">
                            <a:latin typeface="Cambria Math"/>
                          </a:rPr>
                          <m:t>5∙3</m:t>
                        </m:r>
                      </m:den>
                    </m:f>
                    <m:r>
                      <a:rPr lang="id-ID" i="1">
                        <a:latin typeface="Cambria Math"/>
                      </a:rPr>
                      <m:t>×100 %</m:t>
                    </m:r>
                  </m:oMath>
                </a14:m>
                <a:endParaRPr lang="id-ID" dirty="0"/>
              </a:p>
              <a:p>
                <a:pPr marL="0" indent="0">
                  <a:buNone/>
                </a:pPr>
                <a:r>
                  <a:rPr lang="id-ID" dirty="0"/>
                  <a:t>	</a:t>
                </a:r>
                <a14:m>
                  <m:oMath xmlns:m="http://schemas.openxmlformats.org/officeDocument/2006/math">
                    <m:r>
                      <a:rPr lang="id-ID" i="1">
                        <a:latin typeface="Cambria Math"/>
                      </a:rPr>
                      <m:t>𝜂</m:t>
                    </m:r>
                    <m:r>
                      <a:rPr lang="id-ID" i="1">
                        <a:latin typeface="Cambria Math"/>
                      </a:rPr>
                      <m:t>=80 %</m:t>
                    </m:r>
                  </m:oMath>
                </a14:m>
                <a:endParaRPr lang="id-ID" dirty="0"/>
              </a:p>
              <a:p>
                <a:pPr marL="0" indent="0">
                  <a:buNone/>
                </a:pPr>
                <a:endParaRPr lang="id-ID" dirty="0"/>
              </a:p>
            </p:txBody>
          </p:sp>
        </mc:Choice>
        <mc:Fallback>
          <p:sp>
            <p:nvSpPr>
              <p:cNvPr id="3" name="Content Placeholder 2">
                <a:extLst>
                  <a:ext uri="{FF2B5EF4-FFF2-40B4-BE49-F238E27FC236}">
                    <a16:creationId xmlns:a16="http://schemas.microsoft.com/office/drawing/2014/main" id="{35A60DA5-BB8F-43AE-B71D-19DD8CCBA3AD}"/>
                  </a:ext>
                </a:extLst>
              </p:cNvPr>
              <p:cNvSpPr>
                <a:spLocks noGrp="1" noRot="1" noChangeAspect="1" noMove="1" noResize="1" noEditPoints="1" noAdjustHandles="1" noChangeArrowheads="1" noChangeShapeType="1" noTextEdit="1"/>
              </p:cNvSpPr>
              <p:nvPr>
                <p:ph idx="1"/>
              </p:nvPr>
            </p:nvSpPr>
            <p:spPr>
              <a:xfrm>
                <a:off x="1261872" y="755374"/>
                <a:ext cx="8595360" cy="5424763"/>
              </a:xfrm>
              <a:blipFill>
                <a:blip r:embed="rId2"/>
                <a:stretch>
                  <a:fillRect l="-567" t="-787" r="-567"/>
                </a:stretch>
              </a:blipFill>
            </p:spPr>
            <p:txBody>
              <a:bodyPr/>
              <a:lstStyle/>
              <a:p>
                <a:r>
                  <a:rPr lang="en-ID">
                    <a:noFill/>
                  </a:rPr>
                  <a:t> </a:t>
                </a:r>
              </a:p>
            </p:txBody>
          </p:sp>
        </mc:Fallback>
      </mc:AlternateContent>
    </p:spTree>
    <p:extLst>
      <p:ext uri="{BB962C8B-B14F-4D97-AF65-F5344CB8AC3E}">
        <p14:creationId xmlns:p14="http://schemas.microsoft.com/office/powerpoint/2010/main" val="288128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91A33B-62B7-4CE7-9F91-18A982AA1436}"/>
                  </a:ext>
                </a:extLst>
              </p:cNvPr>
              <p:cNvSpPr>
                <a:spLocks noGrp="1"/>
              </p:cNvSpPr>
              <p:nvPr>
                <p:ph idx="1"/>
              </p:nvPr>
            </p:nvSpPr>
            <p:spPr>
              <a:xfrm>
                <a:off x="1261872" y="728870"/>
                <a:ext cx="8595360" cy="5451267"/>
              </a:xfrm>
            </p:spPr>
            <p:txBody>
              <a:bodyPr/>
              <a:lstStyle/>
              <a:p>
                <a:pPr marL="0" indent="0">
                  <a:buNone/>
                </a:pPr>
                <a:r>
                  <a:rPr lang="id-ID" dirty="0"/>
                  <a:t>2. Rugi daya</a:t>
                </a:r>
              </a:p>
              <a:p>
                <a:pPr marL="0" indent="0" algn="just">
                  <a:buNone/>
                </a:pPr>
                <a:r>
                  <a:rPr lang="id-ID" dirty="0"/>
                  <a:t>Rugi daya adalah selisih antara daya yang masuk ke transformator dengan daya yang keluar dari transformator. Besar daya yang masuk dikurangi dengan daya yang keluar. </a:t>
                </a:r>
              </a:p>
              <a:p>
                <a:pPr marL="0" indent="0">
                  <a:buNone/>
                </a:pPr>
                <a14:m>
                  <m:oMathPara xmlns:m="http://schemas.openxmlformats.org/officeDocument/2006/math">
                    <m:oMathParaPr>
                      <m:jc m:val="centerGroup"/>
                    </m:oMathParaPr>
                    <m:oMath xmlns:m="http://schemas.openxmlformats.org/officeDocument/2006/math">
                      <m:sSub>
                        <m:sSubPr>
                          <m:ctrlPr>
                            <a:rPr lang="id-ID" b="1" i="1">
                              <a:latin typeface="Cambria Math" panose="02040503050406030204" pitchFamily="18" charset="0"/>
                            </a:rPr>
                          </m:ctrlPr>
                        </m:sSubPr>
                        <m:e>
                          <m:r>
                            <a:rPr lang="id-ID" b="1" i="1">
                              <a:latin typeface="Cambria Math"/>
                            </a:rPr>
                            <m:t>𝑷</m:t>
                          </m:r>
                        </m:e>
                        <m:sub>
                          <m:r>
                            <a:rPr lang="id-ID" b="1" i="1">
                              <a:latin typeface="Cambria Math"/>
                            </a:rPr>
                            <m:t>𝒉</m:t>
                          </m:r>
                        </m:sub>
                      </m:sSub>
                      <m:r>
                        <a:rPr lang="id-ID" b="1" i="1">
                          <a:latin typeface="Cambria Math"/>
                        </a:rPr>
                        <m:t>=</m:t>
                      </m:r>
                      <m:sSub>
                        <m:sSubPr>
                          <m:ctrlPr>
                            <a:rPr lang="id-ID" b="1" i="1">
                              <a:latin typeface="Cambria Math" panose="02040503050406030204" pitchFamily="18" charset="0"/>
                            </a:rPr>
                          </m:ctrlPr>
                        </m:sSubPr>
                        <m:e>
                          <m:r>
                            <a:rPr lang="id-ID" b="1" i="1">
                              <a:latin typeface="Cambria Math"/>
                            </a:rPr>
                            <m:t>𝑷</m:t>
                          </m:r>
                        </m:e>
                        <m:sub>
                          <m:r>
                            <a:rPr lang="id-ID" b="1" i="1">
                              <a:latin typeface="Cambria Math"/>
                            </a:rPr>
                            <m:t>𝑷</m:t>
                          </m:r>
                        </m:sub>
                      </m:sSub>
                      <m:r>
                        <a:rPr lang="id-ID" b="1" i="1">
                          <a:latin typeface="Cambria Math"/>
                        </a:rPr>
                        <m:t>−</m:t>
                      </m:r>
                      <m:sSub>
                        <m:sSubPr>
                          <m:ctrlPr>
                            <a:rPr lang="id-ID" b="1" i="1">
                              <a:latin typeface="Cambria Math" panose="02040503050406030204" pitchFamily="18" charset="0"/>
                            </a:rPr>
                          </m:ctrlPr>
                        </m:sSubPr>
                        <m:e>
                          <m:r>
                            <a:rPr lang="id-ID" b="1" i="1">
                              <a:latin typeface="Cambria Math"/>
                            </a:rPr>
                            <m:t>𝑷</m:t>
                          </m:r>
                        </m:e>
                        <m:sub>
                          <m:r>
                            <a:rPr lang="id-ID" b="1" i="1">
                              <a:latin typeface="Cambria Math"/>
                            </a:rPr>
                            <m:t>𝑺</m:t>
                          </m:r>
                        </m:sub>
                      </m:sSub>
                    </m:oMath>
                  </m:oMathPara>
                </a14:m>
                <a:endParaRPr lang="id-ID" dirty="0"/>
              </a:p>
              <a:p>
                <a:pPr marL="0" indent="0">
                  <a:buNone/>
                </a:pPr>
                <a:r>
                  <a:rPr lang="id-ID" dirty="0"/>
                  <a:t>Keterangan :</a:t>
                </a:r>
              </a:p>
              <a:p>
                <a:pPr marL="0" indent="0">
                  <a:buNone/>
                </a:pPr>
                <a:r>
                  <a:rPr lang="id-ID" dirty="0"/>
                  <a:t>P</a:t>
                </a:r>
                <a:r>
                  <a:rPr lang="id-ID" baseline="-25000" dirty="0"/>
                  <a:t>h</a:t>
                </a:r>
                <a:r>
                  <a:rPr lang="id-ID" dirty="0"/>
                  <a:t> = Rugi daya (watt)</a:t>
                </a:r>
              </a:p>
              <a:p>
                <a:pPr marL="0" indent="0">
                  <a:buNone/>
                </a:pPr>
                <a:r>
                  <a:rPr lang="id-ID" dirty="0"/>
                  <a:t>P</a:t>
                </a:r>
                <a:r>
                  <a:rPr lang="id-ID" baseline="-25000" dirty="0"/>
                  <a:t>p</a:t>
                </a:r>
                <a:r>
                  <a:rPr lang="id-ID" dirty="0"/>
                  <a:t> = daya pada kumparan primer (watt)</a:t>
                </a:r>
              </a:p>
              <a:p>
                <a:pPr marL="0" indent="0">
                  <a:buNone/>
                </a:pPr>
                <a:r>
                  <a:rPr lang="id-ID" dirty="0"/>
                  <a:t>P</a:t>
                </a:r>
                <a:r>
                  <a:rPr lang="id-ID" baseline="-25000" dirty="0"/>
                  <a:t>s</a:t>
                </a:r>
                <a:r>
                  <a:rPr lang="id-ID" dirty="0"/>
                  <a:t> = daya pada kumparan sekunder (watt)</a:t>
                </a:r>
              </a:p>
              <a:p>
                <a:pPr marL="0" indent="0">
                  <a:buNone/>
                </a:pPr>
                <a:endParaRPr lang="id-ID" dirty="0"/>
              </a:p>
              <a:p>
                <a:pPr marL="0" indent="0">
                  <a:buNone/>
                </a:pPr>
                <a:endParaRPr lang="id-ID" dirty="0"/>
              </a:p>
            </p:txBody>
          </p:sp>
        </mc:Choice>
        <mc:Fallback xmlns="">
          <p:sp>
            <p:nvSpPr>
              <p:cNvPr id="3" name="Content Placeholder 2">
                <a:extLst>
                  <a:ext uri="{FF2B5EF4-FFF2-40B4-BE49-F238E27FC236}">
                    <a16:creationId xmlns:a16="http://schemas.microsoft.com/office/drawing/2014/main" id="{3991A33B-62B7-4CE7-9F91-18A982AA1436}"/>
                  </a:ext>
                </a:extLst>
              </p:cNvPr>
              <p:cNvSpPr>
                <a:spLocks noGrp="1" noRot="1" noChangeAspect="1" noMove="1" noResize="1" noEditPoints="1" noAdjustHandles="1" noChangeArrowheads="1" noChangeShapeType="1" noTextEdit="1"/>
              </p:cNvSpPr>
              <p:nvPr>
                <p:ph idx="1"/>
              </p:nvPr>
            </p:nvSpPr>
            <p:spPr>
              <a:xfrm>
                <a:off x="1261872" y="728870"/>
                <a:ext cx="8595360" cy="5451267"/>
              </a:xfrm>
              <a:blipFill>
                <a:blip r:embed="rId2"/>
                <a:stretch>
                  <a:fillRect l="-567" t="-895" r="-567"/>
                </a:stretch>
              </a:blipFill>
            </p:spPr>
            <p:txBody>
              <a:bodyPr/>
              <a:lstStyle/>
              <a:p>
                <a:r>
                  <a:rPr lang="id-ID">
                    <a:noFill/>
                  </a:rPr>
                  <a:t> </a:t>
                </a:r>
              </a:p>
            </p:txBody>
          </p:sp>
        </mc:Fallback>
      </mc:AlternateContent>
    </p:spTree>
    <p:extLst>
      <p:ext uri="{BB962C8B-B14F-4D97-AF65-F5344CB8AC3E}">
        <p14:creationId xmlns:p14="http://schemas.microsoft.com/office/powerpoint/2010/main" val="1422777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24B71D3-2B2B-4526-A7A8-8C20D49A7073}"/>
                  </a:ext>
                </a:extLst>
              </p:cNvPr>
              <p:cNvSpPr>
                <a:spLocks noGrp="1"/>
              </p:cNvSpPr>
              <p:nvPr>
                <p:ph idx="1"/>
              </p:nvPr>
            </p:nvSpPr>
            <p:spPr>
              <a:xfrm>
                <a:off x="1261872" y="291548"/>
                <a:ext cx="8595360" cy="6308035"/>
              </a:xfrm>
            </p:spPr>
            <p:txBody>
              <a:bodyPr>
                <a:normAutofit fontScale="92500" lnSpcReduction="10000"/>
              </a:bodyPr>
              <a:lstStyle/>
              <a:p>
                <a:pPr marL="0" indent="0" algn="just">
                  <a:buNone/>
                </a:pPr>
                <a:r>
                  <a:rPr lang="id-ID" dirty="0"/>
                  <a:t>Tranformator dalam </a:t>
                </a:r>
                <a:r>
                  <a:rPr lang="id-ID" i="1" dirty="0"/>
                  <a:t>power supply</a:t>
                </a:r>
                <a:r>
                  <a:rPr lang="id-ID" dirty="0"/>
                  <a:t>, maka peralatan listrik dan komunikasi tidak  akan menyala. Jika sebuah trafo step up digunakan untuk mengubah tegangan 40 V menjadi 220 Vdengan efisiensi 75% dan kumparan sekunder dihubungkan dengan lampu 60 watt, hitunglah berapa besar rugi dayanya?</a:t>
                </a:r>
              </a:p>
              <a:p>
                <a:pPr marL="0" indent="0">
                  <a:buNone/>
                </a:pPr>
                <a:r>
                  <a:rPr lang="id-ID" dirty="0"/>
                  <a:t>Penyelesaian</a:t>
                </a:r>
              </a:p>
              <a:p>
                <a:pPr marL="0" indent="0">
                  <a:buNone/>
                </a:pPr>
                <a:r>
                  <a:rPr lang="id-ID" dirty="0"/>
                  <a:t>Diketahui :     Vp = 40 V		η = 75 %</a:t>
                </a:r>
              </a:p>
              <a:p>
                <a:pPr marL="0" indent="0">
                  <a:buNone/>
                </a:pPr>
                <a:r>
                  <a:rPr lang="id-ID" dirty="0"/>
                  <a:t>	       Vs = 220 V		Ps = 60 watt	</a:t>
                </a:r>
              </a:p>
              <a:p>
                <a:pPr marL="0" indent="0">
                  <a:buNone/>
                </a:pPr>
                <a:r>
                  <a:rPr lang="id-ID" dirty="0"/>
                  <a:t>Ditanya : P</a:t>
                </a:r>
                <a:r>
                  <a:rPr lang="id-ID" baseline="-25000" dirty="0"/>
                  <a:t>h</a:t>
                </a:r>
                <a:r>
                  <a:rPr lang="id-ID" dirty="0"/>
                  <a:t> ?</a:t>
                </a:r>
              </a:p>
              <a:p>
                <a:pPr marL="0" indent="0">
                  <a:buNone/>
                </a:pPr>
                <a:r>
                  <a:rPr lang="id-ID" dirty="0"/>
                  <a:t>Jawab</a:t>
                </a:r>
              </a:p>
              <a:p>
                <a:pPr marL="0" indent="0">
                  <a:buNone/>
                </a:pPr>
                <a:r>
                  <a:rPr lang="id-ID" dirty="0"/>
                  <a:t>	</a:t>
                </a:r>
                <a14:m>
                  <m:oMath xmlns:m="http://schemas.openxmlformats.org/officeDocument/2006/math">
                    <m:r>
                      <a:rPr lang="id-ID" i="1">
                        <a:latin typeface="Cambria Math"/>
                      </a:rPr>
                      <m:t>𝜂</m:t>
                    </m:r>
                    <m:r>
                      <a:rPr lang="id-ID" i="1">
                        <a:latin typeface="Cambria Math"/>
                      </a:rPr>
                      <m:t>=</m:t>
                    </m:r>
                    <m:f>
                      <m:fPr>
                        <m:ctrlPr>
                          <a:rPr lang="id-ID" i="1">
                            <a:latin typeface="Cambria Math" panose="02040503050406030204" pitchFamily="18" charset="0"/>
                          </a:rPr>
                        </m:ctrlPr>
                      </m:fPr>
                      <m:num>
                        <m:sSub>
                          <m:sSubPr>
                            <m:ctrlPr>
                              <a:rPr lang="id-ID" i="1">
                                <a:latin typeface="Cambria Math" panose="02040503050406030204" pitchFamily="18" charset="0"/>
                              </a:rPr>
                            </m:ctrlPr>
                          </m:sSubPr>
                          <m:e>
                            <m:r>
                              <a:rPr lang="id-ID" i="1">
                                <a:latin typeface="Cambria Math"/>
                              </a:rPr>
                              <m:t>𝑃</m:t>
                            </m:r>
                          </m:e>
                          <m:sub>
                            <m:r>
                              <a:rPr lang="id-ID" i="1">
                                <a:latin typeface="Cambria Math"/>
                              </a:rPr>
                              <m:t>𝑆</m:t>
                            </m:r>
                          </m:sub>
                        </m:sSub>
                      </m:num>
                      <m:den>
                        <m:sSub>
                          <m:sSubPr>
                            <m:ctrlPr>
                              <a:rPr lang="id-ID" i="1">
                                <a:latin typeface="Cambria Math" panose="02040503050406030204" pitchFamily="18" charset="0"/>
                              </a:rPr>
                            </m:ctrlPr>
                          </m:sSubPr>
                          <m:e>
                            <m:r>
                              <a:rPr lang="id-ID" i="1">
                                <a:latin typeface="Cambria Math"/>
                              </a:rPr>
                              <m:t>𝑉</m:t>
                            </m:r>
                          </m:e>
                          <m:sub>
                            <m:r>
                              <a:rPr lang="id-ID" i="1">
                                <a:latin typeface="Cambria Math"/>
                              </a:rPr>
                              <m:t>𝑃</m:t>
                            </m:r>
                          </m:sub>
                        </m:sSub>
                        <m:r>
                          <a:rPr lang="id-ID" i="1">
                            <a:latin typeface="Cambria Math"/>
                          </a:rPr>
                          <m:t>∙</m:t>
                        </m:r>
                        <m:sSub>
                          <m:sSubPr>
                            <m:ctrlPr>
                              <a:rPr lang="id-ID" i="1">
                                <a:latin typeface="Cambria Math" panose="02040503050406030204" pitchFamily="18" charset="0"/>
                              </a:rPr>
                            </m:ctrlPr>
                          </m:sSubPr>
                          <m:e>
                            <m:r>
                              <a:rPr lang="id-ID" i="1">
                                <a:latin typeface="Cambria Math"/>
                              </a:rPr>
                              <m:t>𝐼</m:t>
                            </m:r>
                          </m:e>
                          <m:sub>
                            <m:r>
                              <a:rPr lang="id-ID" i="1">
                                <a:latin typeface="Cambria Math"/>
                              </a:rPr>
                              <m:t>𝑃</m:t>
                            </m:r>
                          </m:sub>
                        </m:sSub>
                      </m:den>
                    </m:f>
                    <m:r>
                      <a:rPr lang="id-ID" i="1">
                        <a:latin typeface="Cambria Math"/>
                      </a:rPr>
                      <m:t>×100 %</m:t>
                    </m:r>
                  </m:oMath>
                </a14:m>
                <a:endParaRPr lang="id-ID" dirty="0"/>
              </a:p>
              <a:p>
                <a:pPr marL="0" indent="0">
                  <a:buNone/>
                </a:pPr>
                <a:r>
                  <a:rPr lang="id-ID" dirty="0"/>
                  <a:t>	</a:t>
                </a:r>
                <a14:m>
                  <m:oMath xmlns:m="http://schemas.openxmlformats.org/officeDocument/2006/math">
                    <m:r>
                      <a:rPr lang="id-ID" i="1">
                        <a:latin typeface="Cambria Math"/>
                      </a:rPr>
                      <m:t>75 %=</m:t>
                    </m:r>
                    <m:f>
                      <m:fPr>
                        <m:ctrlPr>
                          <a:rPr lang="id-ID" i="1">
                            <a:latin typeface="Cambria Math" panose="02040503050406030204" pitchFamily="18" charset="0"/>
                          </a:rPr>
                        </m:ctrlPr>
                      </m:fPr>
                      <m:num>
                        <m:r>
                          <a:rPr lang="id-ID" i="1">
                            <a:latin typeface="Cambria Math"/>
                          </a:rPr>
                          <m:t>60</m:t>
                        </m:r>
                      </m:num>
                      <m:den>
                        <m:r>
                          <a:rPr lang="id-ID" i="1">
                            <a:latin typeface="Cambria Math"/>
                          </a:rPr>
                          <m:t>40∙</m:t>
                        </m:r>
                        <m:sSub>
                          <m:sSubPr>
                            <m:ctrlPr>
                              <a:rPr lang="id-ID" i="1">
                                <a:latin typeface="Cambria Math" panose="02040503050406030204" pitchFamily="18" charset="0"/>
                              </a:rPr>
                            </m:ctrlPr>
                          </m:sSubPr>
                          <m:e>
                            <m:r>
                              <a:rPr lang="id-ID" i="1">
                                <a:latin typeface="Cambria Math"/>
                              </a:rPr>
                              <m:t>𝐼</m:t>
                            </m:r>
                          </m:e>
                          <m:sub>
                            <m:r>
                              <a:rPr lang="id-ID" i="1">
                                <a:latin typeface="Cambria Math"/>
                              </a:rPr>
                              <m:t>𝑃</m:t>
                            </m:r>
                          </m:sub>
                        </m:sSub>
                      </m:den>
                    </m:f>
                    <m:r>
                      <a:rPr lang="id-ID" i="1">
                        <a:latin typeface="Cambria Math"/>
                      </a:rPr>
                      <m:t>×100 %</m:t>
                    </m:r>
                  </m:oMath>
                </a14:m>
                <a:endParaRPr lang="id-ID" dirty="0"/>
              </a:p>
              <a:p>
                <a:pPr marL="0" indent="0">
                  <a:buNone/>
                </a:pPr>
                <a:r>
                  <a:rPr lang="id-ID" dirty="0"/>
                  <a:t> 	</a:t>
                </a:r>
                <a14:m>
                  <m:oMath xmlns:m="http://schemas.openxmlformats.org/officeDocument/2006/math">
                    <m:sSub>
                      <m:sSubPr>
                        <m:ctrlPr>
                          <a:rPr lang="id-ID" i="1">
                            <a:latin typeface="Cambria Math" panose="02040503050406030204" pitchFamily="18" charset="0"/>
                          </a:rPr>
                        </m:ctrlPr>
                      </m:sSubPr>
                      <m:e>
                        <m:r>
                          <a:rPr lang="id-ID" i="1">
                            <a:latin typeface="Cambria Math"/>
                          </a:rPr>
                          <m:t>𝐼</m:t>
                        </m:r>
                      </m:e>
                      <m:sub>
                        <m:r>
                          <a:rPr lang="id-ID" i="1">
                            <a:latin typeface="Cambria Math"/>
                          </a:rPr>
                          <m:t>𝑃</m:t>
                        </m:r>
                      </m:sub>
                    </m:sSub>
                    <m:r>
                      <a:rPr lang="id-ID" i="1">
                        <a:latin typeface="Cambria Math"/>
                      </a:rPr>
                      <m:t>=</m:t>
                    </m:r>
                    <m:f>
                      <m:fPr>
                        <m:ctrlPr>
                          <a:rPr lang="id-ID" i="1">
                            <a:latin typeface="Cambria Math" panose="02040503050406030204" pitchFamily="18" charset="0"/>
                          </a:rPr>
                        </m:ctrlPr>
                      </m:fPr>
                      <m:num>
                        <m:r>
                          <a:rPr lang="id-ID" i="1">
                            <a:latin typeface="Cambria Math"/>
                          </a:rPr>
                          <m:t>6000</m:t>
                        </m:r>
                      </m:num>
                      <m:den>
                        <m:r>
                          <a:rPr lang="id-ID" i="1">
                            <a:latin typeface="Cambria Math"/>
                          </a:rPr>
                          <m:t>40∙75</m:t>
                        </m:r>
                      </m:den>
                    </m:f>
                    <m:r>
                      <a:rPr lang="id-ID" i="1">
                        <a:latin typeface="Cambria Math"/>
                      </a:rPr>
                      <m:t>=2 </m:t>
                    </m:r>
                    <m:r>
                      <a:rPr lang="id-ID" i="1">
                        <a:latin typeface="Cambria Math"/>
                      </a:rPr>
                      <m:t>𝐴</m:t>
                    </m:r>
                  </m:oMath>
                </a14:m>
                <a:endParaRPr lang="id-ID" dirty="0"/>
              </a:p>
              <a:p>
                <a:pPr marL="0" indent="0">
                  <a:buNone/>
                </a:pPr>
                <a:r>
                  <a:rPr lang="id-ID" dirty="0"/>
                  <a:t>       Sehingga, rugi daya </a:t>
                </a:r>
              </a:p>
              <a:p>
                <a:pPr marL="0" indent="0">
                  <a:buNone/>
                </a:pPr>
                <a:r>
                  <a:rPr lang="id-ID" dirty="0"/>
                  <a:t>	</a:t>
                </a:r>
                <a14:m>
                  <m:oMath xmlns:m="http://schemas.openxmlformats.org/officeDocument/2006/math">
                    <m:sSub>
                      <m:sSubPr>
                        <m:ctrlPr>
                          <a:rPr lang="id-ID" i="1">
                            <a:latin typeface="Cambria Math" panose="02040503050406030204" pitchFamily="18" charset="0"/>
                          </a:rPr>
                        </m:ctrlPr>
                      </m:sSubPr>
                      <m:e>
                        <m:r>
                          <a:rPr lang="id-ID" i="1">
                            <a:latin typeface="Cambria Math"/>
                          </a:rPr>
                          <m:t>𝑃</m:t>
                        </m:r>
                      </m:e>
                      <m:sub>
                        <m:r>
                          <a:rPr lang="id-ID" i="1">
                            <a:latin typeface="Cambria Math"/>
                          </a:rPr>
                          <m:t>h</m:t>
                        </m:r>
                      </m:sub>
                    </m:sSub>
                    <m:r>
                      <a:rPr lang="id-ID" i="1">
                        <a:latin typeface="Cambria Math"/>
                      </a:rPr>
                      <m:t>=</m:t>
                    </m:r>
                    <m:sSub>
                      <m:sSubPr>
                        <m:ctrlPr>
                          <a:rPr lang="id-ID" i="1">
                            <a:latin typeface="Cambria Math" panose="02040503050406030204" pitchFamily="18" charset="0"/>
                          </a:rPr>
                        </m:ctrlPr>
                      </m:sSubPr>
                      <m:e>
                        <m:r>
                          <a:rPr lang="id-ID" i="1">
                            <a:latin typeface="Cambria Math"/>
                          </a:rPr>
                          <m:t>𝑃</m:t>
                        </m:r>
                      </m:e>
                      <m:sub>
                        <m:r>
                          <a:rPr lang="id-ID" i="1">
                            <a:latin typeface="Cambria Math"/>
                          </a:rPr>
                          <m:t>𝑃</m:t>
                        </m:r>
                      </m:sub>
                    </m:sSub>
                    <m:r>
                      <a:rPr lang="id-ID" i="1">
                        <a:latin typeface="Cambria Math"/>
                      </a:rPr>
                      <m:t>−</m:t>
                    </m:r>
                    <m:sSub>
                      <m:sSubPr>
                        <m:ctrlPr>
                          <a:rPr lang="id-ID" i="1">
                            <a:latin typeface="Cambria Math" panose="02040503050406030204" pitchFamily="18" charset="0"/>
                          </a:rPr>
                        </m:ctrlPr>
                      </m:sSubPr>
                      <m:e>
                        <m:r>
                          <a:rPr lang="id-ID" i="1">
                            <a:latin typeface="Cambria Math"/>
                          </a:rPr>
                          <m:t>𝑃</m:t>
                        </m:r>
                      </m:e>
                      <m:sub>
                        <m:r>
                          <a:rPr lang="id-ID" i="1">
                            <a:latin typeface="Cambria Math"/>
                          </a:rPr>
                          <m:t>𝑆</m:t>
                        </m:r>
                      </m:sub>
                    </m:sSub>
                  </m:oMath>
                </a14:m>
                <a:endParaRPr lang="id-ID" dirty="0"/>
              </a:p>
              <a:p>
                <a:pPr marL="0" indent="0">
                  <a:buNone/>
                </a:pPr>
                <a:r>
                  <a:rPr lang="id-ID" dirty="0"/>
                  <a:t>	</a:t>
                </a:r>
                <a14:m>
                  <m:oMath xmlns:m="http://schemas.openxmlformats.org/officeDocument/2006/math">
                    <m:sSub>
                      <m:sSubPr>
                        <m:ctrlPr>
                          <a:rPr lang="id-ID" i="1">
                            <a:latin typeface="Cambria Math" panose="02040503050406030204" pitchFamily="18" charset="0"/>
                          </a:rPr>
                        </m:ctrlPr>
                      </m:sSubPr>
                      <m:e>
                        <m:r>
                          <a:rPr lang="id-ID" i="1">
                            <a:latin typeface="Cambria Math"/>
                          </a:rPr>
                          <m:t>𝑃</m:t>
                        </m:r>
                      </m:e>
                      <m:sub>
                        <m:r>
                          <a:rPr lang="id-ID" i="1">
                            <a:latin typeface="Cambria Math"/>
                          </a:rPr>
                          <m:t>h</m:t>
                        </m:r>
                      </m:sub>
                    </m:sSub>
                    <m:r>
                      <a:rPr lang="id-ID" i="1">
                        <a:latin typeface="Cambria Math"/>
                      </a:rPr>
                      <m:t>=(</m:t>
                    </m:r>
                    <m:sSub>
                      <m:sSubPr>
                        <m:ctrlPr>
                          <a:rPr lang="id-ID" i="1">
                            <a:latin typeface="Cambria Math" panose="02040503050406030204" pitchFamily="18" charset="0"/>
                          </a:rPr>
                        </m:ctrlPr>
                      </m:sSubPr>
                      <m:e>
                        <m:r>
                          <a:rPr lang="id-ID" i="1">
                            <a:latin typeface="Cambria Math"/>
                          </a:rPr>
                          <m:t>𝑉</m:t>
                        </m:r>
                      </m:e>
                      <m:sub>
                        <m:r>
                          <a:rPr lang="id-ID" i="1">
                            <a:latin typeface="Cambria Math"/>
                          </a:rPr>
                          <m:t>𝑃</m:t>
                        </m:r>
                        <m:r>
                          <a:rPr lang="id-ID" i="1">
                            <a:latin typeface="Cambria Math"/>
                          </a:rPr>
                          <m:t> </m:t>
                        </m:r>
                      </m:sub>
                    </m:sSub>
                    <m:sSub>
                      <m:sSubPr>
                        <m:ctrlPr>
                          <a:rPr lang="id-ID" i="1">
                            <a:latin typeface="Cambria Math" panose="02040503050406030204" pitchFamily="18" charset="0"/>
                          </a:rPr>
                        </m:ctrlPr>
                      </m:sSubPr>
                      <m:e>
                        <m:r>
                          <a:rPr lang="id-ID" i="1">
                            <a:latin typeface="Cambria Math"/>
                          </a:rPr>
                          <m:t>𝐼</m:t>
                        </m:r>
                      </m:e>
                      <m:sub>
                        <m:r>
                          <a:rPr lang="id-ID" i="1">
                            <a:latin typeface="Cambria Math"/>
                          </a:rPr>
                          <m:t>𝑃</m:t>
                        </m:r>
                      </m:sub>
                    </m:sSub>
                    <m:r>
                      <a:rPr lang="id-ID" i="1">
                        <a:latin typeface="Cambria Math"/>
                      </a:rPr>
                      <m:t>)−</m:t>
                    </m:r>
                    <m:sSub>
                      <m:sSubPr>
                        <m:ctrlPr>
                          <a:rPr lang="id-ID" i="1">
                            <a:latin typeface="Cambria Math" panose="02040503050406030204" pitchFamily="18" charset="0"/>
                          </a:rPr>
                        </m:ctrlPr>
                      </m:sSubPr>
                      <m:e>
                        <m:r>
                          <a:rPr lang="id-ID" i="1">
                            <a:latin typeface="Cambria Math"/>
                          </a:rPr>
                          <m:t>𝑃</m:t>
                        </m:r>
                      </m:e>
                      <m:sub>
                        <m:r>
                          <a:rPr lang="id-ID" i="1">
                            <a:latin typeface="Cambria Math"/>
                          </a:rPr>
                          <m:t>𝑆</m:t>
                        </m:r>
                      </m:sub>
                    </m:sSub>
                  </m:oMath>
                </a14:m>
                <a:endParaRPr lang="id-ID" dirty="0"/>
              </a:p>
              <a:p>
                <a:pPr marL="0" indent="0">
                  <a:buNone/>
                </a:pPr>
                <a:r>
                  <a:rPr lang="id-ID" dirty="0"/>
                  <a:t>	</a:t>
                </a:r>
                <a14:m>
                  <m:oMath xmlns:m="http://schemas.openxmlformats.org/officeDocument/2006/math">
                    <m:sSub>
                      <m:sSubPr>
                        <m:ctrlPr>
                          <a:rPr lang="id-ID" i="1">
                            <a:latin typeface="Cambria Math" panose="02040503050406030204" pitchFamily="18" charset="0"/>
                          </a:rPr>
                        </m:ctrlPr>
                      </m:sSubPr>
                      <m:e>
                        <m:r>
                          <a:rPr lang="id-ID" i="1">
                            <a:latin typeface="Cambria Math"/>
                          </a:rPr>
                          <m:t>𝑃</m:t>
                        </m:r>
                      </m:e>
                      <m:sub>
                        <m:r>
                          <a:rPr lang="id-ID" i="1">
                            <a:latin typeface="Cambria Math"/>
                          </a:rPr>
                          <m:t>h</m:t>
                        </m:r>
                      </m:sub>
                    </m:sSub>
                    <m:r>
                      <a:rPr lang="id-ID" i="1">
                        <a:latin typeface="Cambria Math"/>
                      </a:rPr>
                      <m:t>=(40∙2)−60</m:t>
                    </m:r>
                  </m:oMath>
                </a14:m>
                <a:endParaRPr lang="id-ID" dirty="0"/>
              </a:p>
              <a:p>
                <a:pPr marL="0" indent="0">
                  <a:buNone/>
                </a:pPr>
                <a:r>
                  <a:rPr lang="id-ID" dirty="0"/>
                  <a:t> 	</a:t>
                </a:r>
                <a14:m>
                  <m:oMath xmlns:m="http://schemas.openxmlformats.org/officeDocument/2006/math">
                    <m:sSub>
                      <m:sSubPr>
                        <m:ctrlPr>
                          <a:rPr lang="id-ID" i="1">
                            <a:latin typeface="Cambria Math" panose="02040503050406030204" pitchFamily="18" charset="0"/>
                          </a:rPr>
                        </m:ctrlPr>
                      </m:sSubPr>
                      <m:e>
                        <m:r>
                          <a:rPr lang="id-ID" i="1">
                            <a:latin typeface="Cambria Math"/>
                          </a:rPr>
                          <m:t>𝑃</m:t>
                        </m:r>
                      </m:e>
                      <m:sub>
                        <m:r>
                          <a:rPr lang="id-ID" i="1">
                            <a:latin typeface="Cambria Math"/>
                          </a:rPr>
                          <m:t>h</m:t>
                        </m:r>
                      </m:sub>
                    </m:sSub>
                    <m:r>
                      <a:rPr lang="id-ID" i="1">
                        <a:latin typeface="Cambria Math"/>
                      </a:rPr>
                      <m:t>=20 </m:t>
                    </m:r>
                    <m:r>
                      <a:rPr lang="id-ID" i="1">
                        <a:latin typeface="Cambria Math"/>
                      </a:rPr>
                      <m:t>𝑤𝑎𝑡𝑡</m:t>
                    </m:r>
                  </m:oMath>
                </a14:m>
                <a:endParaRPr lang="id-ID" dirty="0"/>
              </a:p>
              <a:p>
                <a:pPr marL="0" indent="0">
                  <a:buNone/>
                </a:pPr>
                <a:endParaRPr lang="id-ID" dirty="0"/>
              </a:p>
            </p:txBody>
          </p:sp>
        </mc:Choice>
        <mc:Fallback>
          <p:sp>
            <p:nvSpPr>
              <p:cNvPr id="3" name="Content Placeholder 2">
                <a:extLst>
                  <a:ext uri="{FF2B5EF4-FFF2-40B4-BE49-F238E27FC236}">
                    <a16:creationId xmlns:a16="http://schemas.microsoft.com/office/drawing/2014/main" id="{224B71D3-2B2B-4526-A7A8-8C20D49A7073}"/>
                  </a:ext>
                </a:extLst>
              </p:cNvPr>
              <p:cNvSpPr>
                <a:spLocks noGrp="1" noRot="1" noChangeAspect="1" noMove="1" noResize="1" noEditPoints="1" noAdjustHandles="1" noChangeArrowheads="1" noChangeShapeType="1" noTextEdit="1"/>
              </p:cNvSpPr>
              <p:nvPr>
                <p:ph idx="1"/>
              </p:nvPr>
            </p:nvSpPr>
            <p:spPr>
              <a:xfrm>
                <a:off x="1261872" y="291548"/>
                <a:ext cx="8595360" cy="6308035"/>
              </a:xfrm>
              <a:blipFill>
                <a:blip r:embed="rId2"/>
                <a:stretch>
                  <a:fillRect l="-426" t="-773" r="-426"/>
                </a:stretch>
              </a:blipFill>
            </p:spPr>
            <p:txBody>
              <a:bodyPr/>
              <a:lstStyle/>
              <a:p>
                <a:r>
                  <a:rPr lang="en-ID">
                    <a:noFill/>
                  </a:rPr>
                  <a:t> </a:t>
                </a:r>
              </a:p>
            </p:txBody>
          </p:sp>
        </mc:Fallback>
      </mc:AlternateContent>
    </p:spTree>
    <p:extLst>
      <p:ext uri="{BB962C8B-B14F-4D97-AF65-F5344CB8AC3E}">
        <p14:creationId xmlns:p14="http://schemas.microsoft.com/office/powerpoint/2010/main" val="3044095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7BD34D-75B8-4537-8C8E-1458A590E262}"/>
              </a:ext>
            </a:extLst>
          </p:cNvPr>
          <p:cNvPicPr>
            <a:picLocks noChangeAspect="1"/>
          </p:cNvPicPr>
          <p:nvPr/>
        </p:nvPicPr>
        <p:blipFill>
          <a:blip r:embed="rId2"/>
          <a:stretch>
            <a:fillRect/>
          </a:stretch>
        </p:blipFill>
        <p:spPr>
          <a:xfrm>
            <a:off x="1185154" y="1452257"/>
            <a:ext cx="10145541" cy="4372585"/>
          </a:xfrm>
          <a:prstGeom prst="rect">
            <a:avLst/>
          </a:prstGeom>
        </p:spPr>
      </p:pic>
      <p:sp>
        <p:nvSpPr>
          <p:cNvPr id="4" name="Rectangle 3">
            <a:extLst>
              <a:ext uri="{FF2B5EF4-FFF2-40B4-BE49-F238E27FC236}">
                <a16:creationId xmlns:a16="http://schemas.microsoft.com/office/drawing/2014/main" id="{089ACBE6-4BF3-4391-94CB-56AE0276CF6F}"/>
              </a:ext>
            </a:extLst>
          </p:cNvPr>
          <p:cNvSpPr/>
          <p:nvPr/>
        </p:nvSpPr>
        <p:spPr>
          <a:xfrm>
            <a:off x="1435930" y="557510"/>
            <a:ext cx="9643987" cy="707886"/>
          </a:xfrm>
          <a:prstGeom prst="rect">
            <a:avLst/>
          </a:prstGeom>
          <a:noFill/>
        </p:spPr>
        <p:txBody>
          <a:bodyPr wrap="none" lIns="91440" tIns="45720" rIns="91440" bIns="45720">
            <a:spAutoFit/>
          </a:bodyPr>
          <a:lstStyle/>
          <a:p>
            <a:pPr algn="ctr"/>
            <a:r>
              <a:rPr lang="en-US" sz="4000" b="0" cap="none" spc="0" dirty="0" err="1">
                <a:ln w="0"/>
                <a:solidFill>
                  <a:schemeClr val="accent1"/>
                </a:solidFill>
                <a:effectLst>
                  <a:outerShdw blurRad="38100" dist="25400" dir="5400000" algn="ctr" rotWithShape="0">
                    <a:srgbClr val="6E747A">
                      <a:alpha val="43000"/>
                    </a:srgbClr>
                  </a:outerShdw>
                </a:effectLst>
              </a:rPr>
              <a:t>Aplikasi</a:t>
            </a:r>
            <a:r>
              <a:rPr lang="en-US" sz="4000" b="0" cap="none" spc="0" dirty="0">
                <a:ln w="0"/>
                <a:solidFill>
                  <a:schemeClr val="accent1"/>
                </a:solidFill>
                <a:effectLst>
                  <a:outerShdw blurRad="38100" dist="25400" dir="5400000" algn="ctr" rotWithShape="0">
                    <a:srgbClr val="6E747A">
                      <a:alpha val="43000"/>
                    </a:srgbClr>
                  </a:outerShdw>
                </a:effectLst>
              </a:rPr>
              <a:t> </a:t>
            </a:r>
            <a:r>
              <a:rPr lang="en-US" sz="4000" b="0" cap="none" spc="0" dirty="0" err="1">
                <a:ln w="0"/>
                <a:solidFill>
                  <a:schemeClr val="accent1"/>
                </a:solidFill>
                <a:effectLst>
                  <a:outerShdw blurRad="38100" dist="25400" dir="5400000" algn="ctr" rotWithShape="0">
                    <a:srgbClr val="6E747A">
                      <a:alpha val="43000"/>
                    </a:srgbClr>
                  </a:outerShdw>
                </a:effectLst>
              </a:rPr>
              <a:t>Kalkulator</a:t>
            </a:r>
            <a:r>
              <a:rPr lang="en-US" sz="4000" b="0" cap="none" spc="0" dirty="0">
                <a:ln w="0"/>
                <a:solidFill>
                  <a:schemeClr val="accent1"/>
                </a:solidFill>
                <a:effectLst>
                  <a:outerShdw blurRad="38100" dist="25400" dir="5400000" algn="ctr" rotWithShape="0">
                    <a:srgbClr val="6E747A">
                      <a:alpha val="43000"/>
                    </a:srgbClr>
                  </a:outerShdw>
                </a:effectLst>
              </a:rPr>
              <a:t> </a:t>
            </a:r>
            <a:r>
              <a:rPr lang="en-US" sz="4000" b="0" cap="none" spc="0" dirty="0" err="1">
                <a:ln w="0"/>
                <a:solidFill>
                  <a:schemeClr val="accent1"/>
                </a:solidFill>
                <a:effectLst>
                  <a:outerShdw blurRad="38100" dist="25400" dir="5400000" algn="ctr" rotWithShape="0">
                    <a:srgbClr val="6E747A">
                      <a:alpha val="43000"/>
                    </a:srgbClr>
                  </a:outerShdw>
                </a:effectLst>
              </a:rPr>
              <a:t>Fisika</a:t>
            </a:r>
            <a:r>
              <a:rPr lang="en-US" sz="4000" b="0" cap="none" spc="0" dirty="0">
                <a:ln w="0"/>
                <a:solidFill>
                  <a:schemeClr val="accent1"/>
                </a:solidFill>
                <a:effectLst>
                  <a:outerShdw blurRad="38100" dist="25400" dir="5400000" algn="ctr" rotWithShape="0">
                    <a:srgbClr val="6E747A">
                      <a:alpha val="43000"/>
                    </a:srgbClr>
                  </a:outerShdw>
                </a:effectLst>
              </a:rPr>
              <a:t> </a:t>
            </a:r>
            <a:r>
              <a:rPr lang="en-US" sz="4000" b="0" cap="none" spc="0" dirty="0" err="1">
                <a:ln w="0"/>
                <a:solidFill>
                  <a:schemeClr val="accent1"/>
                </a:solidFill>
                <a:effectLst>
                  <a:outerShdw blurRad="38100" dist="25400" dir="5400000" algn="ctr" rotWithShape="0">
                    <a:srgbClr val="6E747A">
                      <a:alpha val="43000"/>
                    </a:srgbClr>
                  </a:outerShdw>
                </a:effectLst>
              </a:rPr>
              <a:t>Berbasis</a:t>
            </a:r>
            <a:r>
              <a:rPr lang="en-US" sz="4000" b="0" cap="none" spc="0" dirty="0">
                <a:ln w="0"/>
                <a:solidFill>
                  <a:schemeClr val="accent1"/>
                </a:solidFill>
                <a:effectLst>
                  <a:outerShdw blurRad="38100" dist="25400" dir="5400000" algn="ctr" rotWithShape="0">
                    <a:srgbClr val="6E747A">
                      <a:alpha val="43000"/>
                    </a:srgbClr>
                  </a:outerShdw>
                </a:effectLst>
              </a:rPr>
              <a:t> </a:t>
            </a:r>
            <a:r>
              <a:rPr lang="en-US" sz="4000" b="0" cap="none" spc="0" dirty="0" err="1">
                <a:ln w="0"/>
                <a:solidFill>
                  <a:schemeClr val="accent1"/>
                </a:solidFill>
                <a:effectLst>
                  <a:outerShdw blurRad="38100" dist="25400" dir="5400000" algn="ctr" rotWithShape="0">
                    <a:srgbClr val="6E747A">
                      <a:alpha val="43000"/>
                    </a:srgbClr>
                  </a:outerShdw>
                </a:effectLst>
              </a:rPr>
              <a:t>Matlab</a:t>
            </a:r>
            <a:endParaRPr lang="en-US" sz="40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073104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219</TotalTime>
  <Words>932</Words>
  <Application>Microsoft Office PowerPoint</Application>
  <PresentationFormat>Widescreen</PresentationFormat>
  <Paragraphs>92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Cambria Math</vt:lpstr>
      <vt:lpstr>Trebuchet MS</vt:lpstr>
      <vt:lpstr>Wingdings 3</vt:lpstr>
      <vt:lpstr>Facet</vt:lpstr>
      <vt:lpstr>Transformator </vt:lpstr>
      <vt:lpstr>Tranformator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Induksi Magnet </dc:title>
  <dc:creator>Compaq</dc:creator>
  <cp:lastModifiedBy>Siwi Puji Astuti</cp:lastModifiedBy>
  <cp:revision>34</cp:revision>
  <dcterms:created xsi:type="dcterms:W3CDTF">2020-03-28T04:04:59Z</dcterms:created>
  <dcterms:modified xsi:type="dcterms:W3CDTF">2021-03-03T13:33:50Z</dcterms:modified>
</cp:coreProperties>
</file>