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8" r:id="rId2"/>
    <p:sldId id="262" r:id="rId3"/>
    <p:sldId id="261" r:id="rId4"/>
    <p:sldId id="266" r:id="rId5"/>
    <p:sldId id="273" r:id="rId6"/>
    <p:sldId id="274" r:id="rId7"/>
    <p:sldId id="272" r:id="rId8"/>
    <p:sldId id="279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9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4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69FBA-CED4-4F0E-8F6F-5C18A3EA9C34}" type="datetimeFigureOut">
              <a:rPr lang="id-ID" smtClean="0"/>
              <a:t>01/03/2021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DC6EF-6D1C-475C-9868-3C877D482D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7257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Created by Muchtar Azis</a:t>
            </a: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545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68DA-D932-4856-819F-568AE15E91AB}" type="datetimeFigureOut">
              <a:rPr lang="id-ID" smtClean="0"/>
              <a:t>01/03/2021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91C6-CE38-4978-8D6D-7F0E6EAC8D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753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68DA-D932-4856-819F-568AE15E91AB}" type="datetimeFigureOut">
              <a:rPr lang="id-ID" smtClean="0"/>
              <a:t>01/03/2021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91C6-CE38-4978-8D6D-7F0E6EAC8D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214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68DA-D932-4856-819F-568AE15E91AB}" type="datetimeFigureOut">
              <a:rPr lang="id-ID" smtClean="0"/>
              <a:t>01/03/2021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91C6-CE38-4978-8D6D-7F0E6EAC8D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934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68DA-D932-4856-819F-568AE15E91AB}" type="datetimeFigureOut">
              <a:rPr lang="id-ID" smtClean="0"/>
              <a:t>01/03/2021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91C6-CE38-4978-8D6D-7F0E6EAC8D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644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68DA-D932-4856-819F-568AE15E91AB}" type="datetimeFigureOut">
              <a:rPr lang="id-ID" smtClean="0"/>
              <a:t>01/03/2021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91C6-CE38-4978-8D6D-7F0E6EAC8D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481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68DA-D932-4856-819F-568AE15E91AB}" type="datetimeFigureOut">
              <a:rPr lang="id-ID" smtClean="0"/>
              <a:t>01/03/2021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91C6-CE38-4978-8D6D-7F0E6EAC8D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990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68DA-D932-4856-819F-568AE15E91AB}" type="datetimeFigureOut">
              <a:rPr lang="id-ID" smtClean="0"/>
              <a:t>01/03/2021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91C6-CE38-4978-8D6D-7F0E6EAC8D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757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68DA-D932-4856-819F-568AE15E91AB}" type="datetimeFigureOut">
              <a:rPr lang="id-ID" smtClean="0"/>
              <a:t>01/03/2021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91C6-CE38-4978-8D6D-7F0E6EAC8D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384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68DA-D932-4856-819F-568AE15E91AB}" type="datetimeFigureOut">
              <a:rPr lang="id-ID" smtClean="0"/>
              <a:t>01/03/2021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91C6-CE38-4978-8D6D-7F0E6EAC8D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989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68DA-D932-4856-819F-568AE15E91AB}" type="datetimeFigureOut">
              <a:rPr lang="id-ID" smtClean="0"/>
              <a:t>01/03/2021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91C6-CE38-4978-8D6D-7F0E6EAC8D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151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68DA-D932-4856-819F-568AE15E91AB}" type="datetimeFigureOut">
              <a:rPr lang="id-ID" smtClean="0"/>
              <a:t>01/03/2021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91C6-CE38-4978-8D6D-7F0E6EAC8D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807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A68DA-D932-4856-819F-568AE15E91AB}" type="datetimeFigureOut">
              <a:rPr lang="id-ID" smtClean="0"/>
              <a:t>01/03/2021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B91C6-CE38-4978-8D6D-7F0E6EAC8D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681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5915" y="1859912"/>
            <a:ext cx="10462159" cy="92333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SEJARAH PENDIDIKAN DI INDONESIA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94798" y="4022246"/>
            <a:ext cx="7424382" cy="107721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3200" dirty="0" smtClean="0"/>
              <a:t>SEJARAH PENDIDIKAN DAN PGRI (2 SKS)</a:t>
            </a:r>
          </a:p>
          <a:p>
            <a:pPr algn="ctr"/>
            <a:r>
              <a:rPr lang="id-ID" sz="3200" dirty="0" smtClean="0"/>
              <a:t>UNINDRA PGRI</a:t>
            </a:r>
          </a:p>
        </p:txBody>
      </p:sp>
    </p:spTree>
    <p:extLst>
      <p:ext uri="{BB962C8B-B14F-4D97-AF65-F5344CB8AC3E}">
        <p14:creationId xmlns:p14="http://schemas.microsoft.com/office/powerpoint/2010/main" val="30099230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811382" y="1199606"/>
            <a:ext cx="7772400" cy="2587625"/>
          </a:xfrm>
          <a:prstGeom prst="rect">
            <a:avLst/>
          </a:prstGeom>
          <a:solidFill>
            <a:srgbClr val="FF0000"/>
          </a:solidFill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  <a:scene3d>
            <a:camera prst="perspectiveContrastingLeftFacing"/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5400" dirty="0"/>
          </a:p>
          <a:p>
            <a:r>
              <a:rPr lang="id-ID" sz="4800" dirty="0" smtClean="0">
                <a:solidFill>
                  <a:schemeClr val="bg1"/>
                </a:solidFill>
              </a:rPr>
              <a:t>Dari Zaman Purba hingga Kemerdekaan RI</a:t>
            </a:r>
            <a:endParaRPr lang="id-ID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62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716404" y="1350598"/>
            <a:ext cx="2209800" cy="38862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+ 1500 SM</a:t>
            </a:r>
            <a:endParaRPr lang="id-ID" dirty="0"/>
          </a:p>
          <a:p>
            <a:pPr algn="ctr">
              <a:defRPr/>
            </a:pPr>
            <a:endParaRPr lang="id-ID" dirty="0"/>
          </a:p>
          <a:p>
            <a:pPr algn="ctr">
              <a:defRPr/>
            </a:pPr>
            <a:endParaRPr lang="id-ID" dirty="0"/>
          </a:p>
          <a:p>
            <a:pPr algn="ctr">
              <a:defRPr/>
            </a:pPr>
            <a:endParaRPr lang="id-ID" dirty="0"/>
          </a:p>
          <a:p>
            <a:pPr algn="ctr">
              <a:defRPr/>
            </a:pPr>
            <a:endParaRPr lang="id-ID" dirty="0"/>
          </a:p>
          <a:p>
            <a:pPr algn="ctr">
              <a:defRPr/>
            </a:pPr>
            <a:endParaRPr lang="id-ID" dirty="0"/>
          </a:p>
          <a:p>
            <a:pPr algn="ctr">
              <a:defRPr/>
            </a:pPr>
            <a:endParaRPr lang="id-ID" dirty="0"/>
          </a:p>
          <a:p>
            <a:pPr algn="ctr">
              <a:defRPr/>
            </a:pPr>
            <a:r>
              <a:rPr lang="id-ID" dirty="0" smtClean="0"/>
              <a:t>Zaman Neolitik</a:t>
            </a:r>
            <a:endParaRPr lang="id-ID" dirty="0"/>
          </a:p>
        </p:txBody>
      </p:sp>
      <p:sp>
        <p:nvSpPr>
          <p:cNvPr id="10" name="Oval 9"/>
          <p:cNvSpPr/>
          <p:nvPr/>
        </p:nvSpPr>
        <p:spPr>
          <a:xfrm>
            <a:off x="3948113" y="1206500"/>
            <a:ext cx="2209800" cy="388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b="1" dirty="0" smtClean="0">
                <a:solidFill>
                  <a:schemeClr val="bg1"/>
                </a:solidFill>
              </a:rPr>
              <a:t>Animisme</a:t>
            </a:r>
            <a:endParaRPr lang="id-ID" b="1" dirty="0">
              <a:solidFill>
                <a:schemeClr val="bg1"/>
              </a:solidFill>
            </a:endParaRPr>
          </a:p>
          <a:p>
            <a:pPr algn="ctr">
              <a:defRPr/>
            </a:pPr>
            <a:endParaRPr lang="id-ID" dirty="0"/>
          </a:p>
          <a:p>
            <a:pPr algn="ctr">
              <a:defRPr/>
            </a:pPr>
            <a:endParaRPr lang="id-ID" dirty="0"/>
          </a:p>
          <a:p>
            <a:pPr algn="ctr">
              <a:defRPr/>
            </a:pPr>
            <a:endParaRPr lang="id-ID" dirty="0"/>
          </a:p>
          <a:p>
            <a:pPr algn="ctr">
              <a:defRPr/>
            </a:pPr>
            <a:endParaRPr lang="id-ID" dirty="0"/>
          </a:p>
          <a:p>
            <a:pPr algn="ctr">
              <a:defRPr/>
            </a:pPr>
            <a:endParaRPr lang="id-ID" dirty="0"/>
          </a:p>
          <a:p>
            <a:pPr algn="ctr">
              <a:defRPr/>
            </a:pPr>
            <a:endParaRPr lang="id-ID" dirty="0"/>
          </a:p>
          <a:p>
            <a:pPr algn="ctr">
              <a:defRPr/>
            </a:pPr>
            <a:r>
              <a:rPr lang="id-ID" b="1" dirty="0" smtClean="0">
                <a:solidFill>
                  <a:schemeClr val="bg1"/>
                </a:solidFill>
              </a:rPr>
              <a:t>Dinamisme</a:t>
            </a:r>
            <a:endParaRPr lang="id-ID" b="1" dirty="0">
              <a:solidFill>
                <a:schemeClr val="bg1"/>
              </a:solidFill>
            </a:endParaRPr>
          </a:p>
          <a:p>
            <a:pPr algn="ctr">
              <a:defRPr/>
            </a:pP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157913" y="909801"/>
            <a:ext cx="2209800" cy="381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id-ID" b="1" dirty="0" smtClean="0">
                <a:solidFill>
                  <a:schemeClr val="tx1"/>
                </a:solidFill>
              </a:rPr>
              <a:t>Keluarga</a:t>
            </a:r>
            <a:endParaRPr lang="id-ID" b="1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id-ID" b="1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id-ID" b="1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id-ID" b="1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id-ID" b="1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id-ID" b="1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sz="1600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id-ID" sz="1600" b="1" dirty="0" smtClean="0">
                <a:solidFill>
                  <a:schemeClr val="tx1"/>
                </a:solidFill>
              </a:rPr>
              <a:t>Mata Pencaharian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458200" y="866575"/>
            <a:ext cx="2209800" cy="3857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b="1" dirty="0" smtClean="0"/>
              <a:t>Keterampilan Hidup</a:t>
            </a:r>
            <a:endParaRPr lang="id-ID" b="1" dirty="0"/>
          </a:p>
          <a:p>
            <a:pPr algn="ctr">
              <a:defRPr/>
            </a:pPr>
            <a:endParaRPr lang="id-ID" b="1" dirty="0"/>
          </a:p>
          <a:p>
            <a:pPr algn="ctr">
              <a:defRPr/>
            </a:pPr>
            <a:endParaRPr lang="id-ID" b="1" dirty="0"/>
          </a:p>
          <a:p>
            <a:pPr algn="ctr">
              <a:defRPr/>
            </a:pPr>
            <a:endParaRPr lang="id-ID" b="1" dirty="0"/>
          </a:p>
          <a:p>
            <a:pPr algn="ctr">
              <a:defRPr/>
            </a:pPr>
            <a:endParaRPr lang="id-ID" b="1" dirty="0"/>
          </a:p>
          <a:p>
            <a:pPr algn="ctr">
              <a:defRPr/>
            </a:pPr>
            <a:endParaRPr lang="id-ID" b="1" dirty="0"/>
          </a:p>
          <a:p>
            <a:pPr algn="ctr">
              <a:defRPr/>
            </a:pPr>
            <a:endParaRPr lang="id-ID" b="1" dirty="0"/>
          </a:p>
          <a:p>
            <a:pPr algn="ctr">
              <a:defRPr/>
            </a:pPr>
            <a:endParaRPr lang="id-ID" b="1" dirty="0"/>
          </a:p>
          <a:p>
            <a:pPr algn="ctr">
              <a:defRPr/>
            </a:pPr>
            <a:r>
              <a:rPr lang="id-ID" b="1" dirty="0" smtClean="0"/>
              <a:t>Survival</a:t>
            </a:r>
            <a:endParaRPr lang="id-ID" b="1" dirty="0"/>
          </a:p>
        </p:txBody>
      </p:sp>
      <p:pic>
        <p:nvPicPr>
          <p:cNvPr id="46089" name="Picture 4" descr="ag00385_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286000"/>
            <a:ext cx="3733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Picture 4" descr="ag00385_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43150"/>
            <a:ext cx="3733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0" name="Picture 4" descr="ag00385_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904999"/>
            <a:ext cx="3733800" cy="157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1" name="Picture 4" descr="ag00385_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713" y="2109587"/>
            <a:ext cx="3733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9015" y="45904"/>
            <a:ext cx="4325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200" dirty="0" smtClean="0">
                <a:latin typeface="Impact"/>
                <a:cs typeface="Impact"/>
              </a:rPr>
              <a:t>Pendidikan Zaman Purba</a:t>
            </a:r>
            <a:endParaRPr lang="en-US" sz="3200" dirty="0">
              <a:latin typeface="Impact"/>
              <a:cs typeface="Impac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16404" y="5537200"/>
            <a:ext cx="8837296" cy="965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d-ID" sz="1600" b="1" dirty="0" smtClean="0">
                <a:solidFill>
                  <a:schemeClr val="accent6">
                    <a:lumMod val="50000"/>
                  </a:schemeClr>
                </a:solidFill>
              </a:rPr>
              <a:t>Pendidikan Sebelum adanya Sekolah</a:t>
            </a: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57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ED96339-97B1-4F45-900A-07D8328ED21D}" type="slidenum">
              <a:rPr lang="en-GB" smtClean="0">
                <a:solidFill>
                  <a:srgbClr val="FFFFFF"/>
                </a:solidFill>
              </a:rPr>
              <a:pPr eaLnBrk="1" hangingPunct="1"/>
              <a:t>4</a:t>
            </a:fld>
            <a:endParaRPr lang="en-GB" smtClean="0">
              <a:solidFill>
                <a:srgbClr val="FFFFFF"/>
              </a:solidFill>
            </a:endParaRPr>
          </a:p>
        </p:txBody>
      </p:sp>
      <p:sp>
        <p:nvSpPr>
          <p:cNvPr id="17411" name="AutoShape 3"/>
          <p:cNvSpPr>
            <a:spLocks noChangeArrowheads="1"/>
          </p:cNvSpPr>
          <p:nvPr/>
        </p:nvSpPr>
        <p:spPr bwMode="auto">
          <a:xfrm>
            <a:off x="1698625" y="1600201"/>
            <a:ext cx="8794750" cy="1584325"/>
          </a:xfrm>
          <a:prstGeom prst="flowChartExtra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 b="1">
              <a:solidFill>
                <a:schemeClr val="bg1"/>
              </a:solidFill>
              <a:latin typeface="Arial Rounded MT Bold" pitchFamily="34" charset="0"/>
              <a:ea typeface="ＭＳ Ｐゴシック" pitchFamily="34" charset="-128"/>
            </a:endParaRP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1946276" y="3435351"/>
            <a:ext cx="1863723" cy="2466975"/>
          </a:xfrm>
          <a:prstGeom prst="can">
            <a:avLst>
              <a:gd name="adj" fmla="val 32592"/>
            </a:avLst>
          </a:prstGeom>
          <a:gradFill rotWithShape="1">
            <a:gsLst>
              <a:gs pos="0">
                <a:srgbClr val="99FF66"/>
              </a:gs>
              <a:gs pos="100000">
                <a:srgbClr val="47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d-ID" sz="1600" b="1" dirty="0" smtClean="0">
                <a:solidFill>
                  <a:schemeClr val="bg1"/>
                </a:solidFill>
                <a:ea typeface="ＭＳ Ｐゴシック" pitchFamily="34" charset="-128"/>
              </a:rPr>
              <a:t>Pengelompokkan </a:t>
            </a:r>
          </a:p>
          <a:p>
            <a:pPr algn="ctr"/>
            <a:r>
              <a:rPr lang="id-ID" sz="1600" b="1" dirty="0" smtClean="0">
                <a:solidFill>
                  <a:schemeClr val="bg1"/>
                </a:solidFill>
                <a:ea typeface="ＭＳ Ｐゴシック" pitchFamily="34" charset="-128"/>
              </a:rPr>
              <a:t>Struktur </a:t>
            </a:r>
          </a:p>
          <a:p>
            <a:pPr algn="ctr"/>
            <a:r>
              <a:rPr lang="id-ID" sz="1600" b="1" dirty="0" smtClean="0">
                <a:solidFill>
                  <a:schemeClr val="bg1"/>
                </a:solidFill>
                <a:ea typeface="ＭＳ Ｐゴシック" pitchFamily="34" charset="-128"/>
              </a:rPr>
              <a:t>Ssosial</a:t>
            </a:r>
            <a:endParaRPr lang="en-GB" sz="1600" b="1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4014788" y="3467101"/>
            <a:ext cx="1892300" cy="2466975"/>
          </a:xfrm>
          <a:prstGeom prst="can">
            <a:avLst>
              <a:gd name="adj" fmla="val 32592"/>
            </a:avLst>
          </a:prstGeom>
          <a:gradFill rotWithShape="1">
            <a:gsLst>
              <a:gs pos="0">
                <a:srgbClr val="FFCC00"/>
              </a:gs>
              <a:gs pos="100000">
                <a:srgbClr val="765E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d-ID" sz="1600" b="1" dirty="0" smtClean="0">
                <a:solidFill>
                  <a:schemeClr val="bg1"/>
                </a:solidFill>
                <a:ea typeface="ＭＳ Ｐゴシック" pitchFamily="34" charset="-128"/>
              </a:rPr>
              <a:t>Politheisme</a:t>
            </a:r>
            <a:endParaRPr lang="en-GB" sz="1600" b="1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6111877" y="3462339"/>
            <a:ext cx="2036761" cy="2466975"/>
          </a:xfrm>
          <a:prstGeom prst="can">
            <a:avLst>
              <a:gd name="adj" fmla="val 32592"/>
            </a:avLst>
          </a:prstGeom>
          <a:gradFill rotWithShape="1">
            <a:gsLst>
              <a:gs pos="0">
                <a:srgbClr val="FF99FF"/>
              </a:gs>
              <a:gs pos="100000">
                <a:srgbClr val="764776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d-ID" sz="1600" b="1" dirty="0" smtClean="0">
                <a:solidFill>
                  <a:schemeClr val="bg1"/>
                </a:solidFill>
                <a:ea typeface="ＭＳ Ｐゴシック" pitchFamily="34" charset="-128"/>
              </a:rPr>
              <a:t>Kehidupan Samsara</a:t>
            </a:r>
          </a:p>
          <a:p>
            <a:pPr algn="ctr"/>
            <a:r>
              <a:rPr lang="id-ID" sz="1600" b="1" dirty="0" smtClean="0">
                <a:solidFill>
                  <a:schemeClr val="bg1"/>
                </a:solidFill>
                <a:ea typeface="ＭＳ Ｐゴシック" pitchFamily="34" charset="-128"/>
              </a:rPr>
              <a:t>(Perpindahan Jiwa)</a:t>
            </a:r>
            <a:endParaRPr lang="en-GB" sz="1600" b="1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>
            <a:off x="8342313" y="3425826"/>
            <a:ext cx="1892300" cy="2466975"/>
          </a:xfrm>
          <a:prstGeom prst="can">
            <a:avLst>
              <a:gd name="adj" fmla="val 32592"/>
            </a:avLst>
          </a:prstGeom>
          <a:gradFill rotWithShape="1">
            <a:gsLst>
              <a:gs pos="0">
                <a:srgbClr val="3399FF"/>
              </a:gs>
              <a:gs pos="100000">
                <a:srgbClr val="184776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d-ID" sz="1600" b="1" dirty="0" smtClean="0">
                <a:solidFill>
                  <a:schemeClr val="bg1"/>
                </a:solidFill>
                <a:ea typeface="ＭＳ Ｐゴシック" pitchFamily="34" charset="-128"/>
              </a:rPr>
              <a:t>Hukum Karma</a:t>
            </a:r>
            <a:endParaRPr lang="en-GB" sz="1600" b="1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1836738" y="3195639"/>
            <a:ext cx="0" cy="2871787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 flipV="1">
            <a:off x="1847850" y="6011863"/>
            <a:ext cx="8496300" cy="55562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flipV="1">
            <a:off x="10344151" y="3195639"/>
            <a:ext cx="22225" cy="2816225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3422815" y="2438400"/>
            <a:ext cx="53194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id-ID" sz="2000" b="1" dirty="0" smtClean="0">
                <a:solidFill>
                  <a:srgbClr val="0033CC"/>
                </a:solidFill>
                <a:ea typeface="ＭＳ Ｐゴシック" pitchFamily="34" charset="-128"/>
              </a:rPr>
              <a:t>Pemuka Agama, Diplomatik, Dukungan Kerajaan</a:t>
            </a:r>
            <a:endParaRPr lang="en-GB" sz="2000" b="1" dirty="0">
              <a:solidFill>
                <a:srgbClr val="0033CC"/>
              </a:solidFill>
              <a:ea typeface="ＭＳ Ｐゴシック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60591" y="238781"/>
            <a:ext cx="754745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id-ID" sz="3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 Rounded MT Bold" pitchFamily="34" charset="0"/>
              </a:rPr>
              <a:t>Pendidikan di Zaman Hindu Kuno</a:t>
            </a:r>
            <a:endParaRPr lang="en-US" sz="3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51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9"/>
          <p:cNvGrpSpPr>
            <a:grpSpLocks/>
          </p:cNvGrpSpPr>
          <p:nvPr/>
        </p:nvGrpSpPr>
        <p:grpSpPr bwMode="auto">
          <a:xfrm>
            <a:off x="1765301" y="381000"/>
            <a:ext cx="8776198" cy="6000750"/>
            <a:chOff x="90488" y="381000"/>
            <a:chExt cx="10801351" cy="5334000"/>
          </a:xfrm>
        </p:grpSpPr>
        <p:sp>
          <p:nvSpPr>
            <p:cNvPr id="5123" name="Rounded Rectangle 2"/>
            <p:cNvSpPr>
              <a:spLocks noChangeArrowheads="1"/>
            </p:cNvSpPr>
            <p:nvPr/>
          </p:nvSpPr>
          <p:spPr bwMode="auto">
            <a:xfrm>
              <a:off x="539750" y="381000"/>
              <a:ext cx="9721850" cy="68580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sz="1800">
                <a:solidFill>
                  <a:srgbClr val="000000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5124" name="Rectangle 1"/>
            <p:cNvSpPr>
              <a:spLocks noChangeArrowheads="1"/>
            </p:cNvSpPr>
            <p:nvPr/>
          </p:nvSpPr>
          <p:spPr bwMode="auto">
            <a:xfrm>
              <a:off x="504825" y="476250"/>
              <a:ext cx="9440751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rgbClr val="FFFFFF"/>
                  </a:solidFill>
                </a:rPr>
                <a:t>P</a:t>
              </a:r>
              <a:r>
                <a:rPr lang="id-ID" sz="2400" b="1" dirty="0" smtClean="0">
                  <a:solidFill>
                    <a:srgbClr val="FFFFFF"/>
                  </a:solidFill>
                </a:rPr>
                <a:t>endidikan di Zaman Budha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  <p:sp>
          <p:nvSpPr>
            <p:cNvPr id="5125" name="Oval 3"/>
            <p:cNvSpPr>
              <a:spLocks noChangeArrowheads="1"/>
            </p:cNvSpPr>
            <p:nvPr/>
          </p:nvSpPr>
          <p:spPr bwMode="auto">
            <a:xfrm>
              <a:off x="90488" y="1676400"/>
              <a:ext cx="1709737" cy="1143000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sz="1800">
                <a:solidFill>
                  <a:srgbClr val="000000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5126" name="Oval 9"/>
            <p:cNvSpPr>
              <a:spLocks noChangeArrowheads="1"/>
            </p:cNvSpPr>
            <p:nvPr/>
          </p:nvSpPr>
          <p:spPr bwMode="auto">
            <a:xfrm>
              <a:off x="1890713" y="1639094"/>
              <a:ext cx="1709737" cy="1143000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sz="1800">
                <a:solidFill>
                  <a:srgbClr val="000000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5127" name="Oval 10"/>
            <p:cNvSpPr>
              <a:spLocks noChangeArrowheads="1"/>
            </p:cNvSpPr>
            <p:nvPr/>
          </p:nvSpPr>
          <p:spPr bwMode="auto">
            <a:xfrm>
              <a:off x="3690938" y="1676400"/>
              <a:ext cx="1709737" cy="1143000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sz="1800">
                <a:solidFill>
                  <a:srgbClr val="000000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5128" name="Oval 13"/>
            <p:cNvSpPr>
              <a:spLocks noChangeArrowheads="1"/>
            </p:cNvSpPr>
            <p:nvPr/>
          </p:nvSpPr>
          <p:spPr bwMode="auto">
            <a:xfrm>
              <a:off x="5491163" y="1676400"/>
              <a:ext cx="1709737" cy="1143000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sz="1800">
                <a:solidFill>
                  <a:srgbClr val="000000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5129" name="Oval 15"/>
            <p:cNvSpPr>
              <a:spLocks noChangeArrowheads="1"/>
            </p:cNvSpPr>
            <p:nvPr/>
          </p:nvSpPr>
          <p:spPr bwMode="auto">
            <a:xfrm>
              <a:off x="7291388" y="1676400"/>
              <a:ext cx="1709737" cy="1143000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sz="1800">
                <a:solidFill>
                  <a:srgbClr val="000000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5130" name="Down Ribbon 17"/>
            <p:cNvSpPr>
              <a:spLocks noChangeArrowheads="1"/>
            </p:cNvSpPr>
            <p:nvPr/>
          </p:nvSpPr>
          <p:spPr bwMode="auto">
            <a:xfrm>
              <a:off x="539750" y="4495800"/>
              <a:ext cx="9991725" cy="1219200"/>
            </a:xfrm>
            <a:prstGeom prst="ribbon">
              <a:avLst>
                <a:gd name="adj1" fmla="val 16667"/>
                <a:gd name="adj2" fmla="val 50000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sz="1800">
                <a:solidFill>
                  <a:srgbClr val="000000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5131" name="Oval 40"/>
            <p:cNvSpPr>
              <a:spLocks noChangeArrowheads="1"/>
            </p:cNvSpPr>
            <p:nvPr/>
          </p:nvSpPr>
          <p:spPr bwMode="auto">
            <a:xfrm>
              <a:off x="9091613" y="1676400"/>
              <a:ext cx="1709737" cy="1143000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sz="1800">
                <a:solidFill>
                  <a:srgbClr val="000000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5132" name="Rectangle 15"/>
            <p:cNvSpPr>
              <a:spLocks noChangeArrowheads="1"/>
            </p:cNvSpPr>
            <p:nvPr/>
          </p:nvSpPr>
          <p:spPr bwMode="auto">
            <a:xfrm>
              <a:off x="269875" y="1982788"/>
              <a:ext cx="1282700" cy="540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id-ID" sz="1800" b="1" dirty="0" smtClean="0">
                  <a:solidFill>
                    <a:srgbClr val="000000"/>
                  </a:solidFill>
                </a:rPr>
                <a:t>Derita/</a:t>
              </a:r>
            </a:p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id-ID" sz="1800" b="1" dirty="0" smtClean="0">
                  <a:solidFill>
                    <a:srgbClr val="000000"/>
                  </a:solidFill>
                </a:rPr>
                <a:t>Nafsu</a:t>
              </a:r>
              <a:endParaRPr lang="en-US" sz="1800" b="1" dirty="0">
                <a:solidFill>
                  <a:srgbClr val="000000"/>
                </a:solidFill>
              </a:endParaRPr>
            </a:p>
          </p:txBody>
        </p:sp>
        <p:sp>
          <p:nvSpPr>
            <p:cNvPr id="5133" name="Rectangle 15"/>
            <p:cNvSpPr>
              <a:spLocks noChangeArrowheads="1"/>
            </p:cNvSpPr>
            <p:nvPr/>
          </p:nvSpPr>
          <p:spPr bwMode="auto">
            <a:xfrm>
              <a:off x="1800225" y="1981200"/>
              <a:ext cx="1890713" cy="311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id-ID" sz="1800" b="1" dirty="0" smtClean="0">
                  <a:solidFill>
                    <a:srgbClr val="000000"/>
                  </a:solidFill>
                </a:rPr>
                <a:t>8 Jalan</a:t>
              </a:r>
              <a:endParaRPr lang="en-US" sz="1800" b="1" dirty="0">
                <a:solidFill>
                  <a:srgbClr val="000000"/>
                </a:solidFill>
              </a:endParaRPr>
            </a:p>
          </p:txBody>
        </p:sp>
        <p:sp>
          <p:nvSpPr>
            <p:cNvPr id="5134" name="Rectangle 15"/>
            <p:cNvSpPr>
              <a:spLocks noChangeArrowheads="1"/>
            </p:cNvSpPr>
            <p:nvPr/>
          </p:nvSpPr>
          <p:spPr bwMode="auto">
            <a:xfrm>
              <a:off x="3904455" y="1906588"/>
              <a:ext cx="1282700" cy="76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id-ID" sz="1800" b="1" dirty="0" smtClean="0">
                  <a:solidFill>
                    <a:srgbClr val="000000"/>
                  </a:solidFill>
                </a:rPr>
                <a:t>Samsara ke Nirwana</a:t>
              </a:r>
              <a:endParaRPr lang="en-US" sz="1800" b="1" dirty="0">
                <a:solidFill>
                  <a:srgbClr val="000000"/>
                </a:solidFill>
              </a:endParaRPr>
            </a:p>
          </p:txBody>
        </p:sp>
        <p:sp>
          <p:nvSpPr>
            <p:cNvPr id="5135" name="Rectangle 15"/>
            <p:cNvSpPr>
              <a:spLocks noChangeArrowheads="1"/>
            </p:cNvSpPr>
            <p:nvPr/>
          </p:nvSpPr>
          <p:spPr bwMode="auto">
            <a:xfrm>
              <a:off x="5648323" y="1820348"/>
              <a:ext cx="1463677" cy="76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id-ID" sz="1800" b="1" dirty="0" smtClean="0">
                  <a:solidFill>
                    <a:srgbClr val="000000"/>
                  </a:solidFill>
                </a:rPr>
                <a:t>Brahmana, Mpu, Pertapa </a:t>
              </a:r>
              <a:endParaRPr lang="en-US" sz="1800" b="1" dirty="0">
                <a:solidFill>
                  <a:srgbClr val="000000"/>
                </a:solidFill>
              </a:endParaRPr>
            </a:p>
          </p:txBody>
        </p:sp>
        <p:sp>
          <p:nvSpPr>
            <p:cNvPr id="5136" name="Rectangle 15"/>
            <p:cNvSpPr>
              <a:spLocks noChangeArrowheads="1"/>
            </p:cNvSpPr>
            <p:nvPr/>
          </p:nvSpPr>
          <p:spPr bwMode="auto">
            <a:xfrm>
              <a:off x="7296188" y="2029180"/>
              <a:ext cx="1795424" cy="543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id-ID" sz="1800" b="1" dirty="0" smtClean="0">
                  <a:solidFill>
                    <a:srgbClr val="000000"/>
                  </a:solidFill>
                </a:rPr>
                <a:t>Guru Kraton, Guru Kula</a:t>
              </a:r>
              <a:endParaRPr lang="en-US" sz="1800" b="1" dirty="0">
                <a:solidFill>
                  <a:srgbClr val="000000"/>
                </a:solidFill>
              </a:endParaRPr>
            </a:p>
          </p:txBody>
        </p:sp>
        <p:sp>
          <p:nvSpPr>
            <p:cNvPr id="5137" name="Rectangle 15"/>
            <p:cNvSpPr>
              <a:spLocks noChangeArrowheads="1"/>
            </p:cNvSpPr>
            <p:nvPr/>
          </p:nvSpPr>
          <p:spPr bwMode="auto">
            <a:xfrm>
              <a:off x="9182101" y="1871148"/>
              <a:ext cx="1709738" cy="540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id-ID" sz="1800" b="1" dirty="0" smtClean="0">
                  <a:solidFill>
                    <a:srgbClr val="000000"/>
                  </a:solidFill>
                </a:rPr>
                <a:t>Mondok/</a:t>
              </a:r>
            </a:p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id-ID" sz="1800" b="1" dirty="0" smtClean="0">
                  <a:solidFill>
                    <a:srgbClr val="000000"/>
                  </a:solidFill>
                </a:rPr>
                <a:t>Pengasuhan</a:t>
              </a:r>
              <a:endParaRPr lang="en-US" sz="1800" b="1" dirty="0">
                <a:solidFill>
                  <a:srgbClr val="000000"/>
                </a:solidFill>
              </a:endParaRPr>
            </a:p>
          </p:txBody>
        </p:sp>
        <p:sp>
          <p:nvSpPr>
            <p:cNvPr id="5138" name="Rectangle 15"/>
            <p:cNvSpPr>
              <a:spLocks noChangeArrowheads="1"/>
            </p:cNvSpPr>
            <p:nvPr/>
          </p:nvSpPr>
          <p:spPr bwMode="auto">
            <a:xfrm>
              <a:off x="3240088" y="4876800"/>
              <a:ext cx="4681537" cy="76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id-ID" sz="1800" b="1" dirty="0" smtClean="0">
                  <a:solidFill>
                    <a:srgbClr val="FFFFFF"/>
                  </a:solidFill>
                </a:rPr>
                <a:t>Tidak Mengenal Sistem Kasta, </a:t>
              </a:r>
            </a:p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id-ID" sz="1800" b="1" dirty="0" smtClean="0">
                  <a:solidFill>
                    <a:srgbClr val="FFFFFF"/>
                  </a:solidFill>
                </a:rPr>
                <a:t>Pendidikan Untuk</a:t>
              </a:r>
            </a:p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id-ID" sz="1800" b="1" dirty="0" smtClean="0">
                  <a:solidFill>
                    <a:srgbClr val="FFFFFF"/>
                  </a:solidFill>
                </a:rPr>
                <a:t>Mengangkat Harkat dan Derajat</a:t>
              </a:r>
              <a:endParaRPr lang="en-US" sz="18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18" name="Straight Connector 17"/>
            <p:cNvCxnSpPr>
              <a:stCxn id="5123" idx="2"/>
              <a:endCxn id="5125" idx="0"/>
            </p:cNvCxnSpPr>
            <p:nvPr/>
          </p:nvCxnSpPr>
          <p:spPr>
            <a:xfrm rot="5400000">
              <a:off x="2867846" y="-856736"/>
              <a:ext cx="609600" cy="445667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5123" idx="2"/>
              <a:endCxn id="5126" idx="0"/>
            </p:cNvCxnSpPr>
            <p:nvPr/>
          </p:nvCxnSpPr>
          <p:spPr>
            <a:xfrm flipH="1">
              <a:off x="2745735" y="1066800"/>
              <a:ext cx="2655246" cy="57291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5123" idx="2"/>
              <a:endCxn id="5127" idx="0"/>
            </p:cNvCxnSpPr>
            <p:nvPr/>
          </p:nvCxnSpPr>
          <p:spPr>
            <a:xfrm rot="5400000">
              <a:off x="4668294" y="943712"/>
              <a:ext cx="609600" cy="855775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5123" idx="2"/>
              <a:endCxn id="5128" idx="0"/>
            </p:cNvCxnSpPr>
            <p:nvPr/>
          </p:nvCxnSpPr>
          <p:spPr>
            <a:xfrm rot="16200000" flipH="1">
              <a:off x="5568030" y="899751"/>
              <a:ext cx="609600" cy="94369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5123" idx="2"/>
              <a:endCxn id="5129" idx="0"/>
            </p:cNvCxnSpPr>
            <p:nvPr/>
          </p:nvCxnSpPr>
          <p:spPr>
            <a:xfrm rot="16200000" flipH="1">
              <a:off x="6468743" y="-962"/>
              <a:ext cx="609600" cy="2745123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5123" idx="2"/>
              <a:endCxn id="5131" idx="0"/>
            </p:cNvCxnSpPr>
            <p:nvPr/>
          </p:nvCxnSpPr>
          <p:spPr>
            <a:xfrm rot="16200000" flipH="1">
              <a:off x="7368479" y="-900698"/>
              <a:ext cx="609600" cy="4544594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Down Arrow 23"/>
            <p:cNvSpPr/>
            <p:nvPr/>
          </p:nvSpPr>
          <p:spPr>
            <a:xfrm>
              <a:off x="539867" y="3200400"/>
              <a:ext cx="900713" cy="68580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Down Arrow 24"/>
            <p:cNvSpPr/>
            <p:nvPr/>
          </p:nvSpPr>
          <p:spPr>
            <a:xfrm>
              <a:off x="2249464" y="3200400"/>
              <a:ext cx="902667" cy="68580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Down Arrow 25"/>
            <p:cNvSpPr/>
            <p:nvPr/>
          </p:nvSpPr>
          <p:spPr>
            <a:xfrm>
              <a:off x="4048935" y="3200400"/>
              <a:ext cx="902667" cy="68580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5940236" y="3124200"/>
              <a:ext cx="900713" cy="68580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7831538" y="3124200"/>
              <a:ext cx="898759" cy="68580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9451258" y="3124200"/>
              <a:ext cx="900712" cy="68580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29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1"/>
          <p:cNvGrpSpPr>
            <a:grpSpLocks/>
          </p:cNvGrpSpPr>
          <p:nvPr/>
        </p:nvGrpSpPr>
        <p:grpSpPr bwMode="auto">
          <a:xfrm>
            <a:off x="2128839" y="333375"/>
            <a:ext cx="8231187" cy="5632450"/>
            <a:chOff x="721145" y="332656"/>
            <a:chExt cx="9925146" cy="5632885"/>
          </a:xfrm>
        </p:grpSpPr>
        <p:sp>
          <p:nvSpPr>
            <p:cNvPr id="2" name="Rounded Rectangle 1"/>
            <p:cNvSpPr/>
            <p:nvPr/>
          </p:nvSpPr>
          <p:spPr>
            <a:xfrm>
              <a:off x="809198" y="4876432"/>
              <a:ext cx="9722241" cy="106688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09198" y="3045465"/>
              <a:ext cx="9722241" cy="1297525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809198" y="1675785"/>
              <a:ext cx="9722241" cy="762059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" name="Rectangle 2"/>
            <p:cNvSpPr txBox="1">
              <a:spLocks noChangeArrowheads="1"/>
            </p:cNvSpPr>
            <p:nvPr/>
          </p:nvSpPr>
          <p:spPr>
            <a:xfrm>
              <a:off x="732630" y="332656"/>
              <a:ext cx="9913661" cy="755708"/>
            </a:xfrm>
            <a:prstGeom prst="rect">
              <a:avLst/>
            </a:prstGeom>
          </p:spPr>
          <p:txBody>
            <a:bodyPr>
              <a:normAutofit fontScale="975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sz="3600" b="1" dirty="0" smtClean="0"/>
                <a:t>P</a:t>
              </a:r>
              <a:r>
                <a:rPr lang="id-ID" sz="3600" b="1" dirty="0" smtClean="0"/>
                <a:t>endidikan Permulaan Masuknya Islam</a:t>
              </a:r>
              <a:endParaRPr lang="en-US" sz="3600" b="1" dirty="0"/>
            </a:p>
          </p:txBody>
        </p:sp>
        <p:sp>
          <p:nvSpPr>
            <p:cNvPr id="6" name="Rectangle 3"/>
            <p:cNvSpPr txBox="1">
              <a:spLocks noChangeArrowheads="1"/>
            </p:cNvSpPr>
            <p:nvPr/>
          </p:nvSpPr>
          <p:spPr>
            <a:xfrm>
              <a:off x="721145" y="4876432"/>
              <a:ext cx="9861978" cy="1089109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None/>
                <a:defRPr/>
              </a:pPr>
              <a:r>
                <a:rPr lang="en-US" sz="2400" dirty="0">
                  <a:latin typeface="Arial" pitchFamily="34" charset="0"/>
                  <a:cs typeface="Arial" pitchFamily="34" charset="0"/>
                </a:rPr>
                <a:t>	</a:t>
              </a:r>
              <a:r>
                <a:rPr lang="en-US" sz="2400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</a:t>
              </a:r>
              <a:r>
                <a:rPr lang="id-ID" sz="2400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esantren, Mengenal Buku-buku tulisan Arab dan Melayu/Melayu Arab/Arab Gundul)</a:t>
              </a:r>
              <a:r>
                <a:rPr lang="en-US" sz="2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53" name="Rectangle 6"/>
            <p:cNvSpPr>
              <a:spLocks noChangeArrowheads="1"/>
            </p:cNvSpPr>
            <p:nvPr/>
          </p:nvSpPr>
          <p:spPr bwMode="auto">
            <a:xfrm>
              <a:off x="788140" y="1974878"/>
              <a:ext cx="9563949" cy="462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d-ID" sz="2400" dirty="0" smtClean="0">
                  <a:solidFill>
                    <a:srgbClr val="FFFFFF"/>
                  </a:solidFill>
                </a:rPr>
                <a:t>Jalur Perdagangan dan Para Wali</a:t>
              </a:r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6154" name="Rectangle 7"/>
            <p:cNvSpPr>
              <a:spLocks noChangeArrowheads="1"/>
            </p:cNvSpPr>
            <p:nvPr/>
          </p:nvSpPr>
          <p:spPr bwMode="auto">
            <a:xfrm>
              <a:off x="809625" y="3106718"/>
              <a:ext cx="9721850" cy="1200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d-ID" sz="2400" i="1" dirty="0" smtClean="0">
                  <a:solidFill>
                    <a:srgbClr val="000000"/>
                  </a:solidFill>
                </a:rPr>
                <a:t>Pendidikan Berorientasi pada pembinaan Akhlak dan kepatuhan pada Allah melalui ibadah untuk keselamatan (Islam)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0" name="Down Arrow 9"/>
            <p:cNvSpPr/>
            <p:nvPr/>
          </p:nvSpPr>
          <p:spPr>
            <a:xfrm>
              <a:off x="4890281" y="2448956"/>
              <a:ext cx="719741" cy="5334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4951535" y="4342990"/>
              <a:ext cx="719741" cy="5334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442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/>
          <p:cNvSpPr txBox="1">
            <a:spLocks noChangeArrowheads="1"/>
          </p:cNvSpPr>
          <p:nvPr/>
        </p:nvSpPr>
        <p:spPr bwMode="auto">
          <a:xfrm>
            <a:off x="3324225" y="179389"/>
            <a:ext cx="5543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id-ID" sz="2800" b="1" dirty="0" smtClean="0"/>
              <a:t>Pendidikan Zaman Kolonial</a:t>
            </a:r>
            <a:endParaRPr lang="id-ID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80755"/>
              </p:ext>
            </p:extLst>
          </p:nvPr>
        </p:nvGraphicFramePr>
        <p:xfrm>
          <a:off x="2208214" y="908050"/>
          <a:ext cx="7488237" cy="3882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086"/>
                <a:gridCol w="2514072"/>
                <a:gridCol w="2496079"/>
              </a:tblGrid>
              <a:tr h="864273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Penyelenggara Pendidikan</a:t>
                      </a:r>
                      <a:endParaRPr lang="id-ID" sz="2400" dirty="0"/>
                    </a:p>
                  </a:txBody>
                  <a:tcPr marL="91433" marR="91433" marT="45729" marB="45729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Kurikulum</a:t>
                      </a:r>
                      <a:endParaRPr lang="id-ID" sz="2400" dirty="0"/>
                    </a:p>
                  </a:txBody>
                  <a:tcPr marL="91433" marR="91433" marT="45729" marB="4572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Pengguna Jasa</a:t>
                      </a:r>
                    </a:p>
                    <a:p>
                      <a:pPr algn="ctr"/>
                      <a:r>
                        <a:rPr lang="id-ID" sz="2400" dirty="0" smtClean="0"/>
                        <a:t>Pendidikan</a:t>
                      </a:r>
                      <a:endParaRPr lang="id-ID" sz="2400" dirty="0"/>
                    </a:p>
                  </a:txBody>
                  <a:tcPr marL="91433" marR="91433" marT="45729" marB="45729">
                    <a:solidFill>
                      <a:srgbClr val="00B0F0"/>
                    </a:solidFill>
                  </a:tcPr>
                </a:tc>
              </a:tr>
              <a:tr h="131091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d-ID" sz="2000" b="1" dirty="0" smtClean="0"/>
                        <a:t>Pemerintah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d-ID" sz="2000" b="1" dirty="0" smtClean="0"/>
                        <a:t>Swasta</a:t>
                      </a:r>
                      <a:endParaRPr lang="id-ID" sz="2000" b="1" dirty="0"/>
                    </a:p>
                  </a:txBody>
                  <a:tcPr marL="91433" marR="91433" marT="45729" marB="45729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id-ID" sz="2000" b="1" baseline="0" dirty="0" smtClean="0"/>
                        <a:t>Barat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d-ID" sz="2000" b="1" baseline="0" dirty="0" smtClean="0"/>
                        <a:t>Lokal</a:t>
                      </a:r>
                      <a:endParaRPr lang="id-ID" sz="2000" b="1" dirty="0"/>
                    </a:p>
                  </a:txBody>
                  <a:tcPr marL="91433" marR="91433" marT="45729" marB="4572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d-ID" sz="2000" b="1" dirty="0" smtClean="0"/>
                        <a:t>Kolonial dan</a:t>
                      </a:r>
                      <a:r>
                        <a:rPr lang="id-ID" sz="2000" b="1" baseline="0" dirty="0" smtClean="0"/>
                        <a:t> Elit Priyayi Pribumi</a:t>
                      </a:r>
                      <a:endParaRPr lang="id-ID" sz="2000" b="1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d-ID" sz="2000" b="1" baseline="0" dirty="0" smtClean="0"/>
                        <a:t>Masyarakat Pribumi</a:t>
                      </a:r>
                    </a:p>
                  </a:txBody>
                  <a:tcPr marL="91433" marR="91433" marT="45729" marB="45729">
                    <a:solidFill>
                      <a:srgbClr val="00B0F0"/>
                    </a:solidFill>
                  </a:tcPr>
                </a:tc>
              </a:tr>
              <a:tr h="508390"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 smtClean="0"/>
                        <a:t>Persekolahan/Kelas/Tingkatan</a:t>
                      </a:r>
                      <a:endParaRPr lang="id-ID" sz="2000" b="1" dirty="0"/>
                    </a:p>
                  </a:txBody>
                  <a:tcPr marL="91433" marR="91433" marT="45729" marB="4572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 smtClean="0"/>
                        <a:t>Sekolah Modern</a:t>
                      </a:r>
                      <a:endParaRPr lang="id-ID" sz="2000" b="1" dirty="0"/>
                    </a:p>
                  </a:txBody>
                  <a:tcPr marL="91433" marR="91433" marT="45729" marB="4572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 smtClean="0"/>
                        <a:t>Pegawai Belanda</a:t>
                      </a:r>
                      <a:endParaRPr lang="id-ID" sz="2000" b="1" dirty="0"/>
                    </a:p>
                  </a:txBody>
                  <a:tcPr marL="91433" marR="91433" marT="45729" marB="4572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510477"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 smtClean="0"/>
                        <a:t>Perpaduan</a:t>
                      </a:r>
                      <a:r>
                        <a:rPr lang="id-ID" sz="2000" b="1" baseline="0" dirty="0" smtClean="0"/>
                        <a:t> Tradisi Budaya/Sastra Jawa dan Agama</a:t>
                      </a:r>
                      <a:endParaRPr lang="id-ID" sz="2000" b="1" dirty="0"/>
                    </a:p>
                  </a:txBody>
                  <a:tcPr marL="91433" marR="91433" marT="45729" marB="4572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1" dirty="0" smtClean="0"/>
                    </a:p>
                    <a:p>
                      <a:pPr algn="ctr"/>
                      <a:r>
                        <a:rPr lang="id-ID" sz="2000" b="1" dirty="0" smtClean="0"/>
                        <a:t>Calistung</a:t>
                      </a:r>
                      <a:endParaRPr lang="id-ID" sz="2000" b="1" dirty="0"/>
                    </a:p>
                  </a:txBody>
                  <a:tcPr marL="91433" marR="91433" marT="45729" marB="4572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 smtClean="0"/>
                        <a:t>Masyarakat</a:t>
                      </a:r>
                      <a:endParaRPr lang="id-ID" sz="2000" b="1" dirty="0"/>
                    </a:p>
                  </a:txBody>
                  <a:tcPr marL="91433" marR="91433" marT="45729" marB="4572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93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ded Corner 1"/>
          <p:cNvSpPr/>
          <p:nvPr/>
        </p:nvSpPr>
        <p:spPr>
          <a:xfrm>
            <a:off x="2063750" y="1412875"/>
            <a:ext cx="8064500" cy="489585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514350" indent="-514350" algn="just">
              <a:spcBef>
                <a:spcPts val="1200"/>
              </a:spcBef>
              <a:buFont typeface="+mj-lt"/>
              <a:buAutoNum type="arabicPeriod"/>
              <a:defRPr/>
            </a:pPr>
            <a:r>
              <a:rPr lang="id-ID" sz="3000" dirty="0"/>
              <a:t>Menguasai Bahasa pergaulan internasional setidaknya bahasa </a:t>
            </a:r>
            <a:r>
              <a:rPr lang="id-ID" sz="3000" dirty="0" smtClean="0"/>
              <a:t>Belanda </a:t>
            </a:r>
            <a:r>
              <a:rPr lang="id-ID" sz="3000" dirty="0"/>
              <a:t>atau bahasa asing </a:t>
            </a:r>
            <a:r>
              <a:rPr lang="id-ID" sz="3000" dirty="0" smtClean="0"/>
              <a:t>lainnya vs Sastra Jawa, Arab dan Melayu </a:t>
            </a:r>
            <a:endParaRPr lang="id-ID" sz="3000" dirty="0"/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id-ID" sz="3000" dirty="0"/>
              <a:t>Memadukan kurikulum </a:t>
            </a:r>
            <a:r>
              <a:rPr lang="id-ID" sz="3000" dirty="0" smtClean="0"/>
              <a:t>nasional </a:t>
            </a:r>
            <a:r>
              <a:rPr lang="id-ID" sz="3000" dirty="0"/>
              <a:t>dan internasional vs. Kurikulum Lokal dan Nasional</a:t>
            </a:r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id-ID" sz="3000" dirty="0" smtClean="0"/>
              <a:t>Mutu </a:t>
            </a:r>
            <a:r>
              <a:rPr lang="id-ID" sz="3000" dirty="0"/>
              <a:t>guru dan Tenaga </a:t>
            </a:r>
            <a:r>
              <a:rPr lang="id-ID" sz="3000" dirty="0" smtClean="0"/>
              <a:t>kependidikan, Mutu </a:t>
            </a:r>
            <a:r>
              <a:rPr lang="id-ID" sz="3000" dirty="0"/>
              <a:t>Sarana Prasarana, </a:t>
            </a:r>
            <a:r>
              <a:rPr lang="id-ID" sz="3000" dirty="0" smtClean="0"/>
              <a:t>dan </a:t>
            </a:r>
            <a:r>
              <a:rPr lang="id-ID" sz="3000" dirty="0"/>
              <a:t>Sumber </a:t>
            </a:r>
            <a:r>
              <a:rPr lang="id-ID" sz="3000" dirty="0" smtClean="0"/>
              <a:t>Belajar, serta Mutu </a:t>
            </a:r>
            <a:r>
              <a:rPr lang="id-ID" sz="3000" dirty="0"/>
              <a:t>pengelolaan </a:t>
            </a:r>
            <a:r>
              <a:rPr lang="id-ID" sz="3000" dirty="0" smtClean="0"/>
              <a:t>sekolah yang berbeda/timpang</a:t>
            </a:r>
            <a:endParaRPr lang="id-ID" sz="3000" dirty="0"/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1617664" y="504825"/>
            <a:ext cx="8569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d-ID" b="1" dirty="0" smtClean="0">
                <a:latin typeface="Brush Script MT" panose="03060802040406070304" pitchFamily="66" charset="0"/>
              </a:rPr>
              <a:t>Pendidikan Kolonial  vs Pendidikan Nasional </a:t>
            </a:r>
            <a:endParaRPr lang="id-ID" b="1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08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219</Words>
  <Application>Microsoft Office PowerPoint</Application>
  <PresentationFormat>Custom</PresentationFormat>
  <Paragraphs>91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Usman MacBook</dc:creator>
  <cp:lastModifiedBy>user</cp:lastModifiedBy>
  <cp:revision>67</cp:revision>
  <dcterms:created xsi:type="dcterms:W3CDTF">2017-12-17T20:25:05Z</dcterms:created>
  <dcterms:modified xsi:type="dcterms:W3CDTF">2021-03-01T13:36:40Z</dcterms:modified>
</cp:coreProperties>
</file>