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</p:sldMasterIdLst>
  <p:notesMasterIdLst>
    <p:notesMasterId r:id="rId21"/>
  </p:notesMasterIdLst>
  <p:sldIdLst>
    <p:sldId id="256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68" r:id="rId19"/>
    <p:sldId id="271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EC871A-8FB1-433A-B171-294582A3441F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614A-C918-4B66-A5CA-673D049E183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2664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78EF3-51A0-4FD1-AA44-7F61F6A548D8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d-ID" smtClean="0"/>
              <a:t>D</a:t>
            </a: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C1281F-605D-47F6-ABC0-F19028BB9576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43B2D-FD51-4999-9A73-03AA07ACA411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7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041579-7B69-4DC4-B047-B2B15FB32FC2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64ADCF-0DAC-4CBF-8F10-7F58E7A7B795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9E14EF-B3A7-42DB-8875-CBB87646009B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421282-0222-4B0F-847C-9BFE61B4187B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7475CD-E31B-49BC-9559-0960BCEE9D7C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d-ID" smtClean="0"/>
              <a:t>EEW</a:t>
            </a: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E2BC58-333C-4B0C-9D18-B21D37FA1721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d-ID" smtClean="0"/>
              <a:t>WE</a:t>
            </a: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AA89C-F317-428D-935F-08B67108A88C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id-ID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74528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824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30865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55120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33780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7360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9667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9182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2890026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5074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6023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9812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46658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23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318823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592731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46151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6994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4487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3074677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209965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73175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99379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22399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504917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113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2347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38670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80135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8939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0268686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29757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54037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548946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59310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64838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7159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6524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09869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09706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37993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3032985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60858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079916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339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698289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859915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8898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0606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6280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17173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81462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721024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74315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7274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AC313976-C0EC-467E-8BB4-E1C356459D7D}" type="datetimeFigureOut">
              <a:rPr lang="id-ID" smtClean="0"/>
              <a:t>26/08/2020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6AC2000D-57F0-4853-AE06-605CC234E95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61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4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539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12FC29-FF37-4112-B2C3-848845DC88FD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8/26/2020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FD2E08-E5FF-4342-8921-8EBBA17A08FC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2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d-ID" sz="3600" dirty="0" smtClean="0"/>
              <a:t>MASA ORDE LAMA</a:t>
            </a:r>
            <a:endParaRPr lang="id-ID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SEJARAH PERJUANGAN PGRI II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8492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6C98FD-61AC-4744-847D-9615A6B36BAB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73762" name="Oval 2"/>
          <p:cNvSpPr>
            <a:spLocks noChangeArrowheads="1"/>
          </p:cNvSpPr>
          <p:nvPr/>
        </p:nvSpPr>
        <p:spPr bwMode="auto">
          <a:xfrm>
            <a:off x="395288" y="188913"/>
            <a:ext cx="2447925" cy="792162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SETELAH DITELITI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3763" name="Rectangle 3"/>
          <p:cNvSpPr>
            <a:spLocks noChangeArrowheads="1"/>
          </p:cNvSpPr>
          <p:nvPr/>
        </p:nvSpPr>
        <p:spPr bwMode="auto">
          <a:xfrm>
            <a:off x="684213" y="1749425"/>
            <a:ext cx="561657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id-ID" dirty="0">
                <a:solidFill>
                  <a:prstClr val="black"/>
                </a:solidFill>
              </a:rPr>
              <a:t> </a:t>
            </a:r>
            <a:r>
              <a:rPr lang="id-ID" sz="2400" dirty="0">
                <a:solidFill>
                  <a:prstClr val="black"/>
                </a:solidFill>
              </a:rPr>
              <a:t>Tantangan Masyarakat Beralasan</a:t>
            </a:r>
          </a:p>
          <a:p>
            <a:pPr>
              <a:buFontTx/>
              <a:buChar char="•"/>
            </a:pPr>
            <a:r>
              <a:rPr lang="id-ID" sz="2400" dirty="0">
                <a:solidFill>
                  <a:prstClr val="black"/>
                </a:solidFill>
              </a:rPr>
              <a:t> Keputusan Itu Bertentangan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3764" name="Rectangle 4"/>
          <p:cNvSpPr>
            <a:spLocks noChangeArrowheads="1"/>
          </p:cNvSpPr>
          <p:nvPr/>
        </p:nvSpPr>
        <p:spPr bwMode="auto">
          <a:xfrm>
            <a:off x="1066800" y="2743200"/>
            <a:ext cx="3900487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white"/>
                </a:solidFill>
              </a:rPr>
              <a:t>Dengan UUDS pasal 41 (3)</a:t>
            </a:r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373765" name="Rectangle 5"/>
          <p:cNvSpPr>
            <a:spLocks noChangeArrowheads="1"/>
          </p:cNvSpPr>
          <p:nvPr/>
        </p:nvSpPr>
        <p:spPr bwMode="auto">
          <a:xfrm>
            <a:off x="1258888" y="3276600"/>
            <a:ext cx="7885112" cy="15696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“ Penguasa memenuhi kebutuhan akan pengajaran umum yang diberikan atas dasar memperdalam keinsyafan kebangsaan mempererat persatuan indonesia, membangun dan memperdalam rasa perikemanusiaan</a:t>
            </a:r>
            <a:r>
              <a:rPr lang="en-US" sz="2400" dirty="0">
                <a:solidFill>
                  <a:prstClr val="black"/>
                </a:solidFill>
              </a:rPr>
              <a:t>”</a:t>
            </a:r>
          </a:p>
        </p:txBody>
      </p:sp>
      <p:sp>
        <p:nvSpPr>
          <p:cNvPr id="373766" name="Rectangle 6"/>
          <p:cNvSpPr>
            <a:spLocks noChangeArrowheads="1"/>
          </p:cNvSpPr>
          <p:nvPr/>
        </p:nvSpPr>
        <p:spPr bwMode="auto">
          <a:xfrm>
            <a:off x="1371600" y="5181600"/>
            <a:ext cx="7308850" cy="15696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id-ID" sz="2400" i="1" dirty="0">
                <a:solidFill>
                  <a:prstClr val="black"/>
                </a:solidFill>
                <a:latin typeface="Monotype Corsiva" pitchFamily="66" charset="0"/>
              </a:rPr>
              <a:t>Kesadaran dan penghormatan yang sama terhadap keyakinan agama setiap orang dengan memberikan kesempatan dalam jam pelajaran untuk mengajarkan agama sesuai dengan keinginan orang tua murid”.</a:t>
            </a:r>
            <a:endParaRPr lang="en-US" sz="2400" i="1" dirty="0">
              <a:solidFill>
                <a:prstClr val="black"/>
              </a:solidFill>
              <a:latin typeface="Monotype Corsiva" pitchFamily="66" charset="0"/>
            </a:endParaRPr>
          </a:p>
        </p:txBody>
      </p:sp>
      <p:sp>
        <p:nvSpPr>
          <p:cNvPr id="373767" name="AutoShape 7"/>
          <p:cNvSpPr>
            <a:spLocks noChangeArrowheads="1"/>
          </p:cNvSpPr>
          <p:nvPr/>
        </p:nvSpPr>
        <p:spPr bwMode="auto">
          <a:xfrm>
            <a:off x="1116013" y="1052513"/>
            <a:ext cx="935037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193898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2" grpId="0" animBg="1"/>
      <p:bldP spid="373763" grpId="0" animBg="1"/>
      <p:bldP spid="373764" grpId="0" animBg="1"/>
      <p:bldP spid="373765" grpId="0" animBg="1"/>
      <p:bldP spid="373766" grpId="0" animBg="1"/>
      <p:bldP spid="3737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81C8E5-0E13-44AE-9889-6B25C2F010BC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81954" name="Oval 2"/>
          <p:cNvSpPr>
            <a:spLocks noChangeArrowheads="1"/>
          </p:cNvSpPr>
          <p:nvPr/>
        </p:nvSpPr>
        <p:spPr bwMode="auto">
          <a:xfrm>
            <a:off x="684213" y="404813"/>
            <a:ext cx="1655762" cy="158432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3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NON</a:t>
            </a:r>
          </a:p>
          <a:p>
            <a:pPr>
              <a:defRPr/>
            </a:pPr>
            <a:r>
              <a:rPr lang="id-ID" sz="3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PKI</a:t>
            </a:r>
            <a:endParaRPr lang="en-US" sz="36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1955" name="AutoShape 3"/>
          <p:cNvSpPr>
            <a:spLocks noChangeArrowheads="1"/>
          </p:cNvSpPr>
          <p:nvPr/>
        </p:nvSpPr>
        <p:spPr bwMode="auto">
          <a:xfrm>
            <a:off x="1042988" y="2133600"/>
            <a:ext cx="935037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250825" y="3141663"/>
            <a:ext cx="2592388" cy="1569660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3200" dirty="0">
                <a:solidFill>
                  <a:prstClr val="black"/>
                </a:solidFill>
              </a:rPr>
              <a:t>Mendirikan organisasi di luar PGRI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81957" name="AutoShape 5"/>
          <p:cNvSpPr>
            <a:spLocks noChangeArrowheads="1"/>
          </p:cNvSpPr>
          <p:nvPr/>
        </p:nvSpPr>
        <p:spPr bwMode="auto">
          <a:xfrm>
            <a:off x="2843213" y="3141663"/>
            <a:ext cx="576262" cy="1008062"/>
          </a:xfrm>
          <a:prstGeom prst="rightArrow">
            <a:avLst>
              <a:gd name="adj1" fmla="val 49917"/>
              <a:gd name="adj2" fmla="val 51514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3779838" y="2420938"/>
            <a:ext cx="5364162" cy="261302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800" dirty="0">
                <a:solidFill>
                  <a:prstClr val="white"/>
                </a:solidFill>
              </a:rPr>
              <a:t>PERGUNU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800" dirty="0">
                <a:solidFill>
                  <a:prstClr val="white"/>
                </a:solidFill>
              </a:rPr>
              <a:t>IGM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800" dirty="0">
                <a:solidFill>
                  <a:prstClr val="white"/>
                </a:solidFill>
              </a:rPr>
              <a:t>PERGUKRI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800" dirty="0">
                <a:solidFill>
                  <a:prstClr val="white"/>
                </a:solidFill>
              </a:rPr>
              <a:t>Org</a:t>
            </a:r>
            <a:r>
              <a:rPr lang="en-US" sz="2800" dirty="0" err="1">
                <a:solidFill>
                  <a:prstClr val="white"/>
                </a:solidFill>
              </a:rPr>
              <a:t>anisasi</a:t>
            </a:r>
            <a:r>
              <a:rPr lang="id-ID" sz="2800" dirty="0">
                <a:solidFill>
                  <a:prstClr val="white"/>
                </a:solidFill>
              </a:rPr>
              <a:t> Guru Lainnya (UNDERBOUW PARPOL)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248833"/>
      </p:ext>
    </p:extLst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1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 animBg="1"/>
      <p:bldP spid="381955" grpId="0" animBg="1"/>
      <p:bldP spid="381956" grpId="0" animBg="1"/>
      <p:bldP spid="381957" grpId="0" animBg="1"/>
      <p:bldP spid="3819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E6E213-90AB-4A97-88BF-B4E461A81F16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82978" name="Oval 2"/>
          <p:cNvSpPr>
            <a:spLocks noChangeArrowheads="1"/>
          </p:cNvSpPr>
          <p:nvPr/>
        </p:nvSpPr>
        <p:spPr bwMode="auto">
          <a:xfrm>
            <a:off x="323850" y="260350"/>
            <a:ext cx="2305050" cy="2376488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000" b="1" dirty="0">
                <a:solidFill>
                  <a:prstClr val="black"/>
                </a:solidFill>
              </a:rPr>
              <a:t>Kongres VIII</a:t>
            </a:r>
          </a:p>
          <a:p>
            <a:pPr algn="ctr">
              <a:defRPr/>
            </a:pPr>
            <a:r>
              <a:rPr lang="id-ID" sz="2000" b="1" dirty="0">
                <a:solidFill>
                  <a:prstClr val="black"/>
                </a:solidFill>
              </a:rPr>
              <a:t>PGRI Di Bandung</a:t>
            </a:r>
          </a:p>
          <a:p>
            <a:pPr algn="ctr">
              <a:defRPr/>
            </a:pPr>
            <a:r>
              <a:rPr lang="id-ID" sz="2000" b="1" dirty="0">
                <a:solidFill>
                  <a:prstClr val="black"/>
                </a:solidFill>
              </a:rPr>
              <a:t>1956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382979" name="AutoShape 3"/>
          <p:cNvSpPr>
            <a:spLocks noChangeArrowheads="1"/>
          </p:cNvSpPr>
          <p:nvPr/>
        </p:nvSpPr>
        <p:spPr bwMode="auto">
          <a:xfrm>
            <a:off x="2771775" y="692150"/>
            <a:ext cx="647700" cy="1441450"/>
          </a:xfrm>
          <a:prstGeom prst="rightArrow">
            <a:avLst>
              <a:gd name="adj1" fmla="val 48241"/>
              <a:gd name="adj2" fmla="val 54903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0" name="Rectangle 4"/>
          <p:cNvSpPr>
            <a:spLocks noChangeArrowheads="1"/>
          </p:cNvSpPr>
          <p:nvPr/>
        </p:nvSpPr>
        <p:spPr bwMode="auto">
          <a:xfrm>
            <a:off x="3635375" y="188913"/>
            <a:ext cx="5508625" cy="3268587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Kongres “</a:t>
            </a:r>
            <a:r>
              <a:rPr lang="id-ID" sz="2400" b="1" i="1" dirty="0">
                <a:solidFill>
                  <a:prstClr val="black"/>
                </a:solidFill>
              </a:rPr>
              <a:t>tegang</a:t>
            </a:r>
            <a:r>
              <a:rPr lang="id-ID" sz="2400" dirty="0">
                <a:solidFill>
                  <a:prstClr val="black"/>
                </a:solidFill>
              </a:rPr>
              <a:t>”, saat mau mengadakan pemilihan ketua umum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Soebandri dkk (PKI) menambah kartu pemilihan (kartu palsu)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Walaupun </a:t>
            </a:r>
            <a:r>
              <a:rPr lang="en-US" sz="2400" dirty="0">
                <a:solidFill>
                  <a:prstClr val="black"/>
                </a:solidFill>
              </a:rPr>
              <a:t>M</a:t>
            </a:r>
            <a:r>
              <a:rPr lang="id-ID" sz="2400" dirty="0">
                <a:solidFill>
                  <a:prstClr val="black"/>
                </a:solidFill>
              </a:rPr>
              <a:t>.E. Subiadinata dihalang </a:t>
            </a:r>
            <a:r>
              <a:rPr lang="en-US" sz="2400" dirty="0">
                <a:solidFill>
                  <a:prstClr val="black"/>
                </a:solidFill>
              </a:rPr>
              <a:t>-</a:t>
            </a:r>
            <a:r>
              <a:rPr lang="id-ID" sz="2400" dirty="0">
                <a:solidFill>
                  <a:prstClr val="black"/>
                </a:solidFill>
              </a:rPr>
              <a:t>halangi secara curang oleh PKI, tetapi y</a:t>
            </a:r>
            <a:r>
              <a:rPr lang="en-US" sz="2400" dirty="0" err="1">
                <a:solidFill>
                  <a:prstClr val="black"/>
                </a:solidFill>
              </a:rPr>
              <a:t>ang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err="1">
                <a:solidFill>
                  <a:prstClr val="black"/>
                </a:solidFill>
              </a:rPr>
              <a:t>bersangkutan</a:t>
            </a:r>
            <a:r>
              <a:rPr lang="id-ID" sz="2400" dirty="0">
                <a:solidFill>
                  <a:prstClr val="black"/>
                </a:solidFill>
              </a:rPr>
              <a:t> terpilih sebagai ketua umum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82981" name="AutoShape 5"/>
          <p:cNvSpPr>
            <a:spLocks noChangeArrowheads="1"/>
          </p:cNvSpPr>
          <p:nvPr/>
        </p:nvSpPr>
        <p:spPr bwMode="auto">
          <a:xfrm>
            <a:off x="900113" y="2708275"/>
            <a:ext cx="1295400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066800" y="3505200"/>
            <a:ext cx="5508625" cy="292387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</a:rPr>
              <a:t>PGRI Kembali menuntut 25%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</a:rPr>
              <a:t>Penggunaan anggaran yang e</a:t>
            </a:r>
            <a:r>
              <a:rPr lang="en-US" sz="2000" dirty="0" err="1">
                <a:solidFill>
                  <a:prstClr val="black"/>
                </a:solidFill>
              </a:rPr>
              <a:t>fektif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efisien</a:t>
            </a:r>
            <a:endParaRPr lang="id-ID" sz="20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</a:rPr>
              <a:t>Berantas kecurangan di kem</a:t>
            </a:r>
            <a:r>
              <a:rPr lang="en-US" sz="2000" dirty="0" err="1">
                <a:solidFill>
                  <a:prstClr val="black"/>
                </a:solidFill>
              </a:rPr>
              <a:t>enterian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id-ID" sz="2000" dirty="0">
                <a:solidFill>
                  <a:prstClr val="black"/>
                </a:solidFill>
              </a:rPr>
              <a:t>P</a:t>
            </a:r>
            <a:r>
              <a:rPr lang="en-US" sz="2000" dirty="0" err="1">
                <a:solidFill>
                  <a:prstClr val="black"/>
                </a:solidFill>
              </a:rPr>
              <a:t>endidikan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pengajaran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kebudayaan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id-ID" sz="2000" dirty="0">
                <a:solidFill>
                  <a:prstClr val="black"/>
                </a:solidFill>
                <a:sym typeface="Wingdings" pitchFamily="2" charset="2"/>
              </a:rPr>
              <a:t> lalu dibentuk panitia penyelidikan keuangan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  <a:sym typeface="Wingdings" pitchFamily="2" charset="2"/>
              </a:rPr>
              <a:t>PGRI memperhatikan perguruan partikelir (swasta)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  <a:sym typeface="Wingdings" pitchFamily="2" charset="2"/>
              </a:rPr>
              <a:t>Perlunya hardiknas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58481"/>
      </p:ext>
    </p:extLst>
  </p:cSld>
  <p:clrMapOvr>
    <a:masterClrMapping/>
  </p:clrMapOvr>
  <p:transition>
    <p:sndAc>
      <p:stSnd>
        <p:snd r:embed="rId3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29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2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8" grpId="0" animBg="1"/>
      <p:bldP spid="382979" grpId="0" animBg="1"/>
      <p:bldP spid="382980" grpId="0" animBg="1"/>
      <p:bldP spid="382981" grpId="0" animBg="1"/>
      <p:bldP spid="3829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29FA8-F657-4FB1-9890-812EED0EABE0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72738" name="Oval 2"/>
          <p:cNvSpPr>
            <a:spLocks noChangeArrowheads="1"/>
          </p:cNvSpPr>
          <p:nvPr/>
        </p:nvSpPr>
        <p:spPr bwMode="auto">
          <a:xfrm>
            <a:off x="684213" y="404813"/>
            <a:ext cx="1655762" cy="158432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360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PKI</a:t>
            </a:r>
            <a:endParaRPr lang="en-US" sz="360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2739" name="AutoShape 3"/>
          <p:cNvSpPr>
            <a:spLocks noChangeArrowheads="1"/>
          </p:cNvSpPr>
          <p:nvPr/>
        </p:nvSpPr>
        <p:spPr bwMode="auto">
          <a:xfrm>
            <a:off x="1042988" y="2133600"/>
            <a:ext cx="935037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250825" y="3141663"/>
            <a:ext cx="2592388" cy="13849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800" dirty="0">
                <a:solidFill>
                  <a:prstClr val="black"/>
                </a:solidFill>
              </a:rPr>
              <a:t>Berusaha Menguasai PGRI, Dengan: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72741" name="AutoShape 5"/>
          <p:cNvSpPr>
            <a:spLocks noChangeArrowheads="1"/>
          </p:cNvSpPr>
          <p:nvPr/>
        </p:nvSpPr>
        <p:spPr bwMode="auto">
          <a:xfrm>
            <a:off x="2843213" y="3141663"/>
            <a:ext cx="576262" cy="1008062"/>
          </a:xfrm>
          <a:prstGeom prst="rightArrow">
            <a:avLst>
              <a:gd name="adj1" fmla="val 49917"/>
              <a:gd name="adj2" fmla="val 51514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2742" name="Rectangle 6"/>
          <p:cNvSpPr>
            <a:spLocks noChangeArrowheads="1"/>
          </p:cNvSpPr>
          <p:nvPr/>
        </p:nvSpPr>
        <p:spPr bwMode="auto">
          <a:xfrm>
            <a:off x="3779838" y="2060575"/>
            <a:ext cx="5364162" cy="33424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3200" dirty="0">
                <a:solidFill>
                  <a:prstClr val="black"/>
                </a:solidFill>
              </a:rPr>
              <a:t>Memaksakan anggota PKI duduk dalam kepengurusan PGRI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3200" dirty="0">
                <a:solidFill>
                  <a:prstClr val="black"/>
                </a:solidFill>
              </a:rPr>
              <a:t>Sabotase terhadap kegiatan PGRI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3200" dirty="0">
                <a:solidFill>
                  <a:prstClr val="black"/>
                </a:solidFill>
              </a:rPr>
              <a:t>Menghalangi kelancaran iuran</a:t>
            </a:r>
            <a:endParaRPr lang="en-US" sz="3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256162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 animBg="1"/>
      <p:bldP spid="372739" grpId="0" animBg="1"/>
      <p:bldP spid="372740" grpId="0" animBg="1"/>
      <p:bldP spid="372741" grpId="0" animBg="1"/>
      <p:bldP spid="3727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9632" y="1772816"/>
            <a:ext cx="7498080" cy="1143000"/>
          </a:xfrm>
        </p:spPr>
        <p:txBody>
          <a:bodyPr/>
          <a:lstStyle/>
          <a:p>
            <a:pPr algn="ctr"/>
            <a:r>
              <a:rPr lang="id-ID" dirty="0" smtClean="0"/>
              <a:t>SELESAI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026833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759F78-112D-4264-8F58-5FE584A7EE37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9666" name="Oval 2"/>
          <p:cNvSpPr>
            <a:spLocks noChangeArrowheads="1"/>
          </p:cNvSpPr>
          <p:nvPr/>
        </p:nvSpPr>
        <p:spPr bwMode="auto">
          <a:xfrm>
            <a:off x="250825" y="1773238"/>
            <a:ext cx="2519363" cy="324167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800" b="1" dirty="0">
                <a:solidFill>
                  <a:prstClr val="black"/>
                </a:solidFill>
              </a:rPr>
              <a:t>Bagaimana</a:t>
            </a:r>
          </a:p>
          <a:p>
            <a:pPr>
              <a:defRPr/>
            </a:pPr>
            <a:r>
              <a:rPr lang="id-ID" sz="2800" b="1" dirty="0">
                <a:solidFill>
                  <a:prstClr val="black"/>
                </a:solidFill>
              </a:rPr>
              <a:t>Sikap PGRI</a:t>
            </a:r>
          </a:p>
          <a:p>
            <a:pPr>
              <a:defRPr/>
            </a:pPr>
            <a:r>
              <a:rPr lang="id-ID" sz="2800" b="1" dirty="0">
                <a:solidFill>
                  <a:prstClr val="black"/>
                </a:solidFill>
              </a:rPr>
              <a:t>Terhadap</a:t>
            </a:r>
          </a:p>
          <a:p>
            <a:pPr>
              <a:defRPr/>
            </a:pPr>
            <a:r>
              <a:rPr lang="id-ID" sz="2800" b="1" dirty="0">
                <a:solidFill>
                  <a:prstClr val="black"/>
                </a:solidFill>
              </a:rPr>
              <a:t>Vaksentral?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69667" name="Rectangle 3"/>
          <p:cNvSpPr>
            <a:spLocks noChangeArrowheads="1"/>
          </p:cNvSpPr>
          <p:nvPr/>
        </p:nvSpPr>
        <p:spPr bwMode="auto">
          <a:xfrm>
            <a:off x="3276600" y="404813"/>
            <a:ext cx="5867400" cy="5909310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id-ID" sz="2100" dirty="0">
                <a:solidFill>
                  <a:prstClr val="black"/>
                </a:solidFill>
              </a:rPr>
              <a:t>Pada saat itu PGRI memandang bahwa sebagai serikat kerja (seperti serikat buruh lainnya) bergabung dalam SOBSI (Serikat Organisasi Buruh Seluruh Indonesia</a:t>
            </a:r>
            <a:r>
              <a:rPr lang="en-US" sz="2100" dirty="0">
                <a:solidFill>
                  <a:prstClr val="black"/>
                </a:solidFill>
              </a:rPr>
              <a:t>).</a:t>
            </a:r>
            <a:endParaRPr lang="id-ID" sz="2100" dirty="0">
              <a:solidFill>
                <a:prstClr val="black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id-ID" sz="2100" dirty="0">
                <a:solidFill>
                  <a:prstClr val="black"/>
                </a:solidFill>
              </a:rPr>
              <a:t>Sejak Kongres III madiun (1948), tampak tanda-tanda beberapa orang dalam presidium SOBSI untuk membawa vaksentral ke dalam perjuangan politik yang merugikan PGRI (yang sudah bergabung dalam SOBSI)</a:t>
            </a:r>
          </a:p>
          <a:p>
            <a:pPr marL="342900" indent="-342900">
              <a:buFontTx/>
              <a:buAutoNum type="arabicPeriod"/>
            </a:pPr>
            <a:r>
              <a:rPr lang="id-ID" sz="2100" dirty="0">
                <a:solidFill>
                  <a:prstClr val="black"/>
                </a:solidFill>
              </a:rPr>
              <a:t>Ternyata orientasi politik SOBSI condong ke PKI (bahkan benar-benar menjadi orang PKI), maka 20 sept 1948 </a:t>
            </a:r>
            <a:r>
              <a:rPr lang="id-ID" sz="2100" dirty="0">
                <a:solidFill>
                  <a:prstClr val="black"/>
                </a:solidFill>
                <a:sym typeface="Wingdings" pitchFamily="2" charset="2"/>
              </a:rPr>
              <a:t> keluar dari SOBSI,</a:t>
            </a:r>
          </a:p>
          <a:p>
            <a:pPr marL="342900" indent="-342900">
              <a:buFontTx/>
              <a:buAutoNum type="arabicPeriod"/>
            </a:pPr>
            <a:r>
              <a:rPr lang="id-ID" sz="2100" dirty="0">
                <a:solidFill>
                  <a:prstClr val="black"/>
                </a:solidFill>
                <a:sym typeface="Wingdings" pitchFamily="2" charset="2"/>
              </a:rPr>
              <a:t>Walaupun ada 12 cabang meminta peninjauan t</a:t>
            </a:r>
            <a:r>
              <a:rPr lang="en-US" sz="2100" dirty="0" err="1">
                <a:solidFill>
                  <a:prstClr val="black"/>
                </a:solidFill>
                <a:sym typeface="Wingdings" pitchFamily="2" charset="2"/>
              </a:rPr>
              <a:t>erhadap</a:t>
            </a:r>
            <a:r>
              <a:rPr lang="en-US" sz="21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id-ID" sz="2100" dirty="0">
                <a:solidFill>
                  <a:prstClr val="black"/>
                </a:solidFill>
                <a:sym typeface="Wingdings" pitchFamily="2" charset="2"/>
              </a:rPr>
              <a:t>keluarnya dari SOBSI, tetapi Kongres IV Jogjakarta menyetujui pengunduran PGRI dari SOBSI</a:t>
            </a:r>
          </a:p>
          <a:p>
            <a:pPr marL="342900" indent="-342900">
              <a:buFontTx/>
              <a:buAutoNum type="arabicPeriod"/>
            </a:pPr>
            <a:r>
              <a:rPr lang="id-ID" sz="2100" dirty="0">
                <a:solidFill>
                  <a:prstClr val="black"/>
                </a:solidFill>
                <a:sym typeface="Wingdings" pitchFamily="2" charset="2"/>
              </a:rPr>
              <a:t>Dalam Kongres V Bandung  PGRI masuk GSBI (Gab</a:t>
            </a:r>
            <a:r>
              <a:rPr lang="en-US" sz="2100" dirty="0" err="1">
                <a:solidFill>
                  <a:prstClr val="black"/>
                </a:solidFill>
                <a:sym typeface="Wingdings" pitchFamily="2" charset="2"/>
              </a:rPr>
              <a:t>ungan</a:t>
            </a:r>
            <a:r>
              <a:rPr lang="en-US" sz="21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id-ID" sz="2100" dirty="0">
                <a:solidFill>
                  <a:prstClr val="black"/>
                </a:solidFill>
                <a:sym typeface="Wingdings" pitchFamily="2" charset="2"/>
              </a:rPr>
              <a:t>Serikat Buruh Indonesia)</a:t>
            </a:r>
            <a:endParaRPr lang="en-US" sz="2100" dirty="0">
              <a:solidFill>
                <a:prstClr val="black"/>
              </a:solidFill>
            </a:endParaRPr>
          </a:p>
        </p:txBody>
      </p:sp>
      <p:sp>
        <p:nvSpPr>
          <p:cNvPr id="369668" name="AutoShape 4"/>
          <p:cNvSpPr>
            <a:spLocks/>
          </p:cNvSpPr>
          <p:nvPr/>
        </p:nvSpPr>
        <p:spPr bwMode="auto">
          <a:xfrm>
            <a:off x="2987675" y="549275"/>
            <a:ext cx="215900" cy="5543550"/>
          </a:xfrm>
          <a:prstGeom prst="leftBrace">
            <a:avLst>
              <a:gd name="adj1" fmla="val 213971"/>
              <a:gd name="adj2" fmla="val 50000"/>
            </a:avLst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5132144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6" grpId="0" animBg="1"/>
      <p:bldP spid="3696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43C06-042B-4364-A858-9D27D32CE91C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42" name="Oval 2"/>
          <p:cNvSpPr>
            <a:spLocks noChangeArrowheads="1"/>
          </p:cNvSpPr>
          <p:nvPr/>
        </p:nvSpPr>
        <p:spPr bwMode="auto">
          <a:xfrm>
            <a:off x="250825" y="1773238"/>
            <a:ext cx="2519363" cy="324167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000" dirty="0">
                <a:solidFill>
                  <a:prstClr val="black"/>
                </a:solidFill>
              </a:rPr>
              <a:t>KONGRES V</a:t>
            </a:r>
          </a:p>
          <a:p>
            <a:pPr algn="ctr">
              <a:defRPr/>
            </a:pPr>
            <a:r>
              <a:rPr lang="id-ID" sz="2000" dirty="0">
                <a:solidFill>
                  <a:prstClr val="black"/>
                </a:solidFill>
              </a:rPr>
              <a:t>PGRI DI BANDUNG</a:t>
            </a:r>
          </a:p>
          <a:p>
            <a:pPr algn="ctr">
              <a:defRPr/>
            </a:pPr>
            <a:r>
              <a:rPr lang="id-ID" sz="2000" dirty="0">
                <a:solidFill>
                  <a:prstClr val="black"/>
                </a:solidFill>
              </a:rPr>
              <a:t>19-24 DES 1950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68643" name="Rectangle 3"/>
          <p:cNvSpPr>
            <a:spLocks noChangeArrowheads="1"/>
          </p:cNvSpPr>
          <p:nvPr/>
        </p:nvSpPr>
        <p:spPr bwMode="auto">
          <a:xfrm>
            <a:off x="3276600" y="692150"/>
            <a:ext cx="5867400" cy="52629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Menyongsong Lustrum I PGRI</a:t>
            </a:r>
          </a:p>
          <a:p>
            <a:pPr marL="342900" indent="-342900"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Merayakan Peleburan SGI/PGI Kedalam PGRI 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 merupakan Kongres Persatuan  (dihadiri 202 Cabang Baru dari 301 Cabang)</a:t>
            </a:r>
          </a:p>
          <a:p>
            <a:pPr marL="342900" indent="-342900"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Membicarakan Masalah Prinsipil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&amp; 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Fundamental, yaitu Asas Organisasi</a:t>
            </a:r>
          </a:p>
          <a:p>
            <a:pPr marL="342900" indent="-342900"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Apakah Memilih:</a:t>
            </a:r>
          </a:p>
          <a:p>
            <a:pPr marL="800100" lvl="1" indent="-342900">
              <a:buFontTx/>
              <a:buAutoNum type="alphaLcParenR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Dasar Sosialisme Keadilan Sosial</a:t>
            </a:r>
          </a:p>
          <a:p>
            <a:pPr marL="800100" lvl="1" indent="-342900">
              <a:buFontTx/>
              <a:buAutoNum type="alphaLcParenR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P</a:t>
            </a:r>
            <a:r>
              <a:rPr lang="en-US" sz="2400" dirty="0" err="1">
                <a:solidFill>
                  <a:prstClr val="black"/>
                </a:solidFill>
                <a:sym typeface="Wingdings" pitchFamily="2" charset="2"/>
              </a:rPr>
              <a:t>ancasila</a:t>
            </a:r>
            <a:endParaRPr lang="id-ID" sz="2400" dirty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Diputuskan P</a:t>
            </a:r>
            <a:r>
              <a:rPr lang="en-US" sz="2400" dirty="0" err="1">
                <a:solidFill>
                  <a:prstClr val="black"/>
                </a:solidFill>
                <a:sym typeface="Wingdings" pitchFamily="2" charset="2"/>
              </a:rPr>
              <a:t>ancasila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 Sebagai Dasar, dan Menugaskan PB PGRI untuk Menghilangkan Perbedaan Gaji Antara “NON” 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&amp;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 “KO” yang telah ditetapkan PP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68644" name="AutoShape 4"/>
          <p:cNvSpPr>
            <a:spLocks/>
          </p:cNvSpPr>
          <p:nvPr/>
        </p:nvSpPr>
        <p:spPr bwMode="auto">
          <a:xfrm>
            <a:off x="2987675" y="549275"/>
            <a:ext cx="215900" cy="5543550"/>
          </a:xfrm>
          <a:prstGeom prst="leftBrace">
            <a:avLst>
              <a:gd name="adj1" fmla="val 213971"/>
              <a:gd name="adj2" fmla="val 50000"/>
            </a:avLst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7333300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 animBg="1"/>
      <p:bldP spid="3686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B1CF50-95FF-4D56-AABE-0585548462FF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7618" name="Oval 2"/>
          <p:cNvSpPr>
            <a:spLocks noChangeArrowheads="1"/>
          </p:cNvSpPr>
          <p:nvPr/>
        </p:nvSpPr>
        <p:spPr bwMode="auto">
          <a:xfrm>
            <a:off x="107950" y="1700213"/>
            <a:ext cx="2519363" cy="324167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b="1" dirty="0">
                <a:solidFill>
                  <a:prstClr val="black"/>
                </a:solidFill>
              </a:rPr>
              <a:t>KONGRES VI</a:t>
            </a:r>
          </a:p>
          <a:p>
            <a:pPr>
              <a:defRPr/>
            </a:pPr>
            <a:r>
              <a:rPr lang="id-ID" b="1" dirty="0">
                <a:solidFill>
                  <a:prstClr val="black"/>
                </a:solidFill>
              </a:rPr>
              <a:t>PGRI DI MALANG</a:t>
            </a:r>
          </a:p>
          <a:p>
            <a:pPr>
              <a:defRPr/>
            </a:pPr>
            <a:r>
              <a:rPr lang="id-ID" b="1" dirty="0">
                <a:solidFill>
                  <a:prstClr val="black"/>
                </a:solidFill>
              </a:rPr>
              <a:t>24-30 NOV 1952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367620" name="AutoShape 4"/>
          <p:cNvSpPr>
            <a:spLocks/>
          </p:cNvSpPr>
          <p:nvPr/>
        </p:nvSpPr>
        <p:spPr bwMode="auto">
          <a:xfrm>
            <a:off x="2844800" y="549275"/>
            <a:ext cx="214313" cy="5616575"/>
          </a:xfrm>
          <a:prstGeom prst="leftBrace">
            <a:avLst>
              <a:gd name="adj1" fmla="val 218395"/>
              <a:gd name="adj2" fmla="val 50000"/>
            </a:avLst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7621" name="Rectangle 5"/>
          <p:cNvSpPr>
            <a:spLocks noChangeArrowheads="1"/>
          </p:cNvSpPr>
          <p:nvPr/>
        </p:nvSpPr>
        <p:spPr bwMode="auto">
          <a:xfrm>
            <a:off x="3203575" y="533400"/>
            <a:ext cx="5795963" cy="5730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</a:pPr>
            <a:r>
              <a:rPr lang="id-ID" sz="1600" dirty="0">
                <a:solidFill>
                  <a:prstClr val="black"/>
                </a:solidFill>
              </a:rPr>
              <a:t>Memutuskan :</a:t>
            </a:r>
          </a:p>
          <a:p>
            <a:pPr marL="342900" indent="-342900">
              <a:spcBef>
                <a:spcPct val="30000"/>
              </a:spcBef>
              <a:buFontTx/>
              <a:buAutoNum type="alphaUcPeriod"/>
            </a:pPr>
            <a:r>
              <a:rPr lang="id-ID" sz="1600" dirty="0">
                <a:solidFill>
                  <a:prstClr val="black"/>
                </a:solidFill>
              </a:rPr>
              <a:t>Bidang Organisasi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</a:rPr>
              <a:t>Asas PGRI = Keadilan Sosial, dengan dasarnya Demokrasi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</a:rPr>
              <a:t>PGRI tetap berada di dalam GSBI</a:t>
            </a:r>
          </a:p>
          <a:p>
            <a:pPr marL="342900" indent="-342900">
              <a:spcBef>
                <a:spcPct val="30000"/>
              </a:spcBef>
              <a:buFontTx/>
              <a:buAutoNum type="alphaUcPeriod"/>
            </a:pPr>
            <a:r>
              <a:rPr lang="id-ID" sz="1600" dirty="0">
                <a:solidFill>
                  <a:prstClr val="black"/>
                </a:solidFill>
              </a:rPr>
              <a:t>Bidang Perburuhan</a:t>
            </a:r>
          </a:p>
          <a:p>
            <a:pPr marL="800100" lvl="1" indent="-342900">
              <a:spcBef>
                <a:spcPct val="30000"/>
              </a:spcBef>
            </a:pPr>
            <a:r>
              <a:rPr lang="id-ID" sz="1600" dirty="0">
                <a:solidFill>
                  <a:prstClr val="black"/>
                </a:solidFill>
              </a:rPr>
              <a:t>      (Memperjuangkan Kendaraan Bermotor Bagi Ps, Instruktur Penjas + Penmas)</a:t>
            </a:r>
          </a:p>
          <a:p>
            <a:pPr marL="342900" indent="-342900">
              <a:spcBef>
                <a:spcPct val="30000"/>
              </a:spcBef>
              <a:buFontTx/>
              <a:buAutoNum type="alphaUcPeriod"/>
            </a:pPr>
            <a:r>
              <a:rPr lang="id-ID" sz="1600" dirty="0">
                <a:solidFill>
                  <a:prstClr val="black"/>
                </a:solidFill>
              </a:rPr>
              <a:t>Bidang Pendidikan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</a:rPr>
              <a:t>Sistem Pengajaran diselaraskan dengan Pembangunan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</a:rPr>
              <a:t>KPKPKB (Kursus Pengantar Kepada Persiapan Kewajiban Belajar) dihapuskan akhir Ajaran 1952/1953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</a:rPr>
              <a:t>KPKB (Kursus Persamaan Kewajiban Belajar) diubah menjadi Sr 6 Tahun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</a:rPr>
              <a:t>Kursus BI/BII </a:t>
            </a:r>
            <a:r>
              <a:rPr lang="id-ID" sz="1600" dirty="0">
                <a:solidFill>
                  <a:prstClr val="black"/>
                </a:solidFill>
                <a:sym typeface="Wingdings" pitchFamily="2" charset="2"/>
              </a:rPr>
              <a:t> Pengadaan Guru SLTP/A diatur sebaik mungkin</a:t>
            </a:r>
          </a:p>
          <a:p>
            <a:pPr marL="800100" lvl="1" indent="-342900">
              <a:spcBef>
                <a:spcPct val="30000"/>
              </a:spcBef>
              <a:buFontTx/>
              <a:buAutoNum type="arabicPeriod"/>
            </a:pPr>
            <a:r>
              <a:rPr lang="id-ID" sz="1600" dirty="0">
                <a:solidFill>
                  <a:prstClr val="black"/>
                </a:solidFill>
                <a:sym typeface="Wingdings" pitchFamily="2" charset="2"/>
              </a:rPr>
              <a:t>Diadakan Hardiknas</a:t>
            </a:r>
            <a:endParaRPr lang="id-ID" sz="1600" dirty="0">
              <a:solidFill>
                <a:prstClr val="black"/>
              </a:solidFill>
            </a:endParaRPr>
          </a:p>
          <a:p>
            <a:pPr marL="342900" indent="-342900">
              <a:spcBef>
                <a:spcPct val="30000"/>
              </a:spcBef>
              <a:buFontTx/>
              <a:buAutoNum type="alphaUcPeriod"/>
            </a:pPr>
            <a:r>
              <a:rPr lang="id-ID" sz="1600" dirty="0">
                <a:solidFill>
                  <a:prstClr val="black"/>
                </a:solidFill>
              </a:rPr>
              <a:t>Bidang Umum</a:t>
            </a:r>
          </a:p>
          <a:p>
            <a:pPr marL="800100" lvl="1" indent="-342900">
              <a:spcBef>
                <a:spcPct val="30000"/>
              </a:spcBef>
            </a:pPr>
            <a:r>
              <a:rPr lang="id-ID" sz="1600" dirty="0">
                <a:solidFill>
                  <a:prstClr val="black"/>
                </a:solidFill>
              </a:rPr>
              <a:t>      Anggaran Belanja Kementerian PP dan K ditingkatkan menjadi 25% dari APBN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098949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6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6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6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9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9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9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0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0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0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2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3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76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nimBg="1"/>
      <p:bldP spid="3676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3B7B99-6A35-4BB2-BEA5-4DCD7E3316BD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466725" y="1138238"/>
            <a:ext cx="3168650" cy="122396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Realisasi </a:t>
            </a:r>
            <a:r>
              <a:rPr lang="id-ID" sz="2800" dirty="0">
                <a:solidFill>
                  <a:prstClr val="black"/>
                </a:solidFill>
              </a:rPr>
              <a:t>Kongres</a:t>
            </a:r>
          </a:p>
          <a:p>
            <a:pPr>
              <a:defRPr/>
            </a:pPr>
            <a:r>
              <a:rPr lang="id-ID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 PGRI Di Malang</a:t>
            </a:r>
            <a:endParaRPr lang="en-US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595" name="AutoShape 3"/>
          <p:cNvSpPr>
            <a:spLocks noChangeArrowheads="1"/>
          </p:cNvSpPr>
          <p:nvPr/>
        </p:nvSpPr>
        <p:spPr bwMode="auto">
          <a:xfrm>
            <a:off x="1401763" y="2505075"/>
            <a:ext cx="936625" cy="9366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596" name="Rectangle 4"/>
          <p:cNvSpPr>
            <a:spLocks noChangeArrowheads="1"/>
          </p:cNvSpPr>
          <p:nvPr/>
        </p:nvSpPr>
        <p:spPr bwMode="auto">
          <a:xfrm>
            <a:off x="609600" y="3733800"/>
            <a:ext cx="3384550" cy="13557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dirty="0">
                <a:solidFill>
                  <a:prstClr val="black"/>
                </a:solidFill>
              </a:rPr>
              <a:t>TERTUANG DALAM SKEP MENTERI PP DAN K</a:t>
            </a:r>
          </a:p>
          <a:p>
            <a:pPr>
              <a:spcBef>
                <a:spcPct val="30000"/>
              </a:spcBef>
            </a:pPr>
            <a:r>
              <a:rPr lang="id-ID" dirty="0">
                <a:solidFill>
                  <a:prstClr val="black"/>
                </a:solidFill>
              </a:rPr>
              <a:t>NO. 20/G1/C, 14/5/1954</a:t>
            </a:r>
          </a:p>
          <a:p>
            <a:pPr>
              <a:spcBef>
                <a:spcPct val="30000"/>
              </a:spcBef>
            </a:pPr>
            <a:r>
              <a:rPr lang="id-ID" dirty="0">
                <a:solidFill>
                  <a:prstClr val="black"/>
                </a:solidFill>
              </a:rPr>
              <a:t>( BERLAKU: 1-7-1954)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66597" name="AutoShape 5"/>
          <p:cNvSpPr>
            <a:spLocks noChangeArrowheads="1"/>
          </p:cNvSpPr>
          <p:nvPr/>
        </p:nvSpPr>
        <p:spPr bwMode="auto">
          <a:xfrm>
            <a:off x="3708400" y="1196975"/>
            <a:ext cx="649288" cy="936625"/>
          </a:xfrm>
          <a:prstGeom prst="rightArrow">
            <a:avLst>
              <a:gd name="adj1" fmla="val 49833"/>
              <a:gd name="adj2" fmla="val 48412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4427538" y="1125538"/>
            <a:ext cx="4716462" cy="4967514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KPKPKB Dihapus, sebagai gantinya: SGB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Ditiadakannya KPKB 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 Dijadikan SR 6 tahun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Diubah SR 3 Tahun  SR 6 Tahun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KPL-SGA menjadi KGA (Memiliki </a:t>
            </a:r>
            <a:r>
              <a:rPr lang="id-ID" sz="2400" i="1" dirty="0">
                <a:solidFill>
                  <a:prstClr val="black"/>
                </a:solidFill>
                <a:sym typeface="Wingdings" pitchFamily="2" charset="2"/>
              </a:rPr>
              <a:t>civil effect 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dalam kepegawaian juga lulusannya dapat melanjutkan ke jenjang yang lebih tinggi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).</a:t>
            </a:r>
            <a:endParaRPr lang="id-ID" sz="2400" dirty="0">
              <a:solidFill>
                <a:prstClr val="black"/>
              </a:solidFill>
              <a:sym typeface="Wingdings" pitchFamily="2" charset="2"/>
            </a:endParaRP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Ditiadakannya syarat dinas 4 tahun untuk menempuh ujian persamaan SGB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/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id-ID" sz="2400" dirty="0">
                <a:solidFill>
                  <a:prstClr val="black"/>
                </a:solidFill>
                <a:sym typeface="Wingdings" pitchFamily="2" charset="2"/>
              </a:rPr>
              <a:t>SGA</a:t>
            </a:r>
            <a:r>
              <a:rPr lang="en-US" sz="2400" dirty="0">
                <a:solidFill>
                  <a:prstClr val="black"/>
                </a:solidFill>
                <a:sym typeface="Wingdings" pitchFamily="2" charset="2"/>
              </a:rPr>
              <a:t>.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180896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6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6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6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66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6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6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6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6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6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6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6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6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6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6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66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66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6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6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6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66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66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6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 animBg="1"/>
      <p:bldP spid="366595" grpId="0" animBg="1"/>
      <p:bldP spid="366596" grpId="0" animBg="1"/>
      <p:bldP spid="36659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7FAF5E-E130-4B69-B412-6F96CD6636E9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77858" name="AutoShape 2"/>
          <p:cNvSpPr>
            <a:spLocks noChangeArrowheads="1"/>
          </p:cNvSpPr>
          <p:nvPr/>
        </p:nvSpPr>
        <p:spPr bwMode="auto">
          <a:xfrm>
            <a:off x="250825" y="2133600"/>
            <a:ext cx="2808288" cy="2160588"/>
          </a:xfrm>
          <a:prstGeom prst="flowChartAlternateProcess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400" b="1" dirty="0">
                <a:solidFill>
                  <a:prstClr val="black"/>
                </a:solidFill>
              </a:rPr>
              <a:t>Kongres VII</a:t>
            </a:r>
          </a:p>
          <a:p>
            <a:pPr algn="ctr">
              <a:defRPr/>
            </a:pPr>
            <a:r>
              <a:rPr lang="id-ID" sz="2400" b="1" dirty="0">
                <a:solidFill>
                  <a:prstClr val="black"/>
                </a:solidFill>
              </a:rPr>
              <a:t>PGRI Di Semarang</a:t>
            </a:r>
          </a:p>
          <a:p>
            <a:pPr algn="ctr">
              <a:defRPr/>
            </a:pPr>
            <a:r>
              <a:rPr lang="id-ID" sz="2400" b="1" dirty="0">
                <a:solidFill>
                  <a:prstClr val="black"/>
                </a:solidFill>
              </a:rPr>
              <a:t>24 Nov – 1 Des 1954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377859" name="Rectangle 3"/>
          <p:cNvSpPr>
            <a:spLocks noChangeArrowheads="1"/>
          </p:cNvSpPr>
          <p:nvPr/>
        </p:nvSpPr>
        <p:spPr bwMode="auto">
          <a:xfrm>
            <a:off x="3924300" y="1412875"/>
            <a:ext cx="5219700" cy="3834896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3200" dirty="0">
                <a:solidFill>
                  <a:prstClr val="black"/>
                </a:solidFill>
              </a:rPr>
              <a:t>Kongres dihadiri 639 orang utusan dari 351 cabang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3200" dirty="0">
                <a:solidFill>
                  <a:prstClr val="black"/>
                </a:solidFill>
              </a:rPr>
              <a:t>Membawakan 1414 suara dari 1581 seluruh suara (89%)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3200" dirty="0">
                <a:solidFill>
                  <a:prstClr val="black"/>
                </a:solidFill>
              </a:rPr>
              <a:t>Untuk pertama kalinya dihadiri tamu luar negeri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77860" name="AutoShape 4"/>
          <p:cNvSpPr>
            <a:spLocks/>
          </p:cNvSpPr>
          <p:nvPr/>
        </p:nvSpPr>
        <p:spPr bwMode="auto">
          <a:xfrm>
            <a:off x="3492500" y="1628775"/>
            <a:ext cx="358775" cy="2879725"/>
          </a:xfrm>
          <a:prstGeom prst="leftBrace">
            <a:avLst>
              <a:gd name="adj1" fmla="val 66888"/>
              <a:gd name="adj2" fmla="val 50000"/>
            </a:avLst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929196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 animBg="1"/>
      <p:bldP spid="3778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ADAE25-70FA-4071-BF85-80D81E55D349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457200" y="914400"/>
            <a:ext cx="1873250" cy="936625"/>
          </a:xfrm>
          <a:prstGeom prst="rect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800" b="1" dirty="0">
                <a:solidFill>
                  <a:prstClr val="black"/>
                </a:solidFill>
              </a:rPr>
              <a:t>Hasil</a:t>
            </a:r>
          </a:p>
          <a:p>
            <a:pPr algn="ctr">
              <a:defRPr/>
            </a:pPr>
            <a:r>
              <a:rPr lang="id-ID" sz="2800" b="1" dirty="0">
                <a:solidFill>
                  <a:prstClr val="black"/>
                </a:solidFill>
              </a:rPr>
              <a:t>Kongres</a:t>
            </a:r>
            <a:endParaRPr lang="en-US" sz="2800" b="1" dirty="0">
              <a:solidFill>
                <a:prstClr val="black"/>
              </a:solidFill>
            </a:endParaRPr>
          </a:p>
        </p:txBody>
      </p:sp>
      <p:sp>
        <p:nvSpPr>
          <p:cNvPr id="376835" name="AutoShape 3"/>
          <p:cNvSpPr>
            <a:spLocks noChangeArrowheads="1"/>
          </p:cNvSpPr>
          <p:nvPr/>
        </p:nvSpPr>
        <p:spPr bwMode="auto">
          <a:xfrm>
            <a:off x="685800" y="0"/>
            <a:ext cx="1223962" cy="765175"/>
          </a:xfrm>
          <a:prstGeom prst="downArrow">
            <a:avLst>
              <a:gd name="adj1" fmla="val 52269"/>
              <a:gd name="adj2" fmla="val 39421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6836" name="Oval 4"/>
          <p:cNvSpPr>
            <a:spLocks noChangeArrowheads="1"/>
          </p:cNvSpPr>
          <p:nvPr/>
        </p:nvSpPr>
        <p:spPr bwMode="auto">
          <a:xfrm>
            <a:off x="250825" y="2276475"/>
            <a:ext cx="433388" cy="431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6837" name="Oval 5"/>
          <p:cNvSpPr>
            <a:spLocks noChangeArrowheads="1"/>
          </p:cNvSpPr>
          <p:nvPr/>
        </p:nvSpPr>
        <p:spPr bwMode="auto">
          <a:xfrm>
            <a:off x="250825" y="4221163"/>
            <a:ext cx="433388" cy="431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6838" name="Rectangle 6"/>
          <p:cNvSpPr>
            <a:spLocks noChangeArrowheads="1"/>
          </p:cNvSpPr>
          <p:nvPr/>
        </p:nvSpPr>
        <p:spPr bwMode="auto">
          <a:xfrm>
            <a:off x="827088" y="2133600"/>
            <a:ext cx="1871662" cy="941796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Bidang</a:t>
            </a:r>
          </a:p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Umum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6839" name="Rectangle 7"/>
          <p:cNvSpPr>
            <a:spLocks noChangeArrowheads="1"/>
          </p:cNvSpPr>
          <p:nvPr/>
        </p:nvSpPr>
        <p:spPr bwMode="auto">
          <a:xfrm>
            <a:off x="827088" y="4149725"/>
            <a:ext cx="1871662" cy="941796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Bidang</a:t>
            </a:r>
          </a:p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Pendidikan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6840" name="AutoShape 8"/>
          <p:cNvSpPr>
            <a:spLocks noChangeArrowheads="1"/>
          </p:cNvSpPr>
          <p:nvPr/>
        </p:nvSpPr>
        <p:spPr bwMode="auto">
          <a:xfrm>
            <a:off x="2124075" y="2133600"/>
            <a:ext cx="576263" cy="719138"/>
          </a:xfrm>
          <a:prstGeom prst="rightArrow">
            <a:avLst>
              <a:gd name="adj1" fmla="val 50111"/>
              <a:gd name="adj2" fmla="val 49037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6841" name="AutoShape 9"/>
          <p:cNvSpPr>
            <a:spLocks noChangeArrowheads="1"/>
          </p:cNvSpPr>
          <p:nvPr/>
        </p:nvSpPr>
        <p:spPr bwMode="auto">
          <a:xfrm>
            <a:off x="2209800" y="4191000"/>
            <a:ext cx="576263" cy="719138"/>
          </a:xfrm>
          <a:prstGeom prst="rightArrow">
            <a:avLst>
              <a:gd name="adj1" fmla="val 50111"/>
              <a:gd name="adj2" fmla="val 49037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6842" name="Rectangle 10"/>
          <p:cNvSpPr>
            <a:spLocks noChangeArrowheads="1"/>
          </p:cNvSpPr>
          <p:nvPr/>
        </p:nvSpPr>
        <p:spPr bwMode="auto">
          <a:xfrm>
            <a:off x="2771775" y="1905000"/>
            <a:ext cx="6372225" cy="523220"/>
          </a:xfrm>
          <a:prstGeom prst="rect">
            <a:avLst/>
          </a:prstGeom>
          <a:solidFill>
            <a:schemeClr val="accent3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800" dirty="0">
                <a:solidFill>
                  <a:prstClr val="black"/>
                </a:solidFill>
              </a:rPr>
              <a:t>Resolusi mengenai: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76843" name="Rectangle 11"/>
          <p:cNvSpPr>
            <a:spLocks noChangeArrowheads="1"/>
          </p:cNvSpPr>
          <p:nvPr/>
        </p:nvSpPr>
        <p:spPr bwMode="auto">
          <a:xfrm>
            <a:off x="2771775" y="2492375"/>
            <a:ext cx="6372225" cy="16804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Pernyataan Mengenai Irian Barat, Korupsi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Resolusi Mengenai: Desentralisasi Sekolah, Pemakaian Uang P</a:t>
            </a:r>
            <a:r>
              <a:rPr lang="en-US" sz="2400" dirty="0">
                <a:solidFill>
                  <a:prstClr val="black"/>
                </a:solidFill>
              </a:rPr>
              <a:t>P&amp;</a:t>
            </a:r>
            <a:r>
              <a:rPr lang="id-ID" sz="2400" dirty="0">
                <a:solidFill>
                  <a:prstClr val="black"/>
                </a:solidFill>
              </a:rPr>
              <a:t>K, Penyempurnaan Tata Kerja P</a:t>
            </a:r>
            <a:r>
              <a:rPr lang="en-US" sz="2400" dirty="0">
                <a:solidFill>
                  <a:prstClr val="black"/>
                </a:solidFill>
              </a:rPr>
              <a:t>P&amp;</a:t>
            </a:r>
            <a:r>
              <a:rPr lang="id-ID" sz="2400" dirty="0">
                <a:solidFill>
                  <a:prstClr val="black"/>
                </a:solidFill>
              </a:rPr>
              <a:t>K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76844" name="Rectangle 12"/>
          <p:cNvSpPr>
            <a:spLocks noChangeArrowheads="1"/>
          </p:cNvSpPr>
          <p:nvPr/>
        </p:nvSpPr>
        <p:spPr bwMode="auto">
          <a:xfrm>
            <a:off x="2771775" y="4343400"/>
            <a:ext cx="6372225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800" dirty="0">
                <a:solidFill>
                  <a:prstClr val="black"/>
                </a:solidFill>
              </a:rPr>
              <a:t>Resolusi mengenai</a:t>
            </a:r>
            <a:r>
              <a:rPr lang="id-ID" dirty="0">
                <a:solidFill>
                  <a:prstClr val="black"/>
                </a:solidFill>
              </a:rPr>
              <a:t>: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76845" name="Rectangle 13"/>
          <p:cNvSpPr>
            <a:spLocks noChangeArrowheads="1"/>
          </p:cNvSpPr>
          <p:nvPr/>
        </p:nvSpPr>
        <p:spPr bwMode="auto">
          <a:xfrm>
            <a:off x="2743200" y="4955941"/>
            <a:ext cx="6400800" cy="19020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Anggaran Belanja PP</a:t>
            </a:r>
            <a:r>
              <a:rPr lang="en-US" sz="2400" dirty="0">
                <a:solidFill>
                  <a:prstClr val="black"/>
                </a:solidFill>
              </a:rPr>
              <a:t>&amp;</a:t>
            </a:r>
            <a:r>
              <a:rPr lang="id-ID" sz="2400" dirty="0">
                <a:solidFill>
                  <a:prstClr val="black"/>
                </a:solidFill>
              </a:rPr>
              <a:t>K 25% dari APBN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UU SR + UU Wajib Belajar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Film, gambar, radio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Pembentukan Dewan Bahasa Nasional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992240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6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76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 animBg="1"/>
      <p:bldP spid="376835" grpId="0" animBg="1"/>
      <p:bldP spid="376836" grpId="0" animBg="1"/>
      <p:bldP spid="376837" grpId="0" animBg="1"/>
      <p:bldP spid="376838" grpId="0" animBg="1"/>
      <p:bldP spid="376839" grpId="0" animBg="1"/>
      <p:bldP spid="376840" grpId="0" animBg="1"/>
      <p:bldP spid="376841" grpId="0" animBg="1"/>
      <p:bldP spid="376842" grpId="0" animBg="1"/>
      <p:bldP spid="376843" grpId="0" animBg="1"/>
      <p:bldP spid="376844" grpId="0" animBg="1"/>
      <p:bldP spid="3768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E30DF3-D3CA-4783-BEE5-C1402AA660E4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395288" y="620713"/>
            <a:ext cx="1873250" cy="936625"/>
          </a:xfrm>
          <a:prstGeom prst="rect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HASIL</a:t>
            </a:r>
          </a:p>
          <a:p>
            <a:pPr algn="ctr">
              <a:defRPr/>
            </a:pPr>
            <a:r>
              <a:rPr lang="id-ID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KONGRES</a:t>
            </a:r>
            <a:endParaRPr lang="en-US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1" name="AutoShape 3"/>
          <p:cNvSpPr>
            <a:spLocks noChangeArrowheads="1"/>
          </p:cNvSpPr>
          <p:nvPr/>
        </p:nvSpPr>
        <p:spPr bwMode="auto">
          <a:xfrm>
            <a:off x="684213" y="0"/>
            <a:ext cx="1223962" cy="765175"/>
          </a:xfrm>
          <a:prstGeom prst="downArrow">
            <a:avLst>
              <a:gd name="adj1" fmla="val 52269"/>
              <a:gd name="adj2" fmla="val 39421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2" name="Oval 4"/>
          <p:cNvSpPr>
            <a:spLocks noChangeArrowheads="1"/>
          </p:cNvSpPr>
          <p:nvPr/>
        </p:nvSpPr>
        <p:spPr bwMode="auto">
          <a:xfrm>
            <a:off x="250825" y="2276475"/>
            <a:ext cx="433388" cy="431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3" name="Oval 5"/>
          <p:cNvSpPr>
            <a:spLocks noChangeArrowheads="1"/>
          </p:cNvSpPr>
          <p:nvPr/>
        </p:nvSpPr>
        <p:spPr bwMode="auto">
          <a:xfrm>
            <a:off x="250825" y="4648200"/>
            <a:ext cx="433388" cy="431800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827088" y="2133600"/>
            <a:ext cx="1871662" cy="941796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Bidang</a:t>
            </a:r>
          </a:p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Perburuhan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827088" y="4576763"/>
            <a:ext cx="1871662" cy="941796"/>
          </a:xfrm>
          <a:prstGeom prst="rect">
            <a:avLst/>
          </a:prstGeom>
          <a:solidFill>
            <a:schemeClr val="accent4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Bidang</a:t>
            </a:r>
          </a:p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Organisasi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5816" name="AutoShape 8"/>
          <p:cNvSpPr>
            <a:spLocks noChangeArrowheads="1"/>
          </p:cNvSpPr>
          <p:nvPr/>
        </p:nvSpPr>
        <p:spPr bwMode="auto">
          <a:xfrm>
            <a:off x="2555875" y="2133600"/>
            <a:ext cx="576263" cy="719138"/>
          </a:xfrm>
          <a:prstGeom prst="rightArrow">
            <a:avLst>
              <a:gd name="adj1" fmla="val 50111"/>
              <a:gd name="adj2" fmla="val 49037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7" name="AutoShape 9"/>
          <p:cNvSpPr>
            <a:spLocks noChangeArrowheads="1"/>
          </p:cNvSpPr>
          <p:nvPr/>
        </p:nvSpPr>
        <p:spPr bwMode="auto">
          <a:xfrm>
            <a:off x="2555875" y="4503738"/>
            <a:ext cx="576263" cy="719137"/>
          </a:xfrm>
          <a:prstGeom prst="rightArrow">
            <a:avLst>
              <a:gd name="adj1" fmla="val 50111"/>
              <a:gd name="adj2" fmla="val 49037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5818" name="Rectangle 10"/>
          <p:cNvSpPr>
            <a:spLocks noChangeArrowheads="1"/>
          </p:cNvSpPr>
          <p:nvPr/>
        </p:nvSpPr>
        <p:spPr bwMode="auto">
          <a:xfrm>
            <a:off x="3348038" y="1905000"/>
            <a:ext cx="5795962" cy="52322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800" dirty="0">
                <a:solidFill>
                  <a:prstClr val="black"/>
                </a:solidFill>
              </a:rPr>
              <a:t>Resolusi mengenai: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75819" name="Rectangle 11"/>
          <p:cNvSpPr>
            <a:spLocks noChangeArrowheads="1"/>
          </p:cNvSpPr>
          <p:nvPr/>
        </p:nvSpPr>
        <p:spPr bwMode="auto">
          <a:xfrm>
            <a:off x="3348038" y="2492375"/>
            <a:ext cx="5795962" cy="17912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UU Pokok Kepegawaian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Pelaksanaan peraturan gaji pegawai baru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400" dirty="0">
                <a:solidFill>
                  <a:prstClr val="black"/>
                </a:solidFill>
              </a:rPr>
              <a:t>Tunjangan khusus bagi pegawai yang bertugas di daerah yang tidak aman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5820" name="Rectangle 12"/>
          <p:cNvSpPr>
            <a:spLocks noChangeArrowheads="1"/>
          </p:cNvSpPr>
          <p:nvPr/>
        </p:nvSpPr>
        <p:spPr bwMode="auto">
          <a:xfrm>
            <a:off x="3203575" y="4649788"/>
            <a:ext cx="5940425" cy="8309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PGRI keluar dari GBSI dan menyatakan diri sebagai organisasi vaksentral</a:t>
            </a:r>
            <a:endParaRPr 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18136"/>
      </p:ext>
    </p:extLst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75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5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5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 animBg="1"/>
      <p:bldP spid="375811" grpId="0" animBg="1"/>
      <p:bldP spid="375812" grpId="0" animBg="1"/>
      <p:bldP spid="375813" grpId="0" animBg="1"/>
      <p:bldP spid="375814" grpId="0" animBg="1"/>
      <p:bldP spid="375815" grpId="0" animBg="1"/>
      <p:bldP spid="375816" grpId="0" animBg="1"/>
      <p:bldP spid="375817" grpId="0" animBg="1"/>
      <p:bldP spid="375818" grpId="0" animBg="1"/>
      <p:bldP spid="375819" grpId="0" animBg="1"/>
      <p:bldP spid="3758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CED35A-01F4-4E9A-B60A-C55B075DE71B}" type="slidenum">
              <a:rPr lang="en-US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74786" name="Oval 2"/>
          <p:cNvSpPr>
            <a:spLocks noChangeArrowheads="1"/>
          </p:cNvSpPr>
          <p:nvPr/>
        </p:nvSpPr>
        <p:spPr bwMode="auto">
          <a:xfrm>
            <a:off x="936625" y="1600200"/>
            <a:ext cx="1944688" cy="1944688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MASALAH</a:t>
            </a:r>
          </a:p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PENDIDIKAN</a:t>
            </a:r>
          </a:p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AGAMA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4787" name="AutoShape 3"/>
          <p:cNvSpPr>
            <a:spLocks noChangeArrowheads="1"/>
          </p:cNvSpPr>
          <p:nvPr/>
        </p:nvSpPr>
        <p:spPr bwMode="auto">
          <a:xfrm>
            <a:off x="1219200" y="1143000"/>
            <a:ext cx="1295400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990600" y="304800"/>
            <a:ext cx="2735262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Kongres Membicarakan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4789" name="AutoShape 5"/>
          <p:cNvSpPr>
            <a:spLocks noChangeArrowheads="1"/>
          </p:cNvSpPr>
          <p:nvPr/>
        </p:nvSpPr>
        <p:spPr bwMode="auto">
          <a:xfrm>
            <a:off x="1260475" y="3581399"/>
            <a:ext cx="1295400" cy="1216025"/>
          </a:xfrm>
          <a:prstGeom prst="downArrow">
            <a:avLst>
              <a:gd name="adj1" fmla="val 50000"/>
              <a:gd name="adj2" fmla="val 31985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0" name="Rectangle 6"/>
          <p:cNvSpPr>
            <a:spLocks noChangeArrowheads="1"/>
          </p:cNvSpPr>
          <p:nvPr/>
        </p:nvSpPr>
        <p:spPr bwMode="auto">
          <a:xfrm>
            <a:off x="611188" y="4868863"/>
            <a:ext cx="2284412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id-ID" sz="2400" dirty="0">
                <a:solidFill>
                  <a:prstClr val="black"/>
                </a:solidFill>
              </a:rPr>
              <a:t>Begitu Hasilnya Diumumkan, Mendapatkan: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374791" name="AutoShape 7"/>
          <p:cNvSpPr>
            <a:spLocks noChangeArrowheads="1"/>
          </p:cNvSpPr>
          <p:nvPr/>
        </p:nvSpPr>
        <p:spPr bwMode="auto">
          <a:xfrm>
            <a:off x="2987675" y="1989138"/>
            <a:ext cx="647700" cy="1008062"/>
          </a:xfrm>
          <a:prstGeom prst="rightArrow">
            <a:avLst>
              <a:gd name="adj1" fmla="val 49917"/>
              <a:gd name="adj2" fmla="val 44116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4792" name="Rectangle 8"/>
          <p:cNvSpPr>
            <a:spLocks noChangeArrowheads="1"/>
          </p:cNvSpPr>
          <p:nvPr/>
        </p:nvSpPr>
        <p:spPr bwMode="auto">
          <a:xfrm>
            <a:off x="3708400" y="1268413"/>
            <a:ext cx="5435600" cy="301621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</a:rPr>
              <a:t>Terjadi perbedaan pendapat, apakah:</a:t>
            </a:r>
          </a:p>
          <a:p>
            <a:pPr marL="800100" lvl="1" indent="-342900">
              <a:spcBef>
                <a:spcPct val="30000"/>
              </a:spcBef>
              <a:buFontTx/>
              <a:buAutoNum type="alphaLcParenR"/>
            </a:pPr>
            <a:r>
              <a:rPr lang="id-ID" sz="2000" dirty="0">
                <a:solidFill>
                  <a:prstClr val="black"/>
                </a:solidFill>
              </a:rPr>
              <a:t>Diajarkan dalam sekolah</a:t>
            </a:r>
          </a:p>
          <a:p>
            <a:pPr marL="800100" lvl="1" indent="-342900">
              <a:spcBef>
                <a:spcPct val="30000"/>
              </a:spcBef>
              <a:buFontTx/>
              <a:buAutoNum type="alphaLcParenR"/>
            </a:pPr>
            <a:r>
              <a:rPr lang="id-ID" sz="2000" dirty="0">
                <a:solidFill>
                  <a:prstClr val="black"/>
                </a:solidFill>
              </a:rPr>
              <a:t>Cukup diajarkan diluar sekolah (pendapat ini disponsori oleh guru guru berhaluan komunis)</a:t>
            </a:r>
          </a:p>
          <a:p>
            <a:pPr marL="342900" indent="-342900">
              <a:spcBef>
                <a:spcPct val="30000"/>
              </a:spcBef>
              <a:buFontTx/>
              <a:buAutoNum type="arabicPeriod"/>
            </a:pPr>
            <a:r>
              <a:rPr lang="id-ID" sz="2000" dirty="0">
                <a:solidFill>
                  <a:prstClr val="black"/>
                </a:solidFill>
              </a:rPr>
              <a:t>Pemungutan suara :</a:t>
            </a:r>
          </a:p>
          <a:p>
            <a:pPr marL="800100" lvl="1" indent="-342900">
              <a:spcBef>
                <a:spcPct val="30000"/>
              </a:spcBef>
              <a:buFontTx/>
              <a:buAutoNum type="alphaLcParenR"/>
            </a:pPr>
            <a:r>
              <a:rPr lang="id-ID" sz="2000" dirty="0">
                <a:solidFill>
                  <a:prstClr val="black"/>
                </a:solidFill>
              </a:rPr>
              <a:t>Dalam sekolah (558 suara)</a:t>
            </a:r>
          </a:p>
          <a:p>
            <a:pPr marL="800100" lvl="1" indent="-342900">
              <a:spcBef>
                <a:spcPct val="30000"/>
              </a:spcBef>
              <a:buFontTx/>
              <a:buAutoNum type="alphaLcParenR"/>
            </a:pPr>
            <a:r>
              <a:rPr lang="id-ID" sz="2000" dirty="0">
                <a:solidFill>
                  <a:prstClr val="black"/>
                </a:solidFill>
              </a:rPr>
              <a:t>Luar sekolah (649 suara)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374793" name="AutoShape 9"/>
          <p:cNvSpPr>
            <a:spLocks noChangeArrowheads="1"/>
          </p:cNvSpPr>
          <p:nvPr/>
        </p:nvSpPr>
        <p:spPr bwMode="auto">
          <a:xfrm>
            <a:off x="3059113" y="4365625"/>
            <a:ext cx="2881312" cy="2276475"/>
          </a:xfrm>
          <a:prstGeom prst="irregularSeal1">
            <a:avLst/>
          </a:prstGeom>
          <a:solidFill>
            <a:srgbClr val="FF9966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TANTANGAN</a:t>
            </a:r>
          </a:p>
          <a:p>
            <a:pPr>
              <a:defRPr/>
            </a:pPr>
            <a:r>
              <a:rPr lang="id-ID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MASYARAKAT</a:t>
            </a:r>
            <a:endParaRPr lang="en-US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7256085"/>
      </p:ext>
    </p:extLst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nimBg="1"/>
      <p:bldP spid="374787" grpId="0" animBg="1"/>
      <p:bldP spid="374788" grpId="0" animBg="1"/>
      <p:bldP spid="374789" grpId="0" animBg="1"/>
      <p:bldP spid="374790" grpId="0" animBg="1"/>
      <p:bldP spid="374791" grpId="0" animBg="1"/>
      <p:bldP spid="374792" grpId="0" animBg="1"/>
      <p:bldP spid="37479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4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28</TotalTime>
  <Words>788</Words>
  <Application>Microsoft Office PowerPoint</Application>
  <PresentationFormat>On-screen Show (4:3)</PresentationFormat>
  <Paragraphs>151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Grid</vt:lpstr>
      <vt:lpstr>Solstice</vt:lpstr>
      <vt:lpstr>1_Solstice</vt:lpstr>
      <vt:lpstr>2_Solstice</vt:lpstr>
      <vt:lpstr>3_Solstice</vt:lpstr>
      <vt:lpstr>4_Solstice</vt:lpstr>
      <vt:lpstr>SEJARAH PERJUANGAN PGRI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SELESAI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PERJUANGAN PGRI II</dc:title>
  <dc:creator>User</dc:creator>
  <cp:lastModifiedBy>User</cp:lastModifiedBy>
  <cp:revision>3</cp:revision>
  <dcterms:created xsi:type="dcterms:W3CDTF">2020-08-25T16:19:55Z</dcterms:created>
  <dcterms:modified xsi:type="dcterms:W3CDTF">2020-08-26T03:21:14Z</dcterms:modified>
</cp:coreProperties>
</file>