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256" r:id="rId2"/>
    <p:sldId id="257" r:id="rId3"/>
    <p:sldId id="334" r:id="rId4"/>
    <p:sldId id="292" r:id="rId5"/>
    <p:sldId id="260" r:id="rId6"/>
    <p:sldId id="335" r:id="rId7"/>
    <p:sldId id="259" r:id="rId8"/>
    <p:sldId id="336" r:id="rId9"/>
    <p:sldId id="337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343" r:id="rId22"/>
    <p:sldId id="294" r:id="rId23"/>
    <p:sldId id="273" r:id="rId24"/>
    <p:sldId id="274" r:id="rId25"/>
    <p:sldId id="297" r:id="rId26"/>
    <p:sldId id="298" r:id="rId27"/>
    <p:sldId id="275" r:id="rId28"/>
    <p:sldId id="276" r:id="rId29"/>
    <p:sldId id="341" r:id="rId30"/>
    <p:sldId id="338" r:id="rId31"/>
    <p:sldId id="277" r:id="rId32"/>
    <p:sldId id="339" r:id="rId33"/>
    <p:sldId id="340" r:id="rId34"/>
    <p:sldId id="278" r:id="rId35"/>
    <p:sldId id="279" r:id="rId36"/>
    <p:sldId id="280" r:id="rId37"/>
    <p:sldId id="281" r:id="rId38"/>
    <p:sldId id="282" r:id="rId39"/>
    <p:sldId id="305" r:id="rId40"/>
    <p:sldId id="283" r:id="rId41"/>
    <p:sldId id="284" r:id="rId42"/>
    <p:sldId id="285" r:id="rId43"/>
    <p:sldId id="286" r:id="rId44"/>
    <p:sldId id="306" r:id="rId45"/>
    <p:sldId id="287" r:id="rId46"/>
    <p:sldId id="289" r:id="rId47"/>
    <p:sldId id="303" r:id="rId48"/>
    <p:sldId id="299" r:id="rId49"/>
    <p:sldId id="300" r:id="rId50"/>
    <p:sldId id="301" r:id="rId51"/>
    <p:sldId id="307" r:id="rId52"/>
    <p:sldId id="308" r:id="rId53"/>
    <p:sldId id="309" r:id="rId54"/>
    <p:sldId id="311" r:id="rId55"/>
    <p:sldId id="310" r:id="rId56"/>
    <p:sldId id="312" r:id="rId57"/>
    <p:sldId id="313" r:id="rId58"/>
    <p:sldId id="314" r:id="rId59"/>
    <p:sldId id="316" r:id="rId60"/>
    <p:sldId id="317" r:id="rId61"/>
    <p:sldId id="318" r:id="rId62"/>
    <p:sldId id="315" r:id="rId63"/>
    <p:sldId id="319" r:id="rId64"/>
    <p:sldId id="321" r:id="rId65"/>
    <p:sldId id="320" r:id="rId66"/>
    <p:sldId id="322" r:id="rId67"/>
    <p:sldId id="325" r:id="rId68"/>
    <p:sldId id="324" r:id="rId69"/>
    <p:sldId id="326" r:id="rId70"/>
    <p:sldId id="323" r:id="rId71"/>
    <p:sldId id="328" r:id="rId72"/>
    <p:sldId id="327" r:id="rId73"/>
    <p:sldId id="330" r:id="rId74"/>
    <p:sldId id="331" r:id="rId75"/>
    <p:sldId id="332" r:id="rId76"/>
    <p:sldId id="329" r:id="rId77"/>
    <p:sldId id="333" r:id="rId7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FF0066"/>
    <a:srgbClr val="FF66FF"/>
    <a:srgbClr val="FF0000"/>
    <a:srgbClr val="FFFFCC"/>
    <a:srgbClr val="00FF00"/>
    <a:srgbClr val="FF9933"/>
    <a:srgbClr val="FF9966"/>
    <a:srgbClr val="FFCC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47" d="100"/>
          <a:sy n="47" d="100"/>
        </p:scale>
        <p:origin x="-7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94407-43E7-40C5-8546-3CD4E9C94A3E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80C2A-B18A-460E-AF90-3F7802F485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050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A76FA-F032-4783-9A5B-AF429299795C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BDE5D-394B-4C83-8E33-FE1C975196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47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3C8E-BC1D-43B5-950F-7588746BA65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4EE-1497-487B-9323-A5150D725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3C8E-BC1D-43B5-950F-7588746BA65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4EE-1497-487B-9323-A5150D725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3C8E-BC1D-43B5-950F-7588746BA65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4EE-1497-487B-9323-A5150D725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3C8E-BC1D-43B5-950F-7588746BA65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4EE-1497-487B-9323-A5150D725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3C8E-BC1D-43B5-950F-7588746BA65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4EE-1497-487B-9323-A5150D725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3C8E-BC1D-43B5-950F-7588746BA65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4EE-1497-487B-9323-A5150D725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3C8E-BC1D-43B5-950F-7588746BA65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4EE-1497-487B-9323-A5150D725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3C8E-BC1D-43B5-950F-7588746BA65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4EE-1497-487B-9323-A5150D725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3C8E-BC1D-43B5-950F-7588746BA65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4EE-1497-487B-9323-A5150D725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3C8E-BC1D-43B5-950F-7588746BA65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4EE-1497-487B-9323-A5150D725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03C8E-BC1D-43B5-950F-7588746BA65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4EE-1497-487B-9323-A5150D725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 dir="d"/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03C8E-BC1D-43B5-950F-7588746BA651}" type="datetimeFigureOut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54EE-1497-487B-9323-A5150D7258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d"/>
    <p:sndAc>
      <p:stSnd>
        <p:snd r:embed="rId13" name="camera.wav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2.png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0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10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0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0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16.xml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slide" Target="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2.xml"/><Relationship Id="rId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2.xml"/><Relationship Id="rId4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2.xml"/><Relationship Id="rId4" Type="http://schemas.openxmlformats.org/officeDocument/2006/relationships/slide" Target="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2.xml"/><Relationship Id="rId4" Type="http://schemas.openxmlformats.org/officeDocument/2006/relationships/slide" Target="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2.xml"/><Relationship Id="rId4" Type="http://schemas.openxmlformats.org/officeDocument/2006/relationships/slide" Target="slide2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20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2.xml"/><Relationship Id="rId4" Type="http://schemas.openxmlformats.org/officeDocument/2006/relationships/slide" Target="slide20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20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2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36.xml"/><Relationship Id="rId3" Type="http://schemas.openxmlformats.org/officeDocument/2006/relationships/image" Target="../media/image5.png"/><Relationship Id="rId7" Type="http://schemas.openxmlformats.org/officeDocument/2006/relationships/slide" Target="slide3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0.xml"/><Relationship Id="rId11" Type="http://schemas.openxmlformats.org/officeDocument/2006/relationships/slide" Target="slide4.xml"/><Relationship Id="rId5" Type="http://schemas.openxmlformats.org/officeDocument/2006/relationships/slide" Target="slide16.xml"/><Relationship Id="rId10" Type="http://schemas.openxmlformats.org/officeDocument/2006/relationships/image" Target="../media/image2.png"/><Relationship Id="rId4" Type="http://schemas.openxmlformats.org/officeDocument/2006/relationships/slide" Target="slide10.xml"/><Relationship Id="rId9" Type="http://schemas.openxmlformats.org/officeDocument/2006/relationships/slide" Target="slide4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20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20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20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20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10" Type="http://schemas.openxmlformats.org/officeDocument/2006/relationships/image" Target="../media/image11.gif"/><Relationship Id="rId4" Type="http://schemas.openxmlformats.org/officeDocument/2006/relationships/slide" Target="slide34.xml"/><Relationship Id="rId9" Type="http://schemas.openxmlformats.org/officeDocument/2006/relationships/slide" Target="slide20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0.png"/><Relationship Id="rId5" Type="http://schemas.openxmlformats.org/officeDocument/2006/relationships/slide" Target="slide34.xml"/><Relationship Id="rId10" Type="http://schemas.openxmlformats.org/officeDocument/2006/relationships/slide" Target="slide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10" Type="http://schemas.openxmlformats.org/officeDocument/2006/relationships/slide" Target="slide34.xml"/><Relationship Id="rId4" Type="http://schemas.openxmlformats.org/officeDocument/2006/relationships/slide" Target="slide36.xml"/><Relationship Id="rId9" Type="http://schemas.openxmlformats.org/officeDocument/2006/relationships/slide" Target="slide20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36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slide" Target="slide36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10.png"/><Relationship Id="rId5" Type="http://schemas.openxmlformats.org/officeDocument/2006/relationships/slide" Target="slide36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image" Target="../media/image2.png"/><Relationship Id="rId10" Type="http://schemas.openxmlformats.org/officeDocument/2006/relationships/slide" Target="slide34.xml"/><Relationship Id="rId4" Type="http://schemas.openxmlformats.org/officeDocument/2006/relationships/slide" Target="slide40.xml"/><Relationship Id="rId9" Type="http://schemas.openxmlformats.org/officeDocument/2006/relationships/slide" Target="slide2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slide" Target="slide10.xml"/><Relationship Id="rId12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slide" Target="slide36.xml"/><Relationship Id="rId5" Type="http://schemas.openxmlformats.org/officeDocument/2006/relationships/slide" Target="slide40.xml"/><Relationship Id="rId10" Type="http://schemas.openxmlformats.org/officeDocument/2006/relationships/slide" Target="slide34.xml"/><Relationship Id="rId4" Type="http://schemas.openxmlformats.org/officeDocument/2006/relationships/image" Target="../media/image2.png"/><Relationship Id="rId9" Type="http://schemas.openxmlformats.org/officeDocument/2006/relationships/slide" Target="slide2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4.gi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gif"/><Relationship Id="rId5" Type="http://schemas.openxmlformats.org/officeDocument/2006/relationships/image" Target="../media/image14.gif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FF0066">
                  <a:alpha val="54000"/>
                </a:srgbClr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3600000" scaled="0"/>
          </a:gra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1000" y="381000"/>
            <a:ext cx="8382000" cy="6172200"/>
          </a:xfrm>
          <a:prstGeom prst="rect">
            <a:avLst/>
          </a:prstGeom>
          <a:gradFill>
            <a:gsLst>
              <a:gs pos="0">
                <a:srgbClr val="FF0066">
                  <a:alpha val="54000"/>
                </a:srgbClr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3600000" scaled="0"/>
          </a:gra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14400" y="685800"/>
            <a:ext cx="7315200" cy="5486400"/>
          </a:xfrm>
          <a:prstGeom prst="rect">
            <a:avLst/>
          </a:prstGeom>
          <a:gradFill>
            <a:gsLst>
              <a:gs pos="0">
                <a:srgbClr val="FF0066">
                  <a:alpha val="54000"/>
                </a:srgbClr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3600000" scaled="0"/>
          </a:gradFill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3" descr="E:\data (E)\DATA UNIT\backgroun pp\powerpoint-animation-free.jpg"/>
          <p:cNvPicPr>
            <a:picLocks noChangeAspect="1" noChangeArrowheads="1"/>
          </p:cNvPicPr>
          <p:nvPr/>
        </p:nvPicPr>
        <p:blipFill>
          <a:blip r:embed="rId3" cstate="print"/>
          <a:srcRect l="15000" r="27500" b="4444"/>
          <a:stretch>
            <a:fillRect/>
          </a:stretch>
        </p:blipFill>
        <p:spPr bwMode="auto">
          <a:xfrm>
            <a:off x="1143000" y="0"/>
            <a:ext cx="8001000" cy="6858000"/>
          </a:xfrm>
          <a:prstGeom prst="rect">
            <a:avLst/>
          </a:prstGeom>
          <a:noFill/>
        </p:spPr>
      </p:pic>
      <p:pic>
        <p:nvPicPr>
          <p:cNvPr id="1027" name="Picture 3" descr="E:\data (E)\DATA UNIT\backgroun pp\powerpoint-animation-free.jpg"/>
          <p:cNvPicPr>
            <a:picLocks noChangeAspect="1" noChangeArrowheads="1"/>
          </p:cNvPicPr>
          <p:nvPr/>
        </p:nvPicPr>
        <p:blipFill>
          <a:blip r:embed="rId3" cstate="print"/>
          <a:srcRect l="2500" r="85000" b="4444"/>
          <a:stretch>
            <a:fillRect/>
          </a:stretch>
        </p:blipFill>
        <p:spPr bwMode="auto">
          <a:xfrm>
            <a:off x="0" y="0"/>
            <a:ext cx="1143000" cy="68580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1371600" y="2057400"/>
            <a:ext cx="6324600" cy="2585323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2700000" scaled="0"/>
            <a:tileRect/>
          </a:gradFill>
          <a:scene3d>
            <a:camera prst="perspectiveBelow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Eras Bold ITC" pitchFamily="34" charset="0"/>
              </a:rPr>
              <a:t>PERJALANAN PGRI PADA ERA REFORMASI</a:t>
            </a:r>
            <a:endParaRPr lang="en-US" sz="5400" dirty="0">
              <a:solidFill>
                <a:srgbClr val="FF0000"/>
              </a:solidFill>
              <a:latin typeface="Eras Bold ITC" pitchFamily="34" charset="0"/>
            </a:endParaRPr>
          </a:p>
        </p:txBody>
      </p:sp>
      <p:pic>
        <p:nvPicPr>
          <p:cNvPr id="16" name="Picture 15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400" y="228600"/>
            <a:ext cx="1447800" cy="1467277"/>
          </a:xfrm>
          <a:prstGeom prst="rect">
            <a:avLst/>
          </a:prstGeom>
        </p:spPr>
      </p:pic>
      <p:pic>
        <p:nvPicPr>
          <p:cNvPr id="17" name="Picture 16" descr="logo unindra.JPG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1200" y="228600"/>
            <a:ext cx="2082800" cy="1562100"/>
          </a:xfrm>
          <a:prstGeom prst="rect">
            <a:avLst/>
          </a:prstGeom>
        </p:spPr>
      </p:pic>
      <p:pic>
        <p:nvPicPr>
          <p:cNvPr id="3074" name="Picture 2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81900" y="4819650"/>
            <a:ext cx="495300" cy="438150"/>
          </a:xfrm>
          <a:prstGeom prst="rect">
            <a:avLst/>
          </a:prstGeom>
          <a:noFill/>
        </p:spPr>
      </p:pic>
      <p:pic>
        <p:nvPicPr>
          <p:cNvPr id="3075" name="Picture 3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43000" y="2895600"/>
            <a:ext cx="495300" cy="438150"/>
          </a:xfrm>
          <a:prstGeom prst="rect">
            <a:avLst/>
          </a:prstGeom>
          <a:noFill/>
        </p:spPr>
      </p:pic>
      <p:pic>
        <p:nvPicPr>
          <p:cNvPr id="18" name="Picture 3" descr="E:\data (E)\DATA UNIT\backgroun pp\powerpoint-animation-free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2500" t="47778" b="4444"/>
          <a:stretch>
            <a:fillRect/>
          </a:stretch>
        </p:blipFill>
        <p:spPr bwMode="auto">
          <a:xfrm rot="649150">
            <a:off x="7648946" y="4434978"/>
            <a:ext cx="1676400" cy="22860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over dir="d"/>
    <p:sndAc>
      <p:stSnd>
        <p:snd r:embed="rId2" name="suction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>
            <a:hlinkClick r:id="rId4" action="ppaction://hlinksldjump"/>
          </p:cNvPr>
          <p:cNvSpPr/>
          <p:nvPr/>
        </p:nvSpPr>
        <p:spPr>
          <a:xfrm>
            <a:off x="152400" y="2057400"/>
            <a:ext cx="2133600" cy="6858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Tantangan</a:t>
            </a:r>
            <a:r>
              <a:rPr lang="en-US" b="1" dirty="0" smtClean="0">
                <a:solidFill>
                  <a:schemeClr val="bg1"/>
                </a:solidFill>
              </a:rPr>
              <a:t> Era </a:t>
            </a:r>
            <a:r>
              <a:rPr lang="en-US" b="1" dirty="0" err="1" smtClean="0">
                <a:solidFill>
                  <a:schemeClr val="bg1"/>
                </a:solidFill>
              </a:rPr>
              <a:t>Reformasi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33600" y="610850"/>
            <a:ext cx="6858000" cy="14465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7030A0"/>
                </a:solidFill>
                <a:latin typeface="Franklin Gothic Heavy" pitchFamily="34" charset="0"/>
              </a:rPr>
              <a:t>TANTANGAN ERA REFORMASI</a:t>
            </a:r>
            <a:endParaRPr lang="en-US" sz="4400" dirty="0">
              <a:solidFill>
                <a:srgbClr val="7030A0"/>
              </a:solidFill>
              <a:latin typeface="Franklin Gothic Heavy" pitchFamily="34" charset="0"/>
            </a:endParaRPr>
          </a:p>
        </p:txBody>
      </p:sp>
      <p:sp>
        <p:nvSpPr>
          <p:cNvPr id="16" name="Pentagon 15">
            <a:hlinkClick r:id="rId6" action="ppaction://hlinksldjump"/>
          </p:cNvPr>
          <p:cNvSpPr/>
          <p:nvPr/>
        </p:nvSpPr>
        <p:spPr>
          <a:xfrm>
            <a:off x="152400" y="1371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423319">
            <a:off x="2731308" y="2215653"/>
            <a:ext cx="685800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105400" y="2133600"/>
            <a:ext cx="685800" cy="1371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7315200" y="2209800"/>
            <a:ext cx="685800" cy="2808567"/>
          </a:xfrm>
          <a:prstGeom prst="downArrow">
            <a:avLst>
              <a:gd name="adj1" fmla="val 50000"/>
              <a:gd name="adj2" fmla="val 85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76400" y="3810000"/>
            <a:ext cx="2590800" cy="1066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Berlin Sans FB Demi" pitchFamily="34" charset="0"/>
              </a:rPr>
              <a:t>Tantangan</a:t>
            </a:r>
            <a:r>
              <a:rPr lang="en-US" sz="2400" b="1" dirty="0" smtClean="0">
                <a:solidFill>
                  <a:srgbClr val="FF0000"/>
                </a:solidFill>
                <a:latin typeface="Berlin Sans FB Demi" pitchFamily="34" charset="0"/>
              </a:rPr>
              <a:t> Global</a:t>
            </a:r>
            <a:endParaRPr lang="en-US" sz="2400" b="1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4419600" y="3581400"/>
            <a:ext cx="2590800" cy="10668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Berlin Sans FB Demi" pitchFamily="34" charset="0"/>
              </a:rPr>
              <a:t>Tantangan</a:t>
            </a:r>
            <a:r>
              <a:rPr lang="en-US" sz="2400" b="1" dirty="0" smtClean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Berlin Sans FB Demi" pitchFamily="34" charset="0"/>
              </a:rPr>
              <a:t>Nasional</a:t>
            </a:r>
            <a:endParaRPr lang="en-US" sz="2400" b="1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638800" y="5105400"/>
            <a:ext cx="3352800" cy="1143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Berlin Sans FB Demi" pitchFamily="34" charset="0"/>
              </a:rPr>
              <a:t>Tantangan</a:t>
            </a:r>
            <a:r>
              <a:rPr lang="en-US" sz="2400" b="1" dirty="0" smtClean="0">
                <a:solidFill>
                  <a:srgbClr val="FF0000"/>
                </a:solidFill>
                <a:latin typeface="Berlin Sans FB Demi" pitchFamily="34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Berlin Sans FB Demi" pitchFamily="34" charset="0"/>
              </a:rPr>
              <a:t>Organisasional</a:t>
            </a:r>
            <a:endParaRPr lang="en-US" sz="2400" b="1" dirty="0">
              <a:solidFill>
                <a:srgbClr val="FF0000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286000" y="914400"/>
            <a:ext cx="4267200" cy="1676400"/>
          </a:xfrm>
          <a:prstGeom prst="ellipse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Gill Sans Ultra Bold" pitchFamily="34" charset="0"/>
              </a:rPr>
              <a:t>Tantangan</a:t>
            </a:r>
            <a:r>
              <a:rPr lang="en-US" sz="3200" b="1" dirty="0" smtClean="0">
                <a:solidFill>
                  <a:schemeClr val="tx1"/>
                </a:solidFill>
                <a:latin typeface="Gill Sans Ultra Bold" pitchFamily="34" charset="0"/>
              </a:rPr>
              <a:t> Global</a:t>
            </a:r>
            <a:endParaRPr lang="en-US" sz="3200" b="1" dirty="0">
              <a:solidFill>
                <a:schemeClr val="tx1"/>
              </a:solidFill>
              <a:latin typeface="Gill Sans Ultra Bold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000" y="2895600"/>
            <a:ext cx="61722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kecenderungan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kehidupan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masa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depan</a:t>
            </a:r>
            <a:r>
              <a:rPr lang="id-ID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khususnya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abad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ke-21 yang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ditandai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berbagai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berlangsung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cepat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terutama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IPTEK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segala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dampaknya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Pentagon 11">
            <a:hlinkClick r:id="rId5" action="ppaction://hlinksldjump"/>
          </p:cNvPr>
          <p:cNvSpPr/>
          <p:nvPr/>
        </p:nvSpPr>
        <p:spPr>
          <a:xfrm>
            <a:off x="152400" y="2057400"/>
            <a:ext cx="2133600" cy="6858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Tantangan</a:t>
            </a:r>
            <a:r>
              <a:rPr lang="en-US" b="1" dirty="0" smtClean="0">
                <a:solidFill>
                  <a:schemeClr val="bg1"/>
                </a:solidFill>
              </a:rPr>
              <a:t> Era </a:t>
            </a:r>
            <a:r>
              <a:rPr lang="en-US" b="1" dirty="0" err="1" smtClean="0">
                <a:solidFill>
                  <a:schemeClr val="bg1"/>
                </a:solidFill>
              </a:rPr>
              <a:t>Reformasi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Pentagon 18">
            <a:hlinkClick r:id="rId6" action="ppaction://hlinksldjump"/>
          </p:cNvPr>
          <p:cNvSpPr/>
          <p:nvPr/>
        </p:nvSpPr>
        <p:spPr>
          <a:xfrm>
            <a:off x="152400" y="1371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C 0.002 0.0706  0.007 0.16918  0.025 0.16784  C 0.051 0.16784  0.053 -0.16252  0.084 -0.16385  C 0.112 -0.16385  0.097 0.12522  0.124 0.12389  C 0.152 0.12389  0.137 -0.08525  0.167 -0.08525  C 0.194 -0.08525  0.179 0.05595  0.203 0.05595  C 0.226 0.05595  0.214 -0.05195  0.235 -0.05195  C 0.247 -0.05195  0.248 -0.02265  0.249 0  E" pathEditMode="relative" ptsTypes="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1" grpId="0"/>
      <p:bldP spid="2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4572000" y="685800"/>
            <a:ext cx="4343400" cy="1676400"/>
          </a:xfrm>
          <a:prstGeom prst="ellipse">
            <a:avLst/>
          </a:prstGeom>
          <a:gradFill flip="none" rotWithShape="1">
            <a:gsLst>
              <a:gs pos="0">
                <a:srgbClr val="00FF00">
                  <a:tint val="66000"/>
                  <a:satMod val="160000"/>
                </a:srgbClr>
              </a:gs>
              <a:gs pos="50000">
                <a:srgbClr val="00FF00">
                  <a:tint val="44500"/>
                  <a:satMod val="160000"/>
                </a:srgbClr>
              </a:gs>
              <a:gs pos="100000">
                <a:srgbClr val="00FF00">
                  <a:tint val="23500"/>
                  <a:satMod val="160000"/>
                </a:srgbClr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 smtClean="0">
                <a:solidFill>
                  <a:schemeClr val="tx1"/>
                </a:solidFill>
                <a:latin typeface="Rockwell Condensed" pitchFamily="18" charset="0"/>
              </a:rPr>
              <a:t>Tantangan</a:t>
            </a:r>
            <a:r>
              <a:rPr lang="en-US" sz="4400" b="1" dirty="0" smtClean="0">
                <a:solidFill>
                  <a:schemeClr val="tx1"/>
                </a:solidFill>
                <a:latin typeface="Rockwell Condensed" pitchFamily="18" charset="0"/>
              </a:rPr>
              <a:t> </a:t>
            </a:r>
            <a:r>
              <a:rPr lang="en-US" sz="4400" b="1" dirty="0" err="1" smtClean="0">
                <a:solidFill>
                  <a:schemeClr val="tx1"/>
                </a:solidFill>
                <a:latin typeface="Rockwell Condensed" pitchFamily="18" charset="0"/>
              </a:rPr>
              <a:t>Nasional</a:t>
            </a:r>
            <a:endParaRPr lang="en-US" sz="4400" b="1" dirty="0">
              <a:solidFill>
                <a:schemeClr val="tx1"/>
              </a:solidFill>
              <a:latin typeface="Rockwell Condense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000" y="3200400"/>
            <a:ext cx="61722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b="1" dirty="0" err="1" smtClean="0">
                <a:latin typeface="Arial Narrow" pitchFamily="34" charset="0"/>
              </a:rPr>
              <a:t>Bersumber</a:t>
            </a:r>
            <a:r>
              <a:rPr lang="en-US" sz="3400" b="1" dirty="0" smtClean="0">
                <a:latin typeface="Arial Narrow" pitchFamily="34" charset="0"/>
              </a:rPr>
              <a:t> </a:t>
            </a:r>
            <a:r>
              <a:rPr lang="en-US" sz="3400" b="1" dirty="0" err="1" smtClean="0">
                <a:latin typeface="Arial Narrow" pitchFamily="34" charset="0"/>
              </a:rPr>
              <a:t>dari</a:t>
            </a:r>
            <a:r>
              <a:rPr lang="en-US" sz="3400" b="1" dirty="0" smtClean="0">
                <a:latin typeface="Arial Narrow" pitchFamily="34" charset="0"/>
              </a:rPr>
              <a:t> </a:t>
            </a:r>
            <a:r>
              <a:rPr lang="en-US" sz="3400" b="1" dirty="0" err="1" smtClean="0">
                <a:latin typeface="Arial Narrow" pitchFamily="34" charset="0"/>
              </a:rPr>
              <a:t>perkembangan</a:t>
            </a:r>
            <a:r>
              <a:rPr lang="en-US" sz="3400" b="1" dirty="0" smtClean="0">
                <a:latin typeface="Arial Narrow" pitchFamily="34" charset="0"/>
              </a:rPr>
              <a:t> </a:t>
            </a:r>
            <a:r>
              <a:rPr lang="en-US" sz="3400" b="1" dirty="0" err="1" smtClean="0">
                <a:latin typeface="Arial Narrow" pitchFamily="34" charset="0"/>
              </a:rPr>
              <a:t>reformasi</a:t>
            </a:r>
            <a:r>
              <a:rPr lang="en-US" sz="3400" b="1" dirty="0" smtClean="0">
                <a:latin typeface="Arial Narrow" pitchFamily="34" charset="0"/>
              </a:rPr>
              <a:t> </a:t>
            </a:r>
            <a:r>
              <a:rPr lang="en-US" sz="3400" b="1" dirty="0" err="1" smtClean="0">
                <a:latin typeface="Arial Narrow" pitchFamily="34" charset="0"/>
              </a:rPr>
              <a:t>di</a:t>
            </a:r>
            <a:r>
              <a:rPr lang="en-US" sz="3400" b="1" dirty="0" smtClean="0">
                <a:latin typeface="Arial Narrow" pitchFamily="34" charset="0"/>
              </a:rPr>
              <a:t> </a:t>
            </a:r>
            <a:r>
              <a:rPr lang="en-US" sz="3400" b="1" dirty="0" err="1" smtClean="0">
                <a:latin typeface="Arial Narrow" pitchFamily="34" charset="0"/>
              </a:rPr>
              <a:t>segala</a:t>
            </a:r>
            <a:r>
              <a:rPr lang="en-US" sz="3400" b="1" dirty="0" smtClean="0">
                <a:latin typeface="Arial Narrow" pitchFamily="34" charset="0"/>
              </a:rPr>
              <a:t> </a:t>
            </a:r>
            <a:r>
              <a:rPr lang="en-US" sz="3400" b="1" dirty="0" err="1" smtClean="0">
                <a:latin typeface="Arial Narrow" pitchFamily="34" charset="0"/>
              </a:rPr>
              <a:t>bidang</a:t>
            </a:r>
            <a:r>
              <a:rPr lang="en-US" sz="3400" b="1" dirty="0" smtClean="0">
                <a:latin typeface="Arial Narrow" pitchFamily="34" charset="0"/>
              </a:rPr>
              <a:t> </a:t>
            </a:r>
            <a:r>
              <a:rPr lang="en-US" sz="3400" b="1" dirty="0" err="1" smtClean="0">
                <a:latin typeface="Arial Narrow" pitchFamily="34" charset="0"/>
              </a:rPr>
              <a:t>terutama</a:t>
            </a:r>
            <a:r>
              <a:rPr lang="en-US" sz="3400" b="1" dirty="0" smtClean="0">
                <a:latin typeface="Arial Narrow" pitchFamily="34" charset="0"/>
              </a:rPr>
              <a:t> </a:t>
            </a:r>
            <a:r>
              <a:rPr lang="en-US" sz="3400" b="1" dirty="0" err="1" smtClean="0">
                <a:latin typeface="Arial Narrow" pitchFamily="34" charset="0"/>
              </a:rPr>
              <a:t>dalam</a:t>
            </a:r>
            <a:r>
              <a:rPr lang="en-US" sz="3400" b="1" dirty="0" smtClean="0">
                <a:latin typeface="Arial Narrow" pitchFamily="34" charset="0"/>
              </a:rPr>
              <a:t> </a:t>
            </a:r>
            <a:r>
              <a:rPr lang="en-US" sz="3400" b="1" dirty="0" err="1" smtClean="0">
                <a:latin typeface="Arial Narrow" pitchFamily="34" charset="0"/>
              </a:rPr>
              <a:t>bidang</a:t>
            </a:r>
            <a:r>
              <a:rPr lang="en-US" sz="3400" b="1" dirty="0" smtClean="0">
                <a:latin typeface="Arial Narrow" pitchFamily="34" charset="0"/>
              </a:rPr>
              <a:t> </a:t>
            </a:r>
            <a:r>
              <a:rPr lang="en-US" sz="3400" b="1" dirty="0" err="1" smtClean="0">
                <a:latin typeface="Arial Narrow" pitchFamily="34" charset="0"/>
              </a:rPr>
              <a:t>politik</a:t>
            </a:r>
            <a:r>
              <a:rPr lang="en-US" sz="3400" b="1" dirty="0" smtClean="0">
                <a:latin typeface="Arial Narrow" pitchFamily="34" charset="0"/>
              </a:rPr>
              <a:t> </a:t>
            </a:r>
            <a:r>
              <a:rPr lang="en-US" sz="3400" b="1" dirty="0" err="1" smtClean="0">
                <a:latin typeface="Arial Narrow" pitchFamily="34" charset="0"/>
              </a:rPr>
              <a:t>sebagai</a:t>
            </a:r>
            <a:r>
              <a:rPr lang="en-US" sz="3400" b="1" dirty="0" smtClean="0">
                <a:latin typeface="Arial Narrow" pitchFamily="34" charset="0"/>
              </a:rPr>
              <a:t> </a:t>
            </a:r>
            <a:r>
              <a:rPr lang="en-US" sz="3400" b="1" dirty="0" err="1" smtClean="0">
                <a:latin typeface="Arial Narrow" pitchFamily="34" charset="0"/>
              </a:rPr>
              <a:t>koreksi</a:t>
            </a:r>
            <a:r>
              <a:rPr lang="en-US" sz="3400" b="1" dirty="0" smtClean="0">
                <a:latin typeface="Arial Narrow" pitchFamily="34" charset="0"/>
              </a:rPr>
              <a:t> </a:t>
            </a:r>
            <a:r>
              <a:rPr lang="en-US" sz="3400" b="1" dirty="0" err="1" smtClean="0">
                <a:latin typeface="Arial Narrow" pitchFamily="34" charset="0"/>
              </a:rPr>
              <a:t>terhadap</a:t>
            </a:r>
            <a:r>
              <a:rPr lang="en-US" sz="3400" b="1" dirty="0" smtClean="0">
                <a:latin typeface="Arial Narrow" pitchFamily="34" charset="0"/>
              </a:rPr>
              <a:t> </a:t>
            </a:r>
            <a:r>
              <a:rPr lang="en-US" sz="3400" b="1" dirty="0" err="1" smtClean="0">
                <a:latin typeface="Arial Narrow" pitchFamily="34" charset="0"/>
              </a:rPr>
              <a:t>beberapa</a:t>
            </a:r>
            <a:r>
              <a:rPr lang="en-US" sz="3400" b="1" dirty="0" smtClean="0">
                <a:latin typeface="Arial Narrow" pitchFamily="34" charset="0"/>
              </a:rPr>
              <a:t> </a:t>
            </a:r>
            <a:r>
              <a:rPr lang="en-US" sz="3400" b="1" dirty="0" err="1" smtClean="0">
                <a:latin typeface="Arial Narrow" pitchFamily="34" charset="0"/>
              </a:rPr>
              <a:t>kelemahan</a:t>
            </a:r>
            <a:r>
              <a:rPr lang="en-US" sz="3400" b="1" dirty="0" smtClean="0">
                <a:latin typeface="Arial Narrow" pitchFamily="34" charset="0"/>
              </a:rPr>
              <a:t> </a:t>
            </a:r>
            <a:r>
              <a:rPr lang="en-US" sz="3400" b="1" dirty="0" err="1" smtClean="0">
                <a:latin typeface="Arial Narrow" pitchFamily="34" charset="0"/>
              </a:rPr>
              <a:t>pada</a:t>
            </a:r>
            <a:r>
              <a:rPr lang="en-US" sz="3400" b="1" dirty="0" smtClean="0">
                <a:latin typeface="Arial Narrow" pitchFamily="34" charset="0"/>
              </a:rPr>
              <a:t> era </a:t>
            </a:r>
            <a:r>
              <a:rPr lang="en-US" sz="3400" b="1" dirty="0" err="1" smtClean="0">
                <a:latin typeface="Arial Narrow" pitchFamily="34" charset="0"/>
              </a:rPr>
              <a:t>sebelumnya</a:t>
            </a:r>
            <a:r>
              <a:rPr lang="en-US" sz="3400" b="1" dirty="0" smtClean="0">
                <a:latin typeface="Arial Narrow" pitchFamily="34" charset="0"/>
              </a:rPr>
              <a:t>.</a:t>
            </a:r>
            <a:endParaRPr lang="en-US" sz="3400" b="1" dirty="0">
              <a:latin typeface="Arial Narrow" pitchFamily="34" charset="0"/>
            </a:endParaRPr>
          </a:p>
        </p:txBody>
      </p:sp>
      <p:sp>
        <p:nvSpPr>
          <p:cNvPr id="12" name="Pentagon 11">
            <a:hlinkClick r:id="rId5" action="ppaction://hlinksldjump"/>
          </p:cNvPr>
          <p:cNvSpPr/>
          <p:nvPr/>
        </p:nvSpPr>
        <p:spPr>
          <a:xfrm>
            <a:off x="152400" y="2057400"/>
            <a:ext cx="2133600" cy="6858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Tantangan</a:t>
            </a:r>
            <a:r>
              <a:rPr lang="en-US" b="1" dirty="0" smtClean="0">
                <a:solidFill>
                  <a:schemeClr val="bg1"/>
                </a:solidFill>
              </a:rPr>
              <a:t> Era </a:t>
            </a:r>
            <a:r>
              <a:rPr lang="en-US" b="1" dirty="0" err="1" smtClean="0">
                <a:solidFill>
                  <a:schemeClr val="bg1"/>
                </a:solidFill>
              </a:rPr>
              <a:t>Reformasi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Pentagon 18">
            <a:hlinkClick r:id="rId6" action="ppaction://hlinksldjump"/>
          </p:cNvPr>
          <p:cNvSpPr/>
          <p:nvPr/>
        </p:nvSpPr>
        <p:spPr>
          <a:xfrm>
            <a:off x="152400" y="1371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286000" y="609600"/>
            <a:ext cx="2971800" cy="1676400"/>
          </a:xfrm>
          <a:prstGeom prst="ellipse">
            <a:avLst/>
          </a:prstGeom>
          <a:solidFill>
            <a:srgbClr val="FFCCFF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Eras Bold ITC" pitchFamily="34" charset="0"/>
              </a:rPr>
              <a:t>Tantangan</a:t>
            </a:r>
            <a:r>
              <a:rPr lang="en-US" sz="2400" b="1" dirty="0" smtClean="0">
                <a:solidFill>
                  <a:schemeClr val="tx1"/>
                </a:solidFill>
                <a:latin typeface="Eras Bold ITC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Eras Bold ITC" pitchFamily="34" charset="0"/>
              </a:rPr>
              <a:t>Nasional</a:t>
            </a:r>
            <a:endParaRPr lang="en-US" sz="2400" b="1" dirty="0">
              <a:solidFill>
                <a:schemeClr val="tx1"/>
              </a:solidFill>
              <a:latin typeface="Eras Bold ITC" pitchFamily="34" charset="0"/>
            </a:endParaRPr>
          </a:p>
        </p:txBody>
      </p:sp>
      <p:sp>
        <p:nvSpPr>
          <p:cNvPr id="12" name="Left Arrow Callout 11"/>
          <p:cNvSpPr/>
          <p:nvPr/>
        </p:nvSpPr>
        <p:spPr>
          <a:xfrm rot="380113">
            <a:off x="5458295" y="901499"/>
            <a:ext cx="3290192" cy="105379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9559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just"/>
            <a:r>
              <a:rPr lang="en-US" sz="2600" b="1" dirty="0" err="1" smtClean="0">
                <a:latin typeface="Arial Narrow" pitchFamily="34" charset="0"/>
              </a:rPr>
              <a:t>Pergeseran</a:t>
            </a:r>
            <a:r>
              <a:rPr lang="en-US" sz="2600" b="1" dirty="0" smtClean="0">
                <a:latin typeface="Arial Narrow" pitchFamily="34" charset="0"/>
              </a:rPr>
              <a:t> </a:t>
            </a:r>
            <a:r>
              <a:rPr lang="en-US" sz="2600" b="1" dirty="0" err="1" smtClean="0">
                <a:latin typeface="Arial Narrow" pitchFamily="34" charset="0"/>
              </a:rPr>
              <a:t>dalam</a:t>
            </a:r>
            <a:endParaRPr lang="en-US" sz="2600" b="1" dirty="0" smtClean="0">
              <a:latin typeface="Arial Narrow" pitchFamily="34" charset="0"/>
            </a:endParaRPr>
          </a:p>
          <a:p>
            <a:pPr algn="just"/>
            <a:r>
              <a:rPr lang="en-US" sz="2600" b="1" dirty="0" smtClean="0">
                <a:latin typeface="Arial Narrow" pitchFamily="34" charset="0"/>
              </a:rPr>
              <a:t>era </a:t>
            </a:r>
            <a:r>
              <a:rPr lang="en-US" sz="2600" b="1" dirty="0" err="1" smtClean="0">
                <a:latin typeface="Arial Narrow" pitchFamily="34" charset="0"/>
              </a:rPr>
              <a:t>reformasi</a:t>
            </a:r>
            <a:endParaRPr lang="en-US" sz="2600" b="1" dirty="0" smtClean="0">
              <a:latin typeface="Arial Narrow" pitchFamily="34" charset="0"/>
            </a:endParaRPr>
          </a:p>
          <a:p>
            <a:pPr algn="just"/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 rot="1269398">
            <a:off x="6928233" y="2028746"/>
            <a:ext cx="394978" cy="704149"/>
          </a:xfrm>
          <a:prstGeom prst="downArrow">
            <a:avLst>
              <a:gd name="adj1" fmla="val 50000"/>
              <a:gd name="adj2" fmla="val 581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09800" y="2819400"/>
            <a:ext cx="6629400" cy="36317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lphaLcPeriod"/>
            </a:pPr>
            <a:r>
              <a:rPr lang="en-US" sz="2300" b="1" dirty="0" err="1" smtClean="0">
                <a:latin typeface="Century Gothic" pitchFamily="34" charset="0"/>
              </a:rPr>
              <a:t>Pergeseran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dari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pola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pemerintah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otoriter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ke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demokratis</a:t>
            </a:r>
            <a:r>
              <a:rPr lang="en-US" sz="2300" b="1" dirty="0" smtClean="0">
                <a:latin typeface="Century Gothic" pitchFamily="34" charset="0"/>
              </a:rPr>
              <a:t>.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US" sz="2300" b="1" dirty="0" err="1" smtClean="0">
                <a:latin typeface="Century Gothic" pitchFamily="34" charset="0"/>
              </a:rPr>
              <a:t>kehidupan</a:t>
            </a:r>
            <a:r>
              <a:rPr lang="en-US" sz="2300" b="1" dirty="0" smtClean="0">
                <a:latin typeface="Century Gothic" pitchFamily="34" charset="0"/>
              </a:rPr>
              <a:t> yang </a:t>
            </a:r>
            <a:r>
              <a:rPr lang="en-US" sz="2300" b="1" dirty="0" err="1" smtClean="0">
                <a:latin typeface="Century Gothic" pitchFamily="34" charset="0"/>
              </a:rPr>
              <a:t>tertutup</a:t>
            </a:r>
            <a:r>
              <a:rPr lang="en-US" sz="2300" b="1" dirty="0" smtClean="0">
                <a:latin typeface="Century Gothic" pitchFamily="34" charset="0"/>
              </a:rPr>
              <a:t> &amp; </a:t>
            </a:r>
            <a:r>
              <a:rPr lang="en-US" sz="2300" b="1" dirty="0" err="1" smtClean="0">
                <a:latin typeface="Century Gothic" pitchFamily="34" charset="0"/>
              </a:rPr>
              <a:t>kaku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menjadi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terbuka</a:t>
            </a:r>
            <a:r>
              <a:rPr lang="en-US" sz="2300" b="1" dirty="0" smtClean="0">
                <a:latin typeface="Century Gothic" pitchFamily="34" charset="0"/>
              </a:rPr>
              <a:t> &amp; </a:t>
            </a:r>
            <a:r>
              <a:rPr lang="en-US" sz="2300" b="1" dirty="0" err="1" smtClean="0">
                <a:latin typeface="Century Gothic" pitchFamily="34" charset="0"/>
              </a:rPr>
              <a:t>luwes</a:t>
            </a:r>
            <a:r>
              <a:rPr lang="en-US" sz="2300" b="1" dirty="0" smtClean="0">
                <a:latin typeface="Century Gothic" pitchFamily="34" charset="0"/>
              </a:rPr>
              <a:t>.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US" sz="2300" b="1" dirty="0" err="1" smtClean="0">
                <a:latin typeface="Century Gothic" pitchFamily="34" charset="0"/>
              </a:rPr>
              <a:t>tatanan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ekonomi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monopoli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menjadi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tatanan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ekonomi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kerakyatan</a:t>
            </a:r>
            <a:r>
              <a:rPr lang="en-US" sz="2300" b="1" dirty="0" smtClean="0">
                <a:latin typeface="Century Gothic" pitchFamily="34" charset="0"/>
              </a:rPr>
              <a:t>.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US" sz="2300" b="1" dirty="0" err="1" smtClean="0">
                <a:latin typeface="Century Gothic" pitchFamily="34" charset="0"/>
              </a:rPr>
              <a:t>komunikasi</a:t>
            </a:r>
            <a:r>
              <a:rPr lang="en-US" sz="2300" b="1" dirty="0" smtClean="0">
                <a:latin typeface="Century Gothic" pitchFamily="34" charset="0"/>
              </a:rPr>
              <a:t> 1 </a:t>
            </a:r>
            <a:r>
              <a:rPr lang="en-US" sz="2300" b="1" dirty="0" err="1" smtClean="0">
                <a:latin typeface="Century Gothic" pitchFamily="34" charset="0"/>
              </a:rPr>
              <a:t>arah</a:t>
            </a:r>
            <a:r>
              <a:rPr lang="en-US" sz="2300" b="1" dirty="0" smtClean="0">
                <a:latin typeface="Century Gothic" pitchFamily="34" charset="0"/>
              </a:rPr>
              <a:t> &amp; </a:t>
            </a:r>
            <a:r>
              <a:rPr lang="en-US" sz="2300" b="1" i="1" dirty="0" smtClean="0">
                <a:latin typeface="Century Gothic" pitchFamily="34" charset="0"/>
              </a:rPr>
              <a:t>top down </a:t>
            </a:r>
            <a:r>
              <a:rPr lang="en-US" sz="2300" b="1" dirty="0" err="1" smtClean="0">
                <a:latin typeface="Century Gothic" pitchFamily="34" charset="0"/>
              </a:rPr>
              <a:t>menjadi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komunikasi</a:t>
            </a:r>
            <a:r>
              <a:rPr lang="en-US" sz="2300" b="1" dirty="0" smtClean="0">
                <a:latin typeface="Century Gothic" pitchFamily="34" charset="0"/>
              </a:rPr>
              <a:t> 2 </a:t>
            </a:r>
            <a:r>
              <a:rPr lang="en-US" sz="2300" b="1" dirty="0" err="1" smtClean="0">
                <a:latin typeface="Century Gothic" pitchFamily="34" charset="0"/>
              </a:rPr>
              <a:t>arah</a:t>
            </a:r>
            <a:r>
              <a:rPr lang="en-US" sz="2300" b="1" dirty="0" smtClean="0">
                <a:latin typeface="Century Gothic" pitchFamily="34" charset="0"/>
              </a:rPr>
              <a:t> &amp; </a:t>
            </a:r>
            <a:r>
              <a:rPr lang="en-US" sz="2300" b="1" i="1" dirty="0" smtClean="0">
                <a:latin typeface="Century Gothic" pitchFamily="34" charset="0"/>
              </a:rPr>
              <a:t>bottom up</a:t>
            </a:r>
            <a:r>
              <a:rPr lang="en-US" sz="2300" b="1" dirty="0" smtClean="0">
                <a:latin typeface="Century Gothic" pitchFamily="34" charset="0"/>
              </a:rPr>
              <a:t>.</a:t>
            </a:r>
          </a:p>
          <a:p>
            <a:pPr marL="342900" indent="-342900" algn="just">
              <a:buFont typeface="+mj-lt"/>
              <a:buAutoNum type="alphaLcPeriod"/>
            </a:pPr>
            <a:r>
              <a:rPr lang="en-US" sz="2300" b="1" dirty="0" smtClean="0">
                <a:latin typeface="Century Gothic" pitchFamily="34" charset="0"/>
              </a:rPr>
              <a:t>modal </a:t>
            </a:r>
            <a:r>
              <a:rPr lang="en-US" sz="2300" b="1" dirty="0" err="1" smtClean="0">
                <a:latin typeface="Century Gothic" pitchFamily="34" charset="0"/>
              </a:rPr>
              <a:t>pengelola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sentralistik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menjadi</a:t>
            </a:r>
            <a:r>
              <a:rPr lang="en-US" sz="2300" b="1" dirty="0" smtClean="0">
                <a:latin typeface="Century Gothic" pitchFamily="34" charset="0"/>
              </a:rPr>
              <a:t> </a:t>
            </a:r>
            <a:r>
              <a:rPr lang="en-US" sz="2300" b="1" dirty="0" err="1" smtClean="0">
                <a:latin typeface="Century Gothic" pitchFamily="34" charset="0"/>
              </a:rPr>
              <a:t>desentralistik</a:t>
            </a:r>
            <a:r>
              <a:rPr lang="en-US" sz="2300" b="1" dirty="0" smtClean="0">
                <a:latin typeface="Century Gothic" pitchFamily="34" charset="0"/>
              </a:rPr>
              <a:t>.</a:t>
            </a:r>
            <a:endParaRPr lang="en-US" sz="2300" b="1" dirty="0">
              <a:latin typeface="Century Gothic" pitchFamily="34" charset="0"/>
            </a:endParaRPr>
          </a:p>
        </p:txBody>
      </p:sp>
      <p:sp>
        <p:nvSpPr>
          <p:cNvPr id="15" name="Pentagon 14">
            <a:hlinkClick r:id="rId5" action="ppaction://hlinksldjump"/>
          </p:cNvPr>
          <p:cNvSpPr/>
          <p:nvPr/>
        </p:nvSpPr>
        <p:spPr>
          <a:xfrm>
            <a:off x="152400" y="2057400"/>
            <a:ext cx="2133600" cy="6858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Tantangan</a:t>
            </a:r>
            <a:r>
              <a:rPr lang="en-US" b="1" dirty="0" smtClean="0">
                <a:solidFill>
                  <a:schemeClr val="bg1"/>
                </a:solidFill>
              </a:rPr>
              <a:t> Era </a:t>
            </a:r>
            <a:r>
              <a:rPr lang="en-US" b="1" dirty="0" err="1" smtClean="0">
                <a:solidFill>
                  <a:schemeClr val="bg1"/>
                </a:solidFill>
              </a:rPr>
              <a:t>Reformasi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Pentagon 21">
            <a:hlinkClick r:id="rId6" action="ppaction://hlinksldjump"/>
          </p:cNvPr>
          <p:cNvSpPr/>
          <p:nvPr/>
        </p:nvSpPr>
        <p:spPr>
          <a:xfrm>
            <a:off x="152400" y="1371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133600" y="762000"/>
            <a:ext cx="4495800" cy="1828800"/>
          </a:xfrm>
          <a:prstGeom prst="ellipse">
            <a:avLst/>
          </a:prstGeom>
          <a:solidFill>
            <a:srgbClr val="00FF00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Berlin Sans FB Demi" pitchFamily="34" charset="0"/>
              </a:rPr>
              <a:t>Tantangan</a:t>
            </a:r>
            <a:r>
              <a:rPr lang="en-US" sz="3200" b="1" dirty="0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Berlin Sans FB Demi" pitchFamily="34" charset="0"/>
              </a:rPr>
              <a:t> </a:t>
            </a:r>
            <a:r>
              <a:rPr lang="en-US" sz="3200" b="1" dirty="0" err="1" smtClean="0">
                <a:ln w="12700">
                  <a:noFill/>
                  <a:prstDash val="solid"/>
                </a:ln>
                <a:solidFill>
                  <a:schemeClr val="tx1"/>
                </a:solidFill>
                <a:latin typeface="Berlin Sans FB Demi" pitchFamily="34" charset="0"/>
              </a:rPr>
              <a:t>Organisasiona</a:t>
            </a:r>
            <a:r>
              <a:rPr lang="en-US" sz="3200" b="1" dirty="0" err="1">
                <a:ln w="12700">
                  <a:noFill/>
                  <a:prstDash val="solid"/>
                </a:ln>
                <a:solidFill>
                  <a:schemeClr val="tx1"/>
                </a:solidFill>
                <a:latin typeface="Berlin Sans FB Demi" pitchFamily="34" charset="0"/>
              </a:rPr>
              <a:t>l</a:t>
            </a:r>
            <a:endParaRPr lang="en-US" sz="3200" b="1" dirty="0">
              <a:ln w="12700">
                <a:noFill/>
                <a:prstDash val="solid"/>
              </a:ln>
              <a:solidFill>
                <a:schemeClr val="tx1"/>
              </a:solidFill>
              <a:latin typeface="Berlin Sans FB Dem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38400" y="2895600"/>
            <a:ext cx="632460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3000" b="1" dirty="0" err="1" smtClean="0">
                <a:latin typeface="Arial Rounded MT Bold" pitchFamily="34" charset="0"/>
                <a:cs typeface="Arial" pitchFamily="34" charset="0"/>
              </a:rPr>
              <a:t>Adalah</a:t>
            </a:r>
            <a:r>
              <a:rPr lang="en-US" sz="3000" b="1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latin typeface="Arial Rounded MT Bold" pitchFamily="34" charset="0"/>
                <a:cs typeface="Arial" pitchFamily="34" charset="0"/>
              </a:rPr>
              <a:t>tantangan</a:t>
            </a:r>
            <a:r>
              <a:rPr lang="en-US" sz="3000" b="1" dirty="0" smtClean="0">
                <a:latin typeface="Arial Rounded MT Bold" pitchFamily="34" charset="0"/>
                <a:cs typeface="Arial" pitchFamily="34" charset="0"/>
              </a:rPr>
              <a:t> yang </a:t>
            </a:r>
            <a:r>
              <a:rPr lang="en-US" sz="3000" b="1" dirty="0" err="1" smtClean="0">
                <a:latin typeface="Arial Rounded MT Bold" pitchFamily="34" charset="0"/>
                <a:cs typeface="Arial" pitchFamily="34" charset="0"/>
              </a:rPr>
              <a:t>bersumber</a:t>
            </a:r>
            <a:r>
              <a:rPr lang="en-US" sz="3000" b="1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latin typeface="Arial Rounded MT Bold" pitchFamily="34" charset="0"/>
                <a:cs typeface="Arial" pitchFamily="34" charset="0"/>
              </a:rPr>
              <a:t>dari</a:t>
            </a:r>
            <a:r>
              <a:rPr lang="en-US" sz="3000" b="1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latin typeface="Arial Rounded MT Bold" pitchFamily="34" charset="0"/>
                <a:cs typeface="Arial" pitchFamily="34" charset="0"/>
              </a:rPr>
              <a:t>terjadinya</a:t>
            </a:r>
            <a:r>
              <a:rPr lang="en-US" sz="3000" b="1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latin typeface="Arial Rounded MT Bold" pitchFamily="34" charset="0"/>
                <a:cs typeface="Arial" pitchFamily="34" charset="0"/>
              </a:rPr>
              <a:t>perubahan</a:t>
            </a:r>
            <a:r>
              <a:rPr lang="en-US" sz="3000" b="1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latin typeface="Arial Rounded MT Bold" pitchFamily="34" charset="0"/>
                <a:cs typeface="Arial" pitchFamily="34" charset="0"/>
              </a:rPr>
              <a:t>dalam</a:t>
            </a:r>
            <a:r>
              <a:rPr lang="en-US" sz="3000" b="1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latin typeface="Arial Rounded MT Bold" pitchFamily="34" charset="0"/>
                <a:cs typeface="Arial" pitchFamily="34" charset="0"/>
              </a:rPr>
              <a:t>kehidupan</a:t>
            </a:r>
            <a:r>
              <a:rPr lang="en-US" sz="3000" b="1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latin typeface="Arial Rounded MT Bold" pitchFamily="34" charset="0"/>
                <a:cs typeface="Arial" pitchFamily="34" charset="0"/>
              </a:rPr>
              <a:t>berbagai</a:t>
            </a:r>
            <a:r>
              <a:rPr lang="en-US" sz="3000" b="1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latin typeface="Arial Rounded MT Bold" pitchFamily="34" charset="0"/>
                <a:cs typeface="Arial" pitchFamily="34" charset="0"/>
              </a:rPr>
              <a:t>organisasi</a:t>
            </a:r>
            <a:r>
              <a:rPr lang="en-US" sz="3000" b="1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latin typeface="Arial Rounded MT Bold" pitchFamily="34" charset="0"/>
                <a:cs typeface="Arial" pitchFamily="34" charset="0"/>
              </a:rPr>
              <a:t>sebagai</a:t>
            </a:r>
            <a:r>
              <a:rPr lang="en-US" sz="3000" b="1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latin typeface="Arial Rounded MT Bold" pitchFamily="34" charset="0"/>
                <a:cs typeface="Arial" pitchFamily="34" charset="0"/>
              </a:rPr>
              <a:t>konsekuensi</a:t>
            </a:r>
            <a:r>
              <a:rPr lang="en-US" sz="3000" b="1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latin typeface="Arial Rounded MT Bold" pitchFamily="34" charset="0"/>
                <a:cs typeface="Arial" pitchFamily="34" charset="0"/>
              </a:rPr>
              <a:t>dari</a:t>
            </a:r>
            <a:r>
              <a:rPr lang="en-US" sz="3000" b="1" dirty="0" smtClean="0"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sz="3000" b="1" dirty="0" err="1" smtClean="0">
                <a:latin typeface="Arial Rounded MT Bold" pitchFamily="34" charset="0"/>
                <a:cs typeface="Arial" pitchFamily="34" charset="0"/>
              </a:rPr>
              <a:t>perkembangan</a:t>
            </a:r>
            <a:r>
              <a:rPr lang="en-US" sz="3000" b="1" dirty="0" smtClean="0">
                <a:latin typeface="Arial Rounded MT Bold" pitchFamily="34" charset="0"/>
                <a:cs typeface="Arial" pitchFamily="34" charset="0"/>
              </a:rPr>
              <a:t> global dan </a:t>
            </a:r>
            <a:r>
              <a:rPr lang="en-US" sz="3000" b="1" dirty="0" err="1" smtClean="0">
                <a:latin typeface="Arial Rounded MT Bold" pitchFamily="34" charset="0"/>
                <a:cs typeface="Arial" pitchFamily="34" charset="0"/>
              </a:rPr>
              <a:t>nasiona</a:t>
            </a:r>
            <a:r>
              <a:rPr lang="en-US" sz="3000" b="1" dirty="0" err="1">
                <a:latin typeface="Arial Rounded MT Bold" pitchFamily="34" charset="0"/>
                <a:cs typeface="Arial" pitchFamily="34" charset="0"/>
              </a:rPr>
              <a:t>l</a:t>
            </a:r>
            <a:endParaRPr lang="en-US" sz="3000" b="1" dirty="0"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12" name="Pentagon 11">
            <a:hlinkClick r:id="rId5" action="ppaction://hlinksldjump"/>
          </p:cNvPr>
          <p:cNvSpPr/>
          <p:nvPr/>
        </p:nvSpPr>
        <p:spPr>
          <a:xfrm>
            <a:off x="152400" y="2057400"/>
            <a:ext cx="2133600" cy="6858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Tantangan</a:t>
            </a:r>
            <a:r>
              <a:rPr lang="en-US" b="1" dirty="0" smtClean="0">
                <a:solidFill>
                  <a:schemeClr val="bg1"/>
                </a:solidFill>
              </a:rPr>
              <a:t> Era </a:t>
            </a:r>
            <a:r>
              <a:rPr lang="en-US" b="1" dirty="0" err="1" smtClean="0">
                <a:solidFill>
                  <a:schemeClr val="bg1"/>
                </a:solidFill>
              </a:rPr>
              <a:t>Reformasi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Pentagon 19">
            <a:hlinkClick r:id="rId6" action="ppaction://hlinksldjump"/>
          </p:cNvPr>
          <p:cNvSpPr/>
          <p:nvPr/>
        </p:nvSpPr>
        <p:spPr>
          <a:xfrm>
            <a:off x="152400" y="1371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11"/>
          <p:cNvSpPr/>
          <p:nvPr/>
        </p:nvSpPr>
        <p:spPr>
          <a:xfrm>
            <a:off x="4876800" y="2057400"/>
            <a:ext cx="1371600" cy="685800"/>
          </a:xfrm>
          <a:prstGeom prst="downArrow">
            <a:avLst/>
          </a:prstGeom>
          <a:solidFill>
            <a:srgbClr val="00FF99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209800" y="457200"/>
            <a:ext cx="6705600" cy="1752600"/>
          </a:xfrm>
          <a:prstGeom prst="ellipse">
            <a:avLst/>
          </a:prstGeom>
          <a:solidFill>
            <a:srgbClr val="00FF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Sebagai</a:t>
            </a:r>
            <a:r>
              <a:rPr lang="en-US" sz="2800" b="1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organisasi</a:t>
            </a:r>
            <a:r>
              <a:rPr lang="en-US" sz="2800" b="1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pembelajar</a:t>
            </a:r>
            <a:r>
              <a:rPr lang="en-US" sz="2800" b="1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, PGRI </a:t>
            </a:r>
            <a:r>
              <a:rPr lang="en-US" sz="2800" b="1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harus</a:t>
            </a:r>
            <a:r>
              <a:rPr lang="en-US" sz="2800" b="1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memiliki</a:t>
            </a:r>
            <a:r>
              <a:rPr lang="en-US" sz="2800" b="1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kecakapan</a:t>
            </a:r>
            <a:r>
              <a:rPr lang="en-US" sz="2800" b="1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untuk</a:t>
            </a:r>
            <a:r>
              <a:rPr lang="en-US" sz="2800" b="1" dirty="0" smtClean="0">
                <a:solidFill>
                  <a:schemeClr val="tx1"/>
                </a:solidFill>
                <a:latin typeface="Berlin Sans FB Demi" pitchFamily="34" charset="0"/>
                <a:cs typeface="Aharoni" pitchFamily="2" charset="-79"/>
              </a:rPr>
              <a:t>:</a:t>
            </a:r>
            <a:endParaRPr lang="en-US" sz="2800" b="1" dirty="0">
              <a:solidFill>
                <a:schemeClr val="tx1"/>
              </a:solidFill>
              <a:latin typeface="Berlin Sans FB Demi" pitchFamily="34" charset="0"/>
              <a:cs typeface="Aharoni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2773501"/>
            <a:ext cx="6934200" cy="326858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1313" indent="-341313" algn="just">
              <a:buFont typeface="Wingdings" pitchFamily="2" charset="2"/>
              <a:buChar char="ü"/>
            </a:pP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lebih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siap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berpartisipasi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dan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beradaptasi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perkembangan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lingkungan</a:t>
            </a:r>
            <a:endParaRPr lang="en-US" sz="2580" b="1" dirty="0" smtClean="0">
              <a:latin typeface="Arial" pitchFamily="34" charset="0"/>
              <a:cs typeface="Arial" pitchFamily="34" charset="0"/>
            </a:endParaRPr>
          </a:p>
          <a:p>
            <a:pPr marL="341313" indent="-341313" algn="just">
              <a:buFont typeface="Wingdings" pitchFamily="2" charset="2"/>
              <a:buChar char="ü"/>
            </a:pPr>
            <a:r>
              <a:rPr lang="en-US" sz="258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lebih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cakap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2580" b="1" dirty="0" smtClean="0">
                <a:latin typeface="Arial" pitchFamily="34" charset="0"/>
                <a:cs typeface="Arial" pitchFamily="34" charset="0"/>
              </a:rPr>
              <a:t>agar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belajar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pesaing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dan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mitra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kerja</a:t>
            </a:r>
            <a:endParaRPr lang="en-US" sz="2580" b="1" dirty="0" smtClean="0">
              <a:latin typeface="Arial" pitchFamily="34" charset="0"/>
              <a:cs typeface="Arial" pitchFamily="34" charset="0"/>
            </a:endParaRPr>
          </a:p>
          <a:p>
            <a:pPr marL="341313" indent="-341313" algn="just">
              <a:buFont typeface="Wingdings" pitchFamily="2" charset="2"/>
              <a:buChar char="ü"/>
            </a:pPr>
            <a:r>
              <a:rPr lang="en-US" sz="258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belajar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secara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efektif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kesalahan-kesalahan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sendiri</a:t>
            </a:r>
            <a:endParaRPr lang="en-US" sz="2580" b="1" dirty="0" smtClean="0">
              <a:latin typeface="Arial" pitchFamily="34" charset="0"/>
              <a:cs typeface="Arial" pitchFamily="34" charset="0"/>
            </a:endParaRPr>
          </a:p>
          <a:p>
            <a:pPr marL="341313" indent="-341313" algn="just">
              <a:buFont typeface="Wingdings" pitchFamily="2" charset="2"/>
              <a:buChar char="ü"/>
            </a:pPr>
            <a:r>
              <a:rPr lang="en-US" sz="258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mempersingkat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waktu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perlukan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menerapakan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perubahan</a:t>
            </a:r>
            <a:r>
              <a:rPr lang="en-US" sz="258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580" b="1" dirty="0" err="1" smtClean="0">
                <a:latin typeface="Arial" pitchFamily="34" charset="0"/>
                <a:cs typeface="Arial" pitchFamily="34" charset="0"/>
              </a:rPr>
              <a:t>strategi</a:t>
            </a:r>
            <a:endParaRPr lang="en-US" sz="258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Pentagon 12">
            <a:hlinkClick r:id="rId5" action="ppaction://hlinksldjump"/>
          </p:cNvPr>
          <p:cNvSpPr/>
          <p:nvPr/>
        </p:nvSpPr>
        <p:spPr>
          <a:xfrm>
            <a:off x="152400" y="2057400"/>
            <a:ext cx="2133600" cy="6858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Tantangan</a:t>
            </a:r>
            <a:r>
              <a:rPr lang="en-US" b="1" dirty="0" smtClean="0">
                <a:solidFill>
                  <a:schemeClr val="bg1"/>
                </a:solidFill>
              </a:rPr>
              <a:t> Era </a:t>
            </a:r>
            <a:r>
              <a:rPr lang="en-US" b="1" dirty="0" err="1" smtClean="0">
                <a:solidFill>
                  <a:schemeClr val="bg1"/>
                </a:solidFill>
              </a:rPr>
              <a:t>Reformasi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Pentagon 20">
            <a:hlinkClick r:id="rId6" action="ppaction://hlinksldjump"/>
          </p:cNvPr>
          <p:cNvSpPr/>
          <p:nvPr/>
        </p:nvSpPr>
        <p:spPr>
          <a:xfrm>
            <a:off x="152400" y="1371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9" name="Picture 8" descr="home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82000" y="6172200"/>
            <a:ext cx="685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>
            <a:hlinkClick r:id="rId4" action="ppaction://hlinksldjump"/>
          </p:cNvPr>
          <p:cNvSpPr/>
          <p:nvPr/>
        </p:nvSpPr>
        <p:spPr>
          <a:xfrm>
            <a:off x="152400" y="2667000"/>
            <a:ext cx="22860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Jati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</a:rPr>
              <a:t>Diri</a:t>
            </a:r>
            <a:r>
              <a:rPr lang="en-US" sz="1600" b="1" dirty="0" smtClean="0">
                <a:solidFill>
                  <a:schemeClr val="bg1"/>
                </a:solidFill>
              </a:rPr>
              <a:t> PGRI </a:t>
            </a:r>
            <a:r>
              <a:rPr lang="en-US" sz="1600" b="1" dirty="0" err="1" smtClean="0">
                <a:solidFill>
                  <a:schemeClr val="bg1"/>
                </a:solidFill>
              </a:rPr>
              <a:t>Pada</a:t>
            </a:r>
            <a:r>
              <a:rPr lang="en-US" sz="1600" b="1" dirty="0" smtClean="0">
                <a:solidFill>
                  <a:schemeClr val="bg1"/>
                </a:solidFill>
              </a:rPr>
              <a:t> Era </a:t>
            </a:r>
            <a:r>
              <a:rPr lang="id-ID" sz="1600" b="1" dirty="0" err="1" smtClean="0">
                <a:solidFill>
                  <a:schemeClr val="bg1"/>
                </a:solidFill>
              </a:rPr>
              <a:t>R</a:t>
            </a:r>
            <a:r>
              <a:rPr lang="en-US" sz="1600" b="1" dirty="0" err="1" smtClean="0">
                <a:solidFill>
                  <a:schemeClr val="bg1"/>
                </a:solidFill>
              </a:rPr>
              <a:t>eformasi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6" name="Pentagon 15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Pentagon 12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33600" y="609600"/>
            <a:ext cx="601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6600FF"/>
                </a:solidFill>
                <a:latin typeface="Eras Bold ITC" pitchFamily="34" charset="0"/>
              </a:rPr>
              <a:t>JATI DIRI PGRI </a:t>
            </a:r>
            <a:r>
              <a:rPr lang="en-US" sz="3200" dirty="0" err="1" smtClean="0">
                <a:solidFill>
                  <a:srgbClr val="6600FF"/>
                </a:solidFill>
                <a:latin typeface="Eras Bold ITC" pitchFamily="34" charset="0"/>
              </a:rPr>
              <a:t>Pada</a:t>
            </a:r>
            <a:r>
              <a:rPr lang="en-US" sz="3200" dirty="0" smtClean="0">
                <a:solidFill>
                  <a:srgbClr val="6600FF"/>
                </a:solidFill>
                <a:latin typeface="Eras Bold ITC" pitchFamily="34" charset="0"/>
              </a:rPr>
              <a:t> ERA REFORMASI</a:t>
            </a:r>
            <a:endParaRPr lang="en-US" sz="3200" dirty="0">
              <a:solidFill>
                <a:srgbClr val="6600FF"/>
              </a:solidFill>
              <a:latin typeface="Eras Bold ITC" pitchFamily="34" charset="0"/>
            </a:endParaRPr>
          </a:p>
        </p:txBody>
      </p:sp>
      <p:sp>
        <p:nvSpPr>
          <p:cNvPr id="17" name="Right Arrow Callout 16"/>
          <p:cNvSpPr/>
          <p:nvPr/>
        </p:nvSpPr>
        <p:spPr>
          <a:xfrm>
            <a:off x="2514600" y="1905000"/>
            <a:ext cx="2133600" cy="3733800"/>
          </a:xfrm>
          <a:prstGeom prst="rightArrowCallou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 Narrow" pitchFamily="34" charset="0"/>
              </a:rPr>
              <a:t>Kongres</a:t>
            </a:r>
            <a:r>
              <a:rPr lang="en-US" sz="2400" b="1" dirty="0" smtClean="0">
                <a:solidFill>
                  <a:schemeClr val="tx1"/>
                </a:solidFill>
                <a:latin typeface="Arial Narrow" pitchFamily="34" charset="0"/>
              </a:rPr>
              <a:t> XVIII PGRI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 Narrow" pitchFamily="34" charset="0"/>
              </a:rPr>
              <a:t>25-28 Nov 1998</a:t>
            </a:r>
          </a:p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 Narrow" pitchFamily="34" charset="0"/>
              </a:rPr>
              <a:t>Lembang</a:t>
            </a:r>
            <a:r>
              <a:rPr lang="en-US" sz="2400" b="1" dirty="0" smtClean="0">
                <a:solidFill>
                  <a:schemeClr val="tx1"/>
                </a:solidFill>
                <a:latin typeface="Arial Narrow" pitchFamily="34" charset="0"/>
              </a:rPr>
              <a:t>- Bandung</a:t>
            </a:r>
            <a:endParaRPr lang="en-US" sz="24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4724400" y="2667000"/>
            <a:ext cx="1143000" cy="2590800"/>
          </a:xfrm>
          <a:prstGeom prst="flowChartAlternateProcess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Mempertegas</a:t>
            </a:r>
            <a:r>
              <a:rPr lang="en-US" b="1" dirty="0" smtClean="0">
                <a:solidFill>
                  <a:schemeClr val="tx1"/>
                </a:solidFill>
              </a:rPr>
              <a:t>  </a:t>
            </a:r>
            <a:r>
              <a:rPr lang="en-US" b="1" dirty="0" err="1" smtClean="0">
                <a:solidFill>
                  <a:schemeClr val="tx1"/>
                </a:solidFill>
              </a:rPr>
              <a:t>kembali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id-ID" b="1" dirty="0" err="1" smtClean="0">
                <a:solidFill>
                  <a:schemeClr val="tx1"/>
                </a:solidFill>
              </a:rPr>
              <a:t>J</a:t>
            </a:r>
            <a:r>
              <a:rPr lang="en-US" b="1" dirty="0" err="1" smtClean="0">
                <a:solidFill>
                  <a:schemeClr val="tx1"/>
                </a:solidFill>
              </a:rPr>
              <a:t>ati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id-ID" b="1" dirty="0" err="1" smtClean="0">
                <a:solidFill>
                  <a:schemeClr val="tx1"/>
                </a:solidFill>
              </a:rPr>
              <a:t>D</a:t>
            </a:r>
            <a:r>
              <a:rPr lang="en-US" b="1" dirty="0" err="1" smtClean="0">
                <a:solidFill>
                  <a:schemeClr val="tx1"/>
                </a:solidFill>
              </a:rPr>
              <a:t>iri</a:t>
            </a:r>
            <a:r>
              <a:rPr lang="en-US" b="1" dirty="0" smtClean="0">
                <a:solidFill>
                  <a:schemeClr val="tx1"/>
                </a:solidFill>
              </a:rPr>
              <a:t> PGRI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Oval Callout 26"/>
          <p:cNvSpPr/>
          <p:nvPr/>
        </p:nvSpPr>
        <p:spPr>
          <a:xfrm>
            <a:off x="6248400" y="1828800"/>
            <a:ext cx="2667000" cy="1295400"/>
          </a:xfrm>
          <a:prstGeom prst="wedgeEllipseCallout">
            <a:avLst>
              <a:gd name="adj1" fmla="val -57851"/>
              <a:gd name="adj2" fmla="val 73584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9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sz="1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9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organisasi</a:t>
            </a:r>
            <a:r>
              <a:rPr lang="en-US" sz="19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9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perjuangan</a:t>
            </a:r>
            <a:endParaRPr lang="en-US" sz="19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Callout 27"/>
          <p:cNvSpPr/>
          <p:nvPr/>
        </p:nvSpPr>
        <p:spPr>
          <a:xfrm>
            <a:off x="6781800" y="3276600"/>
            <a:ext cx="2286000" cy="1219200"/>
          </a:xfrm>
          <a:prstGeom prst="wedgeEllipseCallout">
            <a:avLst>
              <a:gd name="adj1" fmla="val -86576"/>
              <a:gd name="adj2" fmla="val 2332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organisasi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profesi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Callout 29"/>
          <p:cNvSpPr/>
          <p:nvPr/>
        </p:nvSpPr>
        <p:spPr>
          <a:xfrm>
            <a:off x="6172200" y="4787153"/>
            <a:ext cx="2819400" cy="1156447"/>
          </a:xfrm>
          <a:prstGeom prst="wedgeEllipseCallout">
            <a:avLst>
              <a:gd name="adj1" fmla="val -57845"/>
              <a:gd name="adj2" fmla="val -91676"/>
            </a:avLst>
          </a:prstGeom>
          <a:gradFill flip="none" rotWithShape="1">
            <a:gsLst>
              <a:gs pos="0">
                <a:srgbClr val="FF0066">
                  <a:alpha val="73000"/>
                </a:srgbClr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path path="circle">
              <a:fillToRect l="100000" b="100000"/>
            </a:path>
            <a:tileRect t="-100000" r="-100000"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organisasi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ketenagakerjaan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 animBg="1"/>
      <p:bldP spid="27" grpId="0" animBg="1"/>
      <p:bldP spid="28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2209800" y="685800"/>
            <a:ext cx="5334000" cy="1295400"/>
          </a:xfrm>
          <a:prstGeom prst="wedgeEllipseCallout">
            <a:avLst>
              <a:gd name="adj1" fmla="val 28824"/>
              <a:gd name="adj2" fmla="val 95160"/>
            </a:avLst>
          </a:prstGeom>
          <a:solidFill>
            <a:srgbClr val="00FFFF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  <a:latin typeface="Eras Bold ITC" pitchFamily="34" charset="0"/>
              </a:rPr>
              <a:t>Sebagai</a:t>
            </a:r>
            <a:r>
              <a:rPr lang="en-US" sz="2800" b="1" dirty="0" smtClean="0">
                <a:solidFill>
                  <a:schemeClr val="tx1"/>
                </a:solidFill>
                <a:latin typeface="Eras Bold ITC" pitchFamily="34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Eras Bold ITC" pitchFamily="34" charset="0"/>
              </a:rPr>
              <a:t>organisasi</a:t>
            </a:r>
            <a:r>
              <a:rPr lang="en-US" sz="2800" b="1" dirty="0" smtClean="0">
                <a:solidFill>
                  <a:schemeClr val="tx1"/>
                </a:solidFill>
                <a:latin typeface="Eras Bold ITC" pitchFamily="34" charset="0"/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  <a:latin typeface="Eras Bold ITC" pitchFamily="34" charset="0"/>
              </a:rPr>
              <a:t>perjuangan</a:t>
            </a:r>
            <a:endParaRPr lang="en-US" sz="2800" b="1" dirty="0">
              <a:solidFill>
                <a:schemeClr val="tx1"/>
              </a:solidFill>
              <a:latin typeface="Eras Bold ITC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43200" y="2732544"/>
            <a:ext cx="617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 smtClean="0">
                <a:latin typeface="Arial Narrow" pitchFamily="34" charset="0"/>
              </a:rPr>
              <a:t>PGRI </a:t>
            </a:r>
            <a:r>
              <a:rPr lang="en-US" sz="2800" b="1" dirty="0" err="1" smtClean="0">
                <a:latin typeface="Arial Narrow" pitchFamily="34" charset="0"/>
              </a:rPr>
              <a:t>merupakan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wadah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bagi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para</a:t>
            </a:r>
            <a:r>
              <a:rPr lang="en-US" sz="2800" b="1" dirty="0" smtClean="0">
                <a:latin typeface="Arial Narrow" pitchFamily="34" charset="0"/>
              </a:rPr>
              <a:t> guru </a:t>
            </a:r>
            <a:r>
              <a:rPr lang="en-US" sz="2800" b="1" dirty="0" err="1" smtClean="0">
                <a:latin typeface="Arial Narrow" pitchFamily="34" charset="0"/>
              </a:rPr>
              <a:t>dalam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memperoleh</a:t>
            </a:r>
            <a:r>
              <a:rPr lang="en-US" sz="2800" b="1" dirty="0" smtClean="0">
                <a:latin typeface="Arial Narrow" pitchFamily="34" charset="0"/>
              </a:rPr>
              <a:t>, </a:t>
            </a:r>
            <a:r>
              <a:rPr lang="en-US" sz="2800" b="1" dirty="0" err="1" smtClean="0">
                <a:latin typeface="Arial Narrow" pitchFamily="34" charset="0"/>
              </a:rPr>
              <a:t>mempertahankan</a:t>
            </a:r>
            <a:r>
              <a:rPr lang="en-US" sz="2800" b="1" dirty="0" smtClean="0">
                <a:latin typeface="Arial Narrow" pitchFamily="34" charset="0"/>
              </a:rPr>
              <a:t>, </a:t>
            </a:r>
            <a:r>
              <a:rPr lang="en-US" sz="2800" b="1" dirty="0" err="1" smtClean="0">
                <a:latin typeface="Arial Narrow" pitchFamily="34" charset="0"/>
              </a:rPr>
              <a:t>meningkatkan</a:t>
            </a:r>
            <a:r>
              <a:rPr lang="en-US" sz="2800" b="1" dirty="0" smtClean="0">
                <a:latin typeface="Arial Narrow" pitchFamily="34" charset="0"/>
              </a:rPr>
              <a:t>, dan </a:t>
            </a:r>
            <a:r>
              <a:rPr lang="en-US" sz="2800" b="1" dirty="0" err="1" smtClean="0">
                <a:latin typeface="Arial Narrow" pitchFamily="34" charset="0"/>
              </a:rPr>
              <a:t>membela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hak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asasinya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sebagai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pribadi</a:t>
            </a:r>
            <a:r>
              <a:rPr lang="en-US" sz="2800" b="1" dirty="0" smtClean="0">
                <a:latin typeface="Arial Narrow" pitchFamily="34" charset="0"/>
              </a:rPr>
              <a:t>, </a:t>
            </a:r>
            <a:r>
              <a:rPr lang="en-US" sz="2800" b="1" dirty="0" err="1" smtClean="0">
                <a:latin typeface="Arial Narrow" pitchFamily="34" charset="0"/>
              </a:rPr>
              <a:t>anggota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masyarakat</a:t>
            </a:r>
            <a:r>
              <a:rPr lang="en-US" sz="2800" b="1" dirty="0" smtClean="0">
                <a:latin typeface="Arial Narrow" pitchFamily="34" charset="0"/>
              </a:rPr>
              <a:t>, </a:t>
            </a:r>
            <a:r>
              <a:rPr lang="en-US" sz="2800" b="1" dirty="0" err="1" smtClean="0">
                <a:latin typeface="Arial Narrow" pitchFamily="34" charset="0"/>
              </a:rPr>
              <a:t>warga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negara</a:t>
            </a:r>
            <a:r>
              <a:rPr lang="en-US" sz="2800" b="1" dirty="0" smtClean="0">
                <a:latin typeface="Arial Narrow" pitchFamily="34" charset="0"/>
              </a:rPr>
              <a:t>, </a:t>
            </a:r>
            <a:r>
              <a:rPr lang="en-US" sz="2800" b="1" dirty="0" err="1" smtClean="0">
                <a:latin typeface="Arial Narrow" pitchFamily="34" charset="0"/>
              </a:rPr>
              <a:t>maupun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pemangku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profesi</a:t>
            </a:r>
            <a:r>
              <a:rPr lang="en-US" sz="2800" b="1" dirty="0" smtClean="0">
                <a:latin typeface="Arial Narrow" pitchFamily="34" charset="0"/>
              </a:rPr>
              <a:t> </a:t>
            </a:r>
            <a:r>
              <a:rPr lang="en-US" sz="2800" b="1" dirty="0" err="1" smtClean="0">
                <a:latin typeface="Arial Narrow" pitchFamily="34" charset="0"/>
              </a:rPr>
              <a:t>keguruan</a:t>
            </a:r>
            <a:r>
              <a:rPr lang="en-US" sz="2800" b="1" dirty="0" smtClean="0">
                <a:latin typeface="Arial Narrow" pitchFamily="34" charset="0"/>
              </a:rPr>
              <a:t>.</a:t>
            </a:r>
            <a:endParaRPr lang="en-US" sz="2800" b="1" dirty="0">
              <a:latin typeface="Arial Narrow" pitchFamily="34" charset="0"/>
            </a:endParaRPr>
          </a:p>
        </p:txBody>
      </p:sp>
      <p:sp>
        <p:nvSpPr>
          <p:cNvPr id="12" name="Pentagon 11">
            <a:hlinkClick r:id="rId5" action="ppaction://hlinksldjump"/>
          </p:cNvPr>
          <p:cNvSpPr/>
          <p:nvPr/>
        </p:nvSpPr>
        <p:spPr>
          <a:xfrm>
            <a:off x="152400" y="2667000"/>
            <a:ext cx="22860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Jati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Diri</a:t>
            </a:r>
            <a:r>
              <a:rPr lang="en-US" b="1" dirty="0" smtClean="0">
                <a:solidFill>
                  <a:schemeClr val="bg1"/>
                </a:solidFill>
              </a:rPr>
              <a:t> PGRI </a:t>
            </a:r>
            <a:r>
              <a:rPr lang="en-US" b="1" dirty="0" err="1" smtClean="0">
                <a:solidFill>
                  <a:schemeClr val="bg1"/>
                </a:solidFill>
              </a:rPr>
              <a:t>Pada</a:t>
            </a:r>
            <a:r>
              <a:rPr lang="en-US" b="1" dirty="0" smtClean="0">
                <a:solidFill>
                  <a:schemeClr val="bg1"/>
                </a:solidFill>
              </a:rPr>
              <a:t> Era </a:t>
            </a:r>
            <a:r>
              <a:rPr lang="id-ID" b="1" dirty="0" err="1" smtClean="0">
                <a:solidFill>
                  <a:schemeClr val="bg1"/>
                </a:solidFill>
              </a:rPr>
              <a:t>R</a:t>
            </a:r>
            <a:r>
              <a:rPr lang="en-US" b="1" dirty="0" err="1" smtClean="0">
                <a:solidFill>
                  <a:schemeClr val="bg1"/>
                </a:solidFill>
              </a:rPr>
              <a:t>eformasi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Pentagon 20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Pentagon 21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2895600" y="609600"/>
            <a:ext cx="5791200" cy="914400"/>
          </a:xfrm>
          <a:prstGeom prst="wedgeEllipseCallout">
            <a:avLst>
              <a:gd name="adj1" fmla="val -1488"/>
              <a:gd name="adj2" fmla="val 108769"/>
            </a:avLst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Sebagai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organisasi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profesi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4" name="Quad Arrow Callout 13"/>
          <p:cNvSpPr/>
          <p:nvPr/>
        </p:nvSpPr>
        <p:spPr>
          <a:xfrm>
            <a:off x="4267200" y="2971800"/>
            <a:ext cx="2667000" cy="2057400"/>
          </a:xfrm>
          <a:prstGeom prst="quad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PGRI</a:t>
            </a:r>
          </a:p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berfungsi</a:t>
            </a:r>
            <a:r>
              <a:rPr lang="en-US" b="1" dirty="0" smtClean="0">
                <a:solidFill>
                  <a:schemeClr val="tx1"/>
                </a:solidFill>
              </a:rPr>
              <a:t>: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114800" y="2209800"/>
            <a:ext cx="2819400" cy="685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ysClr val="windowText" lastClr="000000"/>
                </a:solidFill>
              </a:rPr>
              <a:t>Wadah</a:t>
            </a:r>
            <a:r>
              <a:rPr 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kebersamaan</a:t>
            </a:r>
            <a:r>
              <a:rPr lang="en-US" b="1" dirty="0" smtClean="0">
                <a:solidFill>
                  <a:sysClr val="windowText" lastClr="000000"/>
                </a:solidFill>
              </a:rPr>
              <a:t> &amp; rasa 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kesejawatan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10400" y="3505200"/>
            <a:ext cx="205740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ysClr val="windowText" lastClr="000000"/>
                </a:solidFill>
              </a:rPr>
              <a:t>Memperjuangkan</a:t>
            </a:r>
            <a:r>
              <a:rPr 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segala</a:t>
            </a:r>
            <a:r>
              <a:rPr 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aspirasi</a:t>
            </a:r>
            <a:r>
              <a:rPr lang="en-US" b="1" dirty="0" smtClean="0">
                <a:solidFill>
                  <a:sysClr val="windowText" lastClr="000000"/>
                </a:solidFill>
              </a:rPr>
              <a:t> &amp; 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kepentingan</a:t>
            </a:r>
            <a:r>
              <a:rPr 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suatu</a:t>
            </a:r>
            <a:r>
              <a:rPr 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profesi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14800" y="5105400"/>
            <a:ext cx="3048000" cy="1143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ysClr val="windowText" lastClr="000000"/>
                </a:solidFill>
              </a:rPr>
              <a:t>Menetapkan</a:t>
            </a:r>
            <a:r>
              <a:rPr lang="en-US" b="1" dirty="0" smtClean="0">
                <a:solidFill>
                  <a:sysClr val="windowText" lastClr="000000"/>
                </a:solidFill>
              </a:rPr>
              <a:t> standard 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perilaku</a:t>
            </a:r>
            <a:r>
              <a:rPr 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profesional</a:t>
            </a:r>
            <a:r>
              <a:rPr lang="en-US" b="1" dirty="0" smtClean="0">
                <a:solidFill>
                  <a:sysClr val="windowText" lastClr="000000"/>
                </a:solidFill>
              </a:rPr>
              <a:t> &amp; 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melindungi</a:t>
            </a:r>
            <a:r>
              <a:rPr 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seluruh</a:t>
            </a:r>
            <a:r>
              <a:rPr lang="en-US" b="1" dirty="0" smtClean="0">
                <a:solidFill>
                  <a:sysClr val="windowText" lastClr="000000"/>
                </a:solidFill>
              </a:rPr>
              <a:t> </a:t>
            </a:r>
            <a:r>
              <a:rPr lang="en-US" b="1" dirty="0" err="1" smtClean="0">
                <a:solidFill>
                  <a:sysClr val="windowText" lastClr="000000"/>
                </a:solidFill>
              </a:rPr>
              <a:t>anggotanya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09800" y="3429000"/>
            <a:ext cx="1905000" cy="1524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ysClr val="windowText" lastClr="000000"/>
                </a:solidFill>
              </a:rPr>
              <a:t>Meningkatkan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&amp; </a:t>
            </a:r>
            <a:r>
              <a:rPr lang="en-US" sz="1600" b="1" dirty="0" err="1" smtClean="0">
                <a:solidFill>
                  <a:sysClr val="windowText" lastClr="000000"/>
                </a:solidFill>
              </a:rPr>
              <a:t>mengembangkan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sz="1600" b="1" dirty="0" err="1" smtClean="0">
                <a:solidFill>
                  <a:sysClr val="windowText" lastClr="000000"/>
                </a:solidFill>
              </a:rPr>
              <a:t>kualitas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sz="1600" b="1" dirty="0" err="1" smtClean="0">
                <a:solidFill>
                  <a:sysClr val="windowText" lastClr="000000"/>
                </a:solidFill>
              </a:rPr>
              <a:t>kesejahteraan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</a:t>
            </a:r>
            <a:r>
              <a:rPr lang="en-US" sz="1600" b="1" dirty="0" err="1" smtClean="0">
                <a:solidFill>
                  <a:sysClr val="windowText" lastClr="000000"/>
                </a:solidFill>
              </a:rPr>
              <a:t>pribadi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&amp; </a:t>
            </a:r>
            <a:r>
              <a:rPr lang="en-US" sz="1600" b="1" dirty="0" err="1" smtClean="0">
                <a:solidFill>
                  <a:sysClr val="windowText" lastClr="000000"/>
                </a:solidFill>
              </a:rPr>
              <a:t>pfofesi</a:t>
            </a:r>
            <a:r>
              <a:rPr lang="en-US" sz="1600" b="1" dirty="0" smtClean="0">
                <a:solidFill>
                  <a:sysClr val="windowText" lastClr="000000"/>
                </a:solidFill>
              </a:rPr>
              <a:t> 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Pentagon 19">
            <a:hlinkClick r:id="rId5" action="ppaction://hlinksldjump"/>
          </p:cNvPr>
          <p:cNvSpPr/>
          <p:nvPr/>
        </p:nvSpPr>
        <p:spPr>
          <a:xfrm>
            <a:off x="152400" y="2667000"/>
            <a:ext cx="22860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Jati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Diri</a:t>
            </a:r>
            <a:r>
              <a:rPr lang="en-US" b="1" dirty="0" smtClean="0">
                <a:solidFill>
                  <a:schemeClr val="bg1"/>
                </a:solidFill>
              </a:rPr>
              <a:t> PGRI </a:t>
            </a:r>
            <a:r>
              <a:rPr lang="en-US" b="1" dirty="0" err="1" smtClean="0">
                <a:solidFill>
                  <a:schemeClr val="bg1"/>
                </a:solidFill>
              </a:rPr>
              <a:t>Pada</a:t>
            </a:r>
            <a:r>
              <a:rPr lang="en-US" b="1" dirty="0" smtClean="0">
                <a:solidFill>
                  <a:schemeClr val="bg1"/>
                </a:solidFill>
              </a:rPr>
              <a:t> Era </a:t>
            </a:r>
            <a:r>
              <a:rPr lang="id-ID" b="1" dirty="0" err="1" smtClean="0">
                <a:solidFill>
                  <a:schemeClr val="bg1"/>
                </a:solidFill>
              </a:rPr>
              <a:t>R</a:t>
            </a:r>
            <a:r>
              <a:rPr lang="en-US" b="1" dirty="0" err="1" smtClean="0">
                <a:solidFill>
                  <a:schemeClr val="bg1"/>
                </a:solidFill>
              </a:rPr>
              <a:t>eformasi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Pentagon 26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4)">
                                      <p:cBhvr>
                                        <p:cTn id="4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4)">
                                      <p:cBhvr>
                                        <p:cTn id="4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1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4)">
                                      <p:cBhvr>
                                        <p:cTn id="5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1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4)">
                                      <p:cBhvr>
                                        <p:cTn id="5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1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4)">
                                      <p:cBhvr>
                                        <p:cTn id="5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1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wheel(4)">
                                      <p:cBhvr>
                                        <p:cTn id="6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lowchart: Alternate Process 26"/>
          <p:cNvSpPr/>
          <p:nvPr/>
        </p:nvSpPr>
        <p:spPr>
          <a:xfrm>
            <a:off x="2590800" y="2286000"/>
            <a:ext cx="2743200" cy="396240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Imbalan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jasa</a:t>
            </a:r>
            <a:endParaRPr lang="en-US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Rasa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aman</a:t>
            </a:r>
            <a:endParaRPr lang="en-US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Hubungan</a:t>
            </a:r>
            <a:r>
              <a:rPr lang="id-ID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antar</a:t>
            </a:r>
            <a:r>
              <a:rPr lang="id-ID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pribadi</a:t>
            </a:r>
            <a:endParaRPr lang="en-US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Kondisi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kerja</a:t>
            </a:r>
            <a:endParaRPr lang="en-US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Kesempatan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karier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&amp;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pribadi</a:t>
            </a:r>
            <a:endParaRPr lang="en-US" sz="20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9" name="Oval Callout 18"/>
          <p:cNvSpPr/>
          <p:nvPr/>
        </p:nvSpPr>
        <p:spPr>
          <a:xfrm>
            <a:off x="2209800" y="685800"/>
            <a:ext cx="4191000" cy="1295400"/>
          </a:xfrm>
          <a:prstGeom prst="wedgeEllipseCallout">
            <a:avLst>
              <a:gd name="adj1" fmla="val 43057"/>
              <a:gd name="adj2" fmla="val 69063"/>
            </a:avLst>
          </a:prstGeom>
          <a:solidFill>
            <a:srgbClr val="FF66FF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chemeClr val="tx1"/>
                </a:solidFill>
              </a:rPr>
              <a:t>Sebagai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organisasi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ketenagakerjaan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5334000" y="2362200"/>
            <a:ext cx="3733800" cy="2057400"/>
          </a:xfrm>
          <a:prstGeom prst="wedgeRoundRectCallout">
            <a:avLst>
              <a:gd name="adj1" fmla="val 11237"/>
              <a:gd name="adj2" fmla="val 72972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wadah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perjuangan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hak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bagi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para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guru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kelompok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tenaga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kerja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profesional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terutama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berkaitan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kesejahteraan</a:t>
            </a:r>
            <a:endParaRPr lang="en-US" sz="20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ular Callout 23"/>
          <p:cNvSpPr/>
          <p:nvPr/>
        </p:nvSpPr>
        <p:spPr>
          <a:xfrm>
            <a:off x="5638800" y="5029200"/>
            <a:ext cx="2438400" cy="1219200"/>
          </a:xfrm>
          <a:prstGeom prst="wedgeRectCallout">
            <a:avLst>
              <a:gd name="adj1" fmla="val -71966"/>
              <a:gd name="adj2" fmla="val -68548"/>
            </a:avLst>
          </a:prstGeom>
          <a:solidFill>
            <a:srgbClr val="FFFFCC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pilar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perwujudan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kesejahteraan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guru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Pentagon 13">
            <a:hlinkClick r:id="rId5" action="ppaction://hlinksldjump"/>
          </p:cNvPr>
          <p:cNvSpPr/>
          <p:nvPr/>
        </p:nvSpPr>
        <p:spPr>
          <a:xfrm>
            <a:off x="152400" y="2667000"/>
            <a:ext cx="22860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Jati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Diri</a:t>
            </a:r>
            <a:r>
              <a:rPr lang="en-US" b="1" dirty="0" smtClean="0">
                <a:solidFill>
                  <a:schemeClr val="bg1"/>
                </a:solidFill>
              </a:rPr>
              <a:t> PGRI </a:t>
            </a:r>
            <a:r>
              <a:rPr lang="en-US" b="1" dirty="0" err="1" smtClean="0">
                <a:solidFill>
                  <a:schemeClr val="bg1"/>
                </a:solidFill>
              </a:rPr>
              <a:t>Pada</a:t>
            </a:r>
            <a:r>
              <a:rPr lang="en-US" b="1" dirty="0" smtClean="0">
                <a:solidFill>
                  <a:schemeClr val="bg1"/>
                </a:solidFill>
              </a:rPr>
              <a:t> Era </a:t>
            </a:r>
            <a:r>
              <a:rPr lang="id-ID" b="1" dirty="0" err="1" smtClean="0">
                <a:solidFill>
                  <a:schemeClr val="bg1"/>
                </a:solidFill>
              </a:rPr>
              <a:t>R</a:t>
            </a:r>
            <a:r>
              <a:rPr lang="en-US" b="1" dirty="0" err="1" smtClean="0">
                <a:solidFill>
                  <a:schemeClr val="bg1"/>
                </a:solidFill>
              </a:rPr>
              <a:t>eformasi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Pentagon 20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Pentagon 21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2" name="Picture 11" descr="home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82000" y="6172200"/>
            <a:ext cx="685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9" grpId="0" animBg="1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828800" y="1752600"/>
            <a:ext cx="7010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	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Banyak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pihak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yang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tidak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mengenal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sejarah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,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perjuangan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,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kegiatan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,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konstitusi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PGRI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sehingga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memberikan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apresiasi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yang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salah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dan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pendapat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yang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keliru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terhadap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PGRI.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Pengenalan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dan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pemahaman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yang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benar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terhadap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organisasi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guru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ini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,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baik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konstitusi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,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kegiatan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dan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perjuangannya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,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akan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melahirkan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sikap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yang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wajar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terhadap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organisasi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guru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ini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1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	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Perlu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penyebarluasan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aktivitas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organisasi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ke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berbagai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pihak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,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khususnya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anggota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,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sehingga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didapat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dukungan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yang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wajar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dan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 </a:t>
            </a:r>
            <a:r>
              <a:rPr kumimoji="0" lang="en-US" sz="3300" b="1" i="0" u="none" strike="noStrike" kern="1200" cap="none" spc="0" normalizeH="0" baseline="0" noProof="0" dirty="0" err="1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memadai</a:t>
            </a:r>
            <a:r>
              <a:rPr kumimoji="0" lang="en-US" sz="3300" b="1" i="0" u="none" strike="noStrike" kern="1200" cap="none" spc="0" normalizeH="0" baseline="0" noProof="0" dirty="0" smtClean="0">
                <a:ln>
                  <a:noFill/>
                </a:ln>
                <a:blipFill>
                  <a:blip r:embed="rId5"/>
                  <a:tile tx="0" ty="0" sx="100000" sy="100000" flip="none" algn="tl"/>
                </a:blipFill>
                <a:effectLst/>
                <a:uLnTx/>
                <a:uFillTx/>
                <a:latin typeface="Arial Narrow" pitchFamily="34" charset="0"/>
                <a:cs typeface="Aharoni" pitchFamily="2" charset="-79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 Narrow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5000" y="76200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blipFill>
                  <a:blip r:embed="rId6"/>
                  <a:tile tx="0" ty="0" sx="100000" sy="100000" flip="none" algn="tl"/>
                </a:blipFill>
              </a:rPr>
              <a:t>PENDAHULUAN</a:t>
            </a:r>
            <a:endParaRPr lang="en-US" sz="5400" b="1" dirty="0">
              <a:blipFill>
                <a:blip r:embed="rId6"/>
                <a:tile tx="0" ty="0" sx="100000" sy="100000" flip="none" algn="tl"/>
              </a:blipFill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entagon 6">
            <a:hlinkClick r:id="rId4" action="ppaction://hlinksldjump"/>
          </p:cNvPr>
          <p:cNvSpPr/>
          <p:nvPr/>
        </p:nvSpPr>
        <p:spPr>
          <a:xfrm>
            <a:off x="152400" y="3352800"/>
            <a:ext cx="22098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Visi</a:t>
            </a:r>
            <a:r>
              <a:rPr lang="en-US" sz="1600" b="1" dirty="0" smtClean="0">
                <a:solidFill>
                  <a:schemeClr val="bg1"/>
                </a:solidFill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</a:rPr>
              <a:t>Misi</a:t>
            </a:r>
            <a:r>
              <a:rPr lang="en-US" sz="1600" b="1" dirty="0" smtClean="0">
                <a:solidFill>
                  <a:schemeClr val="bg1"/>
                </a:solidFill>
              </a:rPr>
              <a:t>, &amp; </a:t>
            </a:r>
            <a:r>
              <a:rPr lang="en-US" sz="1600" b="1" dirty="0" err="1" smtClean="0">
                <a:solidFill>
                  <a:schemeClr val="bg1"/>
                </a:solidFill>
              </a:rPr>
              <a:t>Strategi</a:t>
            </a:r>
            <a:r>
              <a:rPr lang="en-US" sz="1600" b="1" dirty="0" smtClean="0">
                <a:solidFill>
                  <a:schemeClr val="bg1"/>
                </a:solidFill>
              </a:rPr>
              <a:t> PGRI </a:t>
            </a:r>
            <a:r>
              <a:rPr lang="en-US" sz="1600" b="1" dirty="0" err="1" smtClean="0">
                <a:solidFill>
                  <a:schemeClr val="bg1"/>
                </a:solidFill>
              </a:rPr>
              <a:t>Pada</a:t>
            </a:r>
            <a:r>
              <a:rPr lang="en-US" sz="1600" b="1" dirty="0" smtClean="0">
                <a:solidFill>
                  <a:schemeClr val="bg1"/>
                </a:solidFill>
              </a:rPr>
              <a:t> Era </a:t>
            </a:r>
            <a:r>
              <a:rPr lang="en-US" sz="1600" b="1" dirty="0" err="1" smtClean="0">
                <a:solidFill>
                  <a:schemeClr val="bg1"/>
                </a:solidFill>
              </a:rPr>
              <a:t>Reformasi</a:t>
            </a:r>
            <a:endParaRPr lang="en-US" sz="16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6" name="Pentagon 15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Pentagon 12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Pentagon 13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0400" y="1295400"/>
            <a:ext cx="5257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err="1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ill Sans Ultra Bold" pitchFamily="34" charset="0"/>
              </a:rPr>
              <a:t>Visi</a:t>
            </a:r>
            <a:r>
              <a:rPr lang="en-US" sz="5400" b="1" cap="none" spc="0" dirty="0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Gill Sans Ultra Bold" pitchFamily="34" charset="0"/>
              </a:rPr>
              <a:t> PGRI :</a:t>
            </a:r>
            <a:endParaRPr lang="en-US" sz="5400" b="1" cap="none" spc="0" dirty="0">
              <a:ln w="1143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Gill Sans Ultra Bold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4600" y="2514600"/>
            <a:ext cx="6172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smtClean="0">
                <a:latin typeface="Arial Narrow" pitchFamily="34" charset="0"/>
              </a:rPr>
              <a:t>“ </a:t>
            </a:r>
            <a:r>
              <a:rPr lang="en-US" sz="3000" b="1" dirty="0" err="1" smtClean="0">
                <a:latin typeface="Arial Narrow" pitchFamily="34" charset="0"/>
              </a:rPr>
              <a:t>Mewujudkan</a:t>
            </a:r>
            <a:r>
              <a:rPr lang="en-US" sz="3000" b="1" dirty="0" smtClean="0">
                <a:latin typeface="Arial Narrow" pitchFamily="34" charset="0"/>
              </a:rPr>
              <a:t> PGRI </a:t>
            </a:r>
            <a:r>
              <a:rPr lang="en-US" sz="3000" b="1" dirty="0" err="1" smtClean="0">
                <a:latin typeface="Arial Narrow" pitchFamily="34" charset="0"/>
              </a:rPr>
              <a:t>sebagai</a:t>
            </a:r>
            <a:r>
              <a:rPr lang="en-US" sz="3000" b="1" dirty="0" smtClean="0">
                <a:latin typeface="Arial Narrow" pitchFamily="34" charset="0"/>
              </a:rPr>
              <a:t> </a:t>
            </a:r>
            <a:r>
              <a:rPr lang="en-US" sz="3000" b="1" dirty="0" err="1" smtClean="0">
                <a:latin typeface="Arial Narrow" pitchFamily="34" charset="0"/>
              </a:rPr>
              <a:t>organisasi</a:t>
            </a:r>
            <a:r>
              <a:rPr lang="en-US" sz="3000" b="1" dirty="0" smtClean="0">
                <a:latin typeface="Arial Narrow" pitchFamily="34" charset="0"/>
              </a:rPr>
              <a:t> </a:t>
            </a:r>
            <a:r>
              <a:rPr lang="en-US" sz="3000" b="1" dirty="0" err="1" smtClean="0">
                <a:latin typeface="Arial Narrow" pitchFamily="34" charset="0"/>
              </a:rPr>
              <a:t>dinamis</a:t>
            </a:r>
            <a:r>
              <a:rPr lang="en-US" sz="3000" b="1" dirty="0" smtClean="0">
                <a:latin typeface="Arial Narrow" pitchFamily="34" charset="0"/>
              </a:rPr>
              <a:t>, </a:t>
            </a:r>
            <a:r>
              <a:rPr lang="en-US" sz="3000" b="1" dirty="0" err="1" smtClean="0">
                <a:latin typeface="Arial Narrow" pitchFamily="34" charset="0"/>
              </a:rPr>
              <a:t>mandiri</a:t>
            </a:r>
            <a:r>
              <a:rPr lang="en-US" sz="3000" b="1" dirty="0" smtClean="0">
                <a:latin typeface="Arial Narrow" pitchFamily="34" charset="0"/>
              </a:rPr>
              <a:t>, dan </a:t>
            </a:r>
            <a:r>
              <a:rPr lang="en-US" sz="3000" b="1" dirty="0" err="1" smtClean="0">
                <a:latin typeface="Arial Narrow" pitchFamily="34" charset="0"/>
              </a:rPr>
              <a:t>berwibawa</a:t>
            </a:r>
            <a:r>
              <a:rPr lang="en-US" sz="3000" b="1" dirty="0" smtClean="0">
                <a:latin typeface="Arial Narrow" pitchFamily="34" charset="0"/>
              </a:rPr>
              <a:t> yang </a:t>
            </a:r>
            <a:r>
              <a:rPr lang="en-US" sz="3000" b="1" dirty="0" err="1" smtClean="0">
                <a:latin typeface="Arial Narrow" pitchFamily="34" charset="0"/>
              </a:rPr>
              <a:t>dicintai</a:t>
            </a:r>
            <a:r>
              <a:rPr lang="en-US" sz="3000" b="1" dirty="0" smtClean="0">
                <a:latin typeface="Arial Narrow" pitchFamily="34" charset="0"/>
              </a:rPr>
              <a:t> </a:t>
            </a:r>
            <a:r>
              <a:rPr lang="en-US" sz="3000" b="1" dirty="0" err="1" smtClean="0">
                <a:latin typeface="Arial Narrow" pitchFamily="34" charset="0"/>
              </a:rPr>
              <a:t>oleh</a:t>
            </a:r>
            <a:r>
              <a:rPr lang="en-US" sz="3000" b="1" dirty="0" smtClean="0">
                <a:latin typeface="Arial Narrow" pitchFamily="34" charset="0"/>
              </a:rPr>
              <a:t> </a:t>
            </a:r>
            <a:r>
              <a:rPr lang="en-US" sz="3000" b="1" dirty="0" err="1" smtClean="0">
                <a:latin typeface="Arial Narrow" pitchFamily="34" charset="0"/>
              </a:rPr>
              <a:t>anggotanya</a:t>
            </a:r>
            <a:r>
              <a:rPr lang="en-US" sz="3000" b="1" dirty="0" smtClean="0">
                <a:latin typeface="Arial Narrow" pitchFamily="34" charset="0"/>
              </a:rPr>
              <a:t>, </a:t>
            </a:r>
            <a:r>
              <a:rPr lang="en-US" sz="3000" b="1" dirty="0" err="1" smtClean="0">
                <a:latin typeface="Arial Narrow" pitchFamily="34" charset="0"/>
              </a:rPr>
              <a:t>disegani</a:t>
            </a:r>
            <a:r>
              <a:rPr lang="en-US" sz="3000" b="1" dirty="0" smtClean="0">
                <a:latin typeface="Arial Narrow" pitchFamily="34" charset="0"/>
              </a:rPr>
              <a:t> </a:t>
            </a:r>
            <a:r>
              <a:rPr lang="en-US" sz="3000" b="1" dirty="0" err="1" smtClean="0">
                <a:latin typeface="Arial Narrow" pitchFamily="34" charset="0"/>
              </a:rPr>
              <a:t>oleh</a:t>
            </a:r>
            <a:r>
              <a:rPr lang="en-US" sz="3000" b="1" dirty="0" smtClean="0">
                <a:latin typeface="Arial Narrow" pitchFamily="34" charset="0"/>
              </a:rPr>
              <a:t> </a:t>
            </a:r>
            <a:r>
              <a:rPr lang="en-US" sz="3000" b="1" dirty="0" err="1" smtClean="0">
                <a:latin typeface="Arial Narrow" pitchFamily="34" charset="0"/>
              </a:rPr>
              <a:t>mitranya</a:t>
            </a:r>
            <a:r>
              <a:rPr lang="en-US" sz="3000" b="1" dirty="0" smtClean="0">
                <a:latin typeface="Arial Narrow" pitchFamily="34" charset="0"/>
              </a:rPr>
              <a:t>, </a:t>
            </a:r>
            <a:r>
              <a:rPr lang="en-US" sz="3000" b="1" dirty="0" err="1" smtClean="0">
                <a:latin typeface="Arial Narrow" pitchFamily="34" charset="0"/>
              </a:rPr>
              <a:t>dan</a:t>
            </a:r>
            <a:r>
              <a:rPr lang="en-US" sz="3000" b="1" dirty="0" smtClean="0">
                <a:latin typeface="Arial Narrow" pitchFamily="34" charset="0"/>
              </a:rPr>
              <a:t> </a:t>
            </a:r>
            <a:r>
              <a:rPr lang="en-US" sz="3000" b="1" dirty="0" err="1" smtClean="0">
                <a:latin typeface="Arial Narrow" pitchFamily="34" charset="0"/>
              </a:rPr>
              <a:t>diakui</a:t>
            </a:r>
            <a:r>
              <a:rPr lang="en-US" sz="3000" b="1" dirty="0" smtClean="0">
                <a:latin typeface="Arial Narrow" pitchFamily="34" charset="0"/>
              </a:rPr>
              <a:t> </a:t>
            </a:r>
            <a:r>
              <a:rPr lang="en-US" sz="3000" b="1" dirty="0" err="1" smtClean="0">
                <a:latin typeface="Arial Narrow" pitchFamily="34" charset="0"/>
              </a:rPr>
              <a:t>keberadaannya</a:t>
            </a:r>
            <a:r>
              <a:rPr lang="en-US" sz="3000" b="1" dirty="0" smtClean="0">
                <a:latin typeface="Arial Narrow" pitchFamily="34" charset="0"/>
              </a:rPr>
              <a:t> </a:t>
            </a:r>
            <a:r>
              <a:rPr lang="en-US" sz="3000" b="1" dirty="0" err="1" smtClean="0">
                <a:latin typeface="Arial Narrow" pitchFamily="34" charset="0"/>
              </a:rPr>
              <a:t>oleh</a:t>
            </a:r>
            <a:r>
              <a:rPr lang="en-US" sz="3000" b="1" dirty="0" smtClean="0">
                <a:latin typeface="Arial Narrow" pitchFamily="34" charset="0"/>
              </a:rPr>
              <a:t> </a:t>
            </a:r>
            <a:r>
              <a:rPr lang="en-US" sz="3000" b="1" dirty="0" err="1" smtClean="0">
                <a:latin typeface="Arial Narrow" pitchFamily="34" charset="0"/>
              </a:rPr>
              <a:t>masyarakat</a:t>
            </a:r>
            <a:r>
              <a:rPr lang="en-US" sz="3000" b="1" dirty="0" smtClean="0">
                <a:latin typeface="Arial Narrow" pitchFamily="34" charset="0"/>
              </a:rPr>
              <a:t> </a:t>
            </a:r>
            <a:r>
              <a:rPr lang="en-US" sz="3000" b="1" dirty="0" err="1" smtClean="0">
                <a:latin typeface="Arial Narrow" pitchFamily="34" charset="0"/>
              </a:rPr>
              <a:t>luas</a:t>
            </a:r>
            <a:r>
              <a:rPr lang="en-US" sz="3000" b="1" dirty="0" smtClean="0">
                <a:latin typeface="Arial Narrow" pitchFamily="34" charset="0"/>
              </a:rPr>
              <a:t> ” </a:t>
            </a:r>
            <a:endParaRPr lang="en-US" sz="3000" b="1" dirty="0">
              <a:latin typeface="Arial Narrow" pitchFamily="34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438400" y="609600"/>
            <a:ext cx="5257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itchFamily="34" charset="0"/>
              </a:rPr>
              <a:t>Misi</a:t>
            </a:r>
            <a:r>
              <a:rPr lang="en-US" sz="5400" b="1" cap="none" spc="0" dirty="0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itchFamily="34" charset="0"/>
              </a:rPr>
              <a:t> PGRI :</a:t>
            </a:r>
            <a:endParaRPr lang="en-US" sz="5400" b="1" cap="none" spc="0" dirty="0">
              <a:ln w="1143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209800" y="1676400"/>
            <a:ext cx="2133600" cy="1447800"/>
          </a:xfrm>
          <a:prstGeom prst="ellipse">
            <a:avLst/>
          </a:prstGeom>
          <a:solidFill>
            <a:srgbClr val="FF66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Nasional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57400" y="4114800"/>
            <a:ext cx="2895600" cy="1447800"/>
          </a:xfrm>
          <a:prstGeom prst="ellipse">
            <a:avLst/>
          </a:prstGeom>
          <a:solidFill>
            <a:srgbClr val="FF66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Profesional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715000" y="4267200"/>
            <a:ext cx="3429000" cy="1447800"/>
          </a:xfrm>
          <a:prstGeom prst="ellipse">
            <a:avLst/>
          </a:prstGeom>
          <a:solidFill>
            <a:srgbClr val="FF66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Kesejahteraan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10000" y="2743200"/>
            <a:ext cx="2667000" cy="1447800"/>
          </a:xfrm>
          <a:prstGeom prst="ellipse">
            <a:avLst/>
          </a:prstGeom>
          <a:solidFill>
            <a:srgbClr val="FF66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Nasional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91200" y="1524000"/>
            <a:ext cx="3352800" cy="1600200"/>
          </a:xfrm>
          <a:prstGeom prst="ellipse">
            <a:avLst/>
          </a:prstGeom>
          <a:solidFill>
            <a:srgbClr val="FF66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Pembangunan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Nasional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Pentagon 17">
            <a:hlinkClick r:id="rId4" action="ppaction://hlinksldjump"/>
          </p:cNvPr>
          <p:cNvSpPr/>
          <p:nvPr/>
        </p:nvSpPr>
        <p:spPr>
          <a:xfrm>
            <a:off x="152400" y="3352800"/>
            <a:ext cx="22098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Visi</a:t>
            </a:r>
            <a:r>
              <a:rPr lang="en-US" sz="1600" b="1" dirty="0" smtClean="0">
                <a:solidFill>
                  <a:schemeClr val="tx1"/>
                </a:solidFill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</a:rPr>
              <a:t>Misi</a:t>
            </a:r>
            <a:r>
              <a:rPr lang="en-US" sz="1600" b="1" dirty="0" smtClean="0">
                <a:solidFill>
                  <a:schemeClr val="tx1"/>
                </a:solidFill>
              </a:rPr>
              <a:t>, &amp; </a:t>
            </a:r>
            <a:r>
              <a:rPr lang="en-US" sz="1600" b="1" dirty="0" err="1" smtClean="0">
                <a:solidFill>
                  <a:schemeClr val="tx1"/>
                </a:solidFill>
              </a:rPr>
              <a:t>Strategi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5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6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7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76800" y="1981200"/>
            <a:ext cx="411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“</a:t>
            </a:r>
            <a:r>
              <a:rPr lang="en-US" sz="2800" b="1" dirty="0" err="1" smtClean="0">
                <a:latin typeface="Century Gothic" pitchFamily="34" charset="0"/>
              </a:rPr>
              <a:t>Mempertahankan</a:t>
            </a:r>
            <a:r>
              <a:rPr lang="en-US" sz="2800" b="1" dirty="0" smtClean="0">
                <a:latin typeface="Century Gothic" pitchFamily="34" charset="0"/>
              </a:rPr>
              <a:t>, </a:t>
            </a:r>
            <a:r>
              <a:rPr lang="en-US" sz="2800" b="1" dirty="0" err="1" smtClean="0">
                <a:latin typeface="Century Gothic" pitchFamily="34" charset="0"/>
              </a:rPr>
              <a:t>mengisi</a:t>
            </a:r>
            <a:r>
              <a:rPr lang="en-US" sz="2800" b="1" dirty="0" smtClean="0">
                <a:latin typeface="Century Gothic" pitchFamily="34" charset="0"/>
              </a:rPr>
              <a:t>, dan </a:t>
            </a:r>
            <a:r>
              <a:rPr lang="en-US" sz="2800" b="1" dirty="0" err="1" smtClean="0">
                <a:latin typeface="Century Gothic" pitchFamily="34" charset="0"/>
              </a:rPr>
              <a:t>mewujudkan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cita-cita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Proklam</a:t>
            </a:r>
            <a:r>
              <a:rPr lang="id-ID" sz="2800" b="1" dirty="0" smtClean="0">
                <a:latin typeface="Century Gothic" pitchFamily="34" charset="0"/>
              </a:rPr>
              <a:t>a</a:t>
            </a:r>
            <a:r>
              <a:rPr lang="en-US" sz="2800" b="1" dirty="0" err="1" smtClean="0">
                <a:latin typeface="Century Gothic" pitchFamily="34" charset="0"/>
              </a:rPr>
              <a:t>si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Kemerdekaan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id-ID" sz="2800" b="1" dirty="0" smtClean="0">
                <a:latin typeface="Century Gothic" pitchFamily="34" charset="0"/>
              </a:rPr>
              <a:t>RI </a:t>
            </a:r>
            <a:r>
              <a:rPr lang="en-US" sz="2800" b="1" dirty="0" smtClean="0">
                <a:latin typeface="Century Gothic" pitchFamily="34" charset="0"/>
              </a:rPr>
              <a:t>1945 </a:t>
            </a:r>
            <a:r>
              <a:rPr lang="en-US" sz="2800" b="1" dirty="0" err="1" smtClean="0">
                <a:latin typeface="Century Gothic" pitchFamily="34" charset="0"/>
              </a:rPr>
              <a:t>berupa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wujud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masyarakat</a:t>
            </a:r>
            <a:r>
              <a:rPr lang="en-US" sz="2800" b="1" dirty="0" smtClean="0">
                <a:latin typeface="Century Gothic" pitchFamily="34" charset="0"/>
              </a:rPr>
              <a:t> yang </a:t>
            </a:r>
            <a:r>
              <a:rPr lang="en-US" sz="2800" b="1" dirty="0" err="1" smtClean="0">
                <a:latin typeface="Century Gothic" pitchFamily="34" charset="0"/>
              </a:rPr>
              <a:t>adil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dan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makmur</a:t>
            </a:r>
            <a:r>
              <a:rPr lang="en-US" sz="2800" b="1" dirty="0" smtClean="0">
                <a:latin typeface="Century Gothic" pitchFamily="34" charset="0"/>
              </a:rPr>
              <a:t>“ .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18" name="Pentagon 17">
            <a:hlinkClick r:id="rId4" action="ppaction://hlinksldjump"/>
          </p:cNvPr>
          <p:cNvSpPr/>
          <p:nvPr/>
        </p:nvSpPr>
        <p:spPr>
          <a:xfrm>
            <a:off x="152400" y="3352800"/>
            <a:ext cx="22098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Visi</a:t>
            </a:r>
            <a:r>
              <a:rPr lang="en-US" sz="1600" b="1" dirty="0" smtClean="0">
                <a:solidFill>
                  <a:schemeClr val="tx1"/>
                </a:solidFill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</a:rPr>
              <a:t>Misi</a:t>
            </a:r>
            <a:r>
              <a:rPr lang="en-US" sz="1600" b="1" dirty="0" smtClean="0">
                <a:solidFill>
                  <a:schemeClr val="tx1"/>
                </a:solidFill>
              </a:rPr>
              <a:t>, &amp; </a:t>
            </a:r>
            <a:r>
              <a:rPr lang="en-US" sz="1600" b="1" dirty="0" err="1" smtClean="0">
                <a:solidFill>
                  <a:schemeClr val="tx1"/>
                </a:solidFill>
              </a:rPr>
              <a:t>Strategi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5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6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Pentagon 29">
            <a:hlinkClick r:id="rId7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2209800" y="1676400"/>
            <a:ext cx="2133600" cy="1447800"/>
          </a:xfrm>
          <a:prstGeom prst="ellipse">
            <a:avLst/>
          </a:prstGeom>
          <a:solidFill>
            <a:srgbClr val="FF66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Nasional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4038600" y="2895600"/>
            <a:ext cx="685800" cy="4572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38400" y="609600"/>
            <a:ext cx="5257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itchFamily="34" charset="0"/>
              </a:rPr>
              <a:t>Misi</a:t>
            </a:r>
            <a:r>
              <a:rPr lang="en-US" sz="5400" b="1" cap="none" spc="0" dirty="0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itchFamily="34" charset="0"/>
              </a:rPr>
              <a:t> PGRI :</a:t>
            </a:r>
            <a:endParaRPr lang="en-US" sz="5400" b="1" cap="none" spc="0" dirty="0">
              <a:ln w="1143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Eras Bold ITC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514600" y="2819400"/>
            <a:ext cx="3276600" cy="3108543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“</a:t>
            </a:r>
            <a:r>
              <a:rPr lang="en-US" sz="2800" b="1" dirty="0" err="1" smtClean="0">
                <a:latin typeface="Century Gothic" pitchFamily="34" charset="0"/>
              </a:rPr>
              <a:t>ikut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berperan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serta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dalam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menyukseskan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pembangunan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Nasional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untuk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mengisi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kemerdekaan</a:t>
            </a:r>
            <a:r>
              <a:rPr lang="en-US" sz="2800" b="1" dirty="0" smtClean="0">
                <a:latin typeface="Century Gothic" pitchFamily="34" charset="0"/>
              </a:rPr>
              <a:t>“ 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18" name="Pentagon 17">
            <a:hlinkClick r:id="rId4" action="ppaction://hlinksldjump"/>
          </p:cNvPr>
          <p:cNvSpPr/>
          <p:nvPr/>
        </p:nvSpPr>
        <p:spPr>
          <a:xfrm>
            <a:off x="152400" y="3352800"/>
            <a:ext cx="22098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Visi</a:t>
            </a:r>
            <a:r>
              <a:rPr lang="en-US" sz="1600" b="1" dirty="0" smtClean="0">
                <a:solidFill>
                  <a:schemeClr val="bg1"/>
                </a:solidFill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</a:rPr>
              <a:t>Misi</a:t>
            </a:r>
            <a:r>
              <a:rPr lang="en-US" sz="1600" b="1" dirty="0" smtClean="0">
                <a:solidFill>
                  <a:schemeClr val="bg1"/>
                </a:solidFill>
              </a:rPr>
              <a:t>, &amp; </a:t>
            </a:r>
            <a:r>
              <a:rPr lang="en-US" sz="1600" b="1" dirty="0" err="1" smtClean="0">
                <a:solidFill>
                  <a:schemeClr val="bg1"/>
                </a:solidFill>
              </a:rPr>
              <a:t>Strategi</a:t>
            </a:r>
            <a:r>
              <a:rPr lang="en-US" sz="1600" b="1" dirty="0" smtClean="0">
                <a:solidFill>
                  <a:schemeClr val="bg1"/>
                </a:solidFill>
              </a:rPr>
              <a:t> PGRI </a:t>
            </a:r>
            <a:r>
              <a:rPr lang="en-US" sz="1600" b="1" dirty="0" err="1" smtClean="0">
                <a:solidFill>
                  <a:schemeClr val="bg1"/>
                </a:solidFill>
              </a:rPr>
              <a:t>Pada</a:t>
            </a:r>
            <a:r>
              <a:rPr lang="en-US" sz="1600" b="1" dirty="0" smtClean="0">
                <a:solidFill>
                  <a:schemeClr val="bg1"/>
                </a:solidFill>
              </a:rPr>
              <a:t> Era </a:t>
            </a:r>
            <a:r>
              <a:rPr lang="en-US" sz="1600" b="1" dirty="0" err="1" smtClean="0">
                <a:solidFill>
                  <a:schemeClr val="bg1"/>
                </a:solidFill>
              </a:rPr>
              <a:t>Reformasi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Pentagon 24">
            <a:hlinkClick r:id="rId5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6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Pentagon 29">
            <a:hlinkClick r:id="rId7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791200" y="1524000"/>
            <a:ext cx="3352800" cy="1600200"/>
          </a:xfrm>
          <a:prstGeom prst="ellipse">
            <a:avLst/>
          </a:prstGeom>
          <a:solidFill>
            <a:srgbClr val="FF66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Pembangunan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Nasional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Bent-Up Arrow 34"/>
          <p:cNvSpPr/>
          <p:nvPr/>
        </p:nvSpPr>
        <p:spPr>
          <a:xfrm rot="16200000" flipH="1">
            <a:off x="6248400" y="3200400"/>
            <a:ext cx="990600" cy="1447800"/>
          </a:xfrm>
          <a:prstGeom prst="bentUpArrow">
            <a:avLst>
              <a:gd name="adj1" fmla="val 25000"/>
              <a:gd name="adj2" fmla="val 2678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38400" y="609600"/>
            <a:ext cx="5257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itchFamily="34" charset="0"/>
              </a:rPr>
              <a:t>Misi</a:t>
            </a:r>
            <a:r>
              <a:rPr lang="en-US" sz="5400" b="1" cap="none" spc="0" dirty="0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itchFamily="34" charset="0"/>
              </a:rPr>
              <a:t> PGRI :</a:t>
            </a:r>
            <a:endParaRPr lang="en-US" sz="5400" b="1" cap="none" spc="0" dirty="0">
              <a:ln w="1143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Eras Bold ITC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2514600" y="4495800"/>
            <a:ext cx="6324600" cy="156966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“ </a:t>
            </a:r>
            <a:r>
              <a:rPr lang="en-US" sz="2400" b="1" dirty="0" err="1" smtClean="0">
                <a:latin typeface="Century Gothic" pitchFamily="34" charset="0"/>
              </a:rPr>
              <a:t>berperan</a:t>
            </a: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</a:rPr>
              <a:t>serta</a:t>
            </a: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</a:rPr>
              <a:t>secara</a:t>
            </a: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</a:rPr>
              <a:t>aktif</a:t>
            </a: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</a:rPr>
              <a:t>dalam</a:t>
            </a: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</a:rPr>
              <a:t>menyukseskan</a:t>
            </a: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</a:rPr>
              <a:t>pendidikan</a:t>
            </a: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</a:rPr>
              <a:t>nasional</a:t>
            </a: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</a:rPr>
              <a:t>sebagai</a:t>
            </a: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</a:rPr>
              <a:t>upaya</a:t>
            </a: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</a:rPr>
              <a:t>pengembangan</a:t>
            </a:r>
            <a:r>
              <a:rPr lang="en-US" sz="2400" b="1" dirty="0" smtClean="0">
                <a:latin typeface="Century Gothic" pitchFamily="34" charset="0"/>
              </a:rPr>
              <a:t>  </a:t>
            </a:r>
            <a:r>
              <a:rPr lang="en-US" sz="2400" b="1" dirty="0" err="1" smtClean="0">
                <a:latin typeface="Century Gothic" pitchFamily="34" charset="0"/>
              </a:rPr>
              <a:t>Sumber</a:t>
            </a: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</a:rPr>
              <a:t>Daya</a:t>
            </a:r>
            <a:r>
              <a:rPr lang="en-US" sz="2400" b="1" dirty="0" smtClean="0">
                <a:latin typeface="Century Gothic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</a:rPr>
              <a:t>Manusia</a:t>
            </a:r>
            <a:r>
              <a:rPr lang="en-US" sz="2400" b="1" dirty="0" smtClean="0">
                <a:latin typeface="Century Gothic" pitchFamily="34" charset="0"/>
              </a:rPr>
              <a:t>“ </a:t>
            </a:r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34" name="Down Arrow 33"/>
          <p:cNvSpPr/>
          <p:nvPr/>
        </p:nvSpPr>
        <p:spPr>
          <a:xfrm>
            <a:off x="4876800" y="4114800"/>
            <a:ext cx="609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8" name="Pentagon 17">
            <a:hlinkClick r:id="rId4" action="ppaction://hlinksldjump"/>
          </p:cNvPr>
          <p:cNvSpPr/>
          <p:nvPr/>
        </p:nvSpPr>
        <p:spPr>
          <a:xfrm>
            <a:off x="152400" y="3352800"/>
            <a:ext cx="22098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Visi</a:t>
            </a:r>
            <a:r>
              <a:rPr lang="en-US" sz="1600" b="1" dirty="0" smtClean="0">
                <a:solidFill>
                  <a:schemeClr val="tx1"/>
                </a:solidFill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</a:rPr>
              <a:t>Misi</a:t>
            </a:r>
            <a:r>
              <a:rPr lang="en-US" sz="1600" b="1" dirty="0" smtClean="0">
                <a:solidFill>
                  <a:schemeClr val="tx1"/>
                </a:solidFill>
              </a:rPr>
              <a:t>, &amp; </a:t>
            </a:r>
            <a:r>
              <a:rPr lang="en-US" sz="1600" b="1" dirty="0" err="1" smtClean="0">
                <a:solidFill>
                  <a:schemeClr val="tx1"/>
                </a:solidFill>
              </a:rPr>
              <a:t>Strategi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5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6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Pentagon 29">
            <a:hlinkClick r:id="rId7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810000" y="2743200"/>
            <a:ext cx="2667000" cy="1447800"/>
          </a:xfrm>
          <a:prstGeom prst="ellipse">
            <a:avLst/>
          </a:prstGeom>
          <a:solidFill>
            <a:srgbClr val="FF66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Nasional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438400" y="609600"/>
            <a:ext cx="5257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itchFamily="34" charset="0"/>
              </a:rPr>
              <a:t>Misi</a:t>
            </a:r>
            <a:r>
              <a:rPr lang="en-US" sz="5400" b="1" cap="none" spc="0" dirty="0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itchFamily="34" charset="0"/>
              </a:rPr>
              <a:t> PGRI :</a:t>
            </a:r>
            <a:endParaRPr lang="en-US" sz="5400" b="1" cap="none" spc="0" dirty="0">
              <a:ln w="1143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Eras Bold ITC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257800" y="1676400"/>
            <a:ext cx="3733800" cy="35394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“</a:t>
            </a:r>
            <a:r>
              <a:rPr lang="en-US" sz="2800" b="1" dirty="0" err="1" smtClean="0">
                <a:latin typeface="Century Gothic" pitchFamily="34" charset="0"/>
              </a:rPr>
              <a:t>memperjuangkan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terwujudnya</a:t>
            </a:r>
            <a:r>
              <a:rPr lang="en-US" sz="2800" b="1" dirty="0" smtClean="0">
                <a:latin typeface="Century Gothic" pitchFamily="34" charset="0"/>
              </a:rPr>
              <a:t> guru yang </a:t>
            </a:r>
            <a:r>
              <a:rPr lang="en-US" sz="2800" b="1" dirty="0" err="1" smtClean="0">
                <a:latin typeface="Century Gothic" pitchFamily="34" charset="0"/>
              </a:rPr>
              <a:t>profesional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dengan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hak</a:t>
            </a:r>
            <a:r>
              <a:rPr lang="en-US" sz="2800" b="1" dirty="0" smtClean="0">
                <a:latin typeface="Century Gothic" pitchFamily="34" charset="0"/>
              </a:rPr>
              <a:t> dan </a:t>
            </a:r>
            <a:r>
              <a:rPr lang="en-US" sz="2800" b="1" dirty="0" err="1" smtClean="0">
                <a:latin typeface="Century Gothic" pitchFamily="34" charset="0"/>
              </a:rPr>
              <a:t>martabatnya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serta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kesempatan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pengembangan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kariernya</a:t>
            </a:r>
            <a:r>
              <a:rPr lang="en-US" sz="2800" b="1" dirty="0" smtClean="0">
                <a:latin typeface="Century Gothic" pitchFamily="34" charset="0"/>
              </a:rPr>
              <a:t>“ 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18" name="Pentagon 17">
            <a:hlinkClick r:id="rId4" action="ppaction://hlinksldjump"/>
          </p:cNvPr>
          <p:cNvSpPr/>
          <p:nvPr/>
        </p:nvSpPr>
        <p:spPr>
          <a:xfrm>
            <a:off x="152400" y="3352800"/>
            <a:ext cx="22098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Visi</a:t>
            </a:r>
            <a:r>
              <a:rPr lang="en-US" sz="1600" b="1" dirty="0" smtClean="0">
                <a:solidFill>
                  <a:schemeClr val="bg1"/>
                </a:solidFill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</a:rPr>
              <a:t>Misi</a:t>
            </a:r>
            <a:r>
              <a:rPr lang="en-US" sz="1600" b="1" dirty="0" smtClean="0">
                <a:solidFill>
                  <a:schemeClr val="bg1"/>
                </a:solidFill>
              </a:rPr>
              <a:t>, &amp; </a:t>
            </a:r>
            <a:r>
              <a:rPr lang="en-US" sz="1600" b="1" dirty="0" err="1" smtClean="0">
                <a:solidFill>
                  <a:schemeClr val="bg1"/>
                </a:solidFill>
              </a:rPr>
              <a:t>Strategi</a:t>
            </a:r>
            <a:r>
              <a:rPr lang="en-US" sz="1600" b="1" dirty="0" smtClean="0">
                <a:solidFill>
                  <a:schemeClr val="bg1"/>
                </a:solidFill>
              </a:rPr>
              <a:t> PGRI </a:t>
            </a:r>
            <a:r>
              <a:rPr lang="en-US" sz="1600" b="1" dirty="0" err="1" smtClean="0">
                <a:solidFill>
                  <a:schemeClr val="bg1"/>
                </a:solidFill>
              </a:rPr>
              <a:t>Pada</a:t>
            </a:r>
            <a:r>
              <a:rPr lang="en-US" sz="1600" b="1" dirty="0" smtClean="0">
                <a:solidFill>
                  <a:schemeClr val="bg1"/>
                </a:solidFill>
              </a:rPr>
              <a:t> Era </a:t>
            </a:r>
            <a:r>
              <a:rPr lang="en-US" sz="1600" b="1" dirty="0" err="1" smtClean="0">
                <a:solidFill>
                  <a:schemeClr val="bg1"/>
                </a:solidFill>
              </a:rPr>
              <a:t>Reformasi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Pentagon 24">
            <a:hlinkClick r:id="rId5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6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Pentagon 29">
            <a:hlinkClick r:id="rId7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57400" y="4114800"/>
            <a:ext cx="2895600" cy="1447800"/>
          </a:xfrm>
          <a:prstGeom prst="ellipse">
            <a:avLst/>
          </a:prstGeom>
          <a:solidFill>
            <a:srgbClr val="FF66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Profesional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Bent Arrow 14"/>
          <p:cNvSpPr/>
          <p:nvPr/>
        </p:nvSpPr>
        <p:spPr>
          <a:xfrm>
            <a:off x="3352800" y="2438400"/>
            <a:ext cx="1295400" cy="1447800"/>
          </a:xfrm>
          <a:prstGeom prst="bentArrow">
            <a:avLst>
              <a:gd name="adj1" fmla="val 25000"/>
              <a:gd name="adj2" fmla="val 2272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438400" y="609600"/>
            <a:ext cx="5257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itchFamily="34" charset="0"/>
              </a:rPr>
              <a:t>Misi</a:t>
            </a:r>
            <a:r>
              <a:rPr lang="en-US" sz="5400" b="1" cap="none" spc="0" dirty="0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itchFamily="34" charset="0"/>
              </a:rPr>
              <a:t> PGRI :</a:t>
            </a:r>
            <a:endParaRPr lang="en-US" sz="5400" b="1" cap="none" spc="0" dirty="0">
              <a:ln w="1143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Eras Bold ITC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438400" y="609600"/>
            <a:ext cx="5257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itchFamily="34" charset="0"/>
              </a:rPr>
              <a:t>Misi</a:t>
            </a:r>
            <a:r>
              <a:rPr lang="en-US" sz="5400" b="1" cap="none" spc="0" dirty="0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itchFamily="34" charset="0"/>
              </a:rPr>
              <a:t> PGRI :</a:t>
            </a:r>
            <a:endParaRPr lang="en-US" sz="5400" b="1" cap="none" spc="0" dirty="0">
              <a:ln w="1143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2209800" y="1676400"/>
            <a:ext cx="2133600" cy="1447800"/>
          </a:xfrm>
          <a:prstGeom prst="ellipse">
            <a:avLst/>
          </a:prstGeom>
          <a:solidFill>
            <a:srgbClr val="FF66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Nasional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057400" y="4114800"/>
            <a:ext cx="2895600" cy="1447800"/>
          </a:xfrm>
          <a:prstGeom prst="ellipse">
            <a:avLst/>
          </a:prstGeom>
          <a:solidFill>
            <a:srgbClr val="FF66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Profesional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715000" y="4267200"/>
            <a:ext cx="3429000" cy="1447800"/>
          </a:xfrm>
          <a:prstGeom prst="ellipse">
            <a:avLst/>
          </a:prstGeom>
          <a:solidFill>
            <a:srgbClr val="FF66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Kesejahteraan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810000" y="2743200"/>
            <a:ext cx="2667000" cy="1447800"/>
          </a:xfrm>
          <a:prstGeom prst="ellipse">
            <a:avLst/>
          </a:prstGeom>
          <a:solidFill>
            <a:srgbClr val="FF66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Nasional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791200" y="1524000"/>
            <a:ext cx="3352800" cy="1600200"/>
          </a:xfrm>
          <a:prstGeom prst="ellipse">
            <a:avLst/>
          </a:prstGeom>
          <a:solidFill>
            <a:srgbClr val="FF66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Pembangunan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Nasional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Pentagon 17">
            <a:hlinkClick r:id="rId5" action="ppaction://hlinksldjump"/>
          </p:cNvPr>
          <p:cNvSpPr/>
          <p:nvPr/>
        </p:nvSpPr>
        <p:spPr>
          <a:xfrm>
            <a:off x="152400" y="3352800"/>
            <a:ext cx="22098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Visi</a:t>
            </a:r>
            <a:r>
              <a:rPr lang="en-US" sz="1600" b="1" dirty="0" smtClean="0">
                <a:solidFill>
                  <a:schemeClr val="tx1"/>
                </a:solidFill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</a:rPr>
              <a:t>Misi</a:t>
            </a:r>
            <a:r>
              <a:rPr lang="en-US" sz="1600" b="1" dirty="0" smtClean="0">
                <a:solidFill>
                  <a:schemeClr val="tx1"/>
                </a:solidFill>
              </a:rPr>
              <a:t>, &amp; </a:t>
            </a:r>
            <a:r>
              <a:rPr lang="en-US" sz="1600" b="1" dirty="0" err="1" smtClean="0">
                <a:solidFill>
                  <a:schemeClr val="tx1"/>
                </a:solidFill>
              </a:rPr>
              <a:t>Strategi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362200" y="1981200"/>
            <a:ext cx="3581400" cy="26776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entury Gothic" pitchFamily="34" charset="0"/>
              </a:rPr>
              <a:t>“</a:t>
            </a:r>
            <a:r>
              <a:rPr lang="en-US" sz="2800" b="1" dirty="0" err="1" smtClean="0">
                <a:latin typeface="Century Gothic" pitchFamily="34" charset="0"/>
              </a:rPr>
              <a:t>Memperjuangkan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kesejahteraan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lahir</a:t>
            </a:r>
            <a:r>
              <a:rPr lang="en-US" sz="2800" b="1" dirty="0" smtClean="0">
                <a:latin typeface="Century Gothic" pitchFamily="34" charset="0"/>
              </a:rPr>
              <a:t> dan </a:t>
            </a:r>
            <a:r>
              <a:rPr lang="en-US" sz="2800" b="1" dirty="0" err="1" smtClean="0">
                <a:latin typeface="Century Gothic" pitchFamily="34" charset="0"/>
              </a:rPr>
              <a:t>batin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para</a:t>
            </a:r>
            <a:r>
              <a:rPr lang="en-US" sz="2800" b="1" dirty="0" smtClean="0">
                <a:latin typeface="Century Gothic" pitchFamily="34" charset="0"/>
              </a:rPr>
              <a:t> guru dan </a:t>
            </a:r>
            <a:r>
              <a:rPr lang="en-US" sz="2800" b="1" dirty="0" err="1" smtClean="0">
                <a:latin typeface="Century Gothic" pitchFamily="34" charset="0"/>
              </a:rPr>
              <a:t>tenaga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kependidikan</a:t>
            </a:r>
            <a:r>
              <a:rPr lang="en-US" sz="2800" b="1" dirty="0" smtClean="0">
                <a:latin typeface="Century Gothic" pitchFamily="34" charset="0"/>
              </a:rPr>
              <a:t> </a:t>
            </a:r>
            <a:r>
              <a:rPr lang="en-US" sz="2800" b="1" dirty="0" err="1" smtClean="0">
                <a:latin typeface="Century Gothic" pitchFamily="34" charset="0"/>
              </a:rPr>
              <a:t>lainnya</a:t>
            </a:r>
            <a:r>
              <a:rPr lang="en-US" sz="2800" b="1" dirty="0" smtClean="0">
                <a:latin typeface="Century Gothic" pitchFamily="34" charset="0"/>
              </a:rPr>
              <a:t>“. </a:t>
            </a:r>
            <a:endParaRPr lang="en-US" sz="2800" b="1" dirty="0">
              <a:latin typeface="Century Gothic" pitchFamily="34" charset="0"/>
            </a:endParaRPr>
          </a:p>
        </p:txBody>
      </p:sp>
      <p:sp>
        <p:nvSpPr>
          <p:cNvPr id="15" name="Pentagon 14">
            <a:hlinkClick r:id="rId4" action="ppaction://hlinksldjump"/>
          </p:cNvPr>
          <p:cNvSpPr/>
          <p:nvPr/>
        </p:nvSpPr>
        <p:spPr>
          <a:xfrm>
            <a:off x="152400" y="3352800"/>
            <a:ext cx="22098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Visi</a:t>
            </a:r>
            <a:r>
              <a:rPr lang="en-US" sz="1600" b="1" dirty="0" smtClean="0">
                <a:solidFill>
                  <a:schemeClr val="tx1"/>
                </a:solidFill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</a:rPr>
              <a:t>Misi</a:t>
            </a:r>
            <a:r>
              <a:rPr lang="en-US" sz="1600" b="1" dirty="0" smtClean="0">
                <a:solidFill>
                  <a:schemeClr val="tx1"/>
                </a:solidFill>
              </a:rPr>
              <a:t>, &amp; </a:t>
            </a:r>
            <a:r>
              <a:rPr lang="en-US" sz="1600" b="1" dirty="0" err="1" smtClean="0">
                <a:solidFill>
                  <a:schemeClr val="tx1"/>
                </a:solidFill>
              </a:rPr>
              <a:t>Strategi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Pentagon 21">
            <a:hlinkClick r:id="rId5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Pentagon 22">
            <a:hlinkClick r:id="rId6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7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715000" y="4267200"/>
            <a:ext cx="3429000" cy="1447800"/>
          </a:xfrm>
          <a:prstGeom prst="ellipse">
            <a:avLst/>
          </a:prstGeom>
          <a:solidFill>
            <a:srgbClr val="FF66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Kesejahteraan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Bent-Up Arrow 28"/>
          <p:cNvSpPr/>
          <p:nvPr/>
        </p:nvSpPr>
        <p:spPr>
          <a:xfrm rot="16200000">
            <a:off x="6515100" y="2552700"/>
            <a:ext cx="990600" cy="1524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38400" y="609600"/>
            <a:ext cx="52578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itchFamily="34" charset="0"/>
              </a:rPr>
              <a:t>Misi</a:t>
            </a:r>
            <a:r>
              <a:rPr lang="en-US" sz="5400" b="1" cap="none" spc="0" dirty="0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itchFamily="34" charset="0"/>
              </a:rPr>
              <a:t> PGRI :</a:t>
            </a:r>
            <a:endParaRPr lang="en-US" sz="5400" b="1" cap="none" spc="0" dirty="0">
              <a:ln w="1143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Eras Bold ITC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0" name="Pentagon 19">
            <a:hlinkClick r:id="rId5" action="ppaction://hlinksldjump"/>
          </p:cNvPr>
          <p:cNvSpPr/>
          <p:nvPr/>
        </p:nvSpPr>
        <p:spPr>
          <a:xfrm>
            <a:off x="152400" y="3352800"/>
            <a:ext cx="22098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Visi</a:t>
            </a:r>
            <a:r>
              <a:rPr lang="en-US" sz="1600" b="1" dirty="0" smtClean="0">
                <a:solidFill>
                  <a:schemeClr val="bg1"/>
                </a:solidFill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</a:rPr>
              <a:t>Misi</a:t>
            </a:r>
            <a:r>
              <a:rPr lang="en-US" sz="1600" b="1" dirty="0" smtClean="0">
                <a:solidFill>
                  <a:schemeClr val="bg1"/>
                </a:solidFill>
              </a:rPr>
              <a:t>, &amp; </a:t>
            </a:r>
            <a:r>
              <a:rPr lang="en-US" sz="1600" b="1" dirty="0" err="1" smtClean="0">
                <a:solidFill>
                  <a:schemeClr val="bg1"/>
                </a:solidFill>
              </a:rPr>
              <a:t>Strategi</a:t>
            </a:r>
            <a:r>
              <a:rPr lang="en-US" sz="1600" b="1" dirty="0" smtClean="0">
                <a:solidFill>
                  <a:schemeClr val="bg1"/>
                </a:solidFill>
              </a:rPr>
              <a:t> PGRI </a:t>
            </a:r>
            <a:r>
              <a:rPr lang="en-US" sz="1600" b="1" dirty="0" err="1" smtClean="0">
                <a:solidFill>
                  <a:schemeClr val="bg1"/>
                </a:solidFill>
              </a:rPr>
              <a:t>Pada</a:t>
            </a:r>
            <a:r>
              <a:rPr lang="en-US" sz="1600" b="1" dirty="0" smtClean="0">
                <a:solidFill>
                  <a:schemeClr val="bg1"/>
                </a:solidFill>
              </a:rPr>
              <a:t> Era </a:t>
            </a:r>
            <a:r>
              <a:rPr lang="en-US" sz="1600" b="1" dirty="0" err="1" smtClean="0">
                <a:solidFill>
                  <a:schemeClr val="bg1"/>
                </a:solidFill>
              </a:rPr>
              <a:t>Reformasi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38400" y="381000"/>
            <a:ext cx="6324600" cy="8771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100" b="1" cap="none" spc="0" dirty="0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itchFamily="34" charset="0"/>
              </a:rPr>
              <a:t>STRATEGI  PGRI :</a:t>
            </a:r>
            <a:endParaRPr lang="en-US" sz="5100" b="1" cap="none" spc="0" dirty="0">
              <a:ln w="1143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514600" y="990600"/>
            <a:ext cx="1828800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perspectiveContrastingLeftFacing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199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4</a:t>
            </a:r>
            <a:endParaRPr lang="en-US" sz="199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14800" y="1524000"/>
            <a:ext cx="4800600" cy="1323439"/>
          </a:xfrm>
          <a:prstGeom prst="rect">
            <a:avLst/>
          </a:prstGeom>
          <a:ln>
            <a:solidFill>
              <a:srgbClr val="FF0066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STRATEGI DASAR PGRI</a:t>
            </a:r>
            <a:endParaRPr lang="en-US" sz="4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057400" y="4165937"/>
            <a:ext cx="6858000" cy="1015663"/>
          </a:xfrm>
          <a:prstGeom prst="rect">
            <a:avLst/>
          </a:prstGeom>
          <a:noFill/>
        </p:spPr>
        <p:txBody>
          <a:bodyPr wrap="square" rtlCol="0">
            <a:prstTxWarp prst="textDeflate">
              <a:avLst/>
            </a:prstTxWarp>
            <a:spAutoFit/>
            <a:scene3d>
              <a:camera prst="perspectiveLeft"/>
              <a:lightRig rig="threePt" dir="t"/>
            </a:scene3d>
          </a:bodyPr>
          <a:lstStyle/>
          <a:p>
            <a:r>
              <a:rPr lang="en-US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6350" stA="60000" endA="900" endPos="60000" dist="60007" dir="5400000" sy="-100000" algn="bl" rotWithShape="0"/>
                </a:effectLst>
              </a:rPr>
              <a:t>DI ERA REFORMASI</a:t>
            </a:r>
            <a:endParaRPr lang="en-US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8" grpId="0"/>
      <p:bldP spid="19" grpId="0" animBg="1"/>
      <p:bldP spid="21" grpId="0"/>
      <p:bldP spid="21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41" name="Notched Right Arrow 40"/>
          <p:cNvSpPr/>
          <p:nvPr/>
        </p:nvSpPr>
        <p:spPr>
          <a:xfrm>
            <a:off x="3581400" y="1676400"/>
            <a:ext cx="6858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Notched Right Arrow 41"/>
          <p:cNvSpPr/>
          <p:nvPr/>
        </p:nvSpPr>
        <p:spPr>
          <a:xfrm>
            <a:off x="3581400" y="3124200"/>
            <a:ext cx="6858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Notched Right Arrow 42"/>
          <p:cNvSpPr/>
          <p:nvPr/>
        </p:nvSpPr>
        <p:spPr>
          <a:xfrm>
            <a:off x="3581400" y="4572000"/>
            <a:ext cx="6858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Notched Right Arrow 43"/>
          <p:cNvSpPr/>
          <p:nvPr/>
        </p:nvSpPr>
        <p:spPr>
          <a:xfrm>
            <a:off x="3581400" y="5638800"/>
            <a:ext cx="6858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343400" y="1219200"/>
            <a:ext cx="4343400" cy="1323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Intensifikasi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silahturahmi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vertikal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horizontal, dan diagonal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baik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eksternal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maupun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internal 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43400" y="2590800"/>
            <a:ext cx="4343400" cy="16312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Optimalisasi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kemitraan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berimbang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bebagai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pihak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terkait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atas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dasar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saling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menghormati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sistematik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sinergik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dan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simbolik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43400" y="4318337"/>
            <a:ext cx="4343400" cy="1015663"/>
          </a:xfrm>
          <a:prstGeom prst="rect">
            <a:avLst/>
          </a:prstGeom>
          <a:gradFill>
            <a:gsLst>
              <a:gs pos="0">
                <a:schemeClr val="accent2">
                  <a:shade val="51000"/>
                  <a:satMod val="130000"/>
                  <a:alpha val="58000"/>
                </a:schemeClr>
              </a:gs>
              <a:gs pos="80000">
                <a:schemeClr val="accent2">
                  <a:shade val="93000"/>
                  <a:satMod val="130000"/>
                </a:schemeClr>
              </a:gs>
              <a:gs pos="100000">
                <a:schemeClr val="accent2">
                  <a:shade val="94000"/>
                  <a:satMod val="135000"/>
                </a:schemeClr>
              </a:gs>
            </a:gsLst>
          </a:gra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Aktualisasi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program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kerja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lebih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terpusat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hak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martabat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anggota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43400" y="5385137"/>
            <a:ext cx="4343400" cy="101566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Transparasi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manajemen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berbagai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tingkatan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organisasi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Pentagon 19">
            <a:hlinkClick r:id="rId5" action="ppaction://hlinksldjump"/>
          </p:cNvPr>
          <p:cNvSpPr/>
          <p:nvPr/>
        </p:nvSpPr>
        <p:spPr>
          <a:xfrm>
            <a:off x="152400" y="3352800"/>
            <a:ext cx="22098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Visi</a:t>
            </a:r>
            <a:r>
              <a:rPr lang="en-US" sz="1600" b="1" dirty="0" smtClean="0">
                <a:solidFill>
                  <a:schemeClr val="bg1"/>
                </a:solidFill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</a:rPr>
              <a:t>Misi</a:t>
            </a:r>
            <a:r>
              <a:rPr lang="en-US" sz="1600" b="1" dirty="0" smtClean="0">
                <a:solidFill>
                  <a:schemeClr val="bg1"/>
                </a:solidFill>
              </a:rPr>
              <a:t>, &amp; </a:t>
            </a:r>
            <a:r>
              <a:rPr lang="en-US" sz="1600" b="1" dirty="0" err="1" smtClean="0">
                <a:solidFill>
                  <a:schemeClr val="bg1"/>
                </a:solidFill>
              </a:rPr>
              <a:t>Strategi</a:t>
            </a:r>
            <a:r>
              <a:rPr lang="en-US" sz="1600" b="1" dirty="0" smtClean="0">
                <a:solidFill>
                  <a:schemeClr val="bg1"/>
                </a:solidFill>
              </a:rPr>
              <a:t> PGRI </a:t>
            </a:r>
            <a:r>
              <a:rPr lang="en-US" sz="1600" b="1" dirty="0" err="1" smtClean="0">
                <a:solidFill>
                  <a:schemeClr val="bg1"/>
                </a:solidFill>
              </a:rPr>
              <a:t>Pada</a:t>
            </a:r>
            <a:r>
              <a:rPr lang="en-US" sz="1600" b="1" dirty="0" smtClean="0">
                <a:solidFill>
                  <a:schemeClr val="bg1"/>
                </a:solidFill>
              </a:rPr>
              <a:t> Era </a:t>
            </a:r>
            <a:r>
              <a:rPr lang="en-US" sz="1600" b="1" dirty="0" err="1" smtClean="0">
                <a:solidFill>
                  <a:schemeClr val="bg1"/>
                </a:solidFill>
              </a:rPr>
              <a:t>Reformasi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38400" y="381000"/>
            <a:ext cx="6324600" cy="8771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100" b="1" cap="none" spc="0" dirty="0" smtClean="0">
                <a:ln w="1143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Eras Bold ITC" pitchFamily="34" charset="0"/>
              </a:rPr>
              <a:t>STRATEGI  PGRI :</a:t>
            </a:r>
            <a:endParaRPr lang="en-US" sz="5100" b="1" cap="none" spc="0" dirty="0">
              <a:ln w="1143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Eras Bold ITC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201843" y="1143000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1</a:t>
            </a:r>
            <a:endParaRPr lang="en-US" sz="8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09800" y="2362200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2</a:t>
            </a:r>
            <a:endParaRPr lang="en-US" sz="8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62200" y="5181600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4</a:t>
            </a:r>
            <a:endParaRPr lang="en-US" sz="8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86000" y="4010561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00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3</a:t>
            </a:r>
            <a:endParaRPr lang="en-US" sz="80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  <a:reflection blurRad="6350" stA="60000" endA="900" endPos="58000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29" grpId="0"/>
      <p:bldP spid="16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entagon 4">
            <a:hlinkClick r:id="rId4" action="ppaction://hlinksldjump"/>
          </p:cNvPr>
          <p:cNvSpPr/>
          <p:nvPr/>
        </p:nvSpPr>
        <p:spPr>
          <a:xfrm>
            <a:off x="4191000" y="2057400"/>
            <a:ext cx="2133600" cy="609600"/>
          </a:xfrm>
          <a:prstGeom prst="homePlate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Reformasi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Pentagon 5">
            <a:hlinkClick r:id="rId5" action="ppaction://hlinksldjump"/>
          </p:cNvPr>
          <p:cNvSpPr/>
          <p:nvPr/>
        </p:nvSpPr>
        <p:spPr>
          <a:xfrm>
            <a:off x="4191000" y="2743200"/>
            <a:ext cx="2133600" cy="609600"/>
          </a:xfrm>
          <a:prstGeom prst="homePlate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Pentagon 6">
            <a:hlinkClick r:id="rId6" action="ppaction://hlinksldjump"/>
          </p:cNvPr>
          <p:cNvSpPr/>
          <p:nvPr/>
        </p:nvSpPr>
        <p:spPr>
          <a:xfrm>
            <a:off x="4191000" y="3429000"/>
            <a:ext cx="2133600" cy="609600"/>
          </a:xfrm>
          <a:prstGeom prst="homePlate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Pentagon 7">
            <a:hlinkClick r:id="rId7" action="ppaction://hlinksldjump"/>
          </p:cNvPr>
          <p:cNvSpPr/>
          <p:nvPr/>
        </p:nvSpPr>
        <p:spPr>
          <a:xfrm>
            <a:off x="4191000" y="4114800"/>
            <a:ext cx="2133600" cy="609600"/>
          </a:xfrm>
          <a:prstGeom prst="homePlate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Pentagon 8">
            <a:hlinkClick r:id="rId8" action="ppaction://hlinksldjump"/>
          </p:cNvPr>
          <p:cNvSpPr/>
          <p:nvPr/>
        </p:nvSpPr>
        <p:spPr>
          <a:xfrm>
            <a:off x="4191000" y="4800600"/>
            <a:ext cx="2133600" cy="609600"/>
          </a:xfrm>
          <a:prstGeom prst="homePlate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Pentagon 9">
            <a:hlinkClick r:id="rId9" action="ppaction://hlinksldjump"/>
          </p:cNvPr>
          <p:cNvSpPr/>
          <p:nvPr/>
        </p:nvSpPr>
        <p:spPr>
          <a:xfrm>
            <a:off x="4191000" y="5486400"/>
            <a:ext cx="2133600" cy="609600"/>
          </a:xfrm>
          <a:prstGeom prst="homePlate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Pengurus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Besar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di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6" name="Pentagon 15">
            <a:hlinkClick r:id="rId11" action="ppaction://hlinksldjump"/>
          </p:cNvPr>
          <p:cNvSpPr/>
          <p:nvPr/>
        </p:nvSpPr>
        <p:spPr>
          <a:xfrm>
            <a:off x="4191000" y="1371600"/>
            <a:ext cx="2133600" cy="609600"/>
          </a:xfrm>
          <a:prstGeom prst="homePlate">
            <a:avLst/>
          </a:prstGeom>
          <a:solidFill>
            <a:schemeClr val="accent3">
              <a:lumMod val="60000"/>
              <a:lumOff val="4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Pengetahuan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049 -0.02222 C -0.30312 -0.01458 -0.48559 -0.00671 -0.53993 -0.00138 C -0.59427 0.00394 -0.52049 0.00649 -0.44653 0.00903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0" y="1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583 -0.02222 C -0.31858 -0.01504 -0.49132 -0.00787 -0.54149 -0.00231 C -0.59167 0.00325 -0.46302 0.0088 -0.44722 0.01112 " pathEditMode="relative" rAng="0" ptsTypes="a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300" y="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01111 C -0.3217 -0.00416 -0.4934 0.00278 -0.54253 0.00649 C -0.59167 0.01019 -0.46163 0.01019 -0.44531 0.01112 " pathEditMode="relative" rAng="0" ptsTypes="a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00" y="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889 -0.02222 C -0.31424 -0.01296 -0.48958 -0.0037 -0.54062 0.00186 C -0.59167 0.00741 -0.46146 0.0095 -0.44549 0.01112 " pathEditMode="relative" rAng="0" ptsTypes="a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00" y="1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625 -0.01111 C -0.32569 -0.00555 -0.49497 -4.44444E-6 -0.5434 0.00371 C -0.59167 0.00741 -0.46319 0.00973 -0.44705 0.01112 " pathEditMode="relative" rAng="0" ptsTypes="aaA">
                                      <p:cBhvr>
                                        <p:cTn id="4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0" y="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0.01111 C -0.32899 -0.01111 -0.49132 -0.01111 -0.53733 -0.0074 C -0.58333 -0.0037 -0.45903 0.00787 -0.44358 0.01112 " pathEditMode="relative" rAng="0" ptsTypes="aaA"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00" y="1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542 0.01204 C -0.34201 0.0095 -0.49722 0.00695 -0.54028 0.00857 C -0.58333 0.01019 -0.46128 0.01922 -0.44601 0.02223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6" grpId="0" animBg="1"/>
      <p:bldP spid="16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0" name="Pentagon 19">
            <a:hlinkClick r:id="rId5" action="ppaction://hlinksldjump"/>
          </p:cNvPr>
          <p:cNvSpPr/>
          <p:nvPr/>
        </p:nvSpPr>
        <p:spPr>
          <a:xfrm>
            <a:off x="152400" y="3352800"/>
            <a:ext cx="22098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Visi</a:t>
            </a:r>
            <a:r>
              <a:rPr lang="en-US" sz="1600" b="1" dirty="0" smtClean="0">
                <a:solidFill>
                  <a:schemeClr val="bg1"/>
                </a:solidFill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</a:rPr>
              <a:t>Misi</a:t>
            </a:r>
            <a:r>
              <a:rPr lang="en-US" sz="1600" b="1" dirty="0" smtClean="0">
                <a:solidFill>
                  <a:schemeClr val="bg1"/>
                </a:solidFill>
              </a:rPr>
              <a:t>, &amp; </a:t>
            </a:r>
            <a:r>
              <a:rPr lang="en-US" sz="1600" b="1" dirty="0" err="1" smtClean="0">
                <a:solidFill>
                  <a:schemeClr val="bg1"/>
                </a:solidFill>
              </a:rPr>
              <a:t>Strategi</a:t>
            </a:r>
            <a:r>
              <a:rPr lang="en-US" sz="1600" b="1" dirty="0" smtClean="0">
                <a:solidFill>
                  <a:schemeClr val="bg1"/>
                </a:solidFill>
              </a:rPr>
              <a:t> PGRI </a:t>
            </a:r>
            <a:r>
              <a:rPr lang="en-US" sz="1600" b="1" dirty="0" err="1" smtClean="0">
                <a:solidFill>
                  <a:schemeClr val="bg1"/>
                </a:solidFill>
              </a:rPr>
              <a:t>Pada</a:t>
            </a:r>
            <a:r>
              <a:rPr lang="en-US" sz="1600" b="1" dirty="0" smtClean="0">
                <a:solidFill>
                  <a:schemeClr val="bg1"/>
                </a:solidFill>
              </a:rPr>
              <a:t> Era </a:t>
            </a:r>
            <a:r>
              <a:rPr lang="en-US" sz="1600" b="1" dirty="0" err="1" smtClean="0">
                <a:solidFill>
                  <a:schemeClr val="bg1"/>
                </a:solidFill>
              </a:rPr>
              <a:t>Reformasi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2438400" y="609600"/>
            <a:ext cx="6172200" cy="1447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headEnd/>
            <a:tailEnd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800" b="1" dirty="0" err="1" smtClean="0">
                <a:solidFill>
                  <a:srgbClr val="FF0000"/>
                </a:solidFill>
                <a:latin typeface="Berlin Sans FB Demi" pitchFamily="34" charset="0"/>
                <a:cs typeface="Tahoma" pitchFamily="34" charset="0"/>
              </a:rPr>
              <a:t>Pelaksanaan</a:t>
            </a:r>
            <a:r>
              <a:rPr lang="en-US" sz="2800" b="1" dirty="0" smtClean="0">
                <a:solidFill>
                  <a:srgbClr val="FF0000"/>
                </a:solidFill>
                <a:latin typeface="Berlin Sans FB Demi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Berlin Sans FB Demi" pitchFamily="34" charset="0"/>
                <a:cs typeface="Tahoma" pitchFamily="34" charset="0"/>
              </a:rPr>
              <a:t>Strategi-Strategi</a:t>
            </a:r>
            <a:endParaRPr lang="en-US" sz="2800" b="1" dirty="0" smtClean="0">
              <a:solidFill>
                <a:srgbClr val="FF0000"/>
              </a:solidFill>
              <a:latin typeface="Berlin Sans FB Demi" pitchFamily="34" charset="0"/>
              <a:cs typeface="Tahoma" pitchFamily="34" charset="0"/>
            </a:endParaRPr>
          </a:p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Berlin Sans FB Demi" pitchFamily="34" charset="0"/>
                <a:cs typeface="Tahoma" pitchFamily="34" charset="0"/>
              </a:rPr>
              <a:t>PGRI, </a:t>
            </a:r>
            <a:r>
              <a:rPr lang="en-US" sz="2800" b="1" dirty="0" err="1" smtClean="0">
                <a:solidFill>
                  <a:srgbClr val="FF0000"/>
                </a:solidFill>
                <a:latin typeface="Berlin Sans FB Demi" pitchFamily="34" charset="0"/>
                <a:cs typeface="Tahoma" pitchFamily="34" charset="0"/>
              </a:rPr>
              <a:t>dilakukan</a:t>
            </a:r>
            <a:r>
              <a:rPr lang="en-US" sz="2800" b="1" dirty="0" smtClean="0">
                <a:solidFill>
                  <a:srgbClr val="FF0000"/>
                </a:solidFill>
                <a:latin typeface="Berlin Sans FB Demi" pitchFamily="34" charset="0"/>
                <a:cs typeface="Tahoma" pitchFamily="34" charset="0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Berlin Sans FB Demi" pitchFamily="34" charset="0"/>
                <a:cs typeface="Tahoma" pitchFamily="34" charset="0"/>
              </a:rPr>
              <a:t>oleh</a:t>
            </a:r>
            <a:r>
              <a:rPr lang="en-US" sz="2800" b="1" dirty="0" smtClean="0">
                <a:solidFill>
                  <a:srgbClr val="FF0000"/>
                </a:solidFill>
                <a:latin typeface="Berlin Sans FB Demi" pitchFamily="34" charset="0"/>
                <a:cs typeface="Tahoma" pitchFamily="34" charset="0"/>
              </a:rPr>
              <a:t> 2 </a:t>
            </a:r>
            <a:r>
              <a:rPr lang="en-US" sz="2800" b="1" dirty="0" err="1" smtClean="0">
                <a:solidFill>
                  <a:srgbClr val="FF0000"/>
                </a:solidFill>
                <a:latin typeface="Berlin Sans FB Demi" pitchFamily="34" charset="0"/>
                <a:cs typeface="Tahoma" pitchFamily="34" charset="0"/>
              </a:rPr>
              <a:t>cara</a:t>
            </a:r>
            <a:r>
              <a:rPr lang="en-US" sz="2800" b="1" dirty="0" smtClean="0">
                <a:solidFill>
                  <a:srgbClr val="FF0000"/>
                </a:solidFill>
                <a:latin typeface="Berlin Sans FB Demi" pitchFamily="34" charset="0"/>
                <a:cs typeface="Tahoma" pitchFamily="34" charset="0"/>
              </a:rPr>
              <a:t>, </a:t>
            </a:r>
            <a:r>
              <a:rPr lang="en-US" sz="2800" b="1" dirty="0" err="1" smtClean="0">
                <a:solidFill>
                  <a:srgbClr val="FF0000"/>
                </a:solidFill>
                <a:latin typeface="Berlin Sans FB Demi" pitchFamily="34" charset="0"/>
                <a:cs typeface="Tahoma" pitchFamily="34" charset="0"/>
              </a:rPr>
              <a:t>yaitu</a:t>
            </a:r>
            <a:r>
              <a:rPr lang="en-US" sz="2800" b="1" dirty="0" smtClean="0">
                <a:solidFill>
                  <a:srgbClr val="FF0000"/>
                </a:solidFill>
                <a:latin typeface="Berlin Sans FB Demi" pitchFamily="34" charset="0"/>
                <a:cs typeface="Tahoma" pitchFamily="34" charset="0"/>
              </a:rPr>
              <a:t>:</a:t>
            </a:r>
            <a:endParaRPr lang="en-US" sz="2800" b="1" dirty="0">
              <a:solidFill>
                <a:srgbClr val="FF0000"/>
              </a:solidFill>
              <a:latin typeface="Berlin Sans FB Demi" pitchFamily="34" charset="0"/>
              <a:cs typeface="Tahoma" pitchFamily="34" charset="0"/>
            </a:endParaRPr>
          </a:p>
        </p:txBody>
      </p:sp>
      <p:sp>
        <p:nvSpPr>
          <p:cNvPr id="18" name="7-Point Star 17"/>
          <p:cNvSpPr/>
          <p:nvPr/>
        </p:nvSpPr>
        <p:spPr>
          <a:xfrm>
            <a:off x="2133600" y="2286000"/>
            <a:ext cx="3657600" cy="1905000"/>
          </a:xfrm>
          <a:prstGeom prst="star7">
            <a:avLst>
              <a:gd name="adj" fmla="val 39353"/>
              <a:gd name="hf" fmla="val 102572"/>
              <a:gd name="vf" fmla="val 105210"/>
            </a:avLst>
          </a:prstGeom>
          <a:solidFill>
            <a:schemeClr val="accent4">
              <a:lumMod val="40000"/>
              <a:lumOff val="60000"/>
              <a:alpha val="67000"/>
            </a:schemeClr>
          </a:solidFill>
          <a:ln w="38100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9900CC"/>
                </a:solidFill>
                <a:latin typeface="Berlin Sans FB Demi" pitchFamily="34" charset="0"/>
              </a:rPr>
              <a:t>Melalui</a:t>
            </a:r>
            <a:r>
              <a:rPr lang="en-US" sz="2800" b="1" dirty="0" smtClean="0">
                <a:solidFill>
                  <a:srgbClr val="9900CC"/>
                </a:solidFill>
                <a:latin typeface="Berlin Sans FB Demi" pitchFamily="34" charset="0"/>
              </a:rPr>
              <a:t> </a:t>
            </a:r>
          </a:p>
          <a:p>
            <a:pPr algn="ctr"/>
            <a:r>
              <a:rPr lang="en-US" sz="2800" b="1" dirty="0" err="1" smtClean="0">
                <a:solidFill>
                  <a:srgbClr val="9900CC"/>
                </a:solidFill>
                <a:latin typeface="Berlin Sans FB Demi" pitchFamily="34" charset="0"/>
              </a:rPr>
              <a:t>Perjuangan</a:t>
            </a:r>
            <a:endParaRPr lang="en-US" sz="2800" b="1" dirty="0">
              <a:solidFill>
                <a:srgbClr val="9900CC"/>
              </a:solidFill>
              <a:latin typeface="Berlin Sans FB Demi" pitchFamily="34" charset="0"/>
            </a:endParaRPr>
          </a:p>
        </p:txBody>
      </p:sp>
      <p:sp>
        <p:nvSpPr>
          <p:cNvPr id="19" name="7-Point Star 18"/>
          <p:cNvSpPr/>
          <p:nvPr/>
        </p:nvSpPr>
        <p:spPr>
          <a:xfrm>
            <a:off x="4419600" y="3886200"/>
            <a:ext cx="4343400" cy="2209800"/>
          </a:xfrm>
          <a:prstGeom prst="star7">
            <a:avLst>
              <a:gd name="adj" fmla="val 37879"/>
              <a:gd name="hf" fmla="val 102572"/>
              <a:gd name="vf" fmla="val 105210"/>
            </a:avLst>
          </a:prstGeom>
          <a:solidFill>
            <a:schemeClr val="accent4">
              <a:lumMod val="40000"/>
              <a:lumOff val="60000"/>
              <a:alpha val="48000"/>
            </a:schemeClr>
          </a:solidFill>
          <a:ln w="2857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 smtClean="0">
                <a:solidFill>
                  <a:srgbClr val="9900CC"/>
                </a:solidFill>
                <a:latin typeface="Berlin Sans FB Demi" pitchFamily="34" charset="0"/>
              </a:rPr>
              <a:t>Dengan</a:t>
            </a:r>
            <a:endParaRPr lang="en-US" sz="2800" b="1" dirty="0" smtClean="0">
              <a:solidFill>
                <a:srgbClr val="9900CC"/>
              </a:solidFill>
              <a:latin typeface="Berlin Sans FB Demi" pitchFamily="34" charset="0"/>
            </a:endParaRPr>
          </a:p>
          <a:p>
            <a:pPr algn="ctr"/>
            <a:r>
              <a:rPr lang="en-US" sz="2800" b="1" dirty="0" err="1" smtClean="0">
                <a:solidFill>
                  <a:srgbClr val="9900CC"/>
                </a:solidFill>
                <a:latin typeface="Berlin Sans FB Demi" pitchFamily="34" charset="0"/>
              </a:rPr>
              <a:t>Berbagai</a:t>
            </a:r>
            <a:r>
              <a:rPr lang="en-US" sz="2800" b="1" dirty="0" smtClean="0">
                <a:solidFill>
                  <a:srgbClr val="9900CC"/>
                </a:solidFill>
                <a:latin typeface="Berlin Sans FB Demi" pitchFamily="34" charset="0"/>
              </a:rPr>
              <a:t> </a:t>
            </a:r>
            <a:r>
              <a:rPr lang="en-US" sz="2800" b="1" dirty="0" err="1" smtClean="0">
                <a:solidFill>
                  <a:srgbClr val="9900CC"/>
                </a:solidFill>
                <a:latin typeface="Berlin Sans FB Demi" pitchFamily="34" charset="0"/>
              </a:rPr>
              <a:t>jalur</a:t>
            </a:r>
            <a:endParaRPr lang="en-US" sz="2800" b="1" dirty="0">
              <a:solidFill>
                <a:srgbClr val="9900CC"/>
              </a:solidFill>
              <a:latin typeface="Berlin Sans FB Demi" pitchFamily="34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5" name="Pentagon 14">
            <a:hlinkClick r:id="rId5" action="ppaction://hlinksldjump"/>
          </p:cNvPr>
          <p:cNvSpPr/>
          <p:nvPr/>
        </p:nvSpPr>
        <p:spPr>
          <a:xfrm>
            <a:off x="152400" y="3352800"/>
            <a:ext cx="22098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Visi</a:t>
            </a:r>
            <a:r>
              <a:rPr lang="en-US" sz="1600" b="1" dirty="0" smtClean="0">
                <a:solidFill>
                  <a:schemeClr val="bg1"/>
                </a:solidFill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</a:rPr>
              <a:t>Misi</a:t>
            </a:r>
            <a:r>
              <a:rPr lang="en-US" sz="1600" b="1" dirty="0" smtClean="0">
                <a:solidFill>
                  <a:schemeClr val="bg1"/>
                </a:solidFill>
              </a:rPr>
              <a:t>, &amp; </a:t>
            </a:r>
            <a:r>
              <a:rPr lang="en-US" sz="1600" b="1" dirty="0" err="1" smtClean="0">
                <a:solidFill>
                  <a:schemeClr val="bg1"/>
                </a:solidFill>
              </a:rPr>
              <a:t>Strategi</a:t>
            </a:r>
            <a:r>
              <a:rPr lang="en-US" sz="1600" b="1" dirty="0" smtClean="0">
                <a:solidFill>
                  <a:schemeClr val="bg1"/>
                </a:solidFill>
              </a:rPr>
              <a:t> PGRI </a:t>
            </a:r>
            <a:r>
              <a:rPr lang="en-US" sz="1600" b="1" dirty="0" err="1" smtClean="0">
                <a:solidFill>
                  <a:schemeClr val="bg1"/>
                </a:solidFill>
              </a:rPr>
              <a:t>Pada</a:t>
            </a:r>
            <a:r>
              <a:rPr lang="en-US" sz="1600" b="1" dirty="0" smtClean="0">
                <a:solidFill>
                  <a:schemeClr val="bg1"/>
                </a:solidFill>
              </a:rPr>
              <a:t> Era </a:t>
            </a:r>
            <a:r>
              <a:rPr lang="en-US" sz="1600" b="1" dirty="0" err="1" smtClean="0">
                <a:solidFill>
                  <a:schemeClr val="bg1"/>
                </a:solidFill>
              </a:rPr>
              <a:t>Reformasi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Pentagon 20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Pentagon 22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286000" y="609600"/>
            <a:ext cx="3048000" cy="914400"/>
          </a:xfrm>
          <a:prstGeom prst="rect">
            <a:avLst/>
          </a:prstGeom>
          <a:solidFill>
            <a:srgbClr val="FF66FF"/>
          </a:solidFill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Berlin Sans FB Demi" pitchFamily="34" charset="0"/>
                <a:cs typeface="Tahoma" pitchFamily="34" charset="0"/>
              </a:rPr>
              <a:t>Perjuangan</a:t>
            </a:r>
            <a:endParaRPr lang="en-US" sz="3200" b="1" dirty="0">
              <a:solidFill>
                <a:schemeClr val="tx1"/>
              </a:solidFill>
              <a:latin typeface="Berlin Sans FB Demi" pitchFamily="34" charset="0"/>
              <a:cs typeface="Tahoma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438400" y="2286000"/>
            <a:ext cx="20574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Kekuatan</a:t>
            </a:r>
            <a:endParaRPr lang="en-US" sz="22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22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Internal 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1676400" y="4876800"/>
            <a:ext cx="20574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2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Kerjasama</a:t>
            </a:r>
            <a:endParaRPr lang="en-US" sz="2200" b="1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5943600" y="1676400"/>
            <a:ext cx="2286000" cy="762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100" b="1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Kekuatan</a:t>
            </a:r>
            <a:endParaRPr lang="en-US" sz="2100" b="1" dirty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2100" b="1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Anggota</a:t>
            </a:r>
            <a:endParaRPr lang="en-US" sz="2100" b="1" dirty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5943600" y="2590800"/>
            <a:ext cx="22860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100" b="1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Anak</a:t>
            </a:r>
            <a:r>
              <a:rPr lang="en-US" sz="2100" b="1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100" b="1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Lembaga</a:t>
            </a:r>
            <a:r>
              <a:rPr lang="en-US" sz="2100" b="1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</a:t>
            </a:r>
          </a:p>
          <a:p>
            <a:pPr algn="ctr"/>
            <a:r>
              <a:rPr lang="en-US" sz="2100" b="1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Badan</a:t>
            </a:r>
            <a:r>
              <a:rPr lang="en-US" sz="2100" b="1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100" b="1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Khusus</a:t>
            </a:r>
            <a:endParaRPr lang="en-US" sz="2100" b="1" dirty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4343400" y="3810000"/>
            <a:ext cx="3352800" cy="533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100" b="1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Internasional</a:t>
            </a:r>
            <a:r>
              <a:rPr lang="en-US" sz="2100" b="1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</a:t>
            </a:r>
            <a:r>
              <a:rPr lang="en-US" sz="2100" b="1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EI</a:t>
            </a:r>
            <a:r>
              <a:rPr lang="id-ID" sz="2100" b="1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100" b="1" dirty="0" smtClean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 </a:t>
            </a:r>
            <a:r>
              <a:rPr lang="en-US" sz="2100" b="1" dirty="0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PSI)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6705600" y="5562600"/>
            <a:ext cx="2362200" cy="6096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  <a:latin typeface="Calisto MT" pitchFamily="18" charset="0"/>
                <a:cs typeface="Tahoma" pitchFamily="34" charset="0"/>
              </a:rPr>
              <a:t>Non </a:t>
            </a:r>
            <a:r>
              <a:rPr lang="en-US" sz="2100" b="1" dirty="0" err="1">
                <a:solidFill>
                  <a:schemeClr val="tx1"/>
                </a:solidFill>
                <a:latin typeface="Calisto MT" pitchFamily="18" charset="0"/>
                <a:cs typeface="Tahoma" pitchFamily="34" charset="0"/>
              </a:rPr>
              <a:t>Pemerintah</a:t>
            </a:r>
            <a:endParaRPr lang="en-US" sz="2100" b="1" dirty="0">
              <a:solidFill>
                <a:schemeClr val="tx1"/>
              </a:solidFill>
              <a:latin typeface="Calisto MT" pitchFamily="18" charset="0"/>
              <a:cs typeface="Tahoma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6705600" y="4648200"/>
            <a:ext cx="1905000" cy="533400"/>
          </a:xfrm>
          <a:prstGeom prst="rect">
            <a:avLst/>
          </a:prstGeom>
          <a:gradFill>
            <a:gsLst>
              <a:gs pos="0">
                <a:schemeClr val="accent5">
                  <a:shade val="51000"/>
                  <a:satMod val="130000"/>
                  <a:alpha val="51000"/>
                </a:schemeClr>
              </a:gs>
              <a:gs pos="8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100" b="1" dirty="0" err="1">
                <a:solidFill>
                  <a:schemeClr val="tx1"/>
                </a:solidFill>
                <a:latin typeface="Calisto MT" pitchFamily="18" charset="0"/>
                <a:cs typeface="Tahoma" pitchFamily="34" charset="0"/>
              </a:rPr>
              <a:t>Pemerintah</a:t>
            </a:r>
            <a:endParaRPr lang="en-US" sz="2100" b="1" dirty="0">
              <a:solidFill>
                <a:schemeClr val="tx1"/>
              </a:solidFill>
              <a:latin typeface="Calisto MT" pitchFamily="18" charset="0"/>
              <a:cs typeface="Tahoma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4267200" y="5410200"/>
            <a:ext cx="16764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sz="2100" b="1" dirty="0" err="1">
                <a:solidFill>
                  <a:srgbClr val="00206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Nasional</a:t>
            </a:r>
            <a:endParaRPr lang="en-US" sz="2100" b="1" dirty="0">
              <a:solidFill>
                <a:srgbClr val="002060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4495800" y="2057400"/>
            <a:ext cx="1447800" cy="990600"/>
            <a:chOff x="4495800" y="2057400"/>
            <a:chExt cx="1447800" cy="990600"/>
          </a:xfrm>
        </p:grpSpPr>
        <p:cxnSp>
          <p:nvCxnSpPr>
            <p:cNvPr id="29" name="AutoShape 15"/>
            <p:cNvCxnSpPr>
              <a:cxnSpLocks noChangeShapeType="1"/>
              <a:stCxn id="13" idx="3"/>
              <a:endCxn id="16" idx="1"/>
            </p:cNvCxnSpPr>
            <p:nvPr/>
          </p:nvCxnSpPr>
          <p:spPr bwMode="auto">
            <a:xfrm flipV="1">
              <a:off x="4495800" y="2057400"/>
              <a:ext cx="1447800" cy="6096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16"/>
            <p:cNvCxnSpPr>
              <a:cxnSpLocks noChangeShapeType="1"/>
              <a:stCxn id="13" idx="3"/>
              <a:endCxn id="17" idx="1"/>
            </p:cNvCxnSpPr>
            <p:nvPr/>
          </p:nvCxnSpPr>
          <p:spPr bwMode="auto">
            <a:xfrm>
              <a:off x="4495800" y="2667000"/>
              <a:ext cx="1447800" cy="381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3" name="Group 52"/>
          <p:cNvGrpSpPr/>
          <p:nvPr/>
        </p:nvGrpSpPr>
        <p:grpSpPr>
          <a:xfrm>
            <a:off x="3733800" y="4076700"/>
            <a:ext cx="609600" cy="1524000"/>
            <a:chOff x="3733800" y="4076700"/>
            <a:chExt cx="609600" cy="1524000"/>
          </a:xfrm>
        </p:grpSpPr>
        <p:cxnSp>
          <p:nvCxnSpPr>
            <p:cNvPr id="31" name="AutoShape 17"/>
            <p:cNvCxnSpPr>
              <a:cxnSpLocks noChangeShapeType="1"/>
              <a:stCxn id="14" idx="3"/>
              <a:endCxn id="18" idx="1"/>
            </p:cNvCxnSpPr>
            <p:nvPr/>
          </p:nvCxnSpPr>
          <p:spPr bwMode="auto">
            <a:xfrm flipV="1">
              <a:off x="3733800" y="4076700"/>
              <a:ext cx="609600" cy="10668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2" name="AutoShape 18"/>
            <p:cNvCxnSpPr>
              <a:cxnSpLocks noChangeShapeType="1"/>
              <a:stCxn id="14" idx="3"/>
              <a:endCxn id="28" idx="1"/>
            </p:cNvCxnSpPr>
            <p:nvPr/>
          </p:nvCxnSpPr>
          <p:spPr bwMode="auto">
            <a:xfrm>
              <a:off x="3733800" y="5143500"/>
              <a:ext cx="533400" cy="4572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33" name="AutoShape 19"/>
          <p:cNvCxnSpPr>
            <a:cxnSpLocks noChangeShapeType="1"/>
            <a:stCxn id="28" idx="3"/>
            <a:endCxn id="27" idx="1"/>
          </p:cNvCxnSpPr>
          <p:nvPr/>
        </p:nvCxnSpPr>
        <p:spPr bwMode="auto">
          <a:xfrm flipV="1">
            <a:off x="5943600" y="4914900"/>
            <a:ext cx="7620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20"/>
          <p:cNvCxnSpPr>
            <a:cxnSpLocks noChangeShapeType="1"/>
            <a:stCxn id="28" idx="3"/>
            <a:endCxn id="19" idx="1"/>
          </p:cNvCxnSpPr>
          <p:nvPr/>
        </p:nvCxnSpPr>
        <p:spPr bwMode="auto">
          <a:xfrm>
            <a:off x="5943600" y="5600700"/>
            <a:ext cx="762000" cy="2667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3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74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6" dur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5" name="Pentagon 14">
            <a:hlinkClick r:id="rId5" action="ppaction://hlinksldjump"/>
          </p:cNvPr>
          <p:cNvSpPr/>
          <p:nvPr/>
        </p:nvSpPr>
        <p:spPr>
          <a:xfrm>
            <a:off x="152400" y="3352800"/>
            <a:ext cx="22098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bg1"/>
                </a:solidFill>
              </a:rPr>
              <a:t>Visi</a:t>
            </a:r>
            <a:r>
              <a:rPr lang="en-US" sz="1600" b="1" dirty="0" smtClean="0">
                <a:solidFill>
                  <a:schemeClr val="bg1"/>
                </a:solidFill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</a:rPr>
              <a:t>Misi</a:t>
            </a:r>
            <a:r>
              <a:rPr lang="en-US" sz="1600" b="1" dirty="0" smtClean="0">
                <a:solidFill>
                  <a:schemeClr val="bg1"/>
                </a:solidFill>
              </a:rPr>
              <a:t>, &amp; </a:t>
            </a:r>
            <a:r>
              <a:rPr lang="en-US" sz="1600" b="1" dirty="0" err="1" smtClean="0">
                <a:solidFill>
                  <a:schemeClr val="bg1"/>
                </a:solidFill>
              </a:rPr>
              <a:t>Strategi</a:t>
            </a:r>
            <a:r>
              <a:rPr lang="en-US" sz="1600" b="1" dirty="0" smtClean="0">
                <a:solidFill>
                  <a:schemeClr val="bg1"/>
                </a:solidFill>
              </a:rPr>
              <a:t> PGRI </a:t>
            </a:r>
            <a:r>
              <a:rPr lang="en-US" sz="1600" b="1" dirty="0" err="1" smtClean="0">
                <a:solidFill>
                  <a:schemeClr val="bg1"/>
                </a:solidFill>
              </a:rPr>
              <a:t>Pada</a:t>
            </a:r>
            <a:r>
              <a:rPr lang="en-US" sz="1600" b="1" dirty="0" smtClean="0">
                <a:solidFill>
                  <a:schemeClr val="bg1"/>
                </a:solidFill>
              </a:rPr>
              <a:t> Era </a:t>
            </a:r>
            <a:r>
              <a:rPr lang="en-US" sz="1600" b="1" dirty="0" err="1" smtClean="0">
                <a:solidFill>
                  <a:schemeClr val="bg1"/>
                </a:solidFill>
              </a:rPr>
              <a:t>Reformasi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1" name="Pentagon 20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Pentagon 22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5521036" y="685800"/>
            <a:ext cx="2286000" cy="381000"/>
          </a:xfrm>
          <a:prstGeom prst="rect">
            <a:avLst/>
          </a:prstGeom>
          <a:solidFill>
            <a:srgbClr val="FF33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200" spc="-15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</a:rPr>
              <a:t>Jalur</a:t>
            </a:r>
            <a:endParaRPr lang="en-US" sz="3200" spc="-15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507672" y="1752600"/>
            <a:ext cx="1870364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spc="-15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Organisasi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48000" y="5791200"/>
            <a:ext cx="1870364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spc="-15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Lain-lain</a:t>
            </a: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6774872" y="1752600"/>
            <a:ext cx="1870364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spc="-15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Politik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572000" y="1752600"/>
            <a:ext cx="1870364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spc="-15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itchFamily="34" charset="0"/>
              </a:rPr>
              <a:t>Birokrasi</a:t>
            </a:r>
            <a:endParaRPr lang="en-US" sz="2400" spc="-15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itchFamily="34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362200" y="2705100"/>
            <a:ext cx="1905000" cy="952500"/>
          </a:xfrm>
          <a:prstGeom prst="roundRect">
            <a:avLst>
              <a:gd name="adj" fmla="val 8486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168275" indent="-168275">
              <a:buFontTx/>
              <a:buChar char="•"/>
            </a:pP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PGRI</a:t>
            </a:r>
          </a:p>
          <a:p>
            <a:pPr marL="168275" indent="-168275">
              <a:buFontTx/>
              <a:buChar char="•"/>
            </a:pP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Serikat</a:t>
            </a: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Pekerja</a:t>
            </a:r>
            <a:endParaRPr lang="en-US" b="1" spc="-150" dirty="0">
              <a:solidFill>
                <a:srgbClr val="9900CC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168275" indent="-168275">
              <a:buFontTx/>
              <a:buChar char="•"/>
            </a:pPr>
            <a:r>
              <a:rPr lang="en-US" b="1" spc="-150" dirty="0" err="1" smtClean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Kemasyarakatan</a:t>
            </a:r>
            <a:endParaRPr lang="en-US" b="1" spc="-150" dirty="0">
              <a:solidFill>
                <a:srgbClr val="9900CC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4419600" y="2908300"/>
            <a:ext cx="1828800" cy="2120900"/>
          </a:xfrm>
          <a:prstGeom prst="roundRect">
            <a:avLst>
              <a:gd name="adj" fmla="val 7792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225425" indent="-225425">
              <a:buFontTx/>
              <a:buChar char="•"/>
              <a:tabLst>
                <a:tab pos="225425" algn="l"/>
              </a:tabLst>
            </a:pP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Menteri</a:t>
            </a:r>
            <a:endParaRPr lang="en-US" b="1" spc="-150" dirty="0">
              <a:solidFill>
                <a:srgbClr val="9900CC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25425" indent="-225425">
              <a:buFontTx/>
              <a:buChar char="•"/>
              <a:tabLst>
                <a:tab pos="225425" algn="l"/>
              </a:tabLst>
            </a:pP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Dirjen</a:t>
            </a:r>
            <a:endParaRPr lang="en-US" b="1" spc="-150" dirty="0">
              <a:solidFill>
                <a:srgbClr val="9900CC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25425" indent="-225425">
              <a:buFontTx/>
              <a:buChar char="•"/>
              <a:tabLst>
                <a:tab pos="225425" algn="l"/>
              </a:tabLst>
            </a:pP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Direktur</a:t>
            </a:r>
            <a:endParaRPr lang="en-US" b="1" spc="-150" dirty="0">
              <a:solidFill>
                <a:srgbClr val="9900CC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25425" indent="-225425">
              <a:buFontTx/>
              <a:buChar char="•"/>
              <a:tabLst>
                <a:tab pos="225425" algn="l"/>
              </a:tabLst>
            </a:pP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Kepala</a:t>
            </a: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Dinas</a:t>
            </a: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225425" indent="-225425">
              <a:tabLst>
                <a:tab pos="225425" algn="l"/>
              </a:tabLst>
            </a:pP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Provinsi</a:t>
            </a: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225425" indent="-225425">
              <a:buFontTx/>
              <a:buChar char="•"/>
              <a:tabLst>
                <a:tab pos="225425" algn="l"/>
              </a:tabLst>
            </a:pP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Kepala</a:t>
            </a: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Dinas</a:t>
            </a:r>
            <a:endParaRPr lang="en-US" b="1" spc="-150" dirty="0">
              <a:solidFill>
                <a:srgbClr val="9900CC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25425" indent="-225425">
              <a:tabLst>
                <a:tab pos="225425" algn="l"/>
              </a:tabLst>
            </a:pP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Kabupaten</a:t>
            </a:r>
            <a:endParaRPr lang="en-US" b="1" spc="-150" dirty="0">
              <a:solidFill>
                <a:srgbClr val="9900CC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7" name="AutoShape 15"/>
          <p:cNvSpPr>
            <a:spLocks noChangeArrowheads="1"/>
          </p:cNvSpPr>
          <p:nvPr/>
        </p:nvSpPr>
        <p:spPr bwMode="auto">
          <a:xfrm>
            <a:off x="2057400" y="4191000"/>
            <a:ext cx="2237509" cy="1079500"/>
          </a:xfrm>
          <a:prstGeom prst="roundRect">
            <a:avLst>
              <a:gd name="adj" fmla="val 7792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225425" indent="-225425">
              <a:buFontTx/>
              <a:buChar char="•"/>
            </a:pP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Media Massa</a:t>
            </a:r>
          </a:p>
          <a:p>
            <a:pPr marL="225425" indent="-225425">
              <a:buFontTx/>
              <a:buChar char="•"/>
            </a:pP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Tokoh</a:t>
            </a: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Agama</a:t>
            </a:r>
          </a:p>
          <a:p>
            <a:pPr marL="225425" indent="-225425">
              <a:buFontTx/>
              <a:buChar char="•"/>
            </a:pP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Tokoh</a:t>
            </a: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spc="-150" dirty="0" err="1" smtClean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Masyarakat</a:t>
            </a:r>
            <a:endParaRPr lang="en-US" b="1" spc="-150" dirty="0">
              <a:solidFill>
                <a:srgbClr val="9900CC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8" name="AutoShape 16"/>
          <p:cNvSpPr>
            <a:spLocks noChangeArrowheads="1"/>
          </p:cNvSpPr>
          <p:nvPr/>
        </p:nvSpPr>
        <p:spPr bwMode="auto">
          <a:xfrm>
            <a:off x="6324600" y="2590800"/>
            <a:ext cx="2320636" cy="3200400"/>
          </a:xfrm>
          <a:prstGeom prst="roundRect">
            <a:avLst>
              <a:gd name="adj" fmla="val 578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225425" indent="-225425">
              <a:buFontTx/>
              <a:buChar char="•"/>
            </a:pPr>
            <a:r>
              <a:rPr lang="en-US" b="1" spc="-150" dirty="0" err="1" smtClean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Kerjasama</a:t>
            </a:r>
            <a:r>
              <a:rPr lang="en-US" b="1" spc="-150" dirty="0" smtClean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spc="-150" dirty="0" err="1" smtClean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dengan</a:t>
            </a:r>
            <a:r>
              <a:rPr lang="en-US" b="1" spc="-150" dirty="0" smtClean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b="1" spc="-150" dirty="0">
              <a:solidFill>
                <a:srgbClr val="9900CC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25425" indent="-225425"/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Partai</a:t>
            </a: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Politik</a:t>
            </a:r>
            <a:endParaRPr lang="en-US" b="1" spc="-150" dirty="0">
              <a:solidFill>
                <a:srgbClr val="9900CC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25425" indent="-225425">
              <a:buFontTx/>
              <a:buChar char="•"/>
            </a:pP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DPR RI/DPRD I</a:t>
            </a:r>
          </a:p>
          <a:p>
            <a:pPr marL="225425" indent="-225425"/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/DPRD II</a:t>
            </a:r>
          </a:p>
          <a:p>
            <a:pPr marL="225425" indent="-225425">
              <a:buFontTx/>
              <a:buChar char="•"/>
            </a:pP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DPD</a:t>
            </a:r>
          </a:p>
          <a:p>
            <a:pPr marL="225425" indent="-225425">
              <a:buFontTx/>
              <a:buChar char="•"/>
            </a:pP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Presiden</a:t>
            </a: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</a:t>
            </a: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Wakil</a:t>
            </a: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225425" indent="-225425"/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Presiden</a:t>
            </a:r>
            <a:endParaRPr lang="en-US" b="1" spc="-150" dirty="0">
              <a:solidFill>
                <a:srgbClr val="9900CC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25425" indent="-225425">
              <a:buFontTx/>
              <a:buChar char="•"/>
            </a:pP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Gubernur</a:t>
            </a: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</a:t>
            </a: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Wakil</a:t>
            </a: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pPr marL="225425" indent="-225425"/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</a:t>
            </a: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Gubernur</a:t>
            </a:r>
            <a:endParaRPr lang="en-US" b="1" spc="-150" dirty="0">
              <a:solidFill>
                <a:srgbClr val="9900CC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25425" indent="-225425">
              <a:buFontTx/>
              <a:buChar char="•"/>
            </a:pP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Bupati</a:t>
            </a:r>
            <a:r>
              <a:rPr lang="en-US" b="1" spc="-150" dirty="0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/</a:t>
            </a:r>
            <a:r>
              <a:rPr lang="en-US" b="1" spc="-150" dirty="0" err="1">
                <a:solidFill>
                  <a:srgbClr val="9900CC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Walikota</a:t>
            </a:r>
            <a:endParaRPr lang="en-US" b="1" spc="-150" dirty="0">
              <a:solidFill>
                <a:srgbClr val="9900CC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9" name="AutoShape 19"/>
          <p:cNvCxnSpPr>
            <a:cxnSpLocks noChangeShapeType="1"/>
          </p:cNvCxnSpPr>
          <p:nvPr/>
        </p:nvCxnSpPr>
        <p:spPr bwMode="auto">
          <a:xfrm>
            <a:off x="8839200" y="1676400"/>
            <a:ext cx="76200" cy="441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0" name="AutoShape 19"/>
          <p:cNvCxnSpPr>
            <a:cxnSpLocks noChangeShapeType="1"/>
            <a:endCxn id="14" idx="3"/>
          </p:cNvCxnSpPr>
          <p:nvPr/>
        </p:nvCxnSpPr>
        <p:spPr bwMode="auto">
          <a:xfrm rot="10800000">
            <a:off x="4918364" y="5981700"/>
            <a:ext cx="3997036" cy="381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1" name="AutoShape 17"/>
          <p:cNvCxnSpPr>
            <a:cxnSpLocks noChangeShapeType="1"/>
          </p:cNvCxnSpPr>
          <p:nvPr/>
        </p:nvCxnSpPr>
        <p:spPr bwMode="auto">
          <a:xfrm flipH="1">
            <a:off x="3442854" y="1066800"/>
            <a:ext cx="3221182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2" name="AutoShape 18"/>
          <p:cNvCxnSpPr>
            <a:cxnSpLocks noChangeShapeType="1"/>
          </p:cNvCxnSpPr>
          <p:nvPr/>
        </p:nvCxnSpPr>
        <p:spPr bwMode="auto">
          <a:xfrm flipH="1">
            <a:off x="5576454" y="1066800"/>
            <a:ext cx="1087582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" name="AutoShape 19"/>
          <p:cNvCxnSpPr>
            <a:cxnSpLocks noChangeShapeType="1"/>
          </p:cNvCxnSpPr>
          <p:nvPr/>
        </p:nvCxnSpPr>
        <p:spPr bwMode="auto">
          <a:xfrm>
            <a:off x="6664036" y="1066800"/>
            <a:ext cx="2175164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H="1">
            <a:off x="3332018" y="2133600"/>
            <a:ext cx="110836" cy="5715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5" name="AutoShape 22"/>
          <p:cNvCxnSpPr>
            <a:cxnSpLocks noChangeShapeType="1"/>
            <a:stCxn id="17" idx="2"/>
          </p:cNvCxnSpPr>
          <p:nvPr/>
        </p:nvCxnSpPr>
        <p:spPr bwMode="auto">
          <a:xfrm rot="16200000" flipH="1">
            <a:off x="5137150" y="2503632"/>
            <a:ext cx="774700" cy="346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6" name="AutoShape 23"/>
          <p:cNvCxnSpPr>
            <a:cxnSpLocks noChangeShapeType="1"/>
          </p:cNvCxnSpPr>
          <p:nvPr/>
        </p:nvCxnSpPr>
        <p:spPr bwMode="auto">
          <a:xfrm rot="5400000">
            <a:off x="7474527" y="2355273"/>
            <a:ext cx="457200" cy="1385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>
            <a:off x="6664036" y="1066800"/>
            <a:ext cx="1046018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8" name="AutoShape 24"/>
          <p:cNvCxnSpPr>
            <a:cxnSpLocks noChangeShapeType="1"/>
          </p:cNvCxnSpPr>
          <p:nvPr/>
        </p:nvCxnSpPr>
        <p:spPr bwMode="auto">
          <a:xfrm flipH="1" flipV="1">
            <a:off x="3581400" y="5257800"/>
            <a:ext cx="290946" cy="5334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7" grpId="0" animBg="1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0" name="Pentagon 19"/>
          <p:cNvSpPr/>
          <p:nvPr/>
        </p:nvSpPr>
        <p:spPr>
          <a:xfrm rot="5400000">
            <a:off x="4762500" y="-1409700"/>
            <a:ext cx="1524000" cy="5715000"/>
          </a:xfrm>
          <a:prstGeom prst="homePlate">
            <a:avLst/>
          </a:prstGeom>
          <a:solidFill>
            <a:srgbClr val="00FF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ideal,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kinerja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PGRI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Menuntut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dilaksanakannya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strategi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bersifat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 rot="5400000">
            <a:off x="3086100" y="1485900"/>
            <a:ext cx="16764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Strategi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sistematik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 rot="5400000">
            <a:off x="6286500" y="2705100"/>
            <a:ext cx="16764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Strategi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sinergik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 rot="5400000">
            <a:off x="3238500" y="3848100"/>
            <a:ext cx="1676400" cy="3276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Strategi</a:t>
            </a:r>
            <a:r>
              <a:rPr lang="en-US" sz="3600" b="1" dirty="0" smtClean="0">
                <a:solidFill>
                  <a:schemeClr val="tx1"/>
                </a:solidFill>
              </a:rPr>
              <a:t> </a:t>
            </a:r>
            <a:r>
              <a:rPr lang="en-US" sz="3600" b="1" dirty="0" err="1" smtClean="0">
                <a:solidFill>
                  <a:schemeClr val="tx1"/>
                </a:solidFill>
              </a:rPr>
              <a:t>simbolik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5" name="Pentagon 14">
            <a:hlinkClick r:id="rId5" action="ppaction://hlinksldjump"/>
          </p:cNvPr>
          <p:cNvSpPr/>
          <p:nvPr/>
        </p:nvSpPr>
        <p:spPr>
          <a:xfrm>
            <a:off x="152400" y="3352800"/>
            <a:ext cx="22098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Visi</a:t>
            </a:r>
            <a:r>
              <a:rPr lang="en-US" sz="1600" b="1" dirty="0" smtClean="0">
                <a:solidFill>
                  <a:schemeClr val="tx1"/>
                </a:solidFill>
              </a:rPr>
              <a:t>, </a:t>
            </a:r>
            <a:r>
              <a:rPr lang="en-US" sz="1600" b="1" dirty="0" err="1" smtClean="0">
                <a:solidFill>
                  <a:schemeClr val="tx1"/>
                </a:solidFill>
              </a:rPr>
              <a:t>Misi</a:t>
            </a:r>
            <a:r>
              <a:rPr lang="en-US" sz="1600" b="1" dirty="0" smtClean="0">
                <a:solidFill>
                  <a:schemeClr val="tx1"/>
                </a:solidFill>
              </a:rPr>
              <a:t>, &amp; </a:t>
            </a:r>
            <a:r>
              <a:rPr lang="en-US" sz="1600" b="1" dirty="0" err="1" smtClean="0">
                <a:solidFill>
                  <a:schemeClr val="tx1"/>
                </a:solidFill>
              </a:rPr>
              <a:t>Strategi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Pentagon 20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Pentagon 22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ntagon 7">
            <a:hlinkClick r:id="rId4" action="ppaction://hlinksldjump"/>
          </p:cNvPr>
          <p:cNvSpPr/>
          <p:nvPr/>
        </p:nvSpPr>
        <p:spPr>
          <a:xfrm>
            <a:off x="152400" y="4038600"/>
            <a:ext cx="22860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err="1" smtClean="0">
                <a:solidFill>
                  <a:schemeClr val="bg1"/>
                </a:solidFill>
              </a:rPr>
              <a:t>Nilai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Keterbukaan</a:t>
            </a:r>
            <a:r>
              <a:rPr lang="en-US" sz="1700" b="1" dirty="0" smtClean="0">
                <a:solidFill>
                  <a:schemeClr val="bg1"/>
                </a:solidFill>
              </a:rPr>
              <a:t> &amp; </a:t>
            </a:r>
            <a:r>
              <a:rPr lang="en-US" sz="1700" b="1" dirty="0" err="1" smtClean="0">
                <a:solidFill>
                  <a:schemeClr val="bg1"/>
                </a:solidFill>
              </a:rPr>
              <a:t>Lingkup</a:t>
            </a:r>
            <a:r>
              <a:rPr lang="en-US" sz="1700" b="1" dirty="0" smtClean="0">
                <a:solidFill>
                  <a:schemeClr val="bg1"/>
                </a:solidFill>
              </a:rPr>
              <a:t> </a:t>
            </a:r>
            <a:r>
              <a:rPr lang="en-US" sz="1700" b="1" dirty="0" err="1" smtClean="0">
                <a:solidFill>
                  <a:schemeClr val="bg1"/>
                </a:solidFill>
              </a:rPr>
              <a:t>Reformasi</a:t>
            </a:r>
            <a:r>
              <a:rPr lang="en-US" sz="1700" b="1" dirty="0" smtClean="0">
                <a:solidFill>
                  <a:schemeClr val="bg1"/>
                </a:solidFill>
              </a:rPr>
              <a:t> PGRI</a:t>
            </a:r>
            <a:endParaRPr lang="en-US" sz="17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6" name="Pentagon 15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Pentagon 12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Pentagon 13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Pentagon 14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47800" y="533400"/>
            <a:ext cx="6781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2060"/>
                </a:solidFill>
                <a:latin typeface="Eras Bold ITC" pitchFamily="34" charset="0"/>
              </a:rPr>
              <a:t>NILAI KETERBUKAAN &amp; LINGKUP REFORMASI PGRI</a:t>
            </a:r>
            <a:endParaRPr lang="en-US" sz="3200" b="1" dirty="0">
              <a:solidFill>
                <a:srgbClr val="002060"/>
              </a:solidFill>
              <a:latin typeface="Eras Bold ITC" pitchFamily="34" charset="0"/>
            </a:endParaRPr>
          </a:p>
        </p:txBody>
      </p:sp>
      <p:sp>
        <p:nvSpPr>
          <p:cNvPr id="18" name="Horizontal Scroll 17"/>
          <p:cNvSpPr/>
          <p:nvPr/>
        </p:nvSpPr>
        <p:spPr>
          <a:xfrm>
            <a:off x="2514600" y="1371600"/>
            <a:ext cx="6477000" cy="5181600"/>
          </a:xfrm>
          <a:prstGeom prst="horizontalScroll">
            <a:avLst>
              <a:gd name="adj" fmla="val 6006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id-ID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Reformasi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PGRI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visi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misi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terwujud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apabila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didasari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keterbukaan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ctr"/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10"/>
              </a:buBlip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Keterbukaan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partisipasi</a:t>
            </a:r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10"/>
              </a:buBlip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Keterbukaan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perbedaan</a:t>
            </a:r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10"/>
              </a:buBlip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Keterbukaan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konflik</a:t>
            </a:r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10"/>
              </a:buBlip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Keterbukaan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terhadap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pandangan</a:t>
            </a:r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refleksi</a:t>
            </a:r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10"/>
              </a:buBlip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Keterbukaan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kesalahan</a:t>
            </a:r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2" name="Quad Arrow Callout 11"/>
          <p:cNvSpPr/>
          <p:nvPr/>
        </p:nvSpPr>
        <p:spPr>
          <a:xfrm>
            <a:off x="3429000" y="1295400"/>
            <a:ext cx="4114800" cy="4191000"/>
          </a:xfrm>
          <a:prstGeom prst="quadArrowCallou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Reformasi</a:t>
            </a:r>
            <a:r>
              <a:rPr lang="en-US" sz="2000" b="1" dirty="0" smtClean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 PGRI </a:t>
            </a:r>
            <a:r>
              <a:rPr lang="en-US" sz="2000" b="1" dirty="0" err="1" smtClean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pada</a:t>
            </a:r>
            <a:r>
              <a:rPr lang="en-US" sz="2000" b="1" dirty="0" smtClean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garis</a:t>
            </a:r>
            <a:r>
              <a:rPr lang="en-US" sz="2000" b="1" dirty="0" smtClean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besarnya</a:t>
            </a:r>
            <a:r>
              <a:rPr lang="en-US" sz="2000" b="1" dirty="0" smtClean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mencakup</a:t>
            </a:r>
            <a:r>
              <a:rPr lang="en-US" sz="2000" b="1" dirty="0" smtClean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 4 </a:t>
            </a:r>
            <a:r>
              <a:rPr lang="en-US" sz="2000" b="1" dirty="0" err="1" smtClean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aspek</a:t>
            </a:r>
            <a:r>
              <a:rPr lang="en-US" sz="2000" b="1" dirty="0" smtClean="0">
                <a:solidFill>
                  <a:schemeClr val="tx1"/>
                </a:solidFill>
                <a:latin typeface="Arial Rounded MT Bold" pitchFamily="34" charset="0"/>
                <a:cs typeface="Arial" pitchFamily="34" charset="0"/>
              </a:rPr>
              <a:t> :</a:t>
            </a:r>
            <a:endParaRPr lang="en-US" sz="2000" b="1" dirty="0">
              <a:solidFill>
                <a:schemeClr val="tx1"/>
              </a:solidFill>
              <a:latin typeface="Arial Rounded MT Bold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581400" y="533400"/>
            <a:ext cx="351891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anklin Gothic Heavy" pitchFamily="34" charset="0"/>
              </a:rPr>
              <a:t>Aspek</a:t>
            </a:r>
            <a:r>
              <a:rPr 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anklin Gothic Heavy" pitchFamily="34" charset="0"/>
              </a:rPr>
              <a:t> </a:t>
            </a:r>
            <a:r>
              <a:rPr lang="en-US" sz="3600" b="1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anklin Gothic Heavy" pitchFamily="34" charset="0"/>
              </a:rPr>
              <a:t>Struktur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Franklin Gothic Heavy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7561065" y="2562035"/>
            <a:ext cx="1661993" cy="1656277"/>
          </a:xfrm>
          <a:prstGeom prst="rect">
            <a:avLst/>
          </a:prstGeom>
          <a:noFill/>
        </p:spPr>
        <p:txBody>
          <a:bodyPr vert="vert"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anklin Gothic Heavy" pitchFamily="34" charset="0"/>
              </a:rPr>
              <a:t>Aspek</a:t>
            </a:r>
            <a:r>
              <a:rPr 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anklin Gothic Heavy" pitchFamily="34" charset="0"/>
              </a:rPr>
              <a:t>  </a:t>
            </a:r>
            <a:r>
              <a:rPr lang="en-US" sz="3200" b="1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anklin Gothic Heavy" pitchFamily="34" charset="0"/>
              </a:rPr>
              <a:t>Sumber</a:t>
            </a:r>
            <a:r>
              <a:rPr lang="en-US" sz="32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anklin Gothic Heavy" pitchFamily="34" charset="0"/>
              </a:rPr>
              <a:t> </a:t>
            </a:r>
            <a:r>
              <a:rPr lang="en-US" sz="3200" b="1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anklin Gothic Heavy" pitchFamily="34" charset="0"/>
              </a:rPr>
              <a:t>Daya</a:t>
            </a:r>
            <a:endParaRPr lang="en-US" sz="32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Franklin Gothic Heavy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05200" y="5602069"/>
            <a:ext cx="39126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anklin Gothic Heavy" pitchFamily="34" charset="0"/>
              </a:rPr>
              <a:t>Aspek</a:t>
            </a:r>
            <a:r>
              <a:rPr 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anklin Gothic Heavy" pitchFamily="34" charset="0"/>
              </a:rPr>
              <a:t> </a:t>
            </a:r>
            <a:r>
              <a:rPr lang="en-US" sz="3600" b="1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anklin Gothic Heavy" pitchFamily="34" charset="0"/>
              </a:rPr>
              <a:t>Substansi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Franklin Gothic Heavy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 rot="5400000">
            <a:off x="2133600" y="2286000"/>
            <a:ext cx="1292662" cy="1905000"/>
          </a:xfrm>
          <a:prstGeom prst="rect">
            <a:avLst/>
          </a:prstGeom>
          <a:noFill/>
        </p:spPr>
        <p:txBody>
          <a:bodyPr vert="vert270"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anklin Gothic Heavy" pitchFamily="34" charset="0"/>
              </a:rPr>
              <a:t>Aspek</a:t>
            </a:r>
            <a:r>
              <a:rPr lang="en-US" sz="3600" b="1" spc="50" dirty="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anklin Gothic Heavy" pitchFamily="34" charset="0"/>
              </a:rPr>
              <a:t> </a:t>
            </a:r>
            <a:r>
              <a:rPr lang="en-US" sz="3600" b="1" spc="50" dirty="0" err="1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Franklin Gothic Heavy" pitchFamily="34" charset="0"/>
              </a:rPr>
              <a:t>Kultur</a:t>
            </a:r>
            <a:endParaRPr lang="en-US" sz="3600" b="1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Franklin Gothic Heavy" pitchFamily="34" charset="0"/>
            </a:endParaRPr>
          </a:p>
        </p:txBody>
      </p:sp>
      <p:sp>
        <p:nvSpPr>
          <p:cNvPr id="17" name="Pentagon 16">
            <a:hlinkClick r:id="rId5" action="ppaction://hlinksldjump"/>
          </p:cNvPr>
          <p:cNvSpPr/>
          <p:nvPr/>
        </p:nvSpPr>
        <p:spPr>
          <a:xfrm>
            <a:off x="152400" y="4038600"/>
            <a:ext cx="22860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 err="1" smtClean="0">
                <a:solidFill>
                  <a:schemeClr val="tx1"/>
                </a:solidFill>
              </a:rPr>
              <a:t>Nilai</a:t>
            </a:r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700" b="1" dirty="0" smtClean="0">
                <a:solidFill>
                  <a:schemeClr val="tx1"/>
                </a:solidFill>
              </a:rPr>
              <a:t> &amp; </a:t>
            </a:r>
            <a:r>
              <a:rPr lang="en-US" sz="1700" b="1" dirty="0" err="1" smtClean="0">
                <a:solidFill>
                  <a:schemeClr val="tx1"/>
                </a:solidFill>
              </a:rPr>
              <a:t>Lingkup</a:t>
            </a:r>
            <a:r>
              <a:rPr lang="en-US" sz="1700" b="1" dirty="0" smtClean="0">
                <a:solidFill>
                  <a:schemeClr val="tx1"/>
                </a:solidFill>
              </a:rPr>
              <a:t> </a:t>
            </a:r>
            <a:r>
              <a:rPr lang="en-US" sz="17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700" b="1" dirty="0" smtClean="0">
                <a:solidFill>
                  <a:schemeClr val="tx1"/>
                </a:solidFill>
              </a:rPr>
              <a:t> PGRI</a:t>
            </a:r>
            <a:endParaRPr lang="en-US" sz="1700" b="1" dirty="0">
              <a:solidFill>
                <a:schemeClr val="tx1"/>
              </a:solidFill>
            </a:endParaRPr>
          </a:p>
        </p:txBody>
      </p:sp>
      <p:sp>
        <p:nvSpPr>
          <p:cNvPr id="20" name="Pentagon 19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home.png">
            <a:hlinkClick r:id="rId10" action="ppaction://hlinksldjump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82000" y="6172200"/>
            <a:ext cx="685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>
            <a:hlinkClick r:id="rId4" action="ppaction://hlinksldjump"/>
          </p:cNvPr>
          <p:cNvSpPr/>
          <p:nvPr/>
        </p:nvSpPr>
        <p:spPr>
          <a:xfrm>
            <a:off x="152400" y="4724400"/>
            <a:ext cx="25146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PGRI </a:t>
            </a:r>
            <a:r>
              <a:rPr lang="en-US" sz="2000" b="1" dirty="0" err="1" smtClean="0">
                <a:solidFill>
                  <a:schemeClr val="tx1"/>
                </a:solidFill>
              </a:rPr>
              <a:t>Pada</a:t>
            </a:r>
            <a:r>
              <a:rPr lang="en-US" sz="2000" b="1" dirty="0" smtClean="0">
                <a:solidFill>
                  <a:schemeClr val="tx1"/>
                </a:solidFill>
              </a:rPr>
              <a:t> Era </a:t>
            </a:r>
            <a:r>
              <a:rPr lang="en-US" sz="2000" b="1" dirty="0" err="1" smtClean="0">
                <a:solidFill>
                  <a:schemeClr val="tx1"/>
                </a:solidFill>
              </a:rPr>
              <a:t>Otonomi</a:t>
            </a:r>
            <a:r>
              <a:rPr lang="en-US" sz="2000" b="1" dirty="0" smtClean="0">
                <a:solidFill>
                  <a:schemeClr val="tx1"/>
                </a:solidFill>
              </a:rPr>
              <a:t> Daerah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6" name="Pentagon 15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Pentagon 12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Pentagon 13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Pentagon 14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Pentagon 16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0" y="609600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solidFill>
                  <a:srgbClr val="7030A0"/>
                </a:solidFill>
                <a:latin typeface="Gill Sans Ultra Bold" pitchFamily="34" charset="0"/>
              </a:rPr>
              <a:t>PGRI PADA ERA OTONOMI DAERAH</a:t>
            </a:r>
            <a:endParaRPr lang="en-US" sz="3600" dirty="0">
              <a:solidFill>
                <a:srgbClr val="7030A0"/>
              </a:solidFill>
              <a:latin typeface="Gill Sans Ultra Bold" pitchFamily="34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86000" y="2133600"/>
            <a:ext cx="2781131" cy="3124200"/>
            <a:chOff x="2514600" y="2239536"/>
            <a:chExt cx="2328632" cy="1676400"/>
          </a:xfrm>
          <a:solidFill>
            <a:srgbClr val="FFCCFF"/>
          </a:solidFill>
        </p:grpSpPr>
        <p:sp>
          <p:nvSpPr>
            <p:cNvPr id="19" name="Oval 18"/>
            <p:cNvSpPr/>
            <p:nvPr/>
          </p:nvSpPr>
          <p:spPr>
            <a:xfrm>
              <a:off x="2514600" y="2239536"/>
              <a:ext cx="2286000" cy="1676400"/>
            </a:xfrm>
            <a:prstGeom prst="ellipse">
              <a:avLst/>
            </a:prstGeom>
            <a:grpFill/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59041" y="2674257"/>
              <a:ext cx="2284191" cy="710138"/>
            </a:xfrm>
            <a:prstGeom prst="rect">
              <a:avLst/>
            </a:prstGeom>
            <a:grpFill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cap="none" spc="0" dirty="0" smtClean="0">
                  <a:ln w="1143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solidFill>
                    <a:srgbClr val="6600CC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ERA</a:t>
              </a:r>
            </a:p>
            <a:p>
              <a:pPr algn="ctr"/>
              <a:r>
                <a:rPr lang="en-US" sz="4000" b="1" dirty="0" smtClean="0">
                  <a:ln w="1143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solidFill>
                    <a:srgbClr val="6600CC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REFORMASI</a:t>
              </a:r>
              <a:endParaRPr lang="en-US" sz="4000" b="1" cap="none" spc="0" dirty="0">
                <a:ln w="1143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rgbClr val="66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26" name="Right Arrow 25"/>
          <p:cNvSpPr/>
          <p:nvPr/>
        </p:nvSpPr>
        <p:spPr>
          <a:xfrm>
            <a:off x="5257800" y="3581400"/>
            <a:ext cx="9906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6362869" y="2209800"/>
            <a:ext cx="2730217" cy="3124200"/>
            <a:chOff x="2514600" y="2239536"/>
            <a:chExt cx="2286000" cy="1676400"/>
          </a:xfrm>
        </p:grpSpPr>
        <p:sp>
          <p:nvSpPr>
            <p:cNvPr id="28" name="Oval 27"/>
            <p:cNvSpPr/>
            <p:nvPr/>
          </p:nvSpPr>
          <p:spPr>
            <a:xfrm>
              <a:off x="2514600" y="2239536"/>
              <a:ext cx="2286000" cy="1676400"/>
            </a:xfrm>
            <a:prstGeom prst="ellipse">
              <a:avLst/>
            </a:prstGeom>
            <a:solidFill>
              <a:srgbClr val="FFCCFF"/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658552" y="2674257"/>
              <a:ext cx="2085170" cy="71013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flat" dir="tl">
                  <a:rot lat="0" lon="0" rev="6600000"/>
                </a:lightRig>
              </a:scene3d>
              <a:sp3d extrusionH="25400" contourW="8890">
                <a:bevelT w="38100" h="31750"/>
                <a:contourClr>
                  <a:schemeClr val="accent2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en-US" sz="4000" b="1" dirty="0" smtClean="0">
                  <a:ln w="1143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solidFill>
                    <a:srgbClr val="6600CC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OTONOMI </a:t>
              </a:r>
            </a:p>
            <a:p>
              <a:pPr algn="ctr"/>
              <a:r>
                <a:rPr lang="en-US" sz="4000" b="1" dirty="0" smtClean="0">
                  <a:ln w="11430"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  <a:solidFill>
                    <a:srgbClr val="6600CC"/>
                  </a:solidFill>
                  <a:effectLst>
                    <a:outerShdw blurRad="50800" dist="39000" dir="5460000" algn="tl">
                      <a:srgbClr val="000000">
                        <a:alpha val="38000"/>
                      </a:srgbClr>
                    </a:outerShdw>
                  </a:effectLst>
                </a:rPr>
                <a:t>DAERAH</a:t>
              </a:r>
              <a:endParaRPr lang="en-US" sz="4000" b="1" cap="none" spc="0" dirty="0" smtClean="0">
                <a:ln w="11430">
                  <a:solidFill>
                    <a:schemeClr val="tx2">
                      <a:lumMod val="60000"/>
                      <a:lumOff val="40000"/>
                    </a:schemeClr>
                  </a:solidFill>
                </a:ln>
                <a:solidFill>
                  <a:srgbClr val="6600CC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029200" y="3048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FontOnAStick" pitchFamily="2" charset="0"/>
              </a:rPr>
              <a:t>PGRI</a:t>
            </a:r>
            <a:endParaRPr lang="en-US" sz="3600" b="1" dirty="0">
              <a:latin typeface="FontOnAStick" pitchFamily="2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1447800" y="228600"/>
            <a:ext cx="7391400" cy="838200"/>
          </a:xfrm>
          <a:prstGeom prst="ellipse">
            <a:avLst/>
          </a:prstGeom>
          <a:solidFill>
            <a:srgbClr val="FF996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  <a:latin typeface="Arial Rounded MT Bold" pitchFamily="34" charset="0"/>
              </a:rPr>
              <a:t>PGRI </a:t>
            </a:r>
            <a:r>
              <a:rPr lang="en-US" sz="2000" b="1" dirty="0" err="1" smtClean="0">
                <a:solidFill>
                  <a:srgbClr val="7030A0"/>
                </a:solidFill>
                <a:latin typeface="Arial Rounded MT Bold" pitchFamily="34" charset="0"/>
              </a:rPr>
              <a:t>harus</a:t>
            </a:r>
            <a:r>
              <a:rPr lang="en-US" sz="2000" b="1" dirty="0" smtClean="0">
                <a:solidFill>
                  <a:srgbClr val="7030A0"/>
                </a:solidFill>
                <a:latin typeface="Arial Rounded MT Bold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Arial Rounded MT Bold" pitchFamily="34" charset="0"/>
              </a:rPr>
              <a:t>melakukan</a:t>
            </a:r>
            <a:r>
              <a:rPr lang="en-US" sz="2000" b="1" dirty="0" smtClean="0">
                <a:solidFill>
                  <a:srgbClr val="7030A0"/>
                </a:solidFill>
                <a:latin typeface="Arial Rounded MT Bold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Arial Rounded MT Bold" pitchFamily="34" charset="0"/>
              </a:rPr>
              <a:t>adaptasi</a:t>
            </a:r>
            <a:r>
              <a:rPr lang="en-US" sz="2000" b="1" dirty="0" smtClean="0">
                <a:solidFill>
                  <a:srgbClr val="7030A0"/>
                </a:solidFill>
                <a:latin typeface="Arial Rounded MT Bold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Arial Rounded MT Bold" pitchFamily="34" charset="0"/>
              </a:rPr>
              <a:t>terhadap</a:t>
            </a:r>
            <a:r>
              <a:rPr lang="en-US" sz="2000" b="1" dirty="0" smtClean="0">
                <a:solidFill>
                  <a:srgbClr val="7030A0"/>
                </a:solidFill>
                <a:latin typeface="Arial Rounded MT Bold" pitchFamily="34" charset="0"/>
              </a:rPr>
              <a:t> </a:t>
            </a:r>
            <a:r>
              <a:rPr lang="id-ID" sz="2000" b="1" dirty="0" smtClean="0">
                <a:solidFill>
                  <a:srgbClr val="7030A0"/>
                </a:solidFill>
                <a:latin typeface="Arial Rounded MT Bold" pitchFamily="34" charset="0"/>
              </a:rPr>
              <a:t>aspek-</a:t>
            </a:r>
            <a:r>
              <a:rPr lang="en-US" sz="2000" b="1" dirty="0" err="1" smtClean="0">
                <a:solidFill>
                  <a:srgbClr val="7030A0"/>
                </a:solidFill>
                <a:latin typeface="Arial Rounded MT Bold" pitchFamily="34" charset="0"/>
              </a:rPr>
              <a:t>aspek</a:t>
            </a:r>
            <a:r>
              <a:rPr lang="id-ID" sz="2000" b="1" dirty="0" smtClean="0">
                <a:solidFill>
                  <a:srgbClr val="7030A0"/>
                </a:solidFill>
                <a:latin typeface="Arial Rounded MT Bold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Arial Rounded MT Bold" pitchFamily="34" charset="0"/>
              </a:rPr>
              <a:t>sbb</a:t>
            </a:r>
            <a:r>
              <a:rPr lang="en-US" sz="2000" b="1" dirty="0" smtClean="0">
                <a:solidFill>
                  <a:srgbClr val="7030A0"/>
                </a:solidFill>
                <a:latin typeface="Arial Rounded MT Bold" pitchFamily="34" charset="0"/>
              </a:rPr>
              <a:t>:</a:t>
            </a:r>
            <a:endParaRPr lang="en-US" sz="2000" b="1" dirty="0">
              <a:solidFill>
                <a:srgbClr val="7030A0"/>
              </a:solidFill>
              <a:latin typeface="Arial Rounded MT Bold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43200" y="1143000"/>
            <a:ext cx="6172200" cy="1323439"/>
          </a:xfrm>
          <a:prstGeom prst="rect">
            <a:avLst/>
          </a:prstGeom>
          <a:ln w="28575"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2000" b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spek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2000" b="1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truktural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dilakukan</a:t>
            </a:r>
            <a:endParaRPr lang="en-US" sz="20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penyesuaian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struktur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semangat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otonomi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daerah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tanpa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kehilangan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jati</a:t>
            </a:r>
            <a:r>
              <a:rPr lang="id-ID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dirinya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3200" y="2438400"/>
            <a:ext cx="6172200" cy="101566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2000" b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spek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2000" b="1" dirty="0" err="1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ultur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dinamika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id-ID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lebih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demokratis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dan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terbuka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baik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maupun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luar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43200" y="3733800"/>
            <a:ext cx="6172200" cy="132343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2000" b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spek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2000" b="1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ubstansi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progam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PGRI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diusahakan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mampu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mengakomodasi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beragam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aspirasi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angotanya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kondisi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daerah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748455" y="5029200"/>
            <a:ext cx="6166945" cy="1323439"/>
          </a:xfrm>
          <a:prstGeom prst="rect">
            <a:avLst/>
          </a:prstGeom>
          <a:ln w="28575">
            <a:solidFill>
              <a:srgbClr val="00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2000" b="1" dirty="0" err="1" smtClean="0">
                <a:latin typeface="Arial" pitchFamily="34" charset="0"/>
                <a:cs typeface="Arial" pitchFamily="34" charset="0"/>
              </a:rPr>
              <a:t>A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spek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sz="2000" b="1" dirty="0" err="1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umber </a:t>
            </a:r>
            <a:r>
              <a:rPr lang="id-ID" sz="2000" b="1" dirty="0" err="1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aya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perlunya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SDM PGRI agar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lebih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mampu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memberikan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sumbangan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terhadap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pelaksanaan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otonomi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daerah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Pentagon 18">
            <a:hlinkClick r:id="rId5" action="ppaction://hlinksldjump"/>
          </p:cNvPr>
          <p:cNvSpPr/>
          <p:nvPr/>
        </p:nvSpPr>
        <p:spPr>
          <a:xfrm>
            <a:off x="152400" y="4724400"/>
            <a:ext cx="25146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PGRI </a:t>
            </a:r>
            <a:r>
              <a:rPr lang="en-US" sz="2000" b="1" dirty="0" err="1" smtClean="0">
                <a:solidFill>
                  <a:schemeClr val="tx1"/>
                </a:solidFill>
              </a:rPr>
              <a:t>Pada</a:t>
            </a:r>
            <a:r>
              <a:rPr lang="en-US" sz="2000" b="1" dirty="0" smtClean="0">
                <a:solidFill>
                  <a:schemeClr val="tx1"/>
                </a:solidFill>
              </a:rPr>
              <a:t> Era </a:t>
            </a:r>
            <a:r>
              <a:rPr lang="en-US" sz="2000" b="1" dirty="0" err="1" smtClean="0">
                <a:solidFill>
                  <a:schemeClr val="tx1"/>
                </a:solidFill>
              </a:rPr>
              <a:t>Otonomi</a:t>
            </a:r>
            <a:r>
              <a:rPr lang="en-US" sz="2000" b="1" dirty="0" smtClean="0">
                <a:solidFill>
                  <a:schemeClr val="tx1"/>
                </a:solidFill>
              </a:rPr>
              <a:t> Daerah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Pentagon 20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Pentagon 22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514600" y="429905"/>
            <a:ext cx="6172200" cy="1246495"/>
          </a:xfrm>
          <a:prstGeom prst="rect">
            <a:avLst/>
          </a:prstGeom>
          <a:solidFill>
            <a:srgbClr val="FFFFCC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500" b="1" dirty="0" err="1" smtClean="0">
                <a:solidFill>
                  <a:srgbClr val="FF0000"/>
                </a:solidFill>
                <a:latin typeface="Eras Bold ITC" pitchFamily="34" charset="0"/>
              </a:rPr>
              <a:t>Isu</a:t>
            </a:r>
            <a:r>
              <a:rPr lang="en-US" sz="2500" b="1" dirty="0" smtClean="0">
                <a:solidFill>
                  <a:srgbClr val="FF0000"/>
                </a:solidFill>
                <a:latin typeface="Eras Bold ITC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Eras Bold ITC" pitchFamily="34" charset="0"/>
              </a:rPr>
              <a:t>keorganisasian</a:t>
            </a:r>
            <a:r>
              <a:rPr lang="en-US" sz="2500" b="1" dirty="0" smtClean="0">
                <a:solidFill>
                  <a:srgbClr val="FF0000"/>
                </a:solidFill>
                <a:latin typeface="Eras Bold ITC" pitchFamily="34" charset="0"/>
              </a:rPr>
              <a:t> yang </a:t>
            </a:r>
            <a:r>
              <a:rPr lang="en-US" sz="2500" b="1" dirty="0" err="1" smtClean="0">
                <a:solidFill>
                  <a:srgbClr val="FF0000"/>
                </a:solidFill>
                <a:latin typeface="Eras Bold ITC" pitchFamily="34" charset="0"/>
              </a:rPr>
              <a:t>harus</a:t>
            </a:r>
            <a:r>
              <a:rPr lang="en-US" sz="2500" b="1" dirty="0" smtClean="0">
                <a:solidFill>
                  <a:srgbClr val="FF0000"/>
                </a:solidFill>
                <a:latin typeface="Eras Bold ITC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Eras Bold ITC" pitchFamily="34" charset="0"/>
              </a:rPr>
              <a:t>dicari</a:t>
            </a:r>
            <a:r>
              <a:rPr lang="en-US" sz="2500" b="1" dirty="0" smtClean="0">
                <a:solidFill>
                  <a:srgbClr val="FF0000"/>
                </a:solidFill>
                <a:latin typeface="Eras Bold ITC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Eras Bold ITC" pitchFamily="34" charset="0"/>
              </a:rPr>
              <a:t>solusinya</a:t>
            </a:r>
            <a:r>
              <a:rPr lang="en-US" sz="2500" b="1" dirty="0" smtClean="0">
                <a:solidFill>
                  <a:srgbClr val="FF0000"/>
                </a:solidFill>
                <a:latin typeface="Eras Bold ITC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Eras Bold ITC" pitchFamily="34" charset="0"/>
              </a:rPr>
              <a:t>dengan</a:t>
            </a:r>
            <a:r>
              <a:rPr lang="en-US" sz="2500" b="1" dirty="0" smtClean="0">
                <a:solidFill>
                  <a:srgbClr val="FF0000"/>
                </a:solidFill>
                <a:latin typeface="Eras Bold ITC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Eras Bold ITC" pitchFamily="34" charset="0"/>
              </a:rPr>
              <a:t>segera</a:t>
            </a:r>
            <a:r>
              <a:rPr lang="en-US" sz="2500" b="1" dirty="0" smtClean="0">
                <a:solidFill>
                  <a:srgbClr val="FF0000"/>
                </a:solidFill>
                <a:latin typeface="Eras Bold ITC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Eras Bold ITC" pitchFamily="34" charset="0"/>
              </a:rPr>
              <a:t>pada</a:t>
            </a:r>
            <a:r>
              <a:rPr lang="en-US" sz="2500" b="1" dirty="0" smtClean="0">
                <a:solidFill>
                  <a:srgbClr val="FF0000"/>
                </a:solidFill>
                <a:latin typeface="Eras Bold ITC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Eras Bold ITC" pitchFamily="34" charset="0"/>
              </a:rPr>
              <a:t>masa</a:t>
            </a:r>
            <a:r>
              <a:rPr lang="en-US" sz="2500" b="1" dirty="0" smtClean="0">
                <a:solidFill>
                  <a:srgbClr val="FF0000"/>
                </a:solidFill>
                <a:latin typeface="Eras Bold ITC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Eras Bold ITC" pitchFamily="34" charset="0"/>
              </a:rPr>
              <a:t>otonomi</a:t>
            </a:r>
            <a:r>
              <a:rPr lang="en-US" sz="2500" b="1" dirty="0" smtClean="0">
                <a:solidFill>
                  <a:srgbClr val="FF0000"/>
                </a:solidFill>
                <a:latin typeface="Eras Bold ITC" pitchFamily="34" charset="0"/>
              </a:rPr>
              <a:t> </a:t>
            </a:r>
            <a:r>
              <a:rPr lang="en-US" sz="2500" b="1" dirty="0" err="1" smtClean="0">
                <a:solidFill>
                  <a:srgbClr val="FF0000"/>
                </a:solidFill>
                <a:latin typeface="Eras Bold ITC" pitchFamily="34" charset="0"/>
              </a:rPr>
              <a:t>daerah</a:t>
            </a:r>
            <a:r>
              <a:rPr lang="en-US" sz="2500" b="1" dirty="0" smtClean="0">
                <a:solidFill>
                  <a:srgbClr val="FF0000"/>
                </a:solidFill>
                <a:latin typeface="Eras Bold ITC" pitchFamily="34" charset="0"/>
              </a:rPr>
              <a:t> :</a:t>
            </a:r>
            <a:endParaRPr lang="en-US" sz="2500" b="1" dirty="0">
              <a:solidFill>
                <a:srgbClr val="FF0000"/>
              </a:solidFill>
              <a:latin typeface="Eras Bold ITC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43200" y="2211050"/>
            <a:ext cx="6019800" cy="1446550"/>
          </a:xfrm>
          <a:prstGeom prst="rect">
            <a:avLst/>
          </a:prstGeom>
          <a:ln w="28575">
            <a:solidFill>
              <a:srgbClr val="00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1775" indent="-231775" algn="just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Otonomi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daerah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sudah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bergulir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dan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itu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adaptasi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PGRI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baik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tingkat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pengurus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besar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maupun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daerah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cepat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3200" y="4158496"/>
            <a:ext cx="6019800" cy="2123658"/>
          </a:xfrm>
          <a:prstGeom prst="rect">
            <a:avLst/>
          </a:prstGeom>
          <a:ln w="28575"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1775" indent="-231775" algn="just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Adaptasi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daam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konteks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otonomi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daerah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, PGRI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daerah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memliki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kualitas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keberdayaan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kemandirian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kreativitas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dan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wawasan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unggul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mewujudkan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kinerjanya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Pentagon 17">
            <a:hlinkClick r:id="rId5" action="ppaction://hlinksldjump"/>
          </p:cNvPr>
          <p:cNvSpPr/>
          <p:nvPr/>
        </p:nvSpPr>
        <p:spPr>
          <a:xfrm>
            <a:off x="152400" y="4724400"/>
            <a:ext cx="25146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PGRI </a:t>
            </a:r>
            <a:r>
              <a:rPr lang="en-US" sz="2000" b="1" dirty="0" err="1" smtClean="0">
                <a:solidFill>
                  <a:schemeClr val="tx1"/>
                </a:solidFill>
              </a:rPr>
              <a:t>Pada</a:t>
            </a:r>
            <a:r>
              <a:rPr lang="en-US" sz="2000" b="1" dirty="0" smtClean="0">
                <a:solidFill>
                  <a:schemeClr val="tx1"/>
                </a:solidFill>
              </a:rPr>
              <a:t> Era </a:t>
            </a:r>
            <a:r>
              <a:rPr lang="en-US" sz="2000" b="1" dirty="0" err="1" smtClean="0">
                <a:solidFill>
                  <a:schemeClr val="tx1"/>
                </a:solidFill>
              </a:rPr>
              <a:t>Otonomi</a:t>
            </a:r>
            <a:r>
              <a:rPr lang="en-US" sz="2000" b="1" dirty="0" smtClean="0">
                <a:solidFill>
                  <a:schemeClr val="tx1"/>
                </a:solidFill>
              </a:rPr>
              <a:t> Daerah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Pentagon 20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Pentagon 21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Pentagon 23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743200" y="1905000"/>
            <a:ext cx="6019800" cy="1200329"/>
          </a:xfrm>
          <a:prstGeom prst="rect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1775" indent="-231775" algn="just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3. Program – program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kerja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harus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terfokus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amanat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anggota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dan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sesuai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kondisi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daerahnya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67000" y="3429000"/>
            <a:ext cx="6172200" cy="1569660"/>
          </a:xfrm>
          <a:prstGeom prst="rect">
            <a:avLst/>
          </a:prstGeom>
          <a:ln w="28575">
            <a:solidFill>
              <a:srgbClr val="FF993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1775" indent="-231775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Kualitas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sumber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daya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manusia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PGRI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modal utama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mewujudkan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kinerja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era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otonomi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daerah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. 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Pentagon 17">
            <a:hlinkClick r:id="rId5" action="ppaction://hlinksldjump"/>
          </p:cNvPr>
          <p:cNvSpPr/>
          <p:nvPr/>
        </p:nvSpPr>
        <p:spPr>
          <a:xfrm>
            <a:off x="152400" y="4724400"/>
            <a:ext cx="2514600" cy="7620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PGRI </a:t>
            </a:r>
            <a:r>
              <a:rPr lang="en-US" sz="2000" b="1" dirty="0" err="1" smtClean="0">
                <a:solidFill>
                  <a:schemeClr val="tx1"/>
                </a:solidFill>
              </a:rPr>
              <a:t>Pada</a:t>
            </a:r>
            <a:r>
              <a:rPr lang="en-US" sz="2000" b="1" dirty="0" smtClean="0">
                <a:solidFill>
                  <a:schemeClr val="tx1"/>
                </a:solidFill>
              </a:rPr>
              <a:t> Era </a:t>
            </a:r>
            <a:r>
              <a:rPr lang="en-US" sz="2000" b="1" dirty="0" err="1" smtClean="0">
                <a:solidFill>
                  <a:schemeClr val="tx1"/>
                </a:solidFill>
              </a:rPr>
              <a:t>Otonomi</a:t>
            </a:r>
            <a:r>
              <a:rPr lang="en-US" sz="2000" b="1" dirty="0" smtClean="0">
                <a:solidFill>
                  <a:schemeClr val="tx1"/>
                </a:solidFill>
              </a:rPr>
              <a:t> Daerah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Pentagon 20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Pentagon 21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Pentagon 23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pic>
        <p:nvPicPr>
          <p:cNvPr id="27" name="Picture 26" descr="home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458200" y="5562600"/>
            <a:ext cx="685800" cy="685800"/>
          </a:xfrm>
          <a:prstGeom prst="rect">
            <a:avLst/>
          </a:prstGeom>
        </p:spPr>
      </p:pic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>
            <a:hlinkClick r:id="rId4" action="ppaction://hlinksldjump"/>
          </p:cNvPr>
          <p:cNvSpPr/>
          <p:nvPr/>
        </p:nvSpPr>
        <p:spPr>
          <a:xfrm>
            <a:off x="152400" y="1295400"/>
            <a:ext cx="2209800" cy="6858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Pengetahuan  </a:t>
            </a:r>
            <a:r>
              <a:rPr lang="en-US" b="1" dirty="0" err="1" smtClean="0">
                <a:solidFill>
                  <a:schemeClr val="bg1"/>
                </a:solidFill>
              </a:rPr>
              <a:t>Dasa</a:t>
            </a:r>
            <a:r>
              <a:rPr lang="en-US" b="1" dirty="0" err="1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38400" y="1524000"/>
            <a:ext cx="6324600" cy="27853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35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Menurut</a:t>
            </a:r>
            <a:r>
              <a:rPr lang="en-US" sz="35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 </a:t>
            </a:r>
            <a:r>
              <a:rPr lang="en-US" sz="35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etimologi</a:t>
            </a:r>
            <a:r>
              <a:rPr lang="en-US" sz="35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 </a:t>
            </a:r>
            <a:r>
              <a:rPr lang="en-US" sz="35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bahasa</a:t>
            </a:r>
            <a:r>
              <a:rPr lang="en-US" sz="35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, </a:t>
            </a:r>
            <a:r>
              <a:rPr lang="en-US" sz="35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Reformasi</a:t>
            </a:r>
            <a:r>
              <a:rPr lang="en-US" sz="35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 </a:t>
            </a:r>
            <a:r>
              <a:rPr lang="en-US" sz="35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berasal</a:t>
            </a:r>
            <a:r>
              <a:rPr lang="en-US" sz="35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 </a:t>
            </a:r>
            <a:r>
              <a:rPr lang="en-US" sz="35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dari</a:t>
            </a:r>
            <a:r>
              <a:rPr lang="en-US" sz="35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 </a:t>
            </a:r>
            <a:r>
              <a:rPr lang="en-US" sz="35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bahasa</a:t>
            </a:r>
            <a:r>
              <a:rPr lang="en-US" sz="35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 </a:t>
            </a:r>
            <a:r>
              <a:rPr lang="en-US" sz="35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Inggris</a:t>
            </a:r>
            <a:r>
              <a:rPr lang="en-US" sz="35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, “</a:t>
            </a:r>
            <a:r>
              <a:rPr lang="en-US" sz="3500" b="1" i="1" dirty="0" smtClean="0">
                <a:solidFill>
                  <a:sysClr val="windowText" lastClr="000000"/>
                </a:solidFill>
                <a:latin typeface="Arial Narrow" pitchFamily="34" charset="0"/>
              </a:rPr>
              <a:t>Re</a:t>
            </a:r>
            <a:r>
              <a:rPr lang="en-US" sz="35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” </a:t>
            </a:r>
            <a:r>
              <a:rPr lang="en-US" sz="35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artinya</a:t>
            </a:r>
            <a:r>
              <a:rPr lang="en-US" sz="35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 </a:t>
            </a:r>
            <a:r>
              <a:rPr lang="en-US" sz="35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kembali</a:t>
            </a:r>
            <a:r>
              <a:rPr lang="en-US" sz="35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 </a:t>
            </a:r>
            <a:r>
              <a:rPr lang="en-US" sz="35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dan</a:t>
            </a:r>
            <a:r>
              <a:rPr lang="en-US" sz="35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 “</a:t>
            </a:r>
            <a:r>
              <a:rPr lang="en-US" sz="3500" b="1" i="1" dirty="0" smtClean="0">
                <a:solidFill>
                  <a:sysClr val="windowText" lastClr="000000"/>
                </a:solidFill>
                <a:latin typeface="Arial Narrow" pitchFamily="34" charset="0"/>
              </a:rPr>
              <a:t>Formation </a:t>
            </a:r>
            <a:r>
              <a:rPr lang="en-US" sz="35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atau</a:t>
            </a:r>
            <a:r>
              <a:rPr lang="en-US" sz="35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 </a:t>
            </a:r>
            <a:r>
              <a:rPr lang="en-US" sz="3500" b="1" i="1" dirty="0" smtClean="0">
                <a:solidFill>
                  <a:sysClr val="windowText" lastClr="000000"/>
                </a:solidFill>
                <a:latin typeface="Arial Narrow" pitchFamily="34" charset="0"/>
              </a:rPr>
              <a:t>Form</a:t>
            </a:r>
            <a:r>
              <a:rPr lang="en-US" sz="35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” </a:t>
            </a:r>
            <a:r>
              <a:rPr lang="en-US" sz="35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artinya</a:t>
            </a:r>
            <a:r>
              <a:rPr lang="en-US" sz="35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 </a:t>
            </a:r>
            <a:r>
              <a:rPr lang="en-US" sz="3500" b="1" dirty="0" err="1" smtClean="0">
                <a:solidFill>
                  <a:sysClr val="windowText" lastClr="000000"/>
                </a:solidFill>
                <a:latin typeface="Arial Narrow" pitchFamily="34" charset="0"/>
              </a:rPr>
              <a:t>bentuk</a:t>
            </a:r>
            <a:r>
              <a:rPr lang="en-US" sz="3500" dirty="0" smtClean="0">
                <a:solidFill>
                  <a:sysClr val="windowText" lastClr="000000"/>
                </a:solidFill>
                <a:latin typeface="Arial Narrow" pitchFamily="34" charset="0"/>
              </a:rPr>
              <a:t>..</a:t>
            </a:r>
            <a:endParaRPr lang="en-US" sz="3500" dirty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57400" y="540603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66"/>
                </a:solidFill>
                <a:latin typeface="Eras Bold ITC" pitchFamily="34" charset="0"/>
              </a:rPr>
              <a:t>Pengetahuan </a:t>
            </a:r>
            <a:r>
              <a:rPr lang="en-US" sz="4800" dirty="0" err="1" smtClean="0">
                <a:solidFill>
                  <a:srgbClr val="FF0066"/>
                </a:solidFill>
                <a:latin typeface="Eras Bold ITC" pitchFamily="34" charset="0"/>
              </a:rPr>
              <a:t>Dasar</a:t>
            </a:r>
            <a:endParaRPr lang="en-US" sz="4800" dirty="0">
              <a:solidFill>
                <a:srgbClr val="FF0066"/>
              </a:solidFill>
              <a:latin typeface="Eras Bold ITC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9800" y="4343400"/>
            <a:ext cx="6629400" cy="1754326"/>
          </a:xfrm>
          <a:prstGeom prst="rect">
            <a:avLst/>
          </a:prstGeom>
          <a:solidFill>
            <a:srgbClr val="FFFFCC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  <a:latin typeface="Arial Narrow" pitchFamily="34" charset="0"/>
              </a:rPr>
              <a:t>Jadi</a:t>
            </a:r>
            <a:r>
              <a:rPr lang="en-US" sz="3600" b="1" dirty="0" smtClean="0">
                <a:solidFill>
                  <a:srgbClr val="FF0000"/>
                </a:solidFill>
                <a:latin typeface="Arial Narrow" pitchFamily="34" charset="0"/>
              </a:rPr>
              <a:t>, </a:t>
            </a:r>
            <a:r>
              <a:rPr lang="en-US" sz="3600" b="1" dirty="0" err="1" smtClean="0">
                <a:solidFill>
                  <a:srgbClr val="FF0000"/>
                </a:solidFill>
                <a:latin typeface="Arial Narrow" pitchFamily="34" charset="0"/>
              </a:rPr>
              <a:t>Reformasi</a:t>
            </a:r>
            <a:r>
              <a:rPr lang="en-US" sz="36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 Narrow" pitchFamily="34" charset="0"/>
              </a:rPr>
              <a:t>adalah</a:t>
            </a:r>
            <a:r>
              <a:rPr lang="en-US" sz="36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 Narrow" pitchFamily="34" charset="0"/>
              </a:rPr>
              <a:t>membentuk</a:t>
            </a:r>
            <a:r>
              <a:rPr lang="en-US" sz="36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 Narrow" pitchFamily="34" charset="0"/>
              </a:rPr>
              <a:t>kembali</a:t>
            </a:r>
            <a:r>
              <a:rPr lang="en-US" sz="3600" b="1" dirty="0" smtClean="0">
                <a:solidFill>
                  <a:srgbClr val="FF0000"/>
                </a:solidFill>
                <a:latin typeface="Arial Narrow" pitchFamily="34" charset="0"/>
              </a:rPr>
              <a:t>, </a:t>
            </a:r>
            <a:r>
              <a:rPr lang="en-US" sz="3600" b="1" dirty="0" err="1" smtClean="0">
                <a:solidFill>
                  <a:srgbClr val="FF0000"/>
                </a:solidFill>
                <a:latin typeface="Arial Narrow" pitchFamily="34" charset="0"/>
              </a:rPr>
              <a:t>memperbaharui</a:t>
            </a:r>
            <a:r>
              <a:rPr lang="en-US" sz="36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 Narrow" pitchFamily="34" charset="0"/>
              </a:rPr>
              <a:t>atau</a:t>
            </a:r>
            <a:r>
              <a:rPr lang="en-US" sz="36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 Narrow" pitchFamily="34" charset="0"/>
              </a:rPr>
              <a:t>menata</a:t>
            </a:r>
            <a:r>
              <a:rPr lang="en-US" sz="3600" b="1" dirty="0" smtClean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Arial Narrow" pitchFamily="34" charset="0"/>
              </a:rPr>
              <a:t>kembali</a:t>
            </a:r>
            <a:r>
              <a:rPr lang="en-US" sz="3600" b="1" dirty="0" smtClean="0">
                <a:solidFill>
                  <a:srgbClr val="FF0000"/>
                </a:solidFill>
                <a:latin typeface="Arial Narrow" pitchFamily="34" charset="0"/>
              </a:rPr>
              <a:t>.</a:t>
            </a:r>
            <a:endParaRPr lang="en-US" sz="320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ntagon 9">
            <a:hlinkClick r:id="rId4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6" name="Pentagon 15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Pentagon 12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Pentagon 13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Pentagon 14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Pentagon 16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18" name="Pentagon 17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57400" y="533400"/>
            <a:ext cx="6781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spc="300" dirty="0" smtClean="0">
                <a:solidFill>
                  <a:srgbClr val="002060"/>
                </a:solidFill>
                <a:latin typeface="Eras Bold ITC" pitchFamily="34" charset="0"/>
              </a:rPr>
              <a:t>PERTANGGUNGJAWABAN PENGURUS BESAR PGRI DI ERA REFORMASI :</a:t>
            </a:r>
            <a:endParaRPr lang="en-US" sz="2500" b="1" spc="300" dirty="0">
              <a:solidFill>
                <a:srgbClr val="002060"/>
              </a:solidFill>
              <a:latin typeface="Eras Bold ITC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286000" y="1828800"/>
            <a:ext cx="5715000" cy="1676400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Pengurus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besar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wajib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menyampaikan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laporan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pertanggungjawaban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akhir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masa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baktinya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Dan</a:t>
            </a:r>
            <a:r>
              <a:rPr lang="id-ID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diakhiri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kongres</a:t>
            </a:r>
            <a:endParaRPr lang="en-US" sz="2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Left-Up Arrow 21"/>
          <p:cNvSpPr/>
          <p:nvPr/>
        </p:nvSpPr>
        <p:spPr>
          <a:xfrm rot="16200000">
            <a:off x="11010900" y="2400300"/>
            <a:ext cx="1219200" cy="990600"/>
          </a:xfrm>
          <a:prstGeom prst="leftUpArrow">
            <a:avLst>
              <a:gd name="adj1" fmla="val 25000"/>
              <a:gd name="adj2" fmla="val 20192"/>
              <a:gd name="adj3" fmla="val 25000"/>
            </a:avLst>
          </a:prstGeom>
          <a:solidFill>
            <a:srgbClr val="FFFFCC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3733800"/>
            <a:ext cx="6248400" cy="2455333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Dalam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kongres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setidaknya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harus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memuat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3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acara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pokok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yaitu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Laporan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pertanggungjawaban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pengurus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besar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Penetapan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program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kerja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5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tahun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akan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datang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Melaksanakan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pemilihan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Pengurus</a:t>
            </a:r>
            <a:r>
              <a: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Besar</a:t>
            </a:r>
            <a:endParaRPr lang="en-US" sz="22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8077200" y="2362200"/>
            <a:ext cx="533400" cy="1143000"/>
            <a:chOff x="8077200" y="2362200"/>
            <a:chExt cx="762000" cy="1371600"/>
          </a:xfrm>
        </p:grpSpPr>
        <p:sp>
          <p:nvSpPr>
            <p:cNvPr id="23" name="Left Arrow 22"/>
            <p:cNvSpPr/>
            <p:nvPr/>
          </p:nvSpPr>
          <p:spPr>
            <a:xfrm>
              <a:off x="8077200" y="2362200"/>
              <a:ext cx="6858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Arrow 24"/>
            <p:cNvSpPr/>
            <p:nvPr/>
          </p:nvSpPr>
          <p:spPr>
            <a:xfrm rot="16200000">
              <a:off x="8077200" y="2971800"/>
              <a:ext cx="1295400" cy="22860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2209800" y="762000"/>
            <a:ext cx="2514600" cy="1447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Masa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bakti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pengurus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besar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kongres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XVIII,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28 NOV 1998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876800" y="1219200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5867400" y="838200"/>
            <a:ext cx="2743200" cy="14478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tema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“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Reformasi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PGRI“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7086600" y="2438400"/>
            <a:ext cx="5334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5943600" y="3733800"/>
            <a:ext cx="2743200" cy="2057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Pengurus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besar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mulai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melaksanakan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programnya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secara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Nasional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Left Arrow 27"/>
          <p:cNvSpPr/>
          <p:nvPr/>
        </p:nvSpPr>
        <p:spPr>
          <a:xfrm>
            <a:off x="5105400" y="4267200"/>
            <a:ext cx="6858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2209800" y="2895600"/>
            <a:ext cx="2743200" cy="2819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Pengurus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besar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harus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melaksanakan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kegiatan-kegiatan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selanjutnya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mencapai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tujuan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sasaran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telah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ditetapkan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Pentagon 19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Pentagon 20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Pentagon 21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Pentagon 23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0" name="Pentagon 29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Pentagon 30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2" name="Pentagon 31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 rot="5400000">
            <a:off x="4495800" y="-1981200"/>
            <a:ext cx="1676400" cy="64008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300" b="1" dirty="0" err="1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Aktivitas</a:t>
            </a:r>
            <a:r>
              <a:rPr lang="en-US" sz="23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pengurus</a:t>
            </a:r>
            <a:r>
              <a:rPr lang="en-US" sz="23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besar</a:t>
            </a:r>
            <a:r>
              <a:rPr lang="en-US" sz="23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selanjutnya</a:t>
            </a:r>
            <a:r>
              <a:rPr lang="en-US" sz="23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300" b="1" dirty="0" err="1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adalah</a:t>
            </a:r>
            <a:r>
              <a:rPr lang="en-US" sz="23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merancang</a:t>
            </a:r>
            <a:r>
              <a:rPr lang="en-US" sz="23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 dan </a:t>
            </a:r>
            <a:r>
              <a:rPr lang="en-US" sz="2300" b="1" dirty="0" err="1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melaksanakan</a:t>
            </a:r>
            <a:r>
              <a:rPr lang="en-US" sz="23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penataan</a:t>
            </a:r>
            <a:r>
              <a:rPr lang="en-US" sz="23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organisasi</a:t>
            </a:r>
            <a:r>
              <a:rPr lang="en-US" sz="23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baik</a:t>
            </a:r>
            <a:r>
              <a:rPr lang="en-US" sz="23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kenganggotaan</a:t>
            </a:r>
            <a:r>
              <a:rPr lang="en-US" sz="23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maupun</a:t>
            </a:r>
            <a:r>
              <a:rPr lang="en-US" sz="23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kelembagaan</a:t>
            </a:r>
            <a:r>
              <a:rPr lang="en-US" sz="23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sebagai</a:t>
            </a:r>
            <a:r>
              <a:rPr lang="en-US" sz="2300" b="1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300" b="1" dirty="0" err="1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berikut</a:t>
            </a:r>
            <a:r>
              <a:rPr lang="en-US" sz="2300" dirty="0" smtClean="0">
                <a:solidFill>
                  <a:srgbClr val="6600CC"/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300" dirty="0">
              <a:solidFill>
                <a:srgbClr val="66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09800" y="2209800"/>
            <a:ext cx="6781800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lphaLcPeriod"/>
              <a:tabLst>
                <a:tab pos="231775" algn="l"/>
              </a:tabLst>
            </a:pP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Merancang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format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pengembangan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dan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pendataan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mengenai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tingkat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organisasi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dan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perangkat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kelengkapan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organisasi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PGRI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sesuai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dengan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perkembangan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daerah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.</a:t>
            </a:r>
          </a:p>
          <a:p>
            <a:pPr marL="457200" indent="-457200">
              <a:buFont typeface="+mj-lt"/>
              <a:buAutoNum type="alphaLcPeriod"/>
              <a:tabLst>
                <a:tab pos="231775" algn="l"/>
              </a:tabLst>
            </a:pPr>
            <a:endParaRPr lang="en-US" sz="300" b="1" dirty="0" smtClean="0">
              <a:latin typeface="Century Gothic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lphaLcPeriod"/>
              <a:tabLst>
                <a:tab pos="231775" algn="l"/>
              </a:tabLst>
            </a:pPr>
            <a:endParaRPr lang="en-US" sz="300" b="1" dirty="0" smtClean="0">
              <a:latin typeface="Century Gothic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lphaLcPeriod"/>
              <a:tabLst>
                <a:tab pos="231775" algn="l"/>
              </a:tabLst>
            </a:pPr>
            <a:endParaRPr lang="en-US" sz="300" b="1" dirty="0" smtClean="0">
              <a:latin typeface="Century Gothic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lphaLcPeriod"/>
              <a:tabLst>
                <a:tab pos="231775" algn="l"/>
              </a:tabLst>
            </a:pP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Melaksanakan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penerbitan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kartu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anggota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PGRI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secara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bertahap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yang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memiliki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masa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berlaku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5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tahun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,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maka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PB PGRI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telah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mengeluarkan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SK No.</a:t>
            </a:r>
            <a:r>
              <a:rPr lang="id-ID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646/SK/PB/XVIII/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Tanggal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16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Desember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1999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tentang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Penetapan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Ketentuan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Kartu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Tanda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Century Gothic" pitchFamily="34" charset="0"/>
                <a:cs typeface="Arial" pitchFamily="34" charset="0"/>
              </a:rPr>
              <a:t>Anggota</a:t>
            </a:r>
            <a:r>
              <a:rPr lang="en-US" sz="2200" b="1" dirty="0" smtClean="0">
                <a:latin typeface="Century Gothic" pitchFamily="34" charset="0"/>
                <a:cs typeface="Arial" pitchFamily="34" charset="0"/>
              </a:rPr>
              <a:t> PGRI</a:t>
            </a:r>
          </a:p>
          <a:p>
            <a:pPr marL="457200" indent="-457200">
              <a:buFont typeface="+mj-lt"/>
              <a:buAutoNum type="alphaLcPeriod"/>
              <a:tabLst>
                <a:tab pos="231775" algn="l"/>
              </a:tabLst>
            </a:pPr>
            <a:endParaRPr lang="en-US" sz="600" b="1" dirty="0" smtClean="0">
              <a:latin typeface="Century Gothic" pitchFamily="34" charset="0"/>
              <a:cs typeface="Arial" pitchFamily="34" charset="0"/>
            </a:endParaRPr>
          </a:p>
          <a:p>
            <a:pPr marL="457200" indent="-457200">
              <a:buFont typeface="+mj-lt"/>
              <a:buAutoNum type="alphaLcPeriod"/>
              <a:tabLst>
                <a:tab pos="231775" algn="l"/>
              </a:tabLst>
            </a:pPr>
            <a:endParaRPr lang="en-US" sz="600" b="1" dirty="0" smtClean="0">
              <a:latin typeface="Century Gothic" pitchFamily="34" charset="0"/>
              <a:cs typeface="Arial" pitchFamily="34" charset="0"/>
            </a:endParaRPr>
          </a:p>
        </p:txBody>
      </p:sp>
      <p:sp>
        <p:nvSpPr>
          <p:cNvPr id="12" name="Pentagon 11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Pentagon 18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Pentagon 19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Pentagon 20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Pentagon 22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26" name="Pentagon 25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09800" y="762000"/>
            <a:ext cx="6781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lphaLcPeriod" startAt="3"/>
            </a:pP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Mengaktualisasikan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forum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organisasi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dan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tugas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konstitusi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oganisasi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sekaligus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pembinaan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anggota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di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daerah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.</a:t>
            </a:r>
          </a:p>
          <a:p>
            <a:pPr marL="514350" indent="-514350"/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	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Kon</a:t>
            </a:r>
            <a:r>
              <a:rPr lang="id-ID" sz="2400" b="1" dirty="0" smtClean="0">
                <a:latin typeface="Century Gothic" pitchFamily="34" charset="0"/>
                <a:cs typeface="Arial" pitchFamily="34" charset="0"/>
              </a:rPr>
              <a:t>f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erensi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Pusat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(KONPUS)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pertama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tahun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1999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dilakukan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setelah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8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bulan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PB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memangku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jabatan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masa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bhakti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XVIII.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Kon</a:t>
            </a:r>
            <a:r>
              <a:rPr lang="id-ID" sz="2400" b="1" dirty="0" smtClean="0">
                <a:latin typeface="Century Gothic" pitchFamily="34" charset="0"/>
                <a:cs typeface="Arial" pitchFamily="34" charset="0"/>
              </a:rPr>
              <a:t>f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erensi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Pusat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(KONPUS)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merupakan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forum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tertinggi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organisasi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setelah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kongres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(Forum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Konsolidasi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Century Gothic" pitchFamily="34" charset="0"/>
                <a:cs typeface="Arial" pitchFamily="34" charset="0"/>
              </a:rPr>
              <a:t>Tahunan</a:t>
            </a:r>
            <a:r>
              <a:rPr lang="en-US" sz="2400" b="1" dirty="0" smtClean="0">
                <a:latin typeface="Century Gothic" pitchFamily="34" charset="0"/>
                <a:cs typeface="Arial" pitchFamily="34" charset="0"/>
              </a:rPr>
              <a:t>)</a:t>
            </a:r>
          </a:p>
          <a:p>
            <a:pPr marL="514350" indent="-514350">
              <a:buAutoNum type="alphaLcPeriod" startAt="3"/>
            </a:pPr>
            <a:endParaRPr lang="en-US" sz="600" b="1" dirty="0" smtClean="0">
              <a:latin typeface="Century Gothic" pitchFamily="34" charset="0"/>
              <a:cs typeface="Arial" pitchFamily="34" charset="0"/>
            </a:endParaRPr>
          </a:p>
          <a:p>
            <a:pPr marL="514350" indent="-514350">
              <a:buAutoNum type="alphaLcPeriod" startAt="3"/>
            </a:pPr>
            <a:endParaRPr lang="en-US" sz="600" b="1" dirty="0" smtClean="0">
              <a:latin typeface="Century Gothic" pitchFamily="34" charset="0"/>
              <a:cs typeface="Arial" pitchFamily="34" charset="0"/>
            </a:endParaRPr>
          </a:p>
          <a:p>
            <a:pPr marL="514350" indent="-514350">
              <a:buAutoNum type="alphaLcPeriod" startAt="3"/>
            </a:pPr>
            <a:endParaRPr lang="en-US" sz="600" b="1" dirty="0" smtClean="0">
              <a:latin typeface="Century Gothic" pitchFamily="34" charset="0"/>
              <a:cs typeface="Arial" pitchFamily="34" charset="0"/>
            </a:endParaRPr>
          </a:p>
          <a:p>
            <a:pPr marL="514350" indent="-514350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d. 	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Revitalisasi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dan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pemberdayaan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anak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Lembaga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Tingkat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Pusat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segera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dilaksanakan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mengingat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perlunya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penyesuaian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perkembangan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masa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kini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2" name="Pentagon 11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Pentagon 18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Pentagon 19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Pentagon 20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Pentagon 21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Pentagon 22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25" name="Pentagon 24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nip Diagonal Corner Rectangle 15"/>
          <p:cNvSpPr/>
          <p:nvPr/>
        </p:nvSpPr>
        <p:spPr>
          <a:xfrm>
            <a:off x="3048000" y="3886200"/>
            <a:ext cx="5638800" cy="2286000"/>
          </a:xfrm>
          <a:prstGeom prst="snip2Diag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Mendapatkan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rekornendasi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KONPUS I &amp; II PB PGRI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SK No. 97A/SK/PB/XVIII/2000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tanggal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21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Juli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2000,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melakukan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pergantian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pergeseran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133600" y="457200"/>
            <a:ext cx="6781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lphaLcPeriod" startAt="3"/>
            </a:pPr>
            <a:endParaRPr lang="en-US" sz="6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e.	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Pergantian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Pengurus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Antar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Waktu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refungsi</a:t>
            </a:r>
            <a:r>
              <a:rPr lang="id-ID" sz="2400" b="1" dirty="0" smtClean="0">
                <a:latin typeface="Arial" pitchFamily="34" charset="0"/>
                <a:cs typeface="Arial" pitchFamily="34" charset="0"/>
              </a:rPr>
              <a:t>ona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lisasi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personal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Pengurus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Besar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perlu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mengingat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kevakuman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jajaran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pengurus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2" name="Pentagon 11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Pentagon 18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Pentagon 19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Pentagon 20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Pentagon 21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Pentagon 22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25" name="Pentagon 24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Snip Diagonal Corner Rectangle 13"/>
          <p:cNvSpPr/>
          <p:nvPr/>
        </p:nvSpPr>
        <p:spPr>
          <a:xfrm>
            <a:off x="2209800" y="2286000"/>
            <a:ext cx="5257800" cy="1752600"/>
          </a:xfrm>
          <a:prstGeom prst="snip2DiagRect">
            <a:avLst/>
          </a:prstGeom>
          <a:solidFill>
            <a:srgbClr val="FFCCFF"/>
          </a:solidFill>
          <a:ln>
            <a:solidFill>
              <a:schemeClr val="accent1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Kekosongan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terjadi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disebabkan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ada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mengundurkan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diri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beberapa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orang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pengurus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berhalangan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tetap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133600" y="1676400"/>
            <a:ext cx="2667000" cy="1778000"/>
          </a:xfrm>
          <a:prstGeom prst="roundRect">
            <a:avLst/>
          </a:prstGeom>
          <a:solidFill>
            <a:srgbClr val="FFFFCC">
              <a:alpha val="53000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PGRI </a:t>
            </a:r>
            <a:r>
              <a:rPr lang="en-US" b="1" spc="50" dirty="0" err="1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merupakan</a:t>
            </a:r>
            <a:r>
              <a:rPr lang="en-US" b="1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b="1" spc="50" dirty="0" err="1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anggota</a:t>
            </a:r>
            <a:r>
              <a:rPr lang="en-US" b="1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b="1" spc="50" dirty="0" err="1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organisasi</a:t>
            </a:r>
            <a:r>
              <a:rPr lang="en-US" b="1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b="1" i="1" u="sng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Education </a:t>
            </a:r>
            <a:r>
              <a:rPr lang="en-US" b="1" i="1" u="sng" spc="50" dirty="0" err="1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Internasional</a:t>
            </a:r>
            <a:r>
              <a:rPr lang="en-US" b="1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, </a:t>
            </a:r>
            <a:r>
              <a:rPr lang="en-US" b="1" spc="50" dirty="0" err="1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bermarkas</a:t>
            </a:r>
            <a:r>
              <a:rPr lang="en-US" b="1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b="1" spc="50" dirty="0" err="1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di</a:t>
            </a:r>
            <a:r>
              <a:rPr lang="en-US" b="1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 </a:t>
            </a:r>
            <a:r>
              <a:rPr lang="en-US" b="1" spc="50" dirty="0" err="1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Brussel</a:t>
            </a:r>
            <a:r>
              <a:rPr lang="en-US" b="1" spc="50" dirty="0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, </a:t>
            </a:r>
            <a:r>
              <a:rPr lang="en-US" b="1" spc="50" dirty="0" err="1" smtClean="0">
                <a:ln w="11430"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Belgia</a:t>
            </a:r>
            <a:endParaRPr lang="en-US" b="1" spc="50" dirty="0">
              <a:ln w="1143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953000" y="1981200"/>
            <a:ext cx="457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486400" y="1676400"/>
            <a:ext cx="3200400" cy="1891145"/>
          </a:xfrm>
          <a:prstGeom prst="roundRect">
            <a:avLst/>
          </a:prstGeom>
          <a:solidFill>
            <a:srgbClr val="FFFFCC">
              <a:alpha val="53000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Education </a:t>
            </a:r>
            <a:r>
              <a:rPr lang="en-US" b="1" spc="50" dirty="0" err="1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Internasional</a:t>
            </a:r>
            <a:r>
              <a:rPr lang="en-US" b="1" spc="50" dirty="0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Regional Asia </a:t>
            </a:r>
            <a:r>
              <a:rPr lang="en-US" b="1" spc="50" dirty="0" err="1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Pasific</a:t>
            </a:r>
            <a:r>
              <a:rPr lang="en-US" b="1" spc="50" dirty="0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b="1" spc="50" dirty="0" err="1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berkedudukan</a:t>
            </a:r>
            <a:r>
              <a:rPr lang="en-US" b="1" spc="50" dirty="0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b="1" spc="50" dirty="0" err="1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di</a:t>
            </a:r>
            <a:r>
              <a:rPr lang="en-US" b="1" spc="50" dirty="0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Kuala Lumpur </a:t>
            </a:r>
            <a:r>
              <a:rPr lang="en-US" b="1" spc="50" dirty="0" err="1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di</a:t>
            </a:r>
            <a:r>
              <a:rPr lang="en-US" b="1" spc="50" dirty="0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b="1" spc="50" dirty="0" err="1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ketuai</a:t>
            </a:r>
            <a:r>
              <a:rPr lang="en-US" b="1" spc="50" dirty="0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b="1" spc="50" dirty="0" err="1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oleh</a:t>
            </a:r>
            <a:r>
              <a:rPr lang="en-US" b="1" spc="50" dirty="0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b="1" spc="50" dirty="0" err="1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Ketua</a:t>
            </a:r>
            <a:r>
              <a:rPr lang="en-US" b="1" spc="50" dirty="0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b="1" spc="50" dirty="0" err="1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Umum</a:t>
            </a:r>
            <a:r>
              <a:rPr lang="en-US" b="1" spc="50" dirty="0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PB PGRI</a:t>
            </a:r>
          </a:p>
          <a:p>
            <a:pPr algn="ctr"/>
            <a:r>
              <a:rPr lang="en-US" b="1" spc="50" dirty="0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“ Prof. Dr. H. </a:t>
            </a:r>
            <a:r>
              <a:rPr lang="en-US" b="1" spc="50" dirty="0" err="1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Moh</a:t>
            </a:r>
            <a:r>
              <a:rPr lang="en-US" b="1" spc="50" dirty="0" smtClean="0">
                <a:ln w="11430"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. Surya “</a:t>
            </a:r>
            <a:endParaRPr lang="en-US" b="1" spc="50" dirty="0">
              <a:ln w="11430"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6629400" y="3810000"/>
            <a:ext cx="1371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029200" y="4419600"/>
            <a:ext cx="3657600" cy="1828800"/>
          </a:xfrm>
          <a:prstGeom prst="roundRect">
            <a:avLst/>
          </a:prstGeom>
          <a:solidFill>
            <a:srgbClr val="FFFFCC">
              <a:alpha val="53000"/>
            </a:srgb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b="1" spc="50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Pada</a:t>
            </a:r>
            <a:r>
              <a:rPr lang="en-US" b="1" spc="50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b="1" spc="50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tahun</a:t>
            </a:r>
            <a:r>
              <a:rPr lang="en-US" b="1" spc="50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2000, Prof. Dr. H. </a:t>
            </a:r>
            <a:r>
              <a:rPr lang="en-US" b="1" spc="50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Moh</a:t>
            </a:r>
            <a:r>
              <a:rPr lang="en-US" b="1" spc="50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. Surya </a:t>
            </a:r>
            <a:r>
              <a:rPr lang="en-US" b="1" spc="50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terpilih</a:t>
            </a:r>
            <a:r>
              <a:rPr lang="en-US" b="1" spc="50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b="1" spc="50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menjadi</a:t>
            </a:r>
            <a:r>
              <a:rPr lang="en-US" b="1" spc="50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member </a:t>
            </a:r>
            <a:r>
              <a:rPr lang="en-US" b="1" spc="50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Pengurus</a:t>
            </a:r>
            <a:r>
              <a:rPr lang="en-US" b="1" spc="50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Education International Region Asia </a:t>
            </a:r>
            <a:r>
              <a:rPr lang="en-US" b="1" spc="50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Pasific</a:t>
            </a:r>
            <a:r>
              <a:rPr lang="en-US" b="1" spc="50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</a:t>
            </a:r>
            <a:r>
              <a:rPr lang="en-US" b="1" spc="50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dalam</a:t>
            </a:r>
            <a:r>
              <a:rPr lang="en-US" b="1" spc="50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Congress </a:t>
            </a:r>
            <a:r>
              <a:rPr lang="en-US" b="1" spc="50" dirty="0" err="1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di</a:t>
            </a:r>
            <a:r>
              <a:rPr lang="en-US" b="1" spc="50" dirty="0" smtClean="0">
                <a:ln w="11430">
                  <a:solidFill>
                    <a:srgbClr val="002060"/>
                  </a:solidFill>
                </a:ln>
                <a:solidFill>
                  <a:srgbClr val="002060"/>
                </a:solidFill>
              </a:rPr>
              <a:t> New Delhi India</a:t>
            </a:r>
            <a:endParaRPr lang="en-US" b="1" spc="50" dirty="0">
              <a:ln w="11430">
                <a:solidFill>
                  <a:srgbClr val="002060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38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0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209800" y="609600"/>
            <a:ext cx="2743200" cy="1143000"/>
          </a:xfrm>
          <a:prstGeom prst="roundRect">
            <a:avLst/>
          </a:prstGeom>
          <a:solidFill>
            <a:srgbClr val="92D050">
              <a:alpha val="53000"/>
            </a:srgbClr>
          </a:solidFill>
          <a:ln w="285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PGRI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duduk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dalam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Komite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Serikat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Pekerja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Indonesia (KSPI) PB (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Pengurus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Besar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) PGRI</a:t>
            </a:r>
            <a:endParaRPr lang="en-US" dirty="0">
              <a:ln w="18415" cmpd="sng">
                <a:solidFill>
                  <a:srgbClr val="FF000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15000" y="609600"/>
            <a:ext cx="3200400" cy="1600200"/>
          </a:xfrm>
          <a:prstGeom prst="roundRect">
            <a:avLst/>
          </a:prstGeom>
          <a:solidFill>
            <a:schemeClr val="bg1">
              <a:lumMod val="95000"/>
              <a:alpha val="53000"/>
            </a:schemeClr>
          </a:solidFill>
          <a:ln w="285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Membentuk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satu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tim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terdiri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dari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: Drs. WDF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Rindorindo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Koesrin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Wardoyo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, SIP, SH, Drs. M.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Rusli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Yunus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,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dan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 H.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Sanuri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</a:rPr>
              <a:t>Almaris</a:t>
            </a:r>
            <a:endParaRPr lang="en-US" dirty="0">
              <a:ln w="18415" cmpd="sng">
                <a:solidFill>
                  <a:srgbClr val="7030A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22" name="Down Arrow 21"/>
          <p:cNvSpPr/>
          <p:nvPr/>
        </p:nvSpPr>
        <p:spPr>
          <a:xfrm rot="16200000">
            <a:off x="5105400" y="838200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5638800" y="2895600"/>
            <a:ext cx="3505200" cy="1752600"/>
          </a:xfrm>
          <a:prstGeom prst="roundRect">
            <a:avLst/>
          </a:prstGeom>
          <a:solidFill>
            <a:srgbClr val="92D050">
              <a:alpha val="53000"/>
            </a:srgbClr>
          </a:solidFill>
          <a:ln w="285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Kongres</a:t>
            </a:r>
            <a:r>
              <a:rPr lang="en-US" sz="20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Pertama</a:t>
            </a:r>
            <a:r>
              <a:rPr lang="en-US" sz="20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 KSPI </a:t>
            </a:r>
            <a:r>
              <a:rPr lang="en-US" sz="20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Tanggal</a:t>
            </a:r>
            <a:r>
              <a:rPr lang="en-US" sz="20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 30 </a:t>
            </a:r>
            <a:r>
              <a:rPr lang="en-US" sz="20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Januari</a:t>
            </a:r>
            <a:r>
              <a:rPr lang="en-US" sz="20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 – 01 </a:t>
            </a:r>
            <a:r>
              <a:rPr lang="en-US" sz="20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Pebruari</a:t>
            </a:r>
            <a:r>
              <a:rPr lang="en-US" sz="20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 2003, Drs. WDF </a:t>
            </a:r>
            <a:r>
              <a:rPr lang="en-US" sz="20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Rindorindo</a:t>
            </a:r>
            <a:r>
              <a:rPr lang="en-US" sz="20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terpilih</a:t>
            </a:r>
            <a:r>
              <a:rPr lang="en-US" sz="20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sebagai</a:t>
            </a:r>
            <a:r>
              <a:rPr lang="en-US" sz="20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Sekretaris</a:t>
            </a:r>
            <a:r>
              <a:rPr lang="en-US" sz="20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Jenderal</a:t>
            </a:r>
            <a:r>
              <a:rPr lang="en-US" sz="20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</a:rPr>
              <a:t> KSPI.</a:t>
            </a:r>
            <a:endParaRPr lang="en-US" sz="200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7162800" y="2286000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 rot="5400000" flipH="1">
            <a:off x="5029200" y="3352800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133600" y="2895600"/>
            <a:ext cx="2819400" cy="1752600"/>
          </a:xfrm>
          <a:prstGeom prst="roundRect">
            <a:avLst/>
          </a:prstGeom>
          <a:solidFill>
            <a:schemeClr val="bg1">
              <a:lumMod val="95000"/>
              <a:alpha val="53000"/>
            </a:schemeClr>
          </a:solidFill>
          <a:ln w="285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Tahun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1999 PGRI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menuntut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kepada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KPU agar PGRI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terwakili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di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MPR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sebagai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utusan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golongan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,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tetapi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tuntutan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tidak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membuahkan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hasil</a:t>
            </a:r>
            <a:r>
              <a:rPr lang="en-US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</a:rPr>
              <a:t> </a:t>
            </a:r>
            <a:endParaRPr lang="en-US" dirty="0">
              <a:ln w="18415" cmpd="sng">
                <a:solidFill>
                  <a:srgbClr val="FF0000"/>
                </a:solidFill>
                <a:prstDash val="solid"/>
              </a:ln>
              <a:solidFill>
                <a:srgbClr val="7030A0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4038600" y="4800600"/>
            <a:ext cx="3200400" cy="16002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3000"/>
            </a:schemeClr>
          </a:solidFill>
          <a:ln w="285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Selanjutnya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dalam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usulan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 PGRI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untuk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duduk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dalam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lembaga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 WKPN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tercapai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sehingga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 Prof. Dr. H.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Moh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. Surya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sebagai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 </a:t>
            </a:r>
            <a:r>
              <a:rPr lang="en-US" dirty="0" err="1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Anggota</a:t>
            </a:r>
            <a:r>
              <a:rPr lang="en-US" dirty="0" smtClean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002060"/>
                </a:solidFill>
              </a:rPr>
              <a:t> KPWN.</a:t>
            </a:r>
            <a:endParaRPr lang="en-US" dirty="0">
              <a:ln w="18415" cmpd="sng">
                <a:solidFill>
                  <a:srgbClr val="7030A0"/>
                </a:solidFill>
                <a:prstDash val="solid"/>
              </a:ln>
              <a:solidFill>
                <a:srgbClr val="002060"/>
              </a:solidFill>
            </a:endParaRPr>
          </a:p>
        </p:txBody>
      </p:sp>
      <p:sp>
        <p:nvSpPr>
          <p:cNvPr id="36" name="Bent-Up Arrow 35"/>
          <p:cNvSpPr/>
          <p:nvPr/>
        </p:nvSpPr>
        <p:spPr>
          <a:xfrm rot="5400000">
            <a:off x="2971800" y="4953000"/>
            <a:ext cx="1066800" cy="762000"/>
          </a:xfrm>
          <a:prstGeom prst="bentUpArrow">
            <a:avLst>
              <a:gd name="adj1" fmla="val 12601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18" grpId="0" animBg="1"/>
      <p:bldP spid="32" grpId="0" animBg="1"/>
      <p:bldP spid="33" grpId="0" animBg="1"/>
      <p:bldP spid="35" grpId="0" animBg="1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90800" y="685800"/>
            <a:ext cx="6172200" cy="1446550"/>
          </a:xfrm>
          <a:prstGeom prst="rect">
            <a:avLst/>
          </a:prstGeom>
          <a:ln w="28575"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/>
            <a:r>
              <a:rPr lang="en-US" sz="2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Menurut</a:t>
            </a:r>
            <a:r>
              <a:rPr lang="en-US" sz="2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UU No. 16 </a:t>
            </a:r>
            <a:r>
              <a:rPr lang="en-US" sz="2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Tahun</a:t>
            </a:r>
            <a:r>
              <a:rPr lang="en-US" sz="2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2001 </a:t>
            </a:r>
            <a:r>
              <a:rPr lang="en-US" sz="2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Tentang</a:t>
            </a:r>
            <a:r>
              <a:rPr lang="en-US" sz="2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Yayasan</a:t>
            </a:r>
            <a:r>
              <a:rPr lang="en-US" sz="2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yang </a:t>
            </a:r>
            <a:r>
              <a:rPr lang="en-US" sz="2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menurut</a:t>
            </a:r>
            <a:r>
              <a:rPr lang="en-US" sz="2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pengamatan</a:t>
            </a:r>
            <a:r>
              <a:rPr lang="en-US" sz="2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PGRI </a:t>
            </a:r>
            <a:r>
              <a:rPr lang="en-US" sz="2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sesuai</a:t>
            </a:r>
            <a:r>
              <a:rPr lang="en-US" sz="2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kehidupan</a:t>
            </a:r>
            <a:r>
              <a:rPr lang="en-US" sz="2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2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umumnya</a:t>
            </a:r>
            <a:r>
              <a:rPr lang="en-US" sz="2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2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2800" y="2895600"/>
            <a:ext cx="4572000" cy="769441"/>
          </a:xfrm>
          <a:prstGeom prst="rect">
            <a:avLst/>
          </a:prstGeom>
          <a:ln w="28575"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/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PB PGRI 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mengambil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kebijakan</a:t>
            </a:r>
            <a:endParaRPr lang="en-US" sz="2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ctr"/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agar YPLP PGRI </a:t>
            </a:r>
            <a:r>
              <a:rPr lang="en-US" sz="2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disesuaikan</a:t>
            </a:r>
            <a:r>
              <a:rPr lang="en-US" sz="2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9000" y="4572000"/>
            <a:ext cx="4572000" cy="1785104"/>
          </a:xfrm>
          <a:prstGeom prst="rect">
            <a:avLst/>
          </a:prstGeom>
          <a:ln w="28575">
            <a:solidFill>
              <a:srgbClr val="FF006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YPLP PGRI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Pusat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telah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diadakan</a:t>
            </a:r>
            <a:endParaRPr lang="en-US" sz="2200" b="1" dirty="0" smtClean="0">
              <a:latin typeface="Arial" pitchFamily="34" charset="0"/>
              <a:cs typeface="Arial" pitchFamily="34" charset="0"/>
            </a:endParaRPr>
          </a:p>
          <a:p>
            <a:pPr marL="457200" indent="-457200" algn="ctr"/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pergantian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nama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menjadi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PPLP</a:t>
            </a:r>
          </a:p>
          <a:p>
            <a:pPr marL="457200" indent="-457200"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PGRI (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Perkumpulan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Pembina</a:t>
            </a:r>
          </a:p>
          <a:p>
            <a:pPr marL="457200" indent="-457200" algn="ctr"/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Lembaga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Pendidikan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PGRI )</a:t>
            </a:r>
          </a:p>
          <a:p>
            <a:pPr marL="457200" indent="-457200" algn="ctr"/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sedangkan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Substansinya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err="1" smtClean="0">
                <a:latin typeface="Arial" pitchFamily="34" charset="0"/>
                <a:cs typeface="Arial" pitchFamily="34" charset="0"/>
              </a:rPr>
              <a:t>tetap</a:t>
            </a:r>
            <a:r>
              <a:rPr lang="en-US" sz="2200" b="1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Left Arrow 30"/>
          <p:cNvSpPr/>
          <p:nvPr/>
        </p:nvSpPr>
        <p:spPr>
          <a:xfrm rot="16200000">
            <a:off x="5448300" y="2247900"/>
            <a:ext cx="6096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 rot="16200000">
            <a:off x="5448300" y="3848101"/>
            <a:ext cx="609600" cy="533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31" grpId="0" animBg="1"/>
      <p:bldP spid="3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2133600" y="609600"/>
            <a:ext cx="2895600" cy="2438400"/>
          </a:xfrm>
          <a:prstGeom prst="roundRect">
            <a:avLst/>
          </a:prstGeom>
          <a:solidFill>
            <a:srgbClr val="92D050">
              <a:alpha val="53000"/>
            </a:srgbClr>
          </a:solidFill>
          <a:ln w="285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17 Mei 2000,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terjadi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perundingan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dalam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satu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meja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antara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PG</a:t>
            </a:r>
            <a:r>
              <a:rPr lang="id-ID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R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I, MENDIKNAS, MENKEU, dan BAPPENAS</a:t>
            </a:r>
            <a:endParaRPr lang="en-US" sz="2100" dirty="0">
              <a:ln w="18415" cmpd="sng">
                <a:solidFill>
                  <a:srgbClr val="FF0000"/>
                </a:solidFill>
                <a:prstDash val="solid"/>
              </a:ln>
              <a:solidFill>
                <a:srgbClr val="7030A0"/>
              </a:solidFill>
              <a:latin typeface="Century Gothic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181600" y="914400"/>
            <a:ext cx="4572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5715000" y="533400"/>
            <a:ext cx="3352800" cy="3352800"/>
            <a:chOff x="5715000" y="533400"/>
            <a:chExt cx="3352800" cy="3352800"/>
          </a:xfrm>
        </p:grpSpPr>
        <p:sp>
          <p:nvSpPr>
            <p:cNvPr id="21" name="Rounded Rectangle 20"/>
            <p:cNvSpPr/>
            <p:nvPr/>
          </p:nvSpPr>
          <p:spPr>
            <a:xfrm>
              <a:off x="5715000" y="533400"/>
              <a:ext cx="3352800" cy="2819400"/>
            </a:xfrm>
            <a:prstGeom prst="roundRect">
              <a:avLst/>
            </a:prstGeom>
            <a:solidFill>
              <a:srgbClr val="92D050">
                <a:alpha val="53000"/>
              </a:srgbClr>
            </a:solidFill>
            <a:ln w="28575">
              <a:solidFill>
                <a:srgbClr val="FF006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 </a:t>
              </a:r>
              <a:r>
                <a:rPr lang="en-US" sz="2100" dirty="0" err="1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telah</a:t>
              </a:r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 </a:t>
              </a:r>
              <a:r>
                <a:rPr lang="en-US" sz="2100" dirty="0" err="1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disepakati</a:t>
              </a:r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 </a:t>
              </a:r>
              <a:r>
                <a:rPr lang="en-US" sz="2100" dirty="0" err="1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tuntutan</a:t>
              </a:r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 PGRI </a:t>
              </a:r>
              <a:r>
                <a:rPr lang="en-US" sz="2100" dirty="0" err="1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tentang</a:t>
              </a:r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 </a:t>
              </a:r>
              <a:r>
                <a:rPr lang="en-US" sz="2100" dirty="0" err="1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kenaikan</a:t>
              </a:r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 </a:t>
              </a:r>
              <a:r>
                <a:rPr lang="en-US" sz="2100" dirty="0" err="1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gaji</a:t>
              </a:r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 guru </a:t>
              </a:r>
              <a:r>
                <a:rPr lang="en-US" sz="2100" dirty="0" err="1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sebesar</a:t>
              </a:r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 30% </a:t>
              </a:r>
              <a:r>
                <a:rPr lang="en-US" sz="2100" dirty="0" err="1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dari</a:t>
              </a:r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 </a:t>
              </a:r>
              <a:r>
                <a:rPr lang="en-US" sz="2100" dirty="0" err="1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gaji</a:t>
              </a:r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 yang </a:t>
              </a:r>
              <a:r>
                <a:rPr lang="en-US" sz="2100" dirty="0" err="1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berlaku</a:t>
              </a:r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 </a:t>
              </a:r>
              <a:r>
                <a:rPr lang="en-US" sz="2100" dirty="0" err="1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namun</a:t>
              </a:r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 </a:t>
              </a:r>
              <a:r>
                <a:rPr lang="en-US" sz="2100" dirty="0" err="1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kenyataannya</a:t>
              </a:r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 </a:t>
              </a:r>
              <a:r>
                <a:rPr lang="en-US" sz="2100" dirty="0" err="1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pemerintah</a:t>
              </a:r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 </a:t>
              </a:r>
              <a:r>
                <a:rPr lang="en-US" sz="2100" dirty="0" err="1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hanya</a:t>
              </a:r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 </a:t>
              </a:r>
              <a:r>
                <a:rPr lang="en-US" sz="2100" dirty="0" err="1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menaiki</a:t>
              </a:r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 </a:t>
              </a:r>
              <a:r>
                <a:rPr lang="en-US" sz="2100" dirty="0" err="1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gaji</a:t>
              </a:r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 10% </a:t>
              </a:r>
              <a:r>
                <a:rPr lang="en-US" sz="2100" dirty="0" err="1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saja</a:t>
              </a:r>
              <a:r>
                <a:rPr lang="en-US" sz="2100" dirty="0" smtClean="0">
                  <a:ln w="18415" cmpd="sng">
                    <a:solidFill>
                      <a:srgbClr val="7030A0"/>
                    </a:solidFill>
                    <a:prstDash val="solid"/>
                  </a:ln>
                  <a:solidFill>
                    <a:srgbClr val="7030A0"/>
                  </a:solidFill>
                  <a:latin typeface="Century Gothic" pitchFamily="34" charset="0"/>
                  <a:cs typeface="Arial" pitchFamily="34" charset="0"/>
                </a:rPr>
                <a:t>.</a:t>
              </a:r>
              <a:endParaRPr lang="en-US" sz="2100" dirty="0">
                <a:ln w="18415" cmpd="sng">
                  <a:solidFill>
                    <a:srgbClr val="7030A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  <a:cs typeface="Arial" pitchFamily="34" charset="0"/>
              </a:endParaRPr>
            </a:p>
          </p:txBody>
        </p:sp>
        <p:sp>
          <p:nvSpPr>
            <p:cNvPr id="22" name="Down Arrow 21"/>
            <p:cNvSpPr/>
            <p:nvPr/>
          </p:nvSpPr>
          <p:spPr>
            <a:xfrm>
              <a:off x="7162800" y="3429000"/>
              <a:ext cx="838200" cy="457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ounded Rectangle 22"/>
          <p:cNvSpPr/>
          <p:nvPr/>
        </p:nvSpPr>
        <p:spPr>
          <a:xfrm>
            <a:off x="4038600" y="4038600"/>
            <a:ext cx="5029200" cy="2286000"/>
          </a:xfrm>
          <a:prstGeom prst="roundRect">
            <a:avLst/>
          </a:prstGeom>
          <a:solidFill>
            <a:srgbClr val="92D050">
              <a:alpha val="53000"/>
            </a:srgbClr>
          </a:solidFill>
          <a:ln w="28575">
            <a:solidFill>
              <a:srgbClr val="FF006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18 Mei 2000, </a:t>
            </a:r>
            <a:r>
              <a:rPr lang="en-US" sz="21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terjadi</a:t>
            </a:r>
            <a:r>
              <a:rPr lang="en-US" sz="21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pengerahan</a:t>
            </a:r>
            <a:r>
              <a:rPr lang="en-US" sz="21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massa</a:t>
            </a:r>
            <a:r>
              <a:rPr lang="en-US" sz="21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 PGRI </a:t>
            </a:r>
            <a:r>
              <a:rPr lang="en-US" sz="21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dari</a:t>
            </a:r>
            <a:r>
              <a:rPr lang="en-US" sz="21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Jawa</a:t>
            </a:r>
            <a:r>
              <a:rPr lang="en-US" sz="21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 Barat </a:t>
            </a:r>
            <a:r>
              <a:rPr lang="en-US" sz="21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besar–besaran</a:t>
            </a:r>
            <a:r>
              <a:rPr lang="en-US" sz="21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di</a:t>
            </a:r>
            <a:r>
              <a:rPr lang="en-US" sz="21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 Jakarta </a:t>
            </a:r>
            <a:r>
              <a:rPr lang="en-US" sz="21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di</a:t>
            </a:r>
            <a:r>
              <a:rPr lang="en-US" sz="21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Gedung</a:t>
            </a:r>
            <a:r>
              <a:rPr lang="en-US" sz="21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 DPR </a:t>
            </a:r>
            <a:r>
              <a:rPr lang="en-US" sz="21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Senayan</a:t>
            </a:r>
            <a:r>
              <a:rPr lang="en-US" sz="21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. </a:t>
            </a:r>
            <a:r>
              <a:rPr lang="en-US" sz="21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Pengerahan</a:t>
            </a:r>
            <a:r>
              <a:rPr lang="en-US" sz="21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 demo guru </a:t>
            </a:r>
            <a:r>
              <a:rPr lang="en-US" sz="21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membawa</a:t>
            </a:r>
            <a:r>
              <a:rPr lang="en-US" sz="21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dampak</a:t>
            </a:r>
            <a:r>
              <a:rPr lang="en-US" sz="21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pemerintah</a:t>
            </a:r>
            <a:r>
              <a:rPr lang="en-US" sz="21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mengkritisi</a:t>
            </a:r>
            <a:r>
              <a:rPr lang="en-US" sz="2100" dirty="0" smtClean="0">
                <a:ln w="1841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Century Gothic" pitchFamily="34" charset="0"/>
              </a:rPr>
              <a:t> PGRI.</a:t>
            </a:r>
            <a:endParaRPr lang="en-US" sz="2100" dirty="0">
              <a:ln w="1841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09800" y="533400"/>
            <a:ext cx="6629400" cy="1828800"/>
          </a:xfrm>
          <a:prstGeom prst="roundRect">
            <a:avLst/>
          </a:prstGeom>
          <a:solidFill>
            <a:srgbClr val="99FF99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PB PGRI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diikutsertakan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dalam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merancang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sistem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penggajian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khusus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guru/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rumenerasi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guru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bersama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Menteri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Pendidikan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Nasional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,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Menteri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Agama,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Menteri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Keuangan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dan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Menteri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Pendayagunaan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100" dirty="0" err="1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Aparatur</a:t>
            </a:r>
            <a:r>
              <a:rPr lang="en-US" sz="2100" dirty="0" smtClean="0">
                <a:ln w="18415" cmpd="sng">
                  <a:solidFill>
                    <a:srgbClr val="FF0000"/>
                  </a:solidFill>
                  <a:prstDash val="solid"/>
                </a:ln>
                <a:solidFill>
                  <a:srgbClr val="7030A0"/>
                </a:solidFill>
                <a:latin typeface="Century Gothic" pitchFamily="34" charset="0"/>
              </a:rPr>
              <a:t> Negara.</a:t>
            </a:r>
            <a:endParaRPr lang="en-US" sz="2100" dirty="0">
              <a:ln w="18415" cmpd="sng">
                <a:solidFill>
                  <a:srgbClr val="FF0000"/>
                </a:solidFill>
                <a:prstDash val="solid"/>
              </a:ln>
              <a:solidFill>
                <a:srgbClr val="7030A0"/>
              </a:solidFill>
              <a:latin typeface="Century Gothic" pitchFamily="34" charset="0"/>
            </a:endParaRPr>
          </a:p>
        </p:txBody>
      </p:sp>
      <p:sp>
        <p:nvSpPr>
          <p:cNvPr id="14" name="Snip Same Side Corner Rectangle 13"/>
          <p:cNvSpPr/>
          <p:nvPr/>
        </p:nvSpPr>
        <p:spPr>
          <a:xfrm>
            <a:off x="6172200" y="2514600"/>
            <a:ext cx="2438400" cy="609600"/>
          </a:xfrm>
          <a:prstGeom prst="snip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Badan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Penasehat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2209800" y="2514600"/>
            <a:ext cx="3872387" cy="1676400"/>
            <a:chOff x="2209800" y="3200400"/>
            <a:chExt cx="3872387" cy="1676400"/>
          </a:xfrm>
        </p:grpSpPr>
        <p:sp>
          <p:nvSpPr>
            <p:cNvPr id="20" name="Right Arrow 19"/>
            <p:cNvSpPr/>
            <p:nvPr/>
          </p:nvSpPr>
          <p:spPr>
            <a:xfrm rot="5400000">
              <a:off x="3595683" y="4586285"/>
              <a:ext cx="304799" cy="2762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Snip Same Side Corner Rectangle 11"/>
            <p:cNvSpPr/>
            <p:nvPr/>
          </p:nvSpPr>
          <p:spPr>
            <a:xfrm>
              <a:off x="2209800" y="3200400"/>
              <a:ext cx="3048000" cy="12192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err="1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Susunan</a:t>
              </a:r>
              <a:r>
                <a:rPr lang="en-US" sz="2200" b="1" dirty="0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 PB PGRI </a:t>
              </a:r>
              <a:r>
                <a:rPr lang="en-US" sz="2200" b="1" dirty="0" err="1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Masa</a:t>
              </a:r>
              <a:r>
                <a:rPr lang="en-US" sz="2200" b="1" dirty="0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Bhakti</a:t>
              </a:r>
              <a:r>
                <a:rPr lang="en-US" sz="2200" b="1" dirty="0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 XVIII </a:t>
              </a:r>
              <a:r>
                <a:rPr lang="en-US" sz="2200" b="1" dirty="0" err="1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di</a:t>
              </a:r>
              <a:r>
                <a:rPr lang="en-US" sz="2200" b="1" dirty="0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akhir</a:t>
              </a:r>
              <a:r>
                <a:rPr lang="en-US" sz="2200" b="1" dirty="0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masa</a:t>
              </a:r>
              <a:r>
                <a:rPr lang="en-US" sz="2200" b="1" dirty="0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jabatan</a:t>
              </a:r>
              <a:r>
                <a:rPr lang="en-US" sz="2200" b="1" dirty="0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sbb</a:t>
              </a:r>
              <a:r>
                <a:rPr lang="en-US" sz="2200" b="1" dirty="0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:</a:t>
              </a:r>
              <a:endParaRPr lang="en-US" sz="22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 rot="20446634">
              <a:off x="5396387" y="3578838"/>
              <a:ext cx="685800" cy="200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/>
            <p:cNvSpPr/>
            <p:nvPr/>
          </p:nvSpPr>
          <p:spPr>
            <a:xfrm rot="979640">
              <a:off x="5347813" y="3993520"/>
              <a:ext cx="685800" cy="20004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172200" y="3215089"/>
            <a:ext cx="2438400" cy="975913"/>
            <a:chOff x="6172200" y="3215089"/>
            <a:chExt cx="2438400" cy="975913"/>
          </a:xfrm>
        </p:grpSpPr>
        <p:sp>
          <p:nvSpPr>
            <p:cNvPr id="16" name="Snip Same Side Corner Rectangle 15"/>
            <p:cNvSpPr/>
            <p:nvPr/>
          </p:nvSpPr>
          <p:spPr>
            <a:xfrm>
              <a:off x="6172200" y="3215089"/>
              <a:ext cx="2438400" cy="609600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err="1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Pengurus</a:t>
              </a:r>
              <a:r>
                <a:rPr lang="en-US" sz="2200" b="1" dirty="0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2">
                      <a:lumMod val="75000"/>
                    </a:schemeClr>
                  </a:solidFill>
                  <a:latin typeface="Arial Narrow" pitchFamily="34" charset="0"/>
                </a:rPr>
                <a:t>Harian</a:t>
              </a:r>
              <a:endParaRPr lang="en-US" sz="2200" b="1" dirty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endParaRPr>
            </a:p>
          </p:txBody>
        </p:sp>
        <p:sp>
          <p:nvSpPr>
            <p:cNvPr id="18" name="Right Arrow 17"/>
            <p:cNvSpPr/>
            <p:nvPr/>
          </p:nvSpPr>
          <p:spPr>
            <a:xfrm rot="5400000">
              <a:off x="7292806" y="3940008"/>
              <a:ext cx="290112" cy="211875"/>
            </a:xfrm>
            <a:prstGeom prst="rightArrow">
              <a:avLst/>
            </a:prstGeom>
            <a:solidFill>
              <a:srgbClr val="FF0066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ound Diagonal Corner Rectangle 18"/>
          <p:cNvSpPr/>
          <p:nvPr/>
        </p:nvSpPr>
        <p:spPr>
          <a:xfrm>
            <a:off x="5867400" y="4267200"/>
            <a:ext cx="3200400" cy="2133600"/>
          </a:xfrm>
          <a:prstGeom prst="round2DiagRect">
            <a:avLst>
              <a:gd name="adj1" fmla="val 29229"/>
              <a:gd name="adj2" fmla="val 22906"/>
            </a:avLst>
          </a:prstGeom>
          <a:solidFill>
            <a:srgbClr val="FFC000"/>
          </a:solidFill>
          <a:ln>
            <a:solidFill>
              <a:srgbClr val="FF0066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chemeClr val="tx1"/>
                </a:solidFill>
                <a:latin typeface="Arial Narrow" pitchFamily="34" charset="0"/>
              </a:rPr>
              <a:t>Ketua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 Narrow" pitchFamily="34" charset="0"/>
              </a:rPr>
              <a:t>Umum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,</a:t>
            </a:r>
          </a:p>
          <a:p>
            <a:pPr algn="ctr"/>
            <a:r>
              <a:rPr lang="en-US" sz="2200" b="1" dirty="0" err="1" smtClean="0">
                <a:solidFill>
                  <a:schemeClr val="tx1"/>
                </a:solidFill>
                <a:latin typeface="Arial Narrow" pitchFamily="34" charset="0"/>
              </a:rPr>
              <a:t>Ketua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,</a:t>
            </a:r>
          </a:p>
          <a:p>
            <a:pPr algn="ctr"/>
            <a:r>
              <a:rPr lang="en-US" sz="2200" b="1" dirty="0" err="1" smtClean="0">
                <a:solidFill>
                  <a:schemeClr val="tx1"/>
                </a:solidFill>
                <a:latin typeface="Arial Narrow" pitchFamily="34" charset="0"/>
              </a:rPr>
              <a:t>Sekretaris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 Narrow" pitchFamily="34" charset="0"/>
              </a:rPr>
              <a:t>Jenderal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,</a:t>
            </a:r>
          </a:p>
          <a:p>
            <a:pPr algn="ctr"/>
            <a:r>
              <a:rPr lang="en-US" sz="2200" b="1" dirty="0" err="1" smtClean="0">
                <a:solidFill>
                  <a:schemeClr val="tx1"/>
                </a:solidFill>
                <a:latin typeface="Arial Narrow" pitchFamily="34" charset="0"/>
              </a:rPr>
              <a:t>Wakil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 Narrow" pitchFamily="34" charset="0"/>
              </a:rPr>
              <a:t>Sekjen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,</a:t>
            </a:r>
          </a:p>
          <a:p>
            <a:pPr algn="ctr"/>
            <a:r>
              <a:rPr lang="en-US" sz="2200" b="1" dirty="0" err="1" smtClean="0">
                <a:solidFill>
                  <a:schemeClr val="tx1"/>
                </a:solidFill>
                <a:latin typeface="Arial Narrow" pitchFamily="34" charset="0"/>
              </a:rPr>
              <a:t>Bendahara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en-US" sz="2200" b="1" dirty="0" err="1" smtClean="0">
                <a:solidFill>
                  <a:schemeClr val="tx1"/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 Narrow" pitchFamily="34" charset="0"/>
              </a:rPr>
              <a:t>Wakil</a:t>
            </a:r>
            <a:r>
              <a:rPr lang="en-US" sz="2200" b="1" dirty="0" smtClean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Arial Narrow" pitchFamily="34" charset="0"/>
              </a:rPr>
              <a:t>Bendahara</a:t>
            </a:r>
            <a:endParaRPr lang="en-US" sz="22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1" name="Snip Same Side Corner Rectangle 20"/>
          <p:cNvSpPr/>
          <p:nvPr/>
        </p:nvSpPr>
        <p:spPr>
          <a:xfrm>
            <a:off x="2514600" y="4343400"/>
            <a:ext cx="2438400" cy="609600"/>
          </a:xfrm>
          <a:prstGeom prst="snip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Ketua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Departemen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1" name="Pentagon 20">
            <a:hlinkClick r:id="rId5" action="ppaction://hlinksldjump"/>
          </p:cNvPr>
          <p:cNvSpPr/>
          <p:nvPr/>
        </p:nvSpPr>
        <p:spPr>
          <a:xfrm>
            <a:off x="152400" y="1295400"/>
            <a:ext cx="2209800" cy="6858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Pengetahuan  </a:t>
            </a:r>
            <a:r>
              <a:rPr lang="en-US" b="1" dirty="0" err="1" smtClean="0">
                <a:solidFill>
                  <a:schemeClr val="bg1"/>
                </a:solidFill>
              </a:rPr>
              <a:t>Dasa</a:t>
            </a:r>
            <a:r>
              <a:rPr lang="en-US" b="1" dirty="0" err="1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00200" y="1371600"/>
            <a:ext cx="7543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Masa pergantian</a:t>
            </a:r>
            <a:r>
              <a:rPr kumimoji="0" lang="id-ID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id-ID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 w="6350">
                  <a:solidFill>
                    <a:schemeClr val="tx1"/>
                  </a:solidFill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id-ID" sz="2800" b="1" i="0" u="none" strike="noStrike" kern="1200" cap="none" spc="0" normalizeH="0" baseline="0" noProof="0" dirty="0" smtClean="0">
                <a:ln w="6350">
                  <a:solidFill>
                    <a:schemeClr val="tx1"/>
                  </a:solidFill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Lengsernya orang </a:t>
            </a:r>
            <a:r>
              <a:rPr kumimoji="0" lang="en-US" sz="2800" b="1" i="0" u="none" strike="noStrike" kern="1200" cap="none" spc="0" normalizeH="0" baseline="0" noProof="0" dirty="0" smtClean="0">
                <a:ln w="6350">
                  <a:solidFill>
                    <a:schemeClr val="tx1"/>
                  </a:solidFill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id-ID" sz="2800" b="1" i="0" u="none" strike="noStrike" kern="1200" cap="none" spc="0" normalizeH="0" baseline="0" noProof="0" dirty="0" smtClean="0">
                <a:ln w="6350">
                  <a:solidFill>
                    <a:schemeClr val="tx1"/>
                  </a:solidFill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omor 1 di </a:t>
            </a:r>
            <a:r>
              <a:rPr kumimoji="0" lang="en-US" sz="2800" b="1" i="0" u="none" strike="noStrike" kern="1200" cap="none" spc="0" normalizeH="0" baseline="0" noProof="0" dirty="0" smtClean="0">
                <a:ln w="6350">
                  <a:solidFill>
                    <a:schemeClr val="tx1"/>
                  </a:solidFill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id-ID" sz="2800" b="1" i="0" u="none" strike="noStrike" kern="1200" cap="none" spc="0" normalizeH="0" baseline="0" noProof="0" dirty="0" smtClean="0">
                <a:ln w="6350">
                  <a:solidFill>
                    <a:schemeClr val="tx1"/>
                  </a:solidFill>
                </a:ln>
                <a:solidFill>
                  <a:srgbClr val="99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ndonesia setelah selama 32 tahun berkuasa</a:t>
            </a:r>
            <a:endParaRPr kumimoji="0" lang="id-ID" sz="3200" b="1" i="0" u="none" strike="noStrike" kern="1200" cap="none" spc="0" normalizeH="0" baseline="0" noProof="0" dirty="0" smtClean="0">
              <a:ln w="6350">
                <a:solidFill>
                  <a:schemeClr val="tx1"/>
                </a:solidFill>
              </a:ln>
              <a:solidFill>
                <a:srgbClr val="9900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id-ID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endParaRPr kumimoji="0" lang="id-ID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18408" y="2274083"/>
            <a:ext cx="2353508" cy="762005"/>
          </a:xfrm>
          <a:prstGeom prst="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Orde Lama</a:t>
            </a:r>
            <a:endParaRPr lang="id-ID" sz="2800" dirty="0"/>
          </a:p>
        </p:txBody>
      </p:sp>
      <p:sp>
        <p:nvSpPr>
          <p:cNvPr id="7" name="Right Arrow 6"/>
          <p:cNvSpPr/>
          <p:nvPr/>
        </p:nvSpPr>
        <p:spPr>
          <a:xfrm>
            <a:off x="4543420" y="2432275"/>
            <a:ext cx="785818" cy="516941"/>
          </a:xfrm>
          <a:prstGeom prst="rightArrow">
            <a:avLst/>
          </a:prstGeom>
          <a:solidFill>
            <a:srgbClr val="00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/>
          </a:p>
        </p:txBody>
      </p:sp>
      <p:sp>
        <p:nvSpPr>
          <p:cNvPr id="8" name="Oval 7"/>
          <p:cNvSpPr/>
          <p:nvPr/>
        </p:nvSpPr>
        <p:spPr>
          <a:xfrm>
            <a:off x="5900742" y="2203604"/>
            <a:ext cx="3211606" cy="97536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Orde Baru</a:t>
            </a:r>
            <a:endParaRPr lang="id-ID" sz="2800" dirty="0"/>
          </a:p>
        </p:txBody>
      </p:sp>
      <p:sp>
        <p:nvSpPr>
          <p:cNvPr id="9" name="Oval 8"/>
          <p:cNvSpPr/>
          <p:nvPr/>
        </p:nvSpPr>
        <p:spPr>
          <a:xfrm>
            <a:off x="1447800" y="4800601"/>
            <a:ext cx="2743200" cy="1378760"/>
          </a:xfrm>
          <a:prstGeom prst="ellips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REFORMAS</a:t>
            </a:r>
            <a:r>
              <a:rPr lang="en-US" sz="2800" dirty="0" smtClean="0"/>
              <a:t>I</a:t>
            </a:r>
            <a:endParaRPr lang="id-ID" sz="2800" dirty="0"/>
          </a:p>
        </p:txBody>
      </p:sp>
      <p:sp>
        <p:nvSpPr>
          <p:cNvPr id="10" name="Rectangle 9"/>
          <p:cNvSpPr/>
          <p:nvPr/>
        </p:nvSpPr>
        <p:spPr>
          <a:xfrm>
            <a:off x="4829172" y="5118268"/>
            <a:ext cx="4071966" cy="975360"/>
          </a:xfrm>
          <a:prstGeom prst="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800" dirty="0" smtClean="0"/>
              <a:t>TAHUN </a:t>
            </a:r>
            <a:r>
              <a:rPr lang="id-ID" dirty="0" smtClean="0">
                <a:latin typeface="Comic Sans MS" pitchFamily="66" charset="0"/>
              </a:rPr>
              <a:t> 1998 runtuh</a:t>
            </a:r>
            <a:r>
              <a:rPr lang="en-US" dirty="0" smtClean="0">
                <a:latin typeface="Comic Sans MS" pitchFamily="66" charset="0"/>
              </a:rPr>
              <a:t>n</a:t>
            </a:r>
            <a:r>
              <a:rPr lang="id-ID" dirty="0" smtClean="0">
                <a:latin typeface="Comic Sans MS" pitchFamily="66" charset="0"/>
              </a:rPr>
              <a:t>ya rezim Orde Baru yang otoriter</a:t>
            </a:r>
            <a:endParaRPr lang="id-ID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057400" y="540603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FF0066"/>
                </a:solidFill>
                <a:latin typeface="Eras Bold ITC" pitchFamily="34" charset="0"/>
              </a:rPr>
              <a:t>Pengetahuan </a:t>
            </a:r>
            <a:r>
              <a:rPr lang="en-US" sz="4800" dirty="0" err="1" smtClean="0">
                <a:solidFill>
                  <a:srgbClr val="FF0066"/>
                </a:solidFill>
                <a:latin typeface="Eras Bold ITC" pitchFamily="34" charset="0"/>
              </a:rPr>
              <a:t>Dasar</a:t>
            </a:r>
            <a:endParaRPr lang="en-US" sz="4800" dirty="0">
              <a:solidFill>
                <a:srgbClr val="FF0066"/>
              </a:solidFill>
              <a:latin typeface="Eras Bold ITC" pitchFamily="34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0" y="457200"/>
            <a:ext cx="678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f.	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Departemen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Kaderisasi</a:t>
            </a:r>
            <a:endParaRPr lang="en-US" sz="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286000" y="1752600"/>
            <a:ext cx="3810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895600" y="990600"/>
            <a:ext cx="5791200" cy="1676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Menyelesaikan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menyebarluaskan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hasil</a:t>
            </a:r>
            <a:r>
              <a:rPr lang="id-ID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-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hasil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Kongres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XVIII PGRI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Pengurus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PGRI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Provinsi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,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Kabupaten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Kota,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kepada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instansi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/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Badan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terkait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seluruh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tanah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air.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286000" y="4114800"/>
            <a:ext cx="4572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895600" y="2895600"/>
            <a:ext cx="5791200" cy="3124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Melakukan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konsolidasi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organisasi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:</a:t>
            </a:r>
          </a:p>
          <a:p>
            <a:pPr algn="ctr"/>
            <a:endParaRPr lang="en-US" sz="300" b="1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ctr"/>
            <a:endParaRPr lang="en-US" sz="300" b="1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Untuk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memperlancar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mekanisme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kerja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personil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PB,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melakukan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pembagian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tugas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dan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tata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kerja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sesuai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bidang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tugasnya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,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dituangkan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dalam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Keputusan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PB PGRI No. 016/SK/PB/XVIII/98.</a:t>
            </a:r>
          </a:p>
          <a:p>
            <a:pPr marL="457200" indent="-457200" algn="just">
              <a:buAutoNum type="arabicPeriod"/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Penataan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ruang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perkantoran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PB dan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ruang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lainnya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agar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berdaya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guna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dan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berhasil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guna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.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4600" y="1219200"/>
            <a:ext cx="6096000" cy="335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AutoNum type="arabicPeriod" startAt="3"/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Revitalisasi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pemberdayaan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Anak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Lembaga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tingkat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Pusat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disesuaikan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dengan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hasil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Kongres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XVIII.</a:t>
            </a:r>
          </a:p>
          <a:p>
            <a:pPr marL="457200" indent="-457200" algn="just">
              <a:buAutoNum type="arabicPeriod" startAt="3"/>
            </a:pP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bidang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keanggotaan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telah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dilakukan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registrasi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disusul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dengan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pembaharuan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Kartu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Tanda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Anggota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masa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berlaku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5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tahun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.</a:t>
            </a:r>
          </a:p>
          <a:p>
            <a:pPr marL="457200" indent="-457200" algn="just">
              <a:buAutoNum type="arabicPeriod" startAt="3"/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Memperkenalkan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Pengurus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hasil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Kongres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XVIII, PB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telah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melakukan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kunjungan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/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advokasi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.</a:t>
            </a: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7000" y="1143000"/>
            <a:ext cx="6096000" cy="419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6.	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Menilai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kerja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tahunan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PB PGRI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melaksanakan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Kon</a:t>
            </a:r>
            <a:r>
              <a:rPr lang="id-ID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f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erensi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Pusat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(Forum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Tertinggi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Organisasi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dibawah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Kongres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)</a:t>
            </a:r>
          </a:p>
          <a:p>
            <a:pPr marL="457200" indent="-457200"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6.1  	KONPUS  I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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Tanggal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 08-10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Agustus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 1999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di</a:t>
            </a:r>
            <a:endParaRPr lang="en-US" sz="2200" b="1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  <a:sym typeface="Wingdings"/>
            </a:endParaRPr>
          </a:p>
          <a:p>
            <a:pPr marL="457200" indent="-457200"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		Jakarta.</a:t>
            </a:r>
          </a:p>
          <a:p>
            <a:pPr marL="457200" indent="-457200"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	6.2	KONPUS II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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Tanggal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 02-06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Juni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 2000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di</a:t>
            </a:r>
            <a:endParaRPr lang="en-US" sz="2200" b="1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  <a:sym typeface="Wingdings"/>
            </a:endParaRPr>
          </a:p>
          <a:p>
            <a:pPr marL="457200" indent="-457200"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		Bogor.</a:t>
            </a:r>
          </a:p>
          <a:p>
            <a:pPr marL="457200" indent="-457200"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	6.3	KONPUS III 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Tanggal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 08-10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Juli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 2001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di</a:t>
            </a:r>
            <a:endParaRPr lang="en-US" sz="2200" b="1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  <a:sym typeface="Wingdings"/>
            </a:endParaRPr>
          </a:p>
          <a:p>
            <a:pPr marL="457200" indent="-457200"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		Jakarta.</a:t>
            </a:r>
          </a:p>
          <a:p>
            <a:pPr marL="457200" indent="-457200"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	6.4	KONPUS IV 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Tanggal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 28-31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Juli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 2002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di</a:t>
            </a:r>
            <a:endParaRPr lang="en-US" sz="2200" b="1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  <a:sym typeface="Wingdings"/>
            </a:endParaRPr>
          </a:p>
          <a:p>
            <a:pPr marL="457200" indent="-457200"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		Jakarta.</a:t>
            </a:r>
          </a:p>
          <a:p>
            <a:pPr marL="457200" indent="-457200" algn="just"/>
            <a:endParaRPr lang="en-US" sz="2200" b="1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33600" y="1752600"/>
            <a:ext cx="4572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43200" y="609600"/>
            <a:ext cx="5791200" cy="2667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Melanjutkan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Konsolidasi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organisasi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tingkat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daerah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:</a:t>
            </a:r>
          </a:p>
          <a:p>
            <a:pPr algn="just"/>
            <a:endParaRPr lang="en-US" sz="2200" b="1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Menghadiri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memimpin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pemilihan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pengurus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pada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Kon</a:t>
            </a:r>
            <a:r>
              <a:rPr lang="id-ID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f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erensi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id-ID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aerah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PGRI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Provinsi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.</a:t>
            </a:r>
          </a:p>
          <a:p>
            <a:pPr marL="457200" indent="-457200" algn="just">
              <a:buAutoNum type="arabicPeriod"/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Menghadiri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kunjungan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kerja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baik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tingkat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provinsi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maupun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Kabupaten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/Kota.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33600" y="3810000"/>
            <a:ext cx="4572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43200" y="3429000"/>
            <a:ext cx="57912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Menghadiri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forum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organisasi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regional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maupun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internasional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.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133600" y="5181600"/>
            <a:ext cx="4572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3200" y="4800600"/>
            <a:ext cx="57912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Peringatan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Hari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Guru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Nasional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ditingkat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pusat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/HUT PGRI.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33600" y="838200"/>
            <a:ext cx="4572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67000" y="457200"/>
            <a:ext cx="64008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Hari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Guru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Sedunia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(</a:t>
            </a:r>
            <a:r>
              <a:rPr lang="en-US" sz="2200" b="1" i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World Teacher Day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)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tanggal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05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Oktober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Gedung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Guru Indonesia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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kerjasama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dengan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 UNESCO, ILO, UNICEF, Bank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Dunia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.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33600" y="2133600"/>
            <a:ext cx="4572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43200" y="1752600"/>
            <a:ext cx="632079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PB PGRI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memanfaatkan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bantuan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EI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untuk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selama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10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tahun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berupa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i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Leadrship</a:t>
            </a:r>
            <a:r>
              <a:rPr lang="en-US" sz="2200" b="1" i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Training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i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Trade Union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.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133600" y="4191000"/>
            <a:ext cx="4572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3200" y="3048000"/>
            <a:ext cx="6320790" cy="3276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PGRI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mengikutsertakan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dalam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berbagai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kegiatan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pelatihan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,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seperti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:</a:t>
            </a:r>
          </a:p>
          <a:p>
            <a:pPr marL="457200" indent="-457200" algn="just">
              <a:buAutoNum type="arabicPeriod"/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Tahun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1999 Seminar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Kewanitaan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Kuala Lumpur</a:t>
            </a:r>
          </a:p>
          <a:p>
            <a:pPr marL="457200" indent="-457200" algn="just">
              <a:buAutoNum type="arabicPeriod" startAt="2"/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Tahun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2000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2001 Seminar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Kepemimpinan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Malaysia.</a:t>
            </a:r>
          </a:p>
          <a:p>
            <a:pPr marL="457200" indent="-457200" algn="just">
              <a:buAutoNum type="arabicPeriod" startAt="2"/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Tahun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2001 Workshop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Kewanitaan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Malaysia.</a:t>
            </a:r>
          </a:p>
          <a:p>
            <a:pPr marL="457200" indent="-457200" algn="just">
              <a:buAutoNum type="arabicPeriod" startAt="2"/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Tahun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2002 Seminar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Lokakarya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Masalah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AIDS/HIV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Bangkok, Thailand.</a:t>
            </a:r>
          </a:p>
          <a:p>
            <a:pPr marL="457200" indent="-457200" algn="just">
              <a:buAutoNum type="arabicPeriod" startAt="2"/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Tahun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2002 Seminar Young Women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Philipina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.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057400" y="1447800"/>
            <a:ext cx="4572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67000" y="609600"/>
            <a:ext cx="6324600" cy="1752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i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Public Services International Network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(PSI) PGRI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mengikutsertakan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Pengurus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Anggota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PGRI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dalam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pelatihan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kepemimpinan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Serikat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Pekerja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PGRI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yaitu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DKI Jakarta, Lampung,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Jawa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Barat,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Jawa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Tengah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Jawa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Timur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.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2133600" y="3048000"/>
            <a:ext cx="4572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67000" y="2514600"/>
            <a:ext cx="6172200" cy="1524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Tahun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2000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2001 </a:t>
            </a:r>
            <a:r>
              <a:rPr lang="en-US" sz="2200" b="1" i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American Center For International  </a:t>
            </a:r>
            <a:r>
              <a:rPr lang="en-US" sz="2200" b="1" i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Labour</a:t>
            </a:r>
            <a:r>
              <a:rPr lang="en-US" sz="2200" b="1" i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Solidarity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(ACILS) 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mengadakan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pelatihan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seminar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tentang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Serikat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Pekerja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Tingkat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Pusat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Daerah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Provinsi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Banten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.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133600" y="4724400"/>
            <a:ext cx="4572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667000" y="4191000"/>
            <a:ext cx="6172200" cy="1981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Mengikuti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Seminar,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Lokakarya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diskusi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bekerjasama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dengan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Menteri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Pemberdayaan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Perempuan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, BKKBN,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Direktorat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Tenaga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Kependidikan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,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Direktorat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Jenderal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Pendidikan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Luar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Sekolah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Pemuda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.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209800" y="1371600"/>
            <a:ext cx="4572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743200" y="838200"/>
            <a:ext cx="63246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Rapat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Kerja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Nasional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Departemen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Pendidikan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Nasional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Tahun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1999, 2000, 2001,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2002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Pusdiklat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Sawangan</a:t>
            </a:r>
            <a:r>
              <a:rPr lang="id-ID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-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Bogor.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209800" y="2667000"/>
            <a:ext cx="4572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743200" y="2362200"/>
            <a:ext cx="6324600" cy="838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Mengikuti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seminar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dengan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Program PGRI yang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diselenggarakan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dengan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KOWANI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YABI.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2209800" y="4419600"/>
            <a:ext cx="4572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43200" y="3581400"/>
            <a:ext cx="6324600" cy="1828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Mengikuti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Rapat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Dengan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Pendapat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Umum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(RDPU)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DPR RI</a:t>
            </a:r>
          </a:p>
          <a:p>
            <a:pPr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a.   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Tahun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2000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Komisi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I DPR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mengenai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RUU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Penyiaran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.</a:t>
            </a:r>
          </a:p>
          <a:p>
            <a:pPr marL="457200" indent="-457200" algn="just">
              <a:buAutoNum type="alphaLcPeriod" startAt="2"/>
            </a:pP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Tahun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2000, 2001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2002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Komisi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VI DPR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tentang</a:t>
            </a:r>
            <a:endParaRPr lang="en-US" sz="2200" b="1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marL="457200" indent="-457200"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	RUU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Sistem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Pendidikan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Nasional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.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133600" y="2514600"/>
            <a:ext cx="4572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667000" y="2209800"/>
            <a:ext cx="6172200" cy="990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Rapat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dengan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pimpinan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DPA/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Komisi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KESRA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tentang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Kesejahteraan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Guru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Anggaran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Pendidikan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.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2133600" y="3962400"/>
            <a:ext cx="4572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67000" y="3581400"/>
            <a:ext cx="61722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Konsep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Penyempurnaan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AD/ART PGRI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dengan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mengadakan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seminar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untuk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dibawa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KONPUS IV 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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Kongres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  <a:sym typeface="Wingdings"/>
              </a:rPr>
              <a:t> XIX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2225040" y="1143000"/>
            <a:ext cx="36576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67000" y="838200"/>
            <a:ext cx="6324600" cy="990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Tahun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2000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2001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Rapat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dengan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Menko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Kesra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/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Taskin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mengenai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Mutu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Pendidikan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Kesejahteraan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Guru.</a:t>
            </a:r>
            <a:endParaRPr lang="en-US" sz="2200" b="1" dirty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0" y="616803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g.	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Departemen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Kesejahteraan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Ketenagakerjaan</a:t>
            </a:r>
            <a:endParaRPr lang="en-US" sz="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 Same Side Corner Rectangle 13"/>
          <p:cNvSpPr/>
          <p:nvPr/>
        </p:nvSpPr>
        <p:spPr>
          <a:xfrm>
            <a:off x="2286000" y="1828800"/>
            <a:ext cx="4267200" cy="3581400"/>
          </a:xfrm>
          <a:prstGeom prst="round2Same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Juni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1999 PB PGRI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kerjasama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RCTI.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18 November 1999 PB PGRI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kerjasama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Universitas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Terbuka</a:t>
            </a:r>
          </a:p>
          <a:p>
            <a:pPr algn="just"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Melaksanakan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Advokasi</a:t>
            </a:r>
            <a:r>
              <a:rPr lang="id-ID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kepada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Presiden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BJ.Habibi</a:t>
            </a:r>
            <a:r>
              <a:rPr lang="en-US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24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6667500" y="1524000"/>
            <a:ext cx="2019300" cy="1981200"/>
            <a:chOff x="6667500" y="1524000"/>
            <a:chExt cx="2019300" cy="1981200"/>
          </a:xfrm>
        </p:grpSpPr>
        <p:sp>
          <p:nvSpPr>
            <p:cNvPr id="13" name="Oval 12"/>
            <p:cNvSpPr/>
            <p:nvPr/>
          </p:nvSpPr>
          <p:spPr>
            <a:xfrm>
              <a:off x="6705600" y="1524000"/>
              <a:ext cx="1981200" cy="1143000"/>
            </a:xfrm>
            <a:prstGeom prst="ellipse">
              <a:avLst/>
            </a:prstGeom>
            <a:gradFill flip="none" rotWithShape="1">
              <a:gsLst>
                <a:gs pos="43000">
                  <a:srgbClr val="3399FF">
                    <a:alpha val="41000"/>
                  </a:srgbClr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Arial Black" pitchFamily="34" charset="0"/>
                  <a:cs typeface="Aharoni" pitchFamily="2" charset="-79"/>
                </a:rPr>
                <a:t>Tahun</a:t>
              </a:r>
              <a:r>
                <a:rPr lang="en-US" sz="2400" b="1" dirty="0" smtClean="0">
                  <a:solidFill>
                    <a:schemeClr val="tx1"/>
                  </a:solidFill>
                  <a:latin typeface="Arial Black" pitchFamily="34" charset="0"/>
                  <a:cs typeface="Aharoni" pitchFamily="2" charset="-79"/>
                </a:rPr>
                <a:t> 1999</a:t>
              </a:r>
              <a:endParaRPr lang="en-US" sz="2400" b="1" dirty="0">
                <a:solidFill>
                  <a:schemeClr val="tx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667500" y="2667000"/>
              <a:ext cx="1409700" cy="838200"/>
              <a:chOff x="6667500" y="2667000"/>
              <a:chExt cx="1409700" cy="838200"/>
            </a:xfrm>
          </p:grpSpPr>
          <p:cxnSp>
            <p:nvCxnSpPr>
              <p:cNvPr id="38" name="Elbow Connector 37"/>
              <p:cNvCxnSpPr/>
              <p:nvPr/>
            </p:nvCxnSpPr>
            <p:spPr>
              <a:xfrm rot="10800000" flipV="1">
                <a:off x="6667500" y="2971800"/>
                <a:ext cx="1371600" cy="533400"/>
              </a:xfrm>
              <a:prstGeom prst="bentConnector3">
                <a:avLst>
                  <a:gd name="adj1" fmla="val -42398"/>
                </a:avLst>
              </a:prstGeom>
              <a:ln w="38100">
                <a:solidFill>
                  <a:srgbClr val="FF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10800000">
                <a:off x="7696200" y="2667000"/>
                <a:ext cx="381000" cy="304800"/>
              </a:xfrm>
              <a:prstGeom prst="line">
                <a:avLst/>
              </a:prstGeom>
              <a:ln w="28575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286000" y="1143000"/>
            <a:ext cx="6629400" cy="4724400"/>
            <a:chOff x="2286000" y="1143000"/>
            <a:chExt cx="6629400" cy="4724400"/>
          </a:xfrm>
        </p:grpSpPr>
        <p:sp>
          <p:nvSpPr>
            <p:cNvPr id="14" name="Rectangle 13"/>
            <p:cNvSpPr/>
            <p:nvPr/>
          </p:nvSpPr>
          <p:spPr>
            <a:xfrm>
              <a:off x="2286000" y="1143000"/>
              <a:ext cx="4572000" cy="20574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Wingdings" pitchFamily="2" charset="2"/>
                <a:buChar char="v"/>
              </a:pP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Mengadakan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pertemuan</a:t>
              </a:r>
              <a:endPara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dengan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Wa</a:t>
              </a:r>
              <a:r>
                <a:rPr lang="id-ID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res</a:t>
              </a: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(Megawati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Soekarno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Putri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Advokasi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dengan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Mendiknas</a:t>
              </a:r>
              <a:endPara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Ketua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/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Pimpinan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DPR RI</a:t>
              </a:r>
              <a:endPara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71800" y="3200400"/>
              <a:ext cx="5943600" cy="26670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Wingdings" pitchFamily="2" charset="2"/>
                <a:buChar char="v"/>
              </a:pP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PB PGRI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membuat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i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Task Force 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</a:t>
              </a: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Komite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Perjuangan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Perbaikan</a:t>
              </a:r>
              <a:endPara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endParaRP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Kesejahteraan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Guru (KP2KG)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Dengan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KP2KG, PB PGRI</a:t>
              </a: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mengadakan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Advokasi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Ke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Wa</a:t>
              </a:r>
              <a:r>
                <a:rPr lang="id-ID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p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res</a:t>
              </a: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dan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menyerukan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kesiapan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perjuangan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.</a:t>
              </a:r>
              <a:endPara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858000" y="762000"/>
            <a:ext cx="1981200" cy="1981200"/>
            <a:chOff x="6858000" y="762000"/>
            <a:chExt cx="1981200" cy="1981200"/>
          </a:xfrm>
        </p:grpSpPr>
        <p:sp>
          <p:nvSpPr>
            <p:cNvPr id="13" name="Oval 12"/>
            <p:cNvSpPr/>
            <p:nvPr/>
          </p:nvSpPr>
          <p:spPr>
            <a:xfrm>
              <a:off x="6858000" y="762000"/>
              <a:ext cx="1981200" cy="1143000"/>
            </a:xfrm>
            <a:prstGeom prst="ellipse">
              <a:avLst/>
            </a:prstGeom>
            <a:gradFill flip="none" rotWithShape="1">
              <a:gsLst>
                <a:gs pos="43000">
                  <a:srgbClr val="3399FF">
                    <a:alpha val="41000"/>
                  </a:srgbClr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Arial Black" pitchFamily="34" charset="0"/>
                  <a:cs typeface="Aharoni" pitchFamily="2" charset="-79"/>
                </a:rPr>
                <a:t>Tahun</a:t>
              </a:r>
              <a:r>
                <a:rPr lang="en-US" sz="2400" b="1" dirty="0" smtClean="0">
                  <a:solidFill>
                    <a:schemeClr val="tx1"/>
                  </a:solidFill>
                  <a:latin typeface="Arial Black" pitchFamily="34" charset="0"/>
                  <a:cs typeface="Aharoni" pitchFamily="2" charset="-79"/>
                </a:rPr>
                <a:t> 2000</a:t>
              </a:r>
              <a:endParaRPr lang="en-US" sz="2400" b="1" dirty="0">
                <a:solidFill>
                  <a:schemeClr val="tx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grpSp>
          <p:nvGrpSpPr>
            <p:cNvPr id="2" name="Group 43"/>
            <p:cNvGrpSpPr/>
            <p:nvPr/>
          </p:nvGrpSpPr>
          <p:grpSpPr>
            <a:xfrm>
              <a:off x="6934200" y="1905000"/>
              <a:ext cx="1143000" cy="838200"/>
              <a:chOff x="6667500" y="2667000"/>
              <a:chExt cx="1409700" cy="838200"/>
            </a:xfrm>
          </p:grpSpPr>
          <p:cxnSp>
            <p:nvCxnSpPr>
              <p:cNvPr id="38" name="Elbow Connector 37"/>
              <p:cNvCxnSpPr/>
              <p:nvPr/>
            </p:nvCxnSpPr>
            <p:spPr>
              <a:xfrm rot="10800000" flipV="1">
                <a:off x="6667500" y="2971800"/>
                <a:ext cx="1371600" cy="533400"/>
              </a:xfrm>
              <a:prstGeom prst="bentConnector3">
                <a:avLst>
                  <a:gd name="adj1" fmla="val -42398"/>
                </a:avLst>
              </a:prstGeom>
              <a:ln w="38100">
                <a:solidFill>
                  <a:srgbClr val="FF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10800000">
                <a:off x="7696200" y="2667000"/>
                <a:ext cx="381000" cy="304800"/>
              </a:xfrm>
              <a:prstGeom prst="line">
                <a:avLst/>
              </a:prstGeom>
              <a:ln w="28575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514600" y="1066800"/>
            <a:ext cx="6400800" cy="4524315"/>
          </a:xfrm>
          <a:prstGeom prst="rect">
            <a:avLst/>
          </a:prstGeom>
          <a:solidFill>
            <a:srgbClr val="FFFFCC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Pada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periode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reformasi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ini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, PGRI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secara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sadar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mau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melakukan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reaktualisasi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dan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retro</a:t>
            </a:r>
            <a:r>
              <a:rPr lang="id-ID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s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peksi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terhadap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kemajuan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demi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kemajuan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yang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tetap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mengedepankan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kiprah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 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ke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-PGRI</a:t>
            </a:r>
            <a:r>
              <a:rPr lang="id-ID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-</a:t>
            </a:r>
            <a:r>
              <a:rPr lang="en-US" sz="3600" b="1" dirty="0" err="1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annya</a:t>
            </a:r>
            <a:r>
              <a:rPr lang="en-US" sz="3600" b="1" dirty="0" smtClean="0">
                <a:solidFill>
                  <a:schemeClr val="tx2">
                    <a:lumMod val="75000"/>
                  </a:schemeClr>
                </a:solidFill>
                <a:latin typeface="Century Gothic" pitchFamily="34" charset="0"/>
              </a:rPr>
              <a:t>.</a:t>
            </a:r>
            <a:endParaRPr lang="en-US" sz="3200" dirty="0">
              <a:solidFill>
                <a:schemeClr val="tx2">
                  <a:lumMod val="75000"/>
                </a:schemeClr>
              </a:solidFill>
              <a:latin typeface="Century Gothic" pitchFamily="34" charset="0"/>
            </a:endParaRPr>
          </a:p>
        </p:txBody>
      </p:sp>
      <p:sp>
        <p:nvSpPr>
          <p:cNvPr id="21" name="Pentagon 20">
            <a:hlinkClick r:id="rId5" action="ppaction://hlinksldjump"/>
          </p:cNvPr>
          <p:cNvSpPr/>
          <p:nvPr/>
        </p:nvSpPr>
        <p:spPr>
          <a:xfrm>
            <a:off x="152400" y="1295400"/>
            <a:ext cx="2209800" cy="6858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Pengetahuan  </a:t>
            </a:r>
            <a:r>
              <a:rPr lang="en-US" b="1" dirty="0" err="1" smtClean="0">
                <a:solidFill>
                  <a:schemeClr val="bg1"/>
                </a:solidFill>
              </a:rPr>
              <a:t>Dasa</a:t>
            </a:r>
            <a:r>
              <a:rPr lang="en-US" b="1" dirty="0" err="1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2362200" y="1676400"/>
            <a:ext cx="6477000" cy="4419600"/>
            <a:chOff x="2362200" y="1295400"/>
            <a:chExt cx="6477000" cy="4419600"/>
          </a:xfrm>
        </p:grpSpPr>
        <p:sp>
          <p:nvSpPr>
            <p:cNvPr id="14" name="Rectangle 13"/>
            <p:cNvSpPr/>
            <p:nvPr/>
          </p:nvSpPr>
          <p:spPr>
            <a:xfrm>
              <a:off x="2362200" y="1295400"/>
              <a:ext cx="4572000" cy="27432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Wingdings" pitchFamily="2" charset="2"/>
                <a:buChar char="v"/>
              </a:pP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Pemerintah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mengeluarkan</a:t>
              </a:r>
              <a:endPara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Keppres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64/2001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tentang</a:t>
              </a:r>
              <a:endPara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Kenaikkan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Gaji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Tunjangan</a:t>
              </a:r>
              <a:endPara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pendidikan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berdasarkan</a:t>
              </a:r>
              <a:endPara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edaran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Dirjen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Anggaran</a:t>
              </a:r>
              <a:endPara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No:SE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337A/2000.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Bantuan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bagi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guru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swasta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.</a:t>
              </a:r>
              <a:endPara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00400" y="3962400"/>
              <a:ext cx="5638800" cy="17526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Wingdings" pitchFamily="2" charset="2"/>
                <a:buChar char="v"/>
              </a:pP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PGRI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mendorong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pemerintah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dengan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mengajukan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UU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tentang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Guru.</a:t>
              </a:r>
            </a:p>
            <a:p>
              <a:pPr>
                <a:buFont typeface="Wingdings" pitchFamily="2" charset="2"/>
                <a:buChar char="v"/>
              </a:pP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Membentuk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tim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kecil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tentang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sistem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penggajian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khusus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guru.</a:t>
              </a:r>
              <a:endPara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2" name="Group 15"/>
          <p:cNvGrpSpPr/>
          <p:nvPr/>
        </p:nvGrpSpPr>
        <p:grpSpPr>
          <a:xfrm>
            <a:off x="6858000" y="762000"/>
            <a:ext cx="1981200" cy="1981200"/>
            <a:chOff x="6858000" y="762000"/>
            <a:chExt cx="1981200" cy="1981200"/>
          </a:xfrm>
        </p:grpSpPr>
        <p:sp>
          <p:nvSpPr>
            <p:cNvPr id="13" name="Oval 12"/>
            <p:cNvSpPr/>
            <p:nvPr/>
          </p:nvSpPr>
          <p:spPr>
            <a:xfrm>
              <a:off x="6858000" y="762000"/>
              <a:ext cx="1981200" cy="1143000"/>
            </a:xfrm>
            <a:prstGeom prst="ellipse">
              <a:avLst/>
            </a:prstGeom>
            <a:gradFill flip="none" rotWithShape="1">
              <a:gsLst>
                <a:gs pos="43000">
                  <a:srgbClr val="3399FF">
                    <a:alpha val="41000"/>
                  </a:srgbClr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Arial Black" pitchFamily="34" charset="0"/>
                  <a:cs typeface="Aharoni" pitchFamily="2" charset="-79"/>
                </a:rPr>
                <a:t>Tahun</a:t>
              </a:r>
              <a:r>
                <a:rPr lang="en-US" sz="2400" b="1" dirty="0" smtClean="0">
                  <a:solidFill>
                    <a:schemeClr val="tx1"/>
                  </a:solidFill>
                  <a:latin typeface="Arial Black" pitchFamily="34" charset="0"/>
                  <a:cs typeface="Aharoni" pitchFamily="2" charset="-79"/>
                </a:rPr>
                <a:t> 2001</a:t>
              </a:r>
              <a:endParaRPr lang="en-US" sz="2400" b="1" dirty="0">
                <a:solidFill>
                  <a:schemeClr val="tx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grpSp>
          <p:nvGrpSpPr>
            <p:cNvPr id="3" name="Group 43"/>
            <p:cNvGrpSpPr/>
            <p:nvPr/>
          </p:nvGrpSpPr>
          <p:grpSpPr>
            <a:xfrm>
              <a:off x="6934200" y="1905000"/>
              <a:ext cx="1143000" cy="838200"/>
              <a:chOff x="6667500" y="2667000"/>
              <a:chExt cx="1409700" cy="838200"/>
            </a:xfrm>
          </p:grpSpPr>
          <p:cxnSp>
            <p:nvCxnSpPr>
              <p:cNvPr id="38" name="Elbow Connector 37"/>
              <p:cNvCxnSpPr/>
              <p:nvPr/>
            </p:nvCxnSpPr>
            <p:spPr>
              <a:xfrm rot="10800000" flipV="1">
                <a:off x="6667500" y="2971800"/>
                <a:ext cx="1371600" cy="533400"/>
              </a:xfrm>
              <a:prstGeom prst="bentConnector3">
                <a:avLst>
                  <a:gd name="adj1" fmla="val -42398"/>
                </a:avLst>
              </a:prstGeom>
              <a:ln w="38100">
                <a:solidFill>
                  <a:srgbClr val="FF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10800000">
                <a:off x="7696200" y="2667000"/>
                <a:ext cx="381000" cy="304800"/>
              </a:xfrm>
              <a:prstGeom prst="line">
                <a:avLst/>
              </a:prstGeom>
              <a:ln w="28575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/>
          <p:nvPr/>
        </p:nvGrpSpPr>
        <p:grpSpPr>
          <a:xfrm>
            <a:off x="2362200" y="2057400"/>
            <a:ext cx="6400800" cy="3733800"/>
            <a:chOff x="2362200" y="1295400"/>
            <a:chExt cx="6400800" cy="3733800"/>
          </a:xfrm>
        </p:grpSpPr>
        <p:sp>
          <p:nvSpPr>
            <p:cNvPr id="14" name="Rectangle 13"/>
            <p:cNvSpPr/>
            <p:nvPr/>
          </p:nvSpPr>
          <p:spPr>
            <a:xfrm>
              <a:off x="2362200" y="1295400"/>
              <a:ext cx="4572000" cy="19812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Wingdings" pitchFamily="2" charset="2"/>
                <a:buChar char="v"/>
              </a:pP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PB PGRI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tetap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mendorong</a:t>
              </a:r>
              <a:endPara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meminta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pemerintah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agar</a:t>
              </a: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segera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merealisir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semua</a:t>
              </a:r>
              <a:endPara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tuntutan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para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guru.</a:t>
              </a:r>
              <a:endPara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124200" y="3276600"/>
              <a:ext cx="5638800" cy="1752600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Font typeface="Wingdings" pitchFamily="2" charset="2"/>
                <a:buChar char="v"/>
              </a:pP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PB PGRI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mendesak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MPR agar</a:t>
              </a: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anggaran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pendidikan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dinaikkan</a:t>
              </a:r>
              <a:endParaRPr lang="en-US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menjadi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25%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dari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APB</a:t>
              </a:r>
              <a:r>
                <a:rPr lang="id-ID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 MPR</a:t>
              </a: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menetapkan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20%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dalam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UUD 45</a:t>
              </a:r>
            </a:p>
            <a:p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   </a:t>
              </a:r>
              <a:r>
                <a:rPr lang="en-US" sz="2200" b="1" dirty="0" err="1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pasal</a:t>
              </a:r>
              <a:r>
                <a:rPr lang="en-US" sz="22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  <a:sym typeface="Wingdings"/>
                </a:rPr>
                <a:t> 33.</a:t>
              </a:r>
              <a:endParaRPr lang="en-US" sz="22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3" name="Group 15"/>
          <p:cNvGrpSpPr/>
          <p:nvPr/>
        </p:nvGrpSpPr>
        <p:grpSpPr>
          <a:xfrm>
            <a:off x="6858000" y="762000"/>
            <a:ext cx="1981200" cy="1981200"/>
            <a:chOff x="6858000" y="762000"/>
            <a:chExt cx="1981200" cy="1981200"/>
          </a:xfrm>
        </p:grpSpPr>
        <p:sp>
          <p:nvSpPr>
            <p:cNvPr id="13" name="Oval 12"/>
            <p:cNvSpPr/>
            <p:nvPr/>
          </p:nvSpPr>
          <p:spPr>
            <a:xfrm>
              <a:off x="6858000" y="762000"/>
              <a:ext cx="1981200" cy="1143000"/>
            </a:xfrm>
            <a:prstGeom prst="ellipse">
              <a:avLst/>
            </a:prstGeom>
            <a:gradFill flip="none" rotWithShape="1">
              <a:gsLst>
                <a:gs pos="43000">
                  <a:srgbClr val="3399FF">
                    <a:alpha val="41000"/>
                  </a:srgbClr>
                </a:gs>
                <a:gs pos="16000">
                  <a:srgbClr val="00CCCC"/>
                </a:gs>
                <a:gs pos="47000">
                  <a:srgbClr val="9999FF"/>
                </a:gs>
                <a:gs pos="60001">
                  <a:srgbClr val="2E6792"/>
                </a:gs>
                <a:gs pos="71001">
                  <a:srgbClr val="3333CC"/>
                </a:gs>
                <a:gs pos="81000">
                  <a:srgbClr val="1170FF"/>
                </a:gs>
                <a:gs pos="100000">
                  <a:srgbClr val="006699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 smtClean="0">
                  <a:solidFill>
                    <a:schemeClr val="tx1"/>
                  </a:solidFill>
                  <a:latin typeface="Arial Black" pitchFamily="34" charset="0"/>
                  <a:cs typeface="Aharoni" pitchFamily="2" charset="-79"/>
                </a:rPr>
                <a:t>Tahun</a:t>
              </a:r>
              <a:r>
                <a:rPr lang="en-US" sz="2400" b="1" dirty="0" smtClean="0">
                  <a:solidFill>
                    <a:schemeClr val="tx1"/>
                  </a:solidFill>
                  <a:latin typeface="Arial Black" pitchFamily="34" charset="0"/>
                  <a:cs typeface="Aharoni" pitchFamily="2" charset="-79"/>
                </a:rPr>
                <a:t> 2002</a:t>
              </a:r>
              <a:endParaRPr lang="en-US" sz="2400" b="1" dirty="0">
                <a:solidFill>
                  <a:schemeClr val="tx1"/>
                </a:solidFill>
                <a:latin typeface="Arial Black" pitchFamily="34" charset="0"/>
                <a:cs typeface="Aharoni" pitchFamily="2" charset="-79"/>
              </a:endParaRPr>
            </a:p>
          </p:txBody>
        </p:sp>
        <p:grpSp>
          <p:nvGrpSpPr>
            <p:cNvPr id="4" name="Group 43"/>
            <p:cNvGrpSpPr/>
            <p:nvPr/>
          </p:nvGrpSpPr>
          <p:grpSpPr>
            <a:xfrm>
              <a:off x="6934200" y="1905000"/>
              <a:ext cx="1143000" cy="838200"/>
              <a:chOff x="6667500" y="2667000"/>
              <a:chExt cx="1409700" cy="838200"/>
            </a:xfrm>
          </p:grpSpPr>
          <p:cxnSp>
            <p:nvCxnSpPr>
              <p:cNvPr id="38" name="Elbow Connector 37"/>
              <p:cNvCxnSpPr/>
              <p:nvPr/>
            </p:nvCxnSpPr>
            <p:spPr>
              <a:xfrm rot="10800000" flipV="1">
                <a:off x="6667500" y="2971800"/>
                <a:ext cx="1371600" cy="533400"/>
              </a:xfrm>
              <a:prstGeom prst="bentConnector3">
                <a:avLst>
                  <a:gd name="adj1" fmla="val -42398"/>
                </a:avLst>
              </a:prstGeom>
              <a:ln w="38100">
                <a:solidFill>
                  <a:srgbClr val="FF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10800000">
                <a:off x="7696200" y="2667000"/>
                <a:ext cx="381000" cy="304800"/>
              </a:xfrm>
              <a:prstGeom prst="line">
                <a:avLst/>
              </a:prstGeom>
              <a:ln w="28575">
                <a:solidFill>
                  <a:srgbClr val="FF006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0" y="616803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h.	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Departemen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Penerangan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Media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Penerbitan</a:t>
            </a:r>
            <a:endParaRPr lang="en-US" sz="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67000" y="1676400"/>
            <a:ext cx="6324600" cy="3352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Meningkatkan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peran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fungsi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Dapertemen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sebagai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: </a:t>
            </a:r>
          </a:p>
          <a:p>
            <a:pPr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    # 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Penanggungjawab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kelancaran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komunikasi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vertikal</a:t>
            </a:r>
            <a:endParaRPr lang="en-US" sz="2200" b="1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       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antara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pengurus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anggota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organisasi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serta</a:t>
            </a:r>
            <a:endParaRPr lang="en-US" sz="2200" b="1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       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komunikasi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horizontal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antar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organisasi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.</a:t>
            </a:r>
          </a:p>
          <a:p>
            <a:pPr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    # 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Peningkatan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kualitas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majalah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Suara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Guru.</a:t>
            </a:r>
          </a:p>
          <a:p>
            <a:pPr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    # 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Penyelenggaraan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Lomba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Poster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Hemat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Energi</a:t>
            </a:r>
            <a:endParaRPr lang="en-US" sz="2200" b="1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       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bekerjasama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dengan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Departemen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Pendidikan</a:t>
            </a:r>
            <a:endParaRPr lang="en-US" sz="2200" b="1" dirty="0" smtClean="0">
              <a:solidFill>
                <a:schemeClr val="tx2">
                  <a:lumMod val="75000"/>
                </a:schemeClr>
              </a:solidFill>
              <a:latin typeface="Arial Narrow" pitchFamily="34" charset="0"/>
            </a:endParaRPr>
          </a:p>
          <a:p>
            <a:pPr algn="just"/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       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Nasional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Pusat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IPTEK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Serpong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.</a:t>
            </a: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0" y="616803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i.	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Departemen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Peranan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Wanita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Pemberdayaan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Perempuan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1676400"/>
            <a:ext cx="63246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Membentuk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Kelompok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Kerja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Wanita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(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Pokja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Wanita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0" y="2743200"/>
            <a:ext cx="6324600" cy="1295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Mengadakan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sosialisasi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program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departemen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peranan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wanita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daerah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baik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tingkat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Provinsi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maupun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Kabupaten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/Kota.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0" y="4343400"/>
            <a:ext cx="63246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Memperjuangkan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guru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perempuan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anggota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PGRI yang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berprestasi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.</a:t>
            </a: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0" y="616803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j.	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Departemen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Penelitian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Dan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Pengembangan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err="1" smtClean="0">
                <a:latin typeface="Arial" pitchFamily="34" charset="0"/>
                <a:cs typeface="Arial" pitchFamily="34" charset="0"/>
              </a:rPr>
              <a:t>Profesi</a:t>
            </a:r>
            <a:endParaRPr lang="en-US" sz="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1524000"/>
            <a:ext cx="6324600" cy="1219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Meningkatkan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kemampuan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para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guru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wanita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PGRI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dalam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i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ASEAN Sub Regional Women’s Planning Workshop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Kuala Lumpur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pada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bulan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Januari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1999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0" y="2971800"/>
            <a:ext cx="6324600" cy="16002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Memperluas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peluang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untuk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menyejahterakan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guru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anggota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PGRI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dalam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Lokakarya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Reformasi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Koperasi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,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bekerjasama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dengan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Kopermas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Koperwan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pada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bulan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April 1999.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0" y="4800600"/>
            <a:ext cx="6324600" cy="1295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Mempersiapkan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menyelenggarakan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Latihan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Kepemimpinan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Ketenagakerjaan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Tahun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2000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di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Makasar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en-US" sz="2200" b="1" dirty="0" err="1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dan</a:t>
            </a:r>
            <a:r>
              <a:rPr lang="en-US" sz="2200" b="1" dirty="0" smtClean="0">
                <a:solidFill>
                  <a:schemeClr val="tx2">
                    <a:lumMod val="75000"/>
                  </a:schemeClr>
                </a:solidFill>
                <a:latin typeface="Arial Narrow" pitchFamily="34" charset="0"/>
              </a:rPr>
              <a:t> Padang.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2209800" y="1828800"/>
            <a:ext cx="304800" cy="457200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2209800" y="3429000"/>
            <a:ext cx="304800" cy="457200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2209800" y="5029200"/>
            <a:ext cx="304800" cy="457200"/>
          </a:xfrm>
          <a:prstGeom prst="rightArrow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ent Arrow 32"/>
          <p:cNvSpPr/>
          <p:nvPr/>
        </p:nvSpPr>
        <p:spPr>
          <a:xfrm rot="10800000" flipH="1">
            <a:off x="3124201" y="3200400"/>
            <a:ext cx="838200" cy="2209800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ent Arrow 21"/>
          <p:cNvSpPr/>
          <p:nvPr/>
        </p:nvSpPr>
        <p:spPr>
          <a:xfrm rot="10800000" flipH="1">
            <a:off x="3124201" y="2133599"/>
            <a:ext cx="838200" cy="1523999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743200" y="762000"/>
            <a:ext cx="47244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Departemen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Pendidikan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Dasar</a:t>
            </a:r>
            <a:endParaRPr lang="en-US" sz="2400" b="1" dirty="0">
              <a:solidFill>
                <a:srgbClr val="FF000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7" name="Bent Arrow 16"/>
          <p:cNvSpPr/>
          <p:nvPr/>
        </p:nvSpPr>
        <p:spPr>
          <a:xfrm rot="10800000" flipH="1">
            <a:off x="3124200" y="1447800"/>
            <a:ext cx="838200" cy="1143000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114800" y="1905000"/>
            <a:ext cx="4419600" cy="1143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Membantu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pemerintah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dalam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menyukseskan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wajib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belajar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9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tahun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.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114800" y="3124200"/>
            <a:ext cx="4419600" cy="1143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Memperjuangkan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status guru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honda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(Honor Daerah) yang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belum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diangkat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menjadi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PNS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4114800" y="4419600"/>
            <a:ext cx="4419600" cy="1676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Berpartisipasi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aktif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dengan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Komisi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VI, DPR RI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dalam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penyempurnaan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Rancangan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UU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Sistem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Pendidikan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Nasional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Kesejahteraan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Guru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2" grpId="0" animBg="1"/>
      <p:bldP spid="13" grpId="0" animBg="1"/>
      <p:bldP spid="17" grpId="0" animBg="1"/>
      <p:bldP spid="21" grpId="0" animBg="1"/>
      <p:bldP spid="23" grpId="0" animBg="1"/>
      <p:bldP spid="3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86000" y="685800"/>
            <a:ext cx="46482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Departemen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Pendidikan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Menengah</a:t>
            </a:r>
            <a:endParaRPr lang="en-US" sz="2400" b="1" dirty="0">
              <a:solidFill>
                <a:srgbClr val="FF000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5" name="Bent Arrow 14"/>
          <p:cNvSpPr/>
          <p:nvPr/>
        </p:nvSpPr>
        <p:spPr>
          <a:xfrm rot="10800000" flipH="1">
            <a:off x="3124201" y="3200400"/>
            <a:ext cx="838200" cy="2209800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10800000" flipH="1">
            <a:off x="3124201" y="2133599"/>
            <a:ext cx="838200" cy="1523999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10800000" flipH="1">
            <a:off x="3124200" y="1447800"/>
            <a:ext cx="838200" cy="1143000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114800" y="1676400"/>
            <a:ext cx="4724400" cy="1143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Mendorong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berperan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dalam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pembentukan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id-ID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ewan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id-ID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endidikan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tingkat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provinsi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,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kabupaten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kota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.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114800" y="2895600"/>
            <a:ext cx="4724400" cy="1905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Pemberdayaan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fungsi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peran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PPLP PGRI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Dikdasmen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dalam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peningkatan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mutu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pendidikan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seiring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dengan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pelaksanaan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UU No. 22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Tahun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1999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tentang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Otonomi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Daerah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14800" y="4876800"/>
            <a:ext cx="4724400" cy="1447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Rapat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dengan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pendapat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dengan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pimpinan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KPPU,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membahas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penggunaan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buku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pelajaran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sekolah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menengah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bersama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para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penerbit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133600" y="533400"/>
            <a:ext cx="45720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Departemen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Pendidikan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Tinggi</a:t>
            </a:r>
            <a:endParaRPr lang="en-US" sz="2400" b="1" dirty="0">
              <a:solidFill>
                <a:srgbClr val="FF000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4" name="Bent Arrow 13"/>
          <p:cNvSpPr/>
          <p:nvPr/>
        </p:nvSpPr>
        <p:spPr>
          <a:xfrm rot="10800000" flipH="1">
            <a:off x="2514602" y="3276600"/>
            <a:ext cx="838200" cy="2514600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10800000" flipH="1">
            <a:off x="2514602" y="2057399"/>
            <a:ext cx="838200" cy="1981199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10800000" flipH="1">
            <a:off x="2514601" y="1219200"/>
            <a:ext cx="838200" cy="1371600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05200" y="1371600"/>
            <a:ext cx="5410200" cy="18288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Pemberdayaan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fungsi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peran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PPLP PGRI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Perguruan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Tinggi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dalam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pembinaan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pengembangan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Perguruan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Tinggi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PGRI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seluruh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Indonesia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sesuai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dengan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visi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,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misi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jati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diri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PGRI.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05200" y="3352800"/>
            <a:ext cx="5410200" cy="1371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Bekerjasama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dengan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UT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dalam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upaya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peningkatan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mutu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jenjang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pendidikan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para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guru yang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memiliki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jenjang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D2, D3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S1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05200" y="4953000"/>
            <a:ext cx="5410199" cy="1295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Mendorong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pembentukan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kelompok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GUGUS PEMIKIR yang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anggotanya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terdiri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dari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para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pakar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perguruan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tinggi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PGRI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ent Arrow 18"/>
          <p:cNvSpPr/>
          <p:nvPr/>
        </p:nvSpPr>
        <p:spPr>
          <a:xfrm rot="10800000" flipH="1">
            <a:off x="2514602" y="2590800"/>
            <a:ext cx="838200" cy="2514600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10800000" flipH="1">
            <a:off x="2514602" y="1600200"/>
            <a:ext cx="838200" cy="1981199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10800000" flipH="1">
            <a:off x="2514601" y="1219200"/>
            <a:ext cx="838200" cy="1371600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09800" y="457200"/>
            <a:ext cx="62484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Departemen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Luar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Sekolah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Olahraga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,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Generasi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Muda</a:t>
            </a:r>
            <a:endParaRPr lang="en-US" sz="2400" b="1" dirty="0">
              <a:solidFill>
                <a:srgbClr val="FF000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05200" y="1524000"/>
            <a:ext cx="5410200" cy="1219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Menyiapkan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Rancangan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UU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Perlindungan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Guru,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untuk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diperjuangkan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kepada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pemerintah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DPR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05200" y="2971800"/>
            <a:ext cx="5410200" cy="1143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Memaksimalkan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pemakaian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sarana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pendidikan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PGRI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untuk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pelaksanaan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pendidikan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luar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sekolah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429000" y="4267200"/>
            <a:ext cx="5410199" cy="1905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Mempersiapkan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buku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pedoman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acara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pada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upacara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Hari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Guru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Nasional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1 HUT PGRI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untuk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digunakan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ditingkat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Pusat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,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Provinsi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,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Kabupaten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/Kota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Cabang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ranting/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sekolah</a:t>
            </a:r>
            <a:r>
              <a:rPr lang="id-ID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-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sekolah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.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2" grpId="0" animBg="1"/>
      <p:bldP spid="22" grpId="0" animBg="1"/>
      <p:bldP spid="23" grpId="0" animBg="1"/>
      <p:bldP spid="3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Bent Arrow 18"/>
          <p:cNvSpPr/>
          <p:nvPr/>
        </p:nvSpPr>
        <p:spPr>
          <a:xfrm rot="10800000" flipH="1">
            <a:off x="2514602" y="3048000"/>
            <a:ext cx="838200" cy="2514600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10800000" flipH="1">
            <a:off x="2514602" y="2286000"/>
            <a:ext cx="838200" cy="1981199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rot="10800000" flipH="1">
            <a:off x="2514601" y="1981199"/>
            <a:ext cx="838200" cy="1371600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209800" y="457200"/>
            <a:ext cx="6553200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Kerjasama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Luar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Negeri</a:t>
            </a:r>
            <a:endParaRPr lang="en-US" sz="2400" b="1" dirty="0" smtClean="0">
              <a:solidFill>
                <a:srgbClr val="FF0000"/>
              </a:solidFill>
              <a:latin typeface="Arial Narrow" pitchFamily="34" charset="0"/>
              <a:cs typeface="Aharoni" pitchFamily="2" charset="-79"/>
            </a:endParaRPr>
          </a:p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Hubungan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kerjasama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luar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negeri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PGRI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ditujukan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untuk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mendapatkan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manfaat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diabdikan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bagi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kepentingan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bangsa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negara</a:t>
            </a:r>
            <a:endParaRPr lang="en-US" sz="2400" b="1" dirty="0">
              <a:solidFill>
                <a:srgbClr val="FF000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05200" y="2438400"/>
            <a:ext cx="5410200" cy="838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Hubungan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bilateral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dengan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suatu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organisasi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Guru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di</a:t>
            </a:r>
            <a:r>
              <a:rPr lang="id-ID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L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uar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id-ID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N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egeri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05200" y="3657600"/>
            <a:ext cx="5410200" cy="1143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World Confederation of organization of the Teaching Profession (WCOTP). PGRI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menjadi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anggota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sejak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tahun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1966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3505200" y="5029200"/>
            <a:ext cx="5410199" cy="990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ASEAN Council of Teachers (ACT) PGRI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menjadi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anggota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sejak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tahun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1978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2" grpId="0" animBg="1"/>
      <p:bldP spid="22" grpId="0" animBg="1"/>
      <p:bldP spid="23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6" name="Pentagon 15">
            <a:hlinkClick r:id="rId5" action="ppaction://hlinksldjump"/>
          </p:cNvPr>
          <p:cNvSpPr/>
          <p:nvPr/>
        </p:nvSpPr>
        <p:spPr>
          <a:xfrm>
            <a:off x="152400" y="1295400"/>
            <a:ext cx="2209800" cy="6858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Pengetahuan  </a:t>
            </a:r>
            <a:r>
              <a:rPr lang="en-US" b="1" dirty="0" err="1" smtClean="0">
                <a:solidFill>
                  <a:schemeClr val="bg1"/>
                </a:solidFill>
              </a:rPr>
              <a:t>Dasa</a:t>
            </a:r>
            <a:r>
              <a:rPr lang="en-US" b="1" dirty="0" err="1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2057400" y="533400"/>
            <a:ext cx="7010400" cy="914400"/>
          </a:xfrm>
          <a:prstGeom prst="snip2Diag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Tahoma" pitchFamily="34" charset="0"/>
                <a:ea typeface="+mj-ea"/>
                <a:cs typeface="Tahoma" pitchFamily="34" charset="0"/>
              </a:rPr>
              <a:t>SUBSTANSI PERJUANGAN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2133600" y="1752600"/>
            <a:ext cx="6781800" cy="2514600"/>
          </a:xfrm>
          <a:prstGeom prst="round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marL="609600" marR="0" lvl="0" indent="-6096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>
                <a:tab pos="43434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Menyerap</a:t>
            </a:r>
            <a:r>
              <a:rPr kumimoji="0" lang="en-US" sz="24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, </a:t>
            </a:r>
            <a:r>
              <a:rPr kumimoji="0" lang="en-US" sz="2400" b="1" i="0" u="none" strike="noStrike" kern="1200" cap="none" spc="0" normalizeH="0" baseline="0" noProof="0" dirty="0" err="1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menyalurkan</a:t>
            </a:r>
            <a:r>
              <a:rPr kumimoji="0" lang="en-US" sz="24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, dan </a:t>
            </a:r>
            <a:r>
              <a:rPr kumimoji="0" lang="en-US" sz="2400" b="1" i="0" u="none" strike="noStrike" kern="1200" cap="none" spc="0" normalizeH="0" baseline="0" noProof="0" dirty="0" err="1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memperjuangkan</a:t>
            </a:r>
            <a:r>
              <a:rPr kumimoji="0" lang="en-US" sz="24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aspirasi</a:t>
            </a:r>
            <a:r>
              <a:rPr kumimoji="0" lang="en-US" sz="24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.</a:t>
            </a:r>
          </a:p>
          <a:p>
            <a:pPr marL="609600" marR="0" lvl="0" indent="-6096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>
                <a:tab pos="43434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Meningkatkan</a:t>
            </a:r>
            <a:r>
              <a:rPr kumimoji="0" lang="en-US" sz="24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kesejahteraan</a:t>
            </a:r>
            <a:r>
              <a:rPr kumimoji="0" lang="en-US" sz="24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 dan </a:t>
            </a:r>
            <a:r>
              <a:rPr kumimoji="0" lang="en-US" sz="2400" b="1" i="0" u="none" strike="noStrike" kern="1200" cap="none" spc="0" normalizeH="0" baseline="0" noProof="0" dirty="0" err="1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kualitas</a:t>
            </a:r>
            <a:r>
              <a:rPr kumimoji="0" lang="en-US" sz="24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profesi</a:t>
            </a:r>
            <a:r>
              <a:rPr kumimoji="0" lang="en-US" sz="24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.</a:t>
            </a:r>
          </a:p>
          <a:p>
            <a:pPr marL="609600" marR="0" lvl="0" indent="-6096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AutoNum type="arabicPeriod"/>
              <a:tabLst>
                <a:tab pos="43434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Membela</a:t>
            </a:r>
            <a:r>
              <a:rPr kumimoji="0" lang="en-US" sz="24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 dan </a:t>
            </a:r>
            <a:r>
              <a:rPr kumimoji="0" lang="en-US" sz="2400" b="1" i="0" u="none" strike="noStrike" kern="1200" cap="none" spc="0" normalizeH="0" baseline="0" noProof="0" dirty="0" err="1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melindungi</a:t>
            </a:r>
            <a:r>
              <a:rPr kumimoji="0" lang="en-US" sz="24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 (</a:t>
            </a:r>
            <a:r>
              <a:rPr kumimoji="0" lang="en-US" sz="2400" b="1" i="0" u="none" strike="noStrike" kern="1200" cap="none" spc="0" normalizeH="0" baseline="0" noProof="0" dirty="0" err="1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hak-hak</a:t>
            </a:r>
            <a:r>
              <a:rPr kumimoji="0" lang="en-US" sz="24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) </a:t>
            </a:r>
            <a:r>
              <a:rPr kumimoji="0" lang="en-US" sz="2400" b="1" i="0" u="none" strike="noStrike" kern="1200" cap="none" spc="0" normalizeH="0" baseline="0" noProof="0" dirty="0" err="1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anggota</a:t>
            </a:r>
            <a:r>
              <a:rPr kumimoji="0" lang="en-US" sz="2400" b="1" i="0" u="none" strike="noStrike" kern="1200" cap="none" spc="0" normalizeH="0" baseline="0" noProof="0" dirty="0" smtClean="0">
                <a:ln w="3175"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itchFamily="34" charset="0"/>
                <a:cs typeface="Levenim MT" pitchFamily="2" charset="-79"/>
              </a:rPr>
              <a:t>.</a:t>
            </a:r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>
            <a:off x="2209800" y="5029200"/>
            <a:ext cx="2667000" cy="12192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PENINGKATAN </a:t>
            </a:r>
          </a:p>
          <a:p>
            <a:pPr algn="ctr"/>
            <a:r>
              <a:rPr lang="en-US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MUTU PENDIDIKAN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867400" y="5029200"/>
            <a:ext cx="3200400" cy="1219200"/>
          </a:xfrm>
          <a:prstGeom prst="roundRect">
            <a:avLst>
              <a:gd name="adj" fmla="val 16667"/>
            </a:avLst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PENINGKATAN </a:t>
            </a:r>
          </a:p>
          <a:p>
            <a:pPr algn="ctr"/>
            <a:r>
              <a:rPr lang="en-US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KESEJAHTERAAN/ </a:t>
            </a:r>
          </a:p>
          <a:p>
            <a:pPr algn="ctr"/>
            <a:r>
              <a:rPr lang="en-US" sz="20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MUTU GURU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543300" y="3810000"/>
            <a:ext cx="3505200" cy="1219200"/>
            <a:chOff x="3543300" y="3810000"/>
            <a:chExt cx="3505200" cy="1219200"/>
          </a:xfrm>
        </p:grpSpPr>
        <p:cxnSp>
          <p:nvCxnSpPr>
            <p:cNvPr id="18" name="AutoShape 6"/>
            <p:cNvCxnSpPr>
              <a:cxnSpLocks noChangeShapeType="1"/>
              <a:endCxn id="13" idx="0"/>
            </p:cNvCxnSpPr>
            <p:nvPr/>
          </p:nvCxnSpPr>
          <p:spPr bwMode="auto">
            <a:xfrm rot="10800000" flipV="1">
              <a:off x="3543300" y="3810000"/>
              <a:ext cx="2171700" cy="121920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7"/>
            <p:cNvCxnSpPr>
              <a:cxnSpLocks noChangeShapeType="1"/>
            </p:cNvCxnSpPr>
            <p:nvPr/>
          </p:nvCxnSpPr>
          <p:spPr bwMode="auto">
            <a:xfrm>
              <a:off x="5715000" y="3810000"/>
              <a:ext cx="1333500" cy="114300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ingle Corner Rectangle 14"/>
          <p:cNvSpPr/>
          <p:nvPr/>
        </p:nvSpPr>
        <p:spPr>
          <a:xfrm>
            <a:off x="2438400" y="4495800"/>
            <a:ext cx="6553200" cy="16764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Beberapa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Informasi</a:t>
            </a:r>
            <a:endParaRPr lang="en-US" sz="2000" b="1" dirty="0" smtClean="0">
              <a:solidFill>
                <a:srgbClr val="7030A0"/>
              </a:solidFill>
              <a:latin typeface="Century Gothic" pitchFamily="34" charset="0"/>
            </a:endParaRPr>
          </a:p>
          <a:p>
            <a:pPr algn="just"/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Kerjasama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yang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dilakukan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EI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dan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PSI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yaitu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dalam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rangka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sosialisasi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PGRI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sebagai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Serikat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Pekerja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.</a:t>
            </a:r>
          </a:p>
          <a:p>
            <a:pPr algn="just"/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ACT Convention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akan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diselenggarakan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di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Jakarta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Tahun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2003.</a:t>
            </a:r>
          </a:p>
        </p:txBody>
      </p: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ound Single Corner Rectangle 12"/>
          <p:cNvSpPr/>
          <p:nvPr/>
        </p:nvSpPr>
        <p:spPr>
          <a:xfrm>
            <a:off x="2286000" y="609600"/>
            <a:ext cx="6553200" cy="21336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Proyek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Education International (EI)</a:t>
            </a:r>
          </a:p>
          <a:p>
            <a:pPr algn="just"/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Proyek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PGRI/EI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berlangsung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sejak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tahun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2000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dan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diadakan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selama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10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tahun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dalam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kegiatan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seminar, workshop,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dan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pelatihan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tentang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sosialisasi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serikat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pekerja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,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desentralisasi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pendidikan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dan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pemberdayaan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perempuan</a:t>
            </a:r>
            <a:endParaRPr lang="en-US" sz="2000" b="1" dirty="0" smtClean="0">
              <a:solidFill>
                <a:sysClr val="windowText" lastClr="000000"/>
              </a:solidFill>
              <a:latin typeface="Century Gothic" pitchFamily="34" charset="0"/>
            </a:endParaRPr>
          </a:p>
        </p:txBody>
      </p:sp>
      <p:sp>
        <p:nvSpPr>
          <p:cNvPr id="14" name="Round Single Corner Rectangle 13"/>
          <p:cNvSpPr/>
          <p:nvPr/>
        </p:nvSpPr>
        <p:spPr>
          <a:xfrm>
            <a:off x="2286000" y="2819400"/>
            <a:ext cx="6553200" cy="16002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Proyek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Jaringan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Hak</a:t>
            </a:r>
            <a:r>
              <a:rPr lang="id-ID" sz="2000" b="1" dirty="0" smtClean="0">
                <a:solidFill>
                  <a:srgbClr val="FF0000"/>
                </a:solidFill>
                <a:latin typeface="Century Gothic" pitchFamily="34" charset="0"/>
              </a:rPr>
              <a:t>-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hak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Serikat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Pekerja</a:t>
            </a:r>
            <a:endParaRPr lang="en-US" sz="2000" b="1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 algn="just"/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Proyek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bersama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EI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Public Service International (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Persatuan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Pegawai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Negeri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Sedunia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).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Hak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Serikat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Pekerja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merupakan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HAM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ditempat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bek</a:t>
            </a:r>
            <a:r>
              <a:rPr lang="id-ID" sz="2000" b="1" dirty="0" smtClean="0">
                <a:solidFill>
                  <a:srgbClr val="FF0000"/>
                </a:solidFill>
                <a:latin typeface="Century Gothic" pitchFamily="34" charset="0"/>
              </a:rPr>
              <a:t>e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rja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.</a:t>
            </a: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Round Single Corner Rectangle 12"/>
          <p:cNvSpPr/>
          <p:nvPr/>
        </p:nvSpPr>
        <p:spPr>
          <a:xfrm>
            <a:off x="2286000" y="685800"/>
            <a:ext cx="6553200" cy="33528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Aktivitas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Luar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Negeri</a:t>
            </a:r>
            <a:endParaRPr lang="en-US" sz="2000" b="1" dirty="0" smtClean="0">
              <a:solidFill>
                <a:sysClr val="windowText" lastClr="000000"/>
              </a:solidFill>
              <a:latin typeface="Century Gothic" pitchFamily="34" charset="0"/>
            </a:endParaRPr>
          </a:p>
          <a:p>
            <a:pPr algn="just"/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PB PGRI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mendapat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undangan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dari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PBB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untuk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berpartisipasi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dalam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Konferensi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tahunan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LSM.</a:t>
            </a:r>
          </a:p>
          <a:p>
            <a:pPr algn="just"/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Konvensi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ACT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ke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18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diselenggarakan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di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Chiangray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Thailand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bulan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April 1999.</a:t>
            </a:r>
          </a:p>
          <a:p>
            <a:pPr algn="just"/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Konferensi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Ke-3 Education International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kawasan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Asia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Pasific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berlangsung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di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New Delhi – India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Tanggal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26 – 29 April 2000.</a:t>
            </a:r>
          </a:p>
          <a:p>
            <a:pPr algn="just"/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John Thompson Fellowship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adalah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lembaga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pelatihan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kader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ysClr val="windowText" lastClr="000000"/>
                </a:solidFill>
                <a:latin typeface="Century Gothic" pitchFamily="34" charset="0"/>
              </a:rPr>
              <a:t>Organisasi</a:t>
            </a:r>
            <a:r>
              <a:rPr lang="en-US" sz="2000" b="1" dirty="0" smtClean="0">
                <a:solidFill>
                  <a:sysClr val="windowText" lastClr="000000"/>
                </a:solidFill>
                <a:latin typeface="Century Gothic" pitchFamily="34" charset="0"/>
              </a:rPr>
              <a:t> Guru. </a:t>
            </a:r>
          </a:p>
        </p:txBody>
      </p:sp>
      <p:sp>
        <p:nvSpPr>
          <p:cNvPr id="14" name="Round Single Corner Rectangle 13"/>
          <p:cNvSpPr/>
          <p:nvPr/>
        </p:nvSpPr>
        <p:spPr>
          <a:xfrm>
            <a:off x="2286000" y="4267200"/>
            <a:ext cx="6553200" cy="10668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Pada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Tanggal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14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Maret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2000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telah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berlangsung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Seminar EI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tentang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Pendidikan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Kejuruan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Pelatihan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di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Brussel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.</a:t>
            </a:r>
          </a:p>
        </p:txBody>
      </p:sp>
    </p:spTree>
  </p:cSld>
  <p:clrMapOvr>
    <a:masterClrMapping/>
  </p:clrMapOvr>
  <p:transition spd="slow">
    <p:cover dir="d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ound Single Corner Rectangle 11"/>
          <p:cNvSpPr/>
          <p:nvPr/>
        </p:nvSpPr>
        <p:spPr>
          <a:xfrm>
            <a:off x="2362200" y="685800"/>
            <a:ext cx="6553200" cy="10668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Konvensi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ke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19 Guru ASEAN Convention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berlangsung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di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Hanoi – Vietnam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tanggal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05-08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Desember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2000.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2362200" y="1905000"/>
            <a:ext cx="6553200" cy="19050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Kerjasama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PGRI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dengan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Perwakilan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UNICEF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di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Jakarta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mendapat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kesempatan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untuk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mengikuti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Kegiatan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International Workshop on “Child Friendly School”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tanggal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12-19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Desember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2000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di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Bangkok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Thailand.</a:t>
            </a:r>
          </a:p>
        </p:txBody>
      </p:sp>
      <p:sp>
        <p:nvSpPr>
          <p:cNvPr id="14" name="Round Single Corner Rectangle 13"/>
          <p:cNvSpPr/>
          <p:nvPr/>
        </p:nvSpPr>
        <p:spPr>
          <a:xfrm>
            <a:off x="2362200" y="3962400"/>
            <a:ext cx="6553200" cy="14478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Ketua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umum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PB PGRI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mendapat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kehormatan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untuk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menjadi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peserta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dan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pembicara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dalam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First SEAMEO Congress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tanggal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26-29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Maret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2001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di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Bangkok Thailand.</a:t>
            </a:r>
          </a:p>
        </p:txBody>
      </p:sp>
    </p:spTree>
  </p:cSld>
  <p:clrMapOvr>
    <a:masterClrMapping/>
  </p:clrMapOvr>
  <p:transition spd="slow">
    <p:cover dir="d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ound Single Corner Rectangle 11"/>
          <p:cNvSpPr/>
          <p:nvPr/>
        </p:nvSpPr>
        <p:spPr>
          <a:xfrm>
            <a:off x="2362200" y="685800"/>
            <a:ext cx="6553200" cy="10668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Kongres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Guru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Sedunia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/ Third World Congress of Education International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diselenggarakan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tanggal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26-30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Juli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2001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di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Jorritien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Thailand.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2362200" y="2057400"/>
            <a:ext cx="6553200" cy="15240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Ditjen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Dikdasmen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, H.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Moh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. Surya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ditunjuk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sebagai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Ketua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Tim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dalam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program “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Studi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Banding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mengenai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pendidikan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guru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di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Malaysia, Thailand,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Singapura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”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tanggal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20-28 September 2001.</a:t>
            </a:r>
          </a:p>
        </p:txBody>
      </p:sp>
      <p:sp>
        <p:nvSpPr>
          <p:cNvPr id="14" name="Round Single Corner Rectangle 13"/>
          <p:cNvSpPr/>
          <p:nvPr/>
        </p:nvSpPr>
        <p:spPr>
          <a:xfrm>
            <a:off x="2362200" y="3733800"/>
            <a:ext cx="6553200" cy="14478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Anggota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pengurus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EI Asia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Pasifik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menghadiri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acara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Committee meeting of Education International Asia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Pasific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Region,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tanggal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04-07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Maret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2002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di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Tokyo – Japan.</a:t>
            </a:r>
          </a:p>
        </p:txBody>
      </p:sp>
    </p:spTree>
  </p:cSld>
  <p:clrMapOvr>
    <a:masterClrMapping/>
  </p:clrMapOvr>
  <p:transition spd="slow">
    <p:cover dir="d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ound Single Corner Rectangle 11"/>
          <p:cNvSpPr/>
          <p:nvPr/>
        </p:nvSpPr>
        <p:spPr>
          <a:xfrm>
            <a:off x="2362200" y="685800"/>
            <a:ext cx="6553200" cy="16764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 Di Brunei Darussalam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telah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berlangsung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:</a:t>
            </a:r>
          </a:p>
          <a:p>
            <a:pPr algn="just"/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     -&gt;   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Tanggal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13 Mei 2002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Pertemuan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Guru</a:t>
            </a:r>
          </a:p>
          <a:p>
            <a:pPr algn="just"/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             Nusantara.</a:t>
            </a:r>
          </a:p>
          <a:p>
            <a:pPr algn="just"/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      -&gt;  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Tanggal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14-17 Mei 2002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Konferensi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ASEAN</a:t>
            </a:r>
          </a:p>
          <a:p>
            <a:pPr algn="just"/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            Council Of Teachers (ACT)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ke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20.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2362200" y="2743200"/>
            <a:ext cx="6553200" cy="13716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Tanggal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06-09 November 2002 PGRI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telah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mengirimkan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seorang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utusan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ke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Malta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mengikuti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Konperensi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EI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membahas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tentang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Pendidikan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HAM.</a:t>
            </a:r>
          </a:p>
        </p:txBody>
      </p:sp>
      <p:sp>
        <p:nvSpPr>
          <p:cNvPr id="14" name="Round Single Corner Rectangle 13"/>
          <p:cNvSpPr/>
          <p:nvPr/>
        </p:nvSpPr>
        <p:spPr>
          <a:xfrm>
            <a:off x="2362200" y="4419600"/>
            <a:ext cx="6553200" cy="9906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Tanggal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27-28 November 2002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Pertemuan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EI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membahas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tentang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pemberdayan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Perempuan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Century Gothic" pitchFamily="34" charset="0"/>
              </a:rPr>
              <a:t>.</a:t>
            </a:r>
          </a:p>
        </p:txBody>
      </p:sp>
    </p:spTree>
  </p:cSld>
  <p:clrMapOvr>
    <a:masterClrMapping/>
  </p:clrMapOvr>
  <p:transition spd="slow">
    <p:cover dir="d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Round Single Corner Rectangle 11"/>
          <p:cNvSpPr/>
          <p:nvPr/>
        </p:nvSpPr>
        <p:spPr>
          <a:xfrm>
            <a:off x="2362200" y="685800"/>
            <a:ext cx="6553200" cy="19050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Tanggal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29 September 2002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Ketua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Umum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P</a:t>
            </a:r>
            <a:r>
              <a:rPr lang="id-ID" sz="2000" b="1" dirty="0" smtClean="0">
                <a:solidFill>
                  <a:srgbClr val="7030A0"/>
                </a:solidFill>
                <a:latin typeface="Century Gothic" pitchFamily="34" charset="0"/>
              </a:rPr>
              <a:t>B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PGRI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mendapat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kehormatan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sebagai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pembicara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dan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peserta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dalam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International Conference on Autonomy of Education in Indonesia and Australia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di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7030A0"/>
                </a:solidFill>
                <a:latin typeface="Century Gothic" pitchFamily="34" charset="0"/>
              </a:rPr>
              <a:t>Canbera</a:t>
            </a:r>
            <a:r>
              <a:rPr lang="en-US" sz="2000" b="1" dirty="0" smtClean="0">
                <a:solidFill>
                  <a:srgbClr val="7030A0"/>
                </a:solidFill>
                <a:latin typeface="Century Gothic" pitchFamily="34" charset="0"/>
              </a:rPr>
              <a:t> – Australia.</a:t>
            </a:r>
          </a:p>
        </p:txBody>
      </p:sp>
      <p:sp>
        <p:nvSpPr>
          <p:cNvPr id="13" name="Round Single Corner Rectangle 12"/>
          <p:cNvSpPr/>
          <p:nvPr/>
        </p:nvSpPr>
        <p:spPr>
          <a:xfrm>
            <a:off x="2362200" y="3200400"/>
            <a:ext cx="6553200" cy="2133600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Tanggal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03-12 November 2002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Direktorat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Tenaga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Kependidikan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Ditjen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Dikdasmen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mempercayai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H.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Moh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. Surya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sebagai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pimpinan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delegasi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dalam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program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Studi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banding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tentang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Manafemen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Guru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di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Vietnam,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Cina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latin typeface="Century Gothic" pitchFamily="34" charset="0"/>
              </a:rPr>
              <a:t>dan</a:t>
            </a:r>
            <a:r>
              <a:rPr lang="en-US" sz="2000" b="1" dirty="0" smtClean="0">
                <a:solidFill>
                  <a:srgbClr val="FF0000"/>
                </a:solidFill>
                <a:latin typeface="Century Gothic" pitchFamily="34" charset="0"/>
              </a:rPr>
              <a:t> Korea Selatan.</a:t>
            </a:r>
          </a:p>
        </p:txBody>
      </p:sp>
    </p:spTree>
  </p:cSld>
  <p:clrMapOvr>
    <a:masterClrMapping/>
  </p:clrMapOvr>
  <p:transition spd="slow">
    <p:cover dir="d"/>
    <p:sndAc>
      <p:stSnd>
        <p:snd r:embed="rId2" name="arrow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24" name="Pentagon 23">
            <a:hlinkClick r:id="rId5" action="ppaction://hlinksldjump"/>
          </p:cNvPr>
          <p:cNvSpPr/>
          <p:nvPr/>
        </p:nvSpPr>
        <p:spPr>
          <a:xfrm>
            <a:off x="152400" y="5410200"/>
            <a:ext cx="2362200" cy="9906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Pertanggungjawaban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Pengurus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</a:rPr>
              <a:t>Besar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di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Pentagon 24">
            <a:hlinkClick r:id="rId6" action="ppaction://hlinksldjump"/>
          </p:cNvPr>
          <p:cNvSpPr/>
          <p:nvPr/>
        </p:nvSpPr>
        <p:spPr>
          <a:xfrm>
            <a:off x="152400" y="1295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Pengetahuan </a:t>
            </a:r>
            <a:r>
              <a:rPr lang="en-US" b="1" dirty="0" err="1" smtClean="0">
                <a:solidFill>
                  <a:schemeClr val="tx1"/>
                </a:solidFill>
              </a:rPr>
              <a:t>Dasar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Pentagon 25">
            <a:hlinkClick r:id="rId7" action="ppaction://hlinksldjump"/>
          </p:cNvPr>
          <p:cNvSpPr/>
          <p:nvPr/>
        </p:nvSpPr>
        <p:spPr>
          <a:xfrm>
            <a:off x="152400" y="19812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</a:rPr>
              <a:t>Tantangan</a:t>
            </a:r>
            <a:r>
              <a:rPr lang="en-US" b="1" dirty="0" smtClean="0">
                <a:solidFill>
                  <a:schemeClr val="tx1"/>
                </a:solidFill>
              </a:rPr>
              <a:t> Era </a:t>
            </a:r>
            <a:r>
              <a:rPr lang="en-US" b="1" dirty="0" err="1" smtClean="0">
                <a:solidFill>
                  <a:schemeClr val="tx1"/>
                </a:solidFill>
              </a:rPr>
              <a:t>Refomasi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Pentagon 26">
            <a:hlinkClick r:id="rId8" action="ppaction://hlinksldjump"/>
          </p:cNvPr>
          <p:cNvSpPr/>
          <p:nvPr/>
        </p:nvSpPr>
        <p:spPr>
          <a:xfrm>
            <a:off x="152400" y="26670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 smtClean="0">
                <a:solidFill>
                  <a:schemeClr val="tx1"/>
                </a:solidFill>
              </a:rPr>
              <a:t>Jatidiri</a:t>
            </a:r>
            <a:r>
              <a:rPr lang="en-US" sz="1600" b="1" dirty="0" smtClean="0">
                <a:solidFill>
                  <a:schemeClr val="tx1"/>
                </a:solidFill>
              </a:rPr>
              <a:t> 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Reformasi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Pentagon 27">
            <a:hlinkClick r:id="rId9" action="ppaction://hlinksldjump"/>
          </p:cNvPr>
          <p:cNvSpPr/>
          <p:nvPr/>
        </p:nvSpPr>
        <p:spPr>
          <a:xfrm>
            <a:off x="152400" y="33528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Visi</a:t>
            </a:r>
            <a:r>
              <a:rPr lang="en-US" sz="1400" b="1" dirty="0" smtClean="0">
                <a:solidFill>
                  <a:schemeClr val="tx1"/>
                </a:solidFill>
              </a:rPr>
              <a:t>, </a:t>
            </a:r>
            <a:r>
              <a:rPr lang="en-US" sz="1400" b="1" dirty="0" err="1" smtClean="0">
                <a:solidFill>
                  <a:schemeClr val="tx1"/>
                </a:solidFill>
              </a:rPr>
              <a:t>Misi</a:t>
            </a:r>
            <a:r>
              <a:rPr lang="en-US" sz="1400" b="1" dirty="0" smtClean="0">
                <a:solidFill>
                  <a:schemeClr val="tx1"/>
                </a:solidFill>
              </a:rPr>
              <a:t>, &amp; </a:t>
            </a:r>
            <a:r>
              <a:rPr lang="en-US" sz="1400" b="1" dirty="0" err="1" smtClean="0">
                <a:solidFill>
                  <a:schemeClr val="tx1"/>
                </a:solidFill>
              </a:rPr>
              <a:t>Strategi</a:t>
            </a:r>
            <a:r>
              <a:rPr lang="en-US" sz="1400" b="1" dirty="0" smtClean="0">
                <a:solidFill>
                  <a:schemeClr val="tx1"/>
                </a:solidFill>
              </a:rPr>
              <a:t> PGRI </a:t>
            </a:r>
            <a:r>
              <a:rPr lang="en-US" sz="1400" b="1" dirty="0" err="1" smtClean="0">
                <a:solidFill>
                  <a:schemeClr val="tx1"/>
                </a:solidFill>
              </a:rPr>
              <a:t>pada</a:t>
            </a:r>
            <a:r>
              <a:rPr lang="en-US" sz="1400" b="1" dirty="0" smtClean="0">
                <a:solidFill>
                  <a:schemeClr val="tx1"/>
                </a:solidFill>
              </a:rPr>
              <a:t> Era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9" name="Pentagon 28">
            <a:hlinkClick r:id="rId10" action="ppaction://hlinksldjump"/>
          </p:cNvPr>
          <p:cNvSpPr/>
          <p:nvPr/>
        </p:nvSpPr>
        <p:spPr>
          <a:xfrm>
            <a:off x="152400" y="40386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Nilai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Keterbukaan</a:t>
            </a:r>
            <a:r>
              <a:rPr lang="en-US" sz="1400" b="1" dirty="0" smtClean="0">
                <a:solidFill>
                  <a:schemeClr val="tx1"/>
                </a:solidFill>
              </a:rPr>
              <a:t> &amp; </a:t>
            </a:r>
            <a:r>
              <a:rPr lang="en-US" sz="1400" b="1" dirty="0" err="1" smtClean="0">
                <a:solidFill>
                  <a:schemeClr val="tx1"/>
                </a:solidFill>
              </a:rPr>
              <a:t>Lingkup</a:t>
            </a:r>
            <a:r>
              <a:rPr lang="en-US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</a:rPr>
              <a:t>Reformasi</a:t>
            </a:r>
            <a:r>
              <a:rPr lang="en-US" sz="1400" b="1" dirty="0" smtClean="0">
                <a:solidFill>
                  <a:schemeClr val="tx1"/>
                </a:solidFill>
              </a:rPr>
              <a:t> PGRI</a:t>
            </a:r>
          </a:p>
        </p:txBody>
      </p:sp>
      <p:sp>
        <p:nvSpPr>
          <p:cNvPr id="30" name="Pentagon 29">
            <a:hlinkClick r:id="rId11" action="ppaction://hlinksldjump"/>
          </p:cNvPr>
          <p:cNvSpPr/>
          <p:nvPr/>
        </p:nvSpPr>
        <p:spPr>
          <a:xfrm>
            <a:off x="152400" y="4724400"/>
            <a:ext cx="1905000" cy="609600"/>
          </a:xfrm>
          <a:prstGeom prst="homePlate">
            <a:avLst/>
          </a:prstGeom>
          <a:solidFill>
            <a:schemeClr val="accent2">
              <a:lumMod val="40000"/>
              <a:lumOff val="60000"/>
              <a:alpha val="42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PGRI </a:t>
            </a:r>
            <a:r>
              <a:rPr lang="en-US" sz="1600" b="1" dirty="0" err="1" smtClean="0">
                <a:solidFill>
                  <a:schemeClr val="tx1"/>
                </a:solidFill>
              </a:rPr>
              <a:t>Pada</a:t>
            </a:r>
            <a:r>
              <a:rPr lang="en-US" sz="1600" b="1" dirty="0" smtClean="0">
                <a:solidFill>
                  <a:schemeClr val="tx1"/>
                </a:solidFill>
              </a:rPr>
              <a:t> Era </a:t>
            </a:r>
            <a:r>
              <a:rPr lang="en-US" sz="1600" b="1" dirty="0" err="1" smtClean="0">
                <a:solidFill>
                  <a:schemeClr val="tx1"/>
                </a:solidFill>
              </a:rPr>
              <a:t>Otonomi</a:t>
            </a:r>
            <a:r>
              <a:rPr lang="en-US" sz="1600" b="1" dirty="0" smtClean="0">
                <a:solidFill>
                  <a:schemeClr val="tx1"/>
                </a:solidFill>
              </a:rPr>
              <a:t> Daerah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Bent Arrow 12"/>
          <p:cNvSpPr/>
          <p:nvPr/>
        </p:nvSpPr>
        <p:spPr>
          <a:xfrm rot="10800000" flipH="1">
            <a:off x="2514602" y="2743200"/>
            <a:ext cx="838200" cy="2514600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Bent Arrow 13"/>
          <p:cNvSpPr/>
          <p:nvPr/>
        </p:nvSpPr>
        <p:spPr>
          <a:xfrm rot="10800000" flipH="1">
            <a:off x="2514602" y="1828800"/>
            <a:ext cx="838200" cy="1981199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10800000" flipH="1">
            <a:off x="2514601" y="914400"/>
            <a:ext cx="838200" cy="1371600"/>
          </a:xfrm>
          <a:prstGeom prst="bentArrow">
            <a:avLst>
              <a:gd name="adj1" fmla="val 15612"/>
              <a:gd name="adj2" fmla="val 21257"/>
              <a:gd name="adj3" fmla="val 22774"/>
              <a:gd name="adj4" fmla="val 493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209800" y="457200"/>
            <a:ext cx="65532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Departemen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Kesenian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400" b="1" dirty="0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Arial Narrow" pitchFamily="34" charset="0"/>
                <a:cs typeface="Aharoni" pitchFamily="2" charset="-79"/>
              </a:rPr>
              <a:t>Kebudayaan</a:t>
            </a:r>
            <a:endParaRPr lang="en-US" sz="2400" b="1" dirty="0">
              <a:solidFill>
                <a:srgbClr val="FF000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05200" y="1371601"/>
            <a:ext cx="5410200" cy="14477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Memberikan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pembinaan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pada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guru TK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SD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DKI Jakarta 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dalam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rangka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Lomba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Kreativitas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Guru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Tahun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2000.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05200" y="3200400"/>
            <a:ext cx="5410200" cy="11430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Mengikuti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seminar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Pesta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Budaya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Nusantara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diselenggarakan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di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Tirtagangga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Padang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Asem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Bali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Tahun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2000.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505200" y="4572000"/>
            <a:ext cx="5410199" cy="1219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innerShdw blurRad="63500" dist="50800" dir="13500000">
              <a:srgbClr val="FF0066">
                <a:alpha val="50000"/>
              </a:srgbClr>
            </a:inn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25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Juni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1999 PGRI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telah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terdaftar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sebagai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Masyarakat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Seni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</a:t>
            </a:r>
            <a:r>
              <a:rPr lang="en-US" sz="2200" b="1" dirty="0" err="1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Pertunjukkan</a:t>
            </a:r>
            <a:r>
              <a:rPr lang="en-US" sz="2200" b="1" dirty="0" smtClean="0">
                <a:solidFill>
                  <a:srgbClr val="7030A0"/>
                </a:solidFill>
                <a:latin typeface="Arial Narrow" pitchFamily="34" charset="0"/>
                <a:cs typeface="Aharoni" pitchFamily="2" charset="-79"/>
              </a:rPr>
              <a:t> Indonesia (MSPI)</a:t>
            </a:r>
            <a:endParaRPr lang="en-US" sz="2200" b="1" dirty="0">
              <a:solidFill>
                <a:srgbClr val="7030A0"/>
              </a:solidFill>
              <a:latin typeface="Arial Narrow" pitchFamily="34" charset="0"/>
              <a:cs typeface="Aharoni" pitchFamily="2" charset="-79"/>
            </a:endParaRPr>
          </a:p>
        </p:txBody>
      </p:sp>
      <p:pic>
        <p:nvPicPr>
          <p:cNvPr id="20" name="Picture 19" descr="home.png">
            <a:hlinkClick r:id="rId12" action="ppaction://hlinksldjump"/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382000" y="6172200"/>
            <a:ext cx="685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:\data (E)\DATA UNIT\backgroun pp\master48_backgrou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494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24000" y="9906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b="1" dirty="0" smtClean="0">
                <a:latin typeface="Juice ITC" pitchFamily="82" charset="0"/>
              </a:rPr>
              <a:t>PGRI</a:t>
            </a:r>
            <a:r>
              <a:rPr lang="en-US" sz="5400" b="1" dirty="0" smtClean="0">
                <a:latin typeface="Juice ITC" pitchFamily="82" charset="0"/>
              </a:rPr>
              <a:t> ….</a:t>
            </a:r>
            <a:endParaRPr lang="en-US" sz="5400" b="1" dirty="0">
              <a:latin typeface="Juice ITC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2286000"/>
            <a:ext cx="617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b="1" dirty="0" smtClean="0">
                <a:latin typeface="Juice ITC" pitchFamily="82" charset="0"/>
              </a:rPr>
              <a:t>Solidaritas</a:t>
            </a:r>
            <a:r>
              <a:rPr lang="en-US" sz="5400" b="1" dirty="0" smtClean="0">
                <a:latin typeface="Juice ITC" pitchFamily="82" charset="0"/>
              </a:rPr>
              <a:t>….</a:t>
            </a:r>
            <a:endParaRPr lang="en-US" sz="5400" b="1" dirty="0">
              <a:latin typeface="Juice ITC" pitchFamily="8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0200" y="3581400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b="1" dirty="0" smtClean="0">
                <a:latin typeface="Juice ITC" pitchFamily="82" charset="0"/>
              </a:rPr>
              <a:t>Yes</a:t>
            </a:r>
            <a:r>
              <a:rPr lang="en-US" sz="5400" b="1" dirty="0" smtClean="0">
                <a:latin typeface="Juice ITC" pitchFamily="82" charset="0"/>
              </a:rPr>
              <a:t> </a:t>
            </a:r>
            <a:endParaRPr lang="en-US" sz="5400" b="1" dirty="0">
              <a:latin typeface="Juice ITC" pitchFamily="82" charset="0"/>
            </a:endParaRPr>
          </a:p>
        </p:txBody>
      </p:sp>
      <p:pic>
        <p:nvPicPr>
          <p:cNvPr id="8" name="Picture 7" descr="glitterfy215820476d32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199" y="4495800"/>
            <a:ext cx="2088173" cy="1714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2" descr="E:\data (E)\DATA UNIT\backgroun pp\Animation-butterfly.gif"/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5715000"/>
            <a:ext cx="388155" cy="381000"/>
          </a:xfrm>
          <a:prstGeom prst="rect">
            <a:avLst/>
          </a:prstGeom>
          <a:noFill/>
        </p:spPr>
      </p:pic>
      <p:pic>
        <p:nvPicPr>
          <p:cNvPr id="2051" name="Picture 3" descr="D:\foto\Image - Annimation (animasi, gambar bergerak dinamis)_files\36_1_13.gif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3000" y="3810000"/>
            <a:ext cx="685800" cy="617220"/>
          </a:xfrm>
          <a:prstGeom prst="rect">
            <a:avLst/>
          </a:prstGeom>
          <a:noFill/>
        </p:spPr>
      </p:pic>
      <p:pic>
        <p:nvPicPr>
          <p:cNvPr id="12" name="Picture 3" descr="D:\foto\Image - Annimation (animasi, gambar bergerak dinamis)_files\36_1_13.gif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638800" y="3810000"/>
            <a:ext cx="685800" cy="617220"/>
          </a:xfrm>
          <a:prstGeom prst="rect">
            <a:avLst/>
          </a:prstGeom>
          <a:noFill/>
        </p:spPr>
      </p:pic>
      <p:pic>
        <p:nvPicPr>
          <p:cNvPr id="2052" name="Picture 4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" y="76200"/>
            <a:ext cx="495300" cy="438150"/>
          </a:xfrm>
          <a:prstGeom prst="rect">
            <a:avLst/>
          </a:prstGeom>
          <a:noFill/>
        </p:spPr>
      </p:pic>
      <p:pic>
        <p:nvPicPr>
          <p:cNvPr id="2053" name="Picture 5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5334000"/>
            <a:ext cx="495300" cy="438150"/>
          </a:xfrm>
          <a:prstGeom prst="rect">
            <a:avLst/>
          </a:prstGeom>
          <a:noFill/>
        </p:spPr>
      </p:pic>
      <p:pic>
        <p:nvPicPr>
          <p:cNvPr id="2054" name="Picture 6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85900" y="6096000"/>
            <a:ext cx="495300" cy="438150"/>
          </a:xfrm>
          <a:prstGeom prst="rect">
            <a:avLst/>
          </a:prstGeom>
          <a:noFill/>
        </p:spPr>
      </p:pic>
      <p:pic>
        <p:nvPicPr>
          <p:cNvPr id="2055" name="Picture 7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686800" y="6419850"/>
            <a:ext cx="495300" cy="438150"/>
          </a:xfrm>
          <a:prstGeom prst="rect">
            <a:avLst/>
          </a:prstGeom>
          <a:noFill/>
        </p:spPr>
      </p:pic>
      <p:pic>
        <p:nvPicPr>
          <p:cNvPr id="2056" name="Picture 8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57900" y="0"/>
            <a:ext cx="495300" cy="438150"/>
          </a:xfrm>
          <a:prstGeom prst="rect">
            <a:avLst/>
          </a:prstGeom>
          <a:noFill/>
        </p:spPr>
      </p:pic>
      <p:pic>
        <p:nvPicPr>
          <p:cNvPr id="2057" name="Picture 9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96100" y="228600"/>
            <a:ext cx="495300" cy="438150"/>
          </a:xfrm>
          <a:prstGeom prst="rect">
            <a:avLst/>
          </a:prstGeom>
          <a:noFill/>
        </p:spPr>
      </p:pic>
      <p:pic>
        <p:nvPicPr>
          <p:cNvPr id="19" name="Picture 9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48500" y="381000"/>
            <a:ext cx="495300" cy="438150"/>
          </a:xfrm>
          <a:prstGeom prst="rect">
            <a:avLst/>
          </a:prstGeom>
          <a:noFill/>
        </p:spPr>
      </p:pic>
      <p:pic>
        <p:nvPicPr>
          <p:cNvPr id="20" name="Picture 9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34300" y="533400"/>
            <a:ext cx="495300" cy="438150"/>
          </a:xfrm>
          <a:prstGeom prst="rect">
            <a:avLst/>
          </a:prstGeom>
          <a:noFill/>
        </p:spPr>
      </p:pic>
      <p:pic>
        <p:nvPicPr>
          <p:cNvPr id="21" name="Picture 9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724900" y="1009650"/>
            <a:ext cx="495300" cy="438150"/>
          </a:xfrm>
          <a:prstGeom prst="rect">
            <a:avLst/>
          </a:prstGeom>
          <a:noFill/>
        </p:spPr>
      </p:pic>
      <p:pic>
        <p:nvPicPr>
          <p:cNvPr id="22" name="Picture 9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5300" y="838200"/>
            <a:ext cx="495300" cy="438150"/>
          </a:xfrm>
          <a:prstGeom prst="rect">
            <a:avLst/>
          </a:prstGeom>
          <a:noFill/>
        </p:spPr>
      </p:pic>
      <p:pic>
        <p:nvPicPr>
          <p:cNvPr id="23" name="Picture 9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1619250"/>
            <a:ext cx="495300" cy="438150"/>
          </a:xfrm>
          <a:prstGeom prst="rect">
            <a:avLst/>
          </a:prstGeom>
          <a:noFill/>
        </p:spPr>
      </p:pic>
      <p:pic>
        <p:nvPicPr>
          <p:cNvPr id="24" name="Picture 5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5867400"/>
            <a:ext cx="495300" cy="438150"/>
          </a:xfrm>
          <a:prstGeom prst="rect">
            <a:avLst/>
          </a:prstGeom>
          <a:noFill/>
        </p:spPr>
      </p:pic>
      <p:pic>
        <p:nvPicPr>
          <p:cNvPr id="25" name="Picture 5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95500" y="6267450"/>
            <a:ext cx="495300" cy="438150"/>
          </a:xfrm>
          <a:prstGeom prst="rect">
            <a:avLst/>
          </a:prstGeom>
          <a:noFill/>
        </p:spPr>
      </p:pic>
      <p:pic>
        <p:nvPicPr>
          <p:cNvPr id="26" name="Picture 7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24600" y="5715000"/>
            <a:ext cx="495300" cy="438150"/>
          </a:xfrm>
          <a:prstGeom prst="rect">
            <a:avLst/>
          </a:prstGeom>
          <a:noFill/>
        </p:spPr>
      </p:pic>
      <p:pic>
        <p:nvPicPr>
          <p:cNvPr id="27" name="Picture 9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8800" y="2686050"/>
            <a:ext cx="495300" cy="438150"/>
          </a:xfrm>
          <a:prstGeom prst="rect">
            <a:avLst/>
          </a:prstGeom>
          <a:noFill/>
        </p:spPr>
      </p:pic>
      <p:pic>
        <p:nvPicPr>
          <p:cNvPr id="28" name="Picture 9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09900" y="4819650"/>
            <a:ext cx="495300" cy="438150"/>
          </a:xfrm>
          <a:prstGeom prst="rect">
            <a:avLst/>
          </a:prstGeom>
          <a:noFill/>
        </p:spPr>
      </p:pic>
      <p:pic>
        <p:nvPicPr>
          <p:cNvPr id="29" name="Picture 9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95900" y="2895600"/>
            <a:ext cx="495300" cy="438150"/>
          </a:xfrm>
          <a:prstGeom prst="rect">
            <a:avLst/>
          </a:prstGeom>
          <a:noFill/>
        </p:spPr>
      </p:pic>
      <p:pic>
        <p:nvPicPr>
          <p:cNvPr id="30" name="Picture 9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81900" y="3048000"/>
            <a:ext cx="495300" cy="438150"/>
          </a:xfrm>
          <a:prstGeom prst="rect">
            <a:avLst/>
          </a:prstGeom>
          <a:noFill/>
        </p:spPr>
      </p:pic>
      <p:pic>
        <p:nvPicPr>
          <p:cNvPr id="31" name="Picture 9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10400" y="1600200"/>
            <a:ext cx="495300" cy="438150"/>
          </a:xfrm>
          <a:prstGeom prst="rect">
            <a:avLst/>
          </a:prstGeom>
          <a:noFill/>
        </p:spPr>
      </p:pic>
      <p:pic>
        <p:nvPicPr>
          <p:cNvPr id="32" name="Picture 9" descr="D:\foto\Image - Annimation (animasi, gambar bergerak dinamis)_files\stars1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34000" y="3962400"/>
            <a:ext cx="495300" cy="438150"/>
          </a:xfrm>
          <a:prstGeom prst="rect">
            <a:avLst/>
          </a:prstGeom>
          <a:noFill/>
        </p:spPr>
      </p:pic>
    </p:spTree>
  </p:cSld>
  <p:clrMapOvr>
    <a:masterClrMapping/>
  </p:clrMapOvr>
  <p:transition spd="slow" advClick="0">
    <p:cover dir="d"/>
    <p:sndAc>
      <p:stSnd>
        <p:snd r:embed="rId2" name="applause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80"/>
                            </p:stCondLst>
                            <p:childTnLst>
                              <p:par>
                                <p:cTn id="1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80"/>
                            </p:stCondLst>
                            <p:childTnLst>
                              <p:par>
                                <p:cTn id="15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80"/>
                            </p:stCondLst>
                            <p:childTnLst>
                              <p:par>
                                <p:cTn id="18" presetID="29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C 0.007 -0.01332  0.014 -0.02797  0.021 -0.04662  C 0.04 -0.09991  0.045 -0.15186  0.031 -0.15985  C 0.017 -0.16918  -0.01 -0.13188  -0.029 -0.07859  C -0.039 -0.05062  -0.045 -0.02398  -0.047 -0.004  C -0.05 0.01199  -0.051 0.02797  -0.051 0.04662  C -0.051 0.10657  -0.038 0.15586  -0.023 0.15586  C -0.008 0.15586  0.005 0.10657  0.005 0.04662  C 0.005 0.01865  0.002 -0.00799  -0.003 -0.02664  C -0.005 -0.04263  -0.01 -0.05994  -0.016 -0.07726  C -0.036 -0.13188  -0.063 -0.16918  -0.077 -0.15985  C -0.091 -0.15053  -0.086 -0.09991  -0.066 -0.04529  C -0.058 -0.01998  -0.047 0.00133  -0.036 0.01599  C -0.028 0.02931  -0.019 0.0413  -0.007 0.05328  C 0.029 0.09191  0.065 0.10923  0.075 0.09325  C 0.084 0.07726  0.064 0.0333  0.028 -0.004  C 0.013 -0.01998  -0.003 -0.03197  -0.016 -0.03996  C -0.028 -0.04796  -0.043 -0.05462  -0.059 -0.05861  C -0.103 -0.07193  -0.141 -0.06794  -0.144 -0.04662  C -0.148 -0.02664  -0.115 0  -0.071 0.01332  C -0.051 0.01865  -0.032 0.02131  -0.017 0.01998  C -0.004 0.01998  0.01 0.01732  0.025 0.01332  C 0.069 0  0.102 -0.02797  0.098 -0.04796  C 0.095 -0.06794  0.057 -0.07327  0.013 -0.05994  C -0.008 -0.05328  -0.027 -0.04396  -0.04 -0.0333  C -0.051 -0.02531  -0.062 -0.01599  -0.074 -0.004  C -0.109 0.03463  -0.13 0.07726  -0.12 0.09325  C -0.111 0.10923  -0.074 0.09191  -0.039 0.05462  C -0.022 0.03597  -0.008 0.01732  0 0  Z" pathEditMode="relative" ptsTypes="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80"/>
                            </p:stCondLst>
                            <p:childTnLst>
                              <p:par>
                                <p:cTn id="2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780"/>
                            </p:stCondLst>
                            <p:childTnLst>
                              <p:par>
                                <p:cTn id="28" presetID="6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 0  C 0.002 0.0706  0.007 0.16918  0.025 0.16784  C 0.051 0.16784  0.053 -0.16252  0.084 -0.16385  C 0.112 -0.16385  0.097 0.12522  0.124 0.12389  C 0.152 0.12389  0.137 -0.08525  0.167 -0.08525  C 0.194 -0.08525  0.179 0.05595  0.203 0.05595  C 0.226 0.05595  0.214 -0.05195  0.235 -0.05195  C 0.247 -0.05195  0.248 -0.02265  0.249 0  E" pathEditMode="relative" ptsTypes=""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780"/>
                            </p:stCondLst>
                            <p:childTnLst>
                              <p:par>
                                <p:cTn id="3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780"/>
                            </p:stCondLst>
                            <p:childTnLst>
                              <p:par>
                                <p:cTn id="38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780"/>
                            </p:stCondLst>
                            <p:childTnLst>
                              <p:par>
                                <p:cTn id="41" presetID="35" presetClass="emph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3780"/>
                            </p:stCondLst>
                            <p:childTnLst>
                              <p:par>
                                <p:cTn id="4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780"/>
                            </p:stCondLst>
                            <p:childTnLst>
                              <p:par>
                                <p:cTn id="81" presetID="56" presetClass="exit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82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83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8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8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6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88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89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6" presetClass="exit" presetSubtype="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94" dur="5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95" dur="50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9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9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7980"/>
                            </p:stCondLst>
                            <p:childTnLst>
                              <p:par>
                                <p:cTn id="100" presetID="26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9980"/>
                            </p:stCondLst>
                            <p:childTnLst>
                              <p:par>
                                <p:cTn id="119" presetID="26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5" grpId="2"/>
      <p:bldP spid="5" grpId="3"/>
      <p:bldP spid="5" grpId="4"/>
      <p:bldP spid="5" grpId="5"/>
      <p:bldP spid="6" grpId="0"/>
      <p:bldP spid="6" grpId="1"/>
      <p:bldP spid="6" grpId="2"/>
      <p:bldP spid="6" grpId="3"/>
      <p:bldP spid="7" grpId="0"/>
      <p:bldP spid="7" grpId="1"/>
      <p:bldP spid="7" grpId="2"/>
      <p:bldP spid="7" grpId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6" name="Pentagon 15">
            <a:hlinkClick r:id="rId5" action="ppaction://hlinksldjump"/>
          </p:cNvPr>
          <p:cNvSpPr/>
          <p:nvPr/>
        </p:nvSpPr>
        <p:spPr>
          <a:xfrm>
            <a:off x="152400" y="1295400"/>
            <a:ext cx="2209800" cy="6858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Pengetahuan  </a:t>
            </a:r>
            <a:r>
              <a:rPr lang="en-US" b="1" dirty="0" err="1" smtClean="0">
                <a:solidFill>
                  <a:schemeClr val="bg1"/>
                </a:solidFill>
              </a:rPr>
              <a:t>Dasa</a:t>
            </a:r>
            <a:r>
              <a:rPr lang="en-US" b="1" dirty="0" err="1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52600" y="1981200"/>
            <a:ext cx="5410200" cy="3108543"/>
          </a:xfrm>
          <a:prstGeom prst="rect">
            <a:avLst/>
          </a:prstGeom>
          <a:blipFill dpi="0" rotWithShape="1">
            <a:blip r:embed="rId6" cstate="print">
              <a:alphaModFix amt="43000"/>
            </a:blip>
            <a:srcRect/>
            <a:tile tx="0" ty="0" sx="100000" sy="100000" flip="none" algn="tl"/>
          </a:blip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04813" indent="-404813"/>
            <a:r>
              <a:rPr lang="en-US" sz="2800" b="1" dirty="0" smtClean="0">
                <a:solidFill>
                  <a:schemeClr val="tx1"/>
                </a:solidFill>
              </a:rPr>
              <a:t>a</a:t>
            </a:r>
            <a:r>
              <a:rPr lang="en-US" sz="2800" b="1" dirty="0">
                <a:solidFill>
                  <a:schemeClr val="tx1"/>
                </a:solidFill>
              </a:rPr>
              <a:t>.	</a:t>
            </a:r>
            <a:r>
              <a:rPr lang="en-US" sz="2800" b="1" dirty="0" err="1">
                <a:solidFill>
                  <a:schemeClr val="tx1"/>
                </a:solidFill>
              </a:rPr>
              <a:t>Keorganisasian</a:t>
            </a:r>
            <a:endParaRPr lang="en-US" sz="2800" b="1" dirty="0">
              <a:solidFill>
                <a:schemeClr val="tx1"/>
              </a:solidFill>
            </a:endParaRPr>
          </a:p>
          <a:p>
            <a:pPr marL="404813" indent="-404813"/>
            <a:r>
              <a:rPr lang="en-US" sz="2800" b="1" dirty="0">
                <a:solidFill>
                  <a:schemeClr val="tx1"/>
                </a:solidFill>
              </a:rPr>
              <a:t>	1) 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Memperbaiki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persepsi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smtClean="0">
                <a:solidFill>
                  <a:schemeClr val="tx1"/>
                </a:solidFill>
              </a:rPr>
              <a:t>yang</a:t>
            </a:r>
          </a:p>
          <a:p>
            <a:pPr marL="404813" indent="-404813"/>
            <a:r>
              <a:rPr lang="en-US" sz="2800" b="1" dirty="0" smtClean="0">
                <a:solidFill>
                  <a:schemeClr val="tx1"/>
                </a:solidFill>
              </a:rPr>
              <a:t>          </a:t>
            </a:r>
            <a:r>
              <a:rPr lang="en-US" sz="2800" b="1" dirty="0" err="1" smtClean="0">
                <a:solidFill>
                  <a:schemeClr val="tx1"/>
                </a:solidFill>
              </a:rPr>
              <a:t>keliru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>
                <a:solidFill>
                  <a:schemeClr val="tx1"/>
                </a:solidFill>
              </a:rPr>
              <a:t>terhadap</a:t>
            </a:r>
            <a:r>
              <a:rPr lang="en-US" sz="2800" b="1" dirty="0">
                <a:solidFill>
                  <a:schemeClr val="tx1"/>
                </a:solidFill>
              </a:rPr>
              <a:t> PGRI </a:t>
            </a:r>
          </a:p>
          <a:p>
            <a:pPr marL="404813" indent="-404813"/>
            <a:r>
              <a:rPr lang="en-US" sz="2800" b="1" dirty="0">
                <a:solidFill>
                  <a:schemeClr val="tx1"/>
                </a:solidFill>
              </a:rPr>
              <a:t>	2) 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Sifat</a:t>
            </a:r>
            <a:r>
              <a:rPr lang="en-US" sz="2800" b="1" dirty="0" smtClean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PGRI</a:t>
            </a:r>
          </a:p>
          <a:p>
            <a:pPr marL="404813" indent="-404813"/>
            <a:r>
              <a:rPr lang="en-US" sz="2800" b="1" dirty="0">
                <a:solidFill>
                  <a:schemeClr val="tx1"/>
                </a:solidFill>
              </a:rPr>
              <a:t> 	</a:t>
            </a:r>
            <a:r>
              <a:rPr lang="en-US" sz="2800" b="1" dirty="0" smtClean="0">
                <a:solidFill>
                  <a:schemeClr val="tx1"/>
                </a:solidFill>
              </a:rPr>
              <a:t>	a</a:t>
            </a:r>
            <a:r>
              <a:rPr lang="en-US" sz="2800" b="1" dirty="0">
                <a:solidFill>
                  <a:schemeClr val="tx1"/>
                </a:solidFill>
              </a:rPr>
              <a:t>) </a:t>
            </a:r>
            <a:r>
              <a:rPr lang="en-US" sz="2800" b="1" dirty="0" err="1">
                <a:solidFill>
                  <a:schemeClr val="tx1"/>
                </a:solidFill>
              </a:rPr>
              <a:t>unitaristik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</a:p>
          <a:p>
            <a:pPr marL="404813" indent="-404813"/>
            <a:r>
              <a:rPr lang="en-US" sz="2800" b="1" dirty="0">
                <a:solidFill>
                  <a:schemeClr val="tx1"/>
                </a:solidFill>
              </a:rPr>
              <a:t>		b) </a:t>
            </a:r>
            <a:r>
              <a:rPr lang="en-US" sz="2800" b="1" dirty="0" err="1">
                <a:solidFill>
                  <a:schemeClr val="tx1"/>
                </a:solidFill>
              </a:rPr>
              <a:t>independen</a:t>
            </a:r>
            <a:endParaRPr lang="en-US" sz="2800" b="1" dirty="0">
              <a:solidFill>
                <a:schemeClr val="tx1"/>
              </a:solidFill>
            </a:endParaRPr>
          </a:p>
          <a:p>
            <a:pPr marL="404813" indent="-404813"/>
            <a:r>
              <a:rPr lang="en-US" sz="2800" b="1" dirty="0">
                <a:solidFill>
                  <a:schemeClr val="tx1"/>
                </a:solidFill>
              </a:rPr>
              <a:t> 		c) non </a:t>
            </a:r>
            <a:r>
              <a:rPr lang="en-US" sz="2800" b="1" dirty="0" err="1">
                <a:solidFill>
                  <a:schemeClr val="tx1"/>
                </a:solidFill>
              </a:rPr>
              <a:t>politik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b="1" dirty="0" err="1" smtClean="0">
                <a:solidFill>
                  <a:schemeClr val="tx1"/>
                </a:solidFill>
              </a:rPr>
              <a:t>praktis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752600" y="533400"/>
            <a:ext cx="6934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4813" indent="-404813" algn="ctr"/>
            <a:r>
              <a:rPr lang="id-ID" sz="3600" b="1" dirty="0" smtClean="0"/>
              <a:t>P</a:t>
            </a:r>
            <a:r>
              <a:rPr lang="en-US" sz="3600" b="1" dirty="0" smtClean="0"/>
              <a:t>GRI</a:t>
            </a:r>
            <a:r>
              <a:rPr lang="id-ID" sz="3600" b="1" dirty="0" smtClean="0"/>
              <a:t> berdasarkan </a:t>
            </a:r>
            <a:r>
              <a:rPr lang="en-US" sz="3600" b="1" dirty="0" smtClean="0"/>
              <a:t>UUD</a:t>
            </a:r>
            <a:r>
              <a:rPr lang="id-ID" sz="3600" b="1" dirty="0" smtClean="0"/>
              <a:t> 1945</a:t>
            </a:r>
            <a:endParaRPr lang="en-US" sz="3600" b="1" dirty="0" smtClean="0"/>
          </a:p>
          <a:p>
            <a:pPr marL="404813" indent="-404813" algn="ctr"/>
            <a:r>
              <a:rPr lang="id-ID" sz="3600" b="1" dirty="0" smtClean="0"/>
              <a:t>dan </a:t>
            </a:r>
            <a:r>
              <a:rPr lang="en-US" sz="3600" b="1" dirty="0" smtClean="0"/>
              <a:t>P</a:t>
            </a:r>
            <a:r>
              <a:rPr lang="id-ID" sz="3600" b="1" dirty="0" smtClean="0"/>
              <a:t>ancasila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91200" y="4280118"/>
            <a:ext cx="3276600" cy="1815882"/>
          </a:xfrm>
          <a:prstGeom prst="rect">
            <a:avLst/>
          </a:prstGeom>
          <a:blipFill dpi="0" rotWithShape="1">
            <a:blip r:embed="rId6" cstate="print">
              <a:alphaModFix amt="28000"/>
            </a:blip>
            <a:srcRect/>
            <a:tile tx="0" ty="0" sx="100000" sy="100000" flip="x" algn="tr"/>
          </a:blipFill>
          <a:ln>
            <a:noFill/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04813" indent="-404813"/>
            <a:r>
              <a:rPr lang="en-US" sz="2800" b="1" dirty="0" smtClean="0">
                <a:solidFill>
                  <a:sysClr val="windowText" lastClr="000000"/>
                </a:solidFill>
                <a:latin typeface="Arial Narrow" pitchFamily="34" charset="0"/>
              </a:rPr>
              <a:t>b</a:t>
            </a:r>
            <a:r>
              <a:rPr lang="en-US" sz="2800" b="1" dirty="0">
                <a:solidFill>
                  <a:sysClr val="windowText" lastClr="000000"/>
                </a:solidFill>
                <a:latin typeface="Arial Narrow" pitchFamily="34" charset="0"/>
              </a:rPr>
              <a:t>. </a:t>
            </a:r>
            <a:r>
              <a:rPr lang="en-US" sz="2800" b="1" dirty="0" err="1">
                <a:solidFill>
                  <a:sysClr val="windowText" lastClr="000000"/>
                </a:solidFill>
                <a:latin typeface="Arial Narrow" pitchFamily="34" charset="0"/>
              </a:rPr>
              <a:t>Jatidiri</a:t>
            </a:r>
            <a:r>
              <a:rPr lang="en-US" sz="2800" b="1" dirty="0">
                <a:solidFill>
                  <a:sysClr val="windowText" lastClr="000000"/>
                </a:solidFill>
                <a:latin typeface="Arial Narrow" pitchFamily="34" charset="0"/>
              </a:rPr>
              <a:t> </a:t>
            </a:r>
            <a:r>
              <a:rPr lang="en-US" sz="2800" b="1" dirty="0" err="1">
                <a:solidFill>
                  <a:sysClr val="windowText" lastClr="000000"/>
                </a:solidFill>
                <a:latin typeface="Arial Narrow" pitchFamily="34" charset="0"/>
              </a:rPr>
              <a:t>Organisasi</a:t>
            </a:r>
            <a:endParaRPr lang="en-US" sz="2800" b="1" dirty="0">
              <a:solidFill>
                <a:sysClr val="windowText" lastClr="000000"/>
              </a:solidFill>
              <a:latin typeface="Arial Narrow" pitchFamily="34" charset="0"/>
            </a:endParaRPr>
          </a:p>
          <a:p>
            <a:pPr marL="404813" indent="-404813"/>
            <a:r>
              <a:rPr lang="en-US" sz="2800" b="1" dirty="0">
                <a:solidFill>
                  <a:sysClr val="windowText" lastClr="000000"/>
                </a:solidFill>
                <a:latin typeface="Arial Narrow" pitchFamily="34" charset="0"/>
              </a:rPr>
              <a:t>	1) </a:t>
            </a:r>
            <a:r>
              <a:rPr lang="en-US" sz="2800" b="1" dirty="0" err="1">
                <a:solidFill>
                  <a:sysClr val="windowText" lastClr="000000"/>
                </a:solidFill>
                <a:latin typeface="Arial Narrow" pitchFamily="34" charset="0"/>
              </a:rPr>
              <a:t>perjuangan</a:t>
            </a:r>
            <a:endParaRPr lang="en-US" sz="2800" b="1" dirty="0">
              <a:solidFill>
                <a:sysClr val="windowText" lastClr="000000"/>
              </a:solidFill>
              <a:latin typeface="Arial Narrow" pitchFamily="34" charset="0"/>
            </a:endParaRPr>
          </a:p>
          <a:p>
            <a:pPr marL="404813" indent="-404813"/>
            <a:r>
              <a:rPr lang="en-US" sz="2800" b="1" dirty="0">
                <a:solidFill>
                  <a:sysClr val="windowText" lastClr="000000"/>
                </a:solidFill>
                <a:latin typeface="Arial Narrow" pitchFamily="34" charset="0"/>
              </a:rPr>
              <a:t>	2) </a:t>
            </a:r>
            <a:r>
              <a:rPr lang="en-US" sz="2800" b="1" dirty="0" err="1">
                <a:solidFill>
                  <a:sysClr val="windowText" lastClr="000000"/>
                </a:solidFill>
                <a:latin typeface="Arial Narrow" pitchFamily="34" charset="0"/>
              </a:rPr>
              <a:t>profesi</a:t>
            </a:r>
            <a:endParaRPr lang="en-US" sz="2800" b="1" dirty="0">
              <a:solidFill>
                <a:sysClr val="windowText" lastClr="000000"/>
              </a:solidFill>
              <a:latin typeface="Arial Narrow" pitchFamily="34" charset="0"/>
            </a:endParaRPr>
          </a:p>
          <a:p>
            <a:pPr marL="404813" indent="-404813"/>
            <a:r>
              <a:rPr lang="en-US" sz="2800" b="1" dirty="0">
                <a:solidFill>
                  <a:sysClr val="windowText" lastClr="000000"/>
                </a:solidFill>
                <a:latin typeface="Arial Narrow" pitchFamily="34" charset="0"/>
              </a:rPr>
              <a:t>	3) </a:t>
            </a:r>
            <a:r>
              <a:rPr lang="en-US" sz="2800" b="1" dirty="0" err="1">
                <a:solidFill>
                  <a:sysClr val="windowText" lastClr="000000"/>
                </a:solidFill>
                <a:latin typeface="Arial Narrow" pitchFamily="34" charset="0"/>
              </a:rPr>
              <a:t>ketenagakerjaan</a:t>
            </a:r>
            <a:endParaRPr lang="en-US" sz="2800" b="1" dirty="0">
              <a:solidFill>
                <a:sysClr val="windowText" lastClr="00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ent-Up Arrow 11"/>
          <p:cNvSpPr/>
          <p:nvPr/>
        </p:nvSpPr>
        <p:spPr>
          <a:xfrm rot="5400000">
            <a:off x="3219449" y="2343150"/>
            <a:ext cx="723900" cy="1066800"/>
          </a:xfrm>
          <a:prstGeom prst="bentUpArrow">
            <a:avLst>
              <a:gd name="adj1" fmla="val 8334"/>
              <a:gd name="adj2" fmla="val 25000"/>
              <a:gd name="adj3" fmla="val 25000"/>
            </a:avLst>
          </a:prstGeom>
          <a:blipFill dpi="0" rotWithShape="1">
            <a:blip r:embed="rId4" cstate="print">
              <a:alphaModFix amt="60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600200" y="3505200"/>
            <a:ext cx="5029200" cy="1447800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  <a:defRPr/>
            </a:pPr>
            <a:r>
              <a:rPr lang="en-US" sz="2000" b="1" dirty="0" smtClean="0">
                <a:ln w="19050"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0066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INDEPENDEN</a:t>
            </a:r>
          </a:p>
          <a:p>
            <a:pPr lvl="0">
              <a:spcBef>
                <a:spcPct val="20000"/>
              </a:spcBef>
              <a:defRPr/>
            </a:pPr>
            <a:r>
              <a:rPr lang="id-ID" sz="2000" b="1" dirty="0" smtClean="0">
                <a:ln w="19050"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0066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berdasarkan kemandirian dengan mengutamakan kemitrasejajaran dengan berbagai pihak</a:t>
            </a:r>
            <a:r>
              <a:rPr lang="id-ID" b="1" dirty="0" smtClean="0">
                <a:ln w="19050">
                  <a:solidFill>
                    <a:schemeClr val="accent3">
                      <a:lumMod val="50000"/>
                    </a:schemeClr>
                  </a:solidFill>
                </a:ln>
                <a:solidFill>
                  <a:srgbClr val="0066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</p:txBody>
      </p:sp>
      <p:pic>
        <p:nvPicPr>
          <p:cNvPr id="11" name="Picture 10" descr="k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2401" y="0"/>
            <a:ext cx="1219199" cy="1235601"/>
          </a:xfrm>
          <a:prstGeom prst="rect">
            <a:avLst/>
          </a:prstGeom>
        </p:spPr>
      </p:pic>
      <p:sp>
        <p:nvSpPr>
          <p:cNvPr id="16" name="Pentagon 15">
            <a:hlinkClick r:id="rId6" action="ppaction://hlinksldjump"/>
          </p:cNvPr>
          <p:cNvSpPr/>
          <p:nvPr/>
        </p:nvSpPr>
        <p:spPr>
          <a:xfrm>
            <a:off x="152400" y="1295400"/>
            <a:ext cx="2209800" cy="685800"/>
          </a:xfrm>
          <a:prstGeom prst="homePlat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Pengetahuan  </a:t>
            </a:r>
            <a:r>
              <a:rPr lang="en-US" b="1" dirty="0" err="1" smtClean="0">
                <a:solidFill>
                  <a:schemeClr val="bg1"/>
                </a:solidFill>
              </a:rPr>
              <a:t>Dasa</a:t>
            </a:r>
            <a:r>
              <a:rPr lang="en-US" b="1" dirty="0" err="1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2590800" y="1252526"/>
            <a:ext cx="3505200" cy="1109674"/>
          </a:xfrm>
          <a:prstGeom prst="wedgeEllipseCallout">
            <a:avLst>
              <a:gd name="adj1" fmla="val -37273"/>
              <a:gd name="adj2" fmla="val 70906"/>
            </a:avLst>
          </a:prstGeom>
          <a:blipFill dpi="0" rotWithShape="1">
            <a:blip r:embed="rId4" cstate="print">
              <a:alphaModFix amt="56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latin typeface="Eras Demi ITC" pitchFamily="34" charset="0"/>
              </a:rPr>
              <a:t>APA ITU ?</a:t>
            </a:r>
            <a:endParaRPr lang="id-ID" sz="3600" b="1" dirty="0">
              <a:ln w="3175">
                <a:solidFill>
                  <a:schemeClr val="tx1"/>
                </a:solidFill>
              </a:ln>
              <a:solidFill>
                <a:srgbClr val="FF0000"/>
              </a:solidFill>
              <a:latin typeface="Eras Demi ITC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67200" y="2514600"/>
            <a:ext cx="4724400" cy="1295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en-US" sz="2400" b="1" dirty="0" smtClean="0">
                <a:ln>
                  <a:solidFill>
                    <a:srgbClr val="FF0066"/>
                  </a:solidFill>
                </a:ln>
                <a:solidFill>
                  <a:srgbClr val="FF0000"/>
                </a:solidFill>
              </a:rPr>
              <a:t>UNITARISTIK</a:t>
            </a:r>
            <a:endParaRPr lang="id-ID" sz="2400" b="1" dirty="0" smtClean="0">
              <a:ln>
                <a:solidFill>
                  <a:srgbClr val="FF0066"/>
                </a:solidFill>
              </a:ln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id-ID" sz="2400" b="1" dirty="0" smtClean="0">
                <a:ln w="19050">
                  <a:solidFill>
                    <a:srgbClr val="FF0066"/>
                  </a:solidFill>
                </a:ln>
                <a:solidFill>
                  <a:srgbClr val="FF0000"/>
                </a:solidFill>
              </a:rPr>
              <a:t>yaitu tanpa memandang adanya perbedaan, mewadahi semuanya.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038600" y="4648200"/>
            <a:ext cx="4876800" cy="1676400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spcBef>
                <a:spcPct val="20000"/>
              </a:spcBef>
              <a:defRPr/>
            </a:pPr>
            <a:r>
              <a:rPr lang="id-ID" sz="2400" b="1" dirty="0" smtClean="0">
                <a:ln w="19050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Non politik praktis</a:t>
            </a:r>
            <a:endParaRPr lang="en-US" sz="2400" b="1" dirty="0" smtClean="0">
              <a:ln w="19050">
                <a:solidFill>
                  <a:schemeClr val="tx2">
                    <a:lumMod val="50000"/>
                  </a:schemeClr>
                </a:solidFill>
              </a:ln>
              <a:solidFill>
                <a:schemeClr val="tx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lvl="0">
              <a:spcBef>
                <a:spcPct val="20000"/>
              </a:spcBef>
              <a:defRPr/>
            </a:pPr>
            <a:r>
              <a:rPr lang="id-ID" sz="2400" b="1" dirty="0" smtClean="0">
                <a:ln w="19050">
                  <a:solidFill>
                    <a:schemeClr val="tx2">
                      <a:lumMod val="50000"/>
                    </a:schemeClr>
                  </a:solidFill>
                </a:ln>
                <a:solidFill>
                  <a:schemeClr val="tx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tidak terikat dan atau mengikatkan diri terhadap golongan/partai manapun.</a:t>
            </a:r>
          </a:p>
        </p:txBody>
      </p:sp>
      <p:pic>
        <p:nvPicPr>
          <p:cNvPr id="1026" name="Picture 2" descr="D:\foto\Image - Annimation (animasi, gambar bergerak dinamis)_files\disiniann.gif"/>
          <p:cNvPicPr>
            <a:picLocks noChangeAspect="1" noChangeArrowheads="1" noCrop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05400" y="304800"/>
            <a:ext cx="2209800" cy="1237488"/>
          </a:xfrm>
          <a:prstGeom prst="rect">
            <a:avLst/>
          </a:prstGeom>
          <a:noFill/>
        </p:spPr>
      </p:pic>
      <p:pic>
        <p:nvPicPr>
          <p:cNvPr id="13" name="Picture 12" descr="home.png">
            <a:hlinkClick r:id="rId8" action="ppaction://hlinksldjump"/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82000" y="6172200"/>
            <a:ext cx="68580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ransition spd="slow">
    <p:cover dir="d"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2609</TotalTime>
  <Words>5246</Words>
  <Application>Microsoft Office PowerPoint</Application>
  <PresentationFormat>On-screen Show (4:3)</PresentationFormat>
  <Paragraphs>818</Paragraphs>
  <Slides>77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7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283</cp:revision>
  <dcterms:created xsi:type="dcterms:W3CDTF">2012-12-23T11:57:36Z</dcterms:created>
  <dcterms:modified xsi:type="dcterms:W3CDTF">2020-08-26T03:24:27Z</dcterms:modified>
</cp:coreProperties>
</file>