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6" r:id="rId9"/>
    <p:sldId id="270" r:id="rId10"/>
    <p:sldId id="264" r:id="rId11"/>
    <p:sldId id="277" r:id="rId12"/>
    <p:sldId id="278" r:id="rId13"/>
    <p:sldId id="279" r:id="rId14"/>
    <p:sldId id="266" r:id="rId15"/>
    <p:sldId id="280" r:id="rId16"/>
    <p:sldId id="281" r:id="rId17"/>
    <p:sldId id="267" r:id="rId18"/>
    <p:sldId id="282" r:id="rId19"/>
    <p:sldId id="283" r:id="rId20"/>
    <p:sldId id="268" r:id="rId21"/>
    <p:sldId id="284" r:id="rId22"/>
    <p:sldId id="269" r:id="rId23"/>
    <p:sldId id="271" r:id="rId24"/>
    <p:sldId id="272" r:id="rId25"/>
    <p:sldId id="273" r:id="rId26"/>
    <p:sldId id="274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5B2-5C53-4281-B769-3798B145475D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31ABCC9-A240-4449-8B64-F11494CECC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5B2-5C53-4281-B769-3798B145475D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BCC9-A240-4449-8B64-F11494CEC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5B2-5C53-4281-B769-3798B145475D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BCC9-A240-4449-8B64-F11494CEC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5B2-5C53-4281-B769-3798B145475D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BCC9-A240-4449-8B64-F11494CECC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5B2-5C53-4281-B769-3798B145475D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1ABCC9-A240-4449-8B64-F11494CEC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5B2-5C53-4281-B769-3798B145475D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BCC9-A240-4449-8B64-F11494CECC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5B2-5C53-4281-B769-3798B145475D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BCC9-A240-4449-8B64-F11494CECC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5B2-5C53-4281-B769-3798B145475D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BCC9-A240-4449-8B64-F11494CEC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5B2-5C53-4281-B769-3798B145475D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BCC9-A240-4449-8B64-F11494CEC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5B2-5C53-4281-B769-3798B145475D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ABCC9-A240-4449-8B64-F11494CECC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035B2-5C53-4281-B769-3798B145475D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1ABCC9-A240-4449-8B64-F11494CECC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0035B2-5C53-4281-B769-3798B145475D}" type="datetimeFigureOut">
              <a:rPr lang="en-US" smtClean="0"/>
              <a:pPr/>
              <a:t>3/27/2020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31ABCC9-A240-4449-8B64-F11494CECC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smtClean="0"/>
              <a:t> 10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mtClean="0"/>
              <a:t>ALJABAR RELASIONAL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/>
              <a:t>Natural Join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yang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– </a:t>
            </a:r>
            <a:r>
              <a:rPr lang="en-US" dirty="0" err="1" smtClean="0"/>
              <a:t>relasi</a:t>
            </a:r>
            <a:endParaRPr lang="id-ID" sz="2800" dirty="0" smtClean="0"/>
          </a:p>
          <a:p>
            <a:pPr lvl="1"/>
            <a:r>
              <a:rPr lang="en-US" dirty="0" err="1" smtClean="0"/>
              <a:t>Sebuah</a:t>
            </a:r>
            <a:r>
              <a:rPr lang="en-US" dirty="0" smtClean="0"/>
              <a:t> query yang </a:t>
            </a:r>
            <a:r>
              <a:rPr lang="en-US" dirty="0" err="1" smtClean="0"/>
              <a:t>melibatkan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catresian</a:t>
            </a:r>
            <a:r>
              <a:rPr lang="en-US" dirty="0" smtClean="0"/>
              <a:t>-product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yang </a:t>
            </a:r>
            <a:r>
              <a:rPr lang="en-US" dirty="0" err="1" smtClean="0"/>
              <a:t>diinginkan</a:t>
            </a:r>
            <a:r>
              <a:rPr lang="en-US" dirty="0" smtClean="0"/>
              <a:t>.</a:t>
            </a:r>
            <a:endParaRPr lang="id-ID" sz="2800" dirty="0" smtClean="0"/>
          </a:p>
          <a:p>
            <a:r>
              <a:rPr lang="en-US" sz="2800" dirty="0" err="1" smtClean="0"/>
              <a:t>Operasi</a:t>
            </a:r>
            <a:r>
              <a:rPr lang="en-US" sz="2800" dirty="0" smtClean="0"/>
              <a:t> </a:t>
            </a:r>
            <a:r>
              <a:rPr lang="en-US" sz="2800" b="1" i="1" dirty="0" smtClean="0"/>
              <a:t>natural join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menggabungkan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operasi</a:t>
            </a:r>
            <a:r>
              <a:rPr lang="en-US" sz="2800" b="1" i="1" dirty="0" smtClean="0"/>
              <a:t> Cartesian product</a:t>
            </a:r>
            <a:r>
              <a:rPr lang="en-US" sz="2800" i="1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opearsi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seleksi</a:t>
            </a:r>
            <a:r>
              <a:rPr lang="en-US" sz="2800" b="1" i="1" dirty="0" smtClean="0"/>
              <a:t> </a:t>
            </a:r>
            <a:r>
              <a:rPr lang="en-US" sz="2800" dirty="0" err="1" smtClean="0"/>
              <a:t>sekaligus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menggunakan</a:t>
            </a:r>
            <a:r>
              <a:rPr lang="en-US" sz="2800" dirty="0" smtClean="0"/>
              <a:t> symbol </a:t>
            </a:r>
            <a:r>
              <a:rPr lang="en-US" sz="2800" dirty="0" err="1" smtClean="0"/>
              <a:t>khusus</a:t>
            </a:r>
            <a:r>
              <a:rPr lang="en-US" sz="2800" dirty="0" smtClean="0"/>
              <a:t> </a:t>
            </a:r>
            <a:r>
              <a:rPr lang="en-US" sz="2800" b="1" dirty="0" smtClean="0"/>
              <a:t>X.</a:t>
            </a:r>
            <a:r>
              <a:rPr lang="en-US" sz="2800" dirty="0" smtClean="0"/>
              <a:t> </a:t>
            </a:r>
            <a:r>
              <a:rPr lang="en-US" sz="2800" dirty="0" err="1" smtClean="0"/>
              <a:t>Lalu</a:t>
            </a:r>
            <a:r>
              <a:rPr lang="en-US" sz="2800" dirty="0" smtClean="0"/>
              <a:t> </a:t>
            </a:r>
            <a:r>
              <a:rPr lang="en-US" sz="2800" dirty="0" err="1" smtClean="0"/>
              <a:t>menerapkan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seleksi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baris</a:t>
            </a:r>
            <a:r>
              <a:rPr lang="en-US" sz="2800" dirty="0" smtClean="0"/>
              <a:t> data yang </a:t>
            </a:r>
            <a:r>
              <a:rPr lang="en-US" sz="2800" dirty="0" err="1" smtClean="0"/>
              <a:t>memiliki</a:t>
            </a:r>
            <a:r>
              <a:rPr lang="en-US" sz="2800" dirty="0" smtClean="0"/>
              <a:t> </a:t>
            </a:r>
            <a:r>
              <a:rPr lang="en-US" sz="2800" dirty="0" err="1" smtClean="0"/>
              <a:t>kesamaan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atribut-atribut</a:t>
            </a:r>
            <a:r>
              <a:rPr lang="en-US" sz="2800" dirty="0" smtClean="0"/>
              <a:t> yang </a:t>
            </a:r>
            <a:r>
              <a:rPr lang="en-US" sz="2800" dirty="0" err="1" smtClean="0"/>
              <a:t>muncul</a:t>
            </a:r>
            <a:r>
              <a:rPr lang="en-US" sz="2800" dirty="0" smtClean="0"/>
              <a:t>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kedua</a:t>
            </a:r>
            <a:r>
              <a:rPr lang="en-US" sz="2800" dirty="0" smtClean="0"/>
              <a:t> </a:t>
            </a:r>
            <a:r>
              <a:rPr lang="en-US" sz="2800" dirty="0" err="1" smtClean="0"/>
              <a:t>argumennya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akhirnya</a:t>
            </a:r>
            <a:r>
              <a:rPr lang="en-US" sz="2800" dirty="0" smtClean="0"/>
              <a:t> </a:t>
            </a:r>
            <a:r>
              <a:rPr lang="en-US" sz="2800" dirty="0" err="1" smtClean="0"/>
              <a:t>mengabaikan</a:t>
            </a:r>
            <a:r>
              <a:rPr lang="en-US" sz="2800" dirty="0" smtClean="0"/>
              <a:t> </a:t>
            </a:r>
            <a:r>
              <a:rPr lang="en-US" sz="2800" dirty="0" err="1" smtClean="0"/>
              <a:t>baris-baris</a:t>
            </a:r>
            <a:r>
              <a:rPr lang="en-US" sz="2800" dirty="0" smtClean="0"/>
              <a:t> </a:t>
            </a:r>
            <a:r>
              <a:rPr lang="en-US" sz="2800" dirty="0" err="1" smtClean="0"/>
              <a:t>duplikat</a:t>
            </a:r>
            <a:r>
              <a:rPr lang="en-US" sz="2800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7772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Contoh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105400"/>
          </a:xfrm>
        </p:spPr>
        <p:txBody>
          <a:bodyPr/>
          <a:lstStyle/>
          <a:p>
            <a:pPr>
              <a:buNone/>
            </a:pP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104900"/>
            <a:ext cx="8000999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1" y="1357313"/>
            <a:ext cx="7848600" cy="473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UNION: </a:t>
            </a:r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R </a:t>
            </a:r>
            <a:r>
              <a:rPr lang="en-US" dirty="0" smtClean="0">
                <a:sym typeface="Symbol"/>
              </a:rPr>
              <a:t></a:t>
            </a:r>
            <a:r>
              <a:rPr lang="en-US" dirty="0" smtClean="0"/>
              <a:t> 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638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Relasi</a:t>
            </a:r>
            <a:r>
              <a:rPr lang="en-US" dirty="0" smtClean="0"/>
              <a:t> yang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R </a:t>
            </a:r>
            <a:r>
              <a:rPr lang="en-US" dirty="0" err="1" smtClean="0"/>
              <a:t>atau</a:t>
            </a:r>
            <a:r>
              <a:rPr lang="en-US" dirty="0" smtClean="0"/>
              <a:t> 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meniadakan</a:t>
            </a:r>
            <a:r>
              <a:rPr lang="en-US" dirty="0" smtClean="0"/>
              <a:t> </a:t>
            </a:r>
            <a:r>
              <a:rPr lang="en-US" dirty="0" err="1" smtClean="0"/>
              <a:t>duplikasi</a:t>
            </a:r>
            <a:r>
              <a:rPr lang="en-US" dirty="0" smtClean="0"/>
              <a:t> </a:t>
            </a:r>
            <a:endParaRPr lang="id-ID" dirty="0" smtClean="0"/>
          </a:p>
          <a:p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tupel</a:t>
            </a:r>
            <a:r>
              <a:rPr lang="en-US" dirty="0" smtClean="0"/>
              <a:t> – tupelo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syarat</a:t>
            </a:r>
            <a:r>
              <a:rPr lang="en-US" dirty="0" smtClean="0"/>
              <a:t> :</a:t>
            </a:r>
            <a:r>
              <a:rPr lang="id-ID" dirty="0" smtClean="0"/>
              <a:t> </a:t>
            </a:r>
          </a:p>
          <a:p>
            <a:pPr lvl="1"/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R </a:t>
            </a:r>
            <a:r>
              <a:rPr lang="en-US" dirty="0" err="1" smtClean="0"/>
              <a:t>dan</a:t>
            </a:r>
            <a:r>
              <a:rPr lang="en-US" dirty="0" smtClean="0"/>
              <a:t> S,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R </a:t>
            </a:r>
            <a:r>
              <a:rPr lang="en-US" dirty="0" err="1" smtClean="0"/>
              <a:t>dan</a:t>
            </a:r>
            <a:r>
              <a:rPr lang="en-US" dirty="0" smtClean="0"/>
              <a:t> S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endParaRPr lang="id-ID" dirty="0" smtClean="0"/>
          </a:p>
          <a:p>
            <a:pPr lvl="1"/>
            <a:r>
              <a:rPr lang="en-US" dirty="0" smtClean="0"/>
              <a:t>Domain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R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domain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id-ID" dirty="0" smtClean="0"/>
              <a:t>		R		S		R</a:t>
            </a:r>
          </a:p>
          <a:p>
            <a:pPr>
              <a:buNone/>
            </a:pPr>
            <a:r>
              <a:rPr lang="id-ID" dirty="0" smtClean="0"/>
              <a:t>							       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pSp>
        <p:nvGrpSpPr>
          <p:cNvPr id="11265" name="Group 1"/>
          <p:cNvGrpSpPr>
            <a:grpSpLocks noChangeAspect="1"/>
          </p:cNvGrpSpPr>
          <p:nvPr/>
        </p:nvGrpSpPr>
        <p:grpSpPr bwMode="auto">
          <a:xfrm>
            <a:off x="2438400" y="5029200"/>
            <a:ext cx="4800600" cy="1600200"/>
            <a:chOff x="2992" y="3150"/>
            <a:chExt cx="7200" cy="2468"/>
          </a:xfrm>
        </p:grpSpPr>
        <p:sp>
          <p:nvSpPr>
            <p:cNvPr id="11270" name="AutoShape 6"/>
            <p:cNvSpPr>
              <a:spLocks noChangeAspect="1" noChangeArrowheads="1" noTextEdit="1"/>
            </p:cNvSpPr>
            <p:nvPr/>
          </p:nvSpPr>
          <p:spPr bwMode="auto">
            <a:xfrm>
              <a:off x="2992" y="3150"/>
              <a:ext cx="7200" cy="246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3292" y="3304"/>
              <a:ext cx="900" cy="1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5842" y="3284"/>
              <a:ext cx="900" cy="13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8692" y="3304"/>
              <a:ext cx="900" cy="139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66" name="Rectangle 2"/>
            <p:cNvSpPr>
              <a:spLocks noChangeArrowheads="1"/>
            </p:cNvSpPr>
            <p:nvPr/>
          </p:nvSpPr>
          <p:spPr bwMode="auto">
            <a:xfrm>
              <a:off x="9292" y="4055"/>
              <a:ext cx="900" cy="139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Contoh 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609600"/>
            <a:ext cx="80010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 = {1,2,3,4}</a:t>
            </a:r>
          </a:p>
          <a:p>
            <a:pPr>
              <a:buNone/>
            </a:pPr>
            <a:r>
              <a:rPr lang="id-ID" dirty="0" smtClean="0"/>
              <a:t>    </a:t>
            </a:r>
            <a:r>
              <a:rPr lang="en-US" dirty="0" smtClean="0"/>
              <a:t>S = {3,4,5,6}</a:t>
            </a:r>
          </a:p>
          <a:p>
            <a:pPr>
              <a:buNone/>
            </a:pPr>
            <a:r>
              <a:rPr lang="en-US" dirty="0" smtClean="0"/>
              <a:t>	 R </a:t>
            </a:r>
            <a:r>
              <a:rPr lang="en-US" dirty="0" smtClean="0">
                <a:sym typeface="Symbol"/>
              </a:rPr>
              <a:t></a:t>
            </a:r>
            <a:r>
              <a:rPr lang="en-US" dirty="0" smtClean="0"/>
              <a:t> S = {1,2,3,4,5,6}</a:t>
            </a:r>
            <a:endParaRPr lang="id-ID" dirty="0" smtClean="0"/>
          </a:p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Suplier</a:t>
            </a:r>
            <a:r>
              <a:rPr lang="en-US" dirty="0" smtClean="0"/>
              <a:t> A (</a:t>
            </a:r>
            <a:r>
              <a:rPr lang="en-US" dirty="0" err="1" smtClean="0"/>
              <a:t>S#,Snama</a:t>
            </a:r>
            <a:r>
              <a:rPr lang="en-US" dirty="0" smtClean="0"/>
              <a:t>, Status, Kota)</a:t>
            </a:r>
            <a:endParaRPr lang="id-ID" dirty="0" smtClean="0"/>
          </a:p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Suplier</a:t>
            </a:r>
            <a:r>
              <a:rPr lang="en-US" dirty="0" smtClean="0"/>
              <a:t> B (</a:t>
            </a:r>
            <a:r>
              <a:rPr lang="en-US" dirty="0" err="1" smtClean="0"/>
              <a:t>S#,Snama</a:t>
            </a:r>
            <a:r>
              <a:rPr lang="en-US" dirty="0" smtClean="0"/>
              <a:t>, Status, Kota)</a:t>
            </a:r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Snama</a:t>
            </a:r>
            <a:r>
              <a:rPr lang="en-US" dirty="0" smtClean="0"/>
              <a:t>, Kota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penggabungan</a:t>
            </a:r>
            <a:r>
              <a:rPr lang="en-US" dirty="0" smtClean="0"/>
              <a:t> table supplier 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Suplier</a:t>
            </a:r>
            <a:r>
              <a:rPr lang="en-US" dirty="0" smtClean="0"/>
              <a:t> B</a:t>
            </a:r>
            <a:endParaRPr lang="id-ID" dirty="0" smtClean="0"/>
          </a:p>
          <a:p>
            <a:r>
              <a:rPr lang="en-US" dirty="0" smtClean="0"/>
              <a:t> </a:t>
            </a:r>
            <a:r>
              <a:rPr lang="el-GR" dirty="0" smtClean="0"/>
              <a:t>π</a:t>
            </a:r>
            <a:r>
              <a:rPr lang="en-US" baseline="-25000" dirty="0" err="1" smtClean="0"/>
              <a:t>Snama,Kota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Suplier</a:t>
            </a:r>
            <a:r>
              <a:rPr lang="en-US" baseline="30000" dirty="0" smtClean="0"/>
              <a:t> A)</a:t>
            </a:r>
            <a:r>
              <a:rPr lang="en-US" dirty="0" smtClean="0"/>
              <a:t>  </a:t>
            </a:r>
            <a:r>
              <a:rPr lang="en-US" b="1" dirty="0" smtClean="0">
                <a:sym typeface="Symbol"/>
              </a:rPr>
              <a:t></a:t>
            </a:r>
            <a:r>
              <a:rPr lang="en-US" dirty="0" smtClean="0"/>
              <a:t>   </a:t>
            </a:r>
            <a:r>
              <a:rPr lang="el-GR" dirty="0" smtClean="0"/>
              <a:t>π</a:t>
            </a:r>
            <a:r>
              <a:rPr lang="en-US" baseline="-25000" dirty="0" err="1" smtClean="0"/>
              <a:t>Snama,Kota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Suplier</a:t>
            </a:r>
            <a:r>
              <a:rPr lang="en-US" baseline="30000" dirty="0" smtClean="0"/>
              <a:t> B)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00350"/>
            <a:ext cx="23431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857500"/>
            <a:ext cx="23812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524000"/>
            <a:ext cx="2819400" cy="368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pPr lvl="0"/>
            <a:r>
              <a:rPr lang="en-US" dirty="0" smtClean="0"/>
              <a:t>INTERSECTION: </a:t>
            </a:r>
            <a:r>
              <a:rPr lang="en-US" dirty="0" err="1" smtClean="0"/>
              <a:t>notasi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R </a:t>
            </a:r>
            <a:r>
              <a:rPr lang="en-US" dirty="0" smtClean="0">
                <a:sym typeface="Symbol"/>
              </a:rPr>
              <a:t></a:t>
            </a:r>
            <a:r>
              <a:rPr lang="en-US" dirty="0" smtClean="0"/>
              <a:t> 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/>
          <a:lstStyle/>
          <a:p>
            <a:pPr lvl="0"/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tupel</a:t>
            </a:r>
            <a:r>
              <a:rPr lang="en-US" dirty="0" smtClean="0"/>
              <a:t> –</a:t>
            </a:r>
            <a:r>
              <a:rPr lang="en-US" dirty="0" err="1" smtClean="0"/>
              <a:t>tupel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endParaRPr lang="id-ID" dirty="0" smtClean="0"/>
          </a:p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/ </a:t>
            </a:r>
            <a:r>
              <a:rPr lang="en-US" dirty="0" err="1" smtClean="0"/>
              <a:t>mendapatkan</a:t>
            </a:r>
            <a:r>
              <a:rPr lang="en-US" dirty="0" smtClean="0"/>
              <a:t> (</a:t>
            </a:r>
            <a:r>
              <a:rPr lang="en-US" dirty="0" err="1" smtClean="0"/>
              <a:t>kesamaan</a:t>
            </a:r>
            <a:r>
              <a:rPr lang="en-US" dirty="0" smtClean="0"/>
              <a:t> </a:t>
            </a:r>
            <a:r>
              <a:rPr lang="en-US" dirty="0" err="1" smtClean="0"/>
              <a:t>anggota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kelompok</a:t>
            </a:r>
            <a:r>
              <a:rPr lang="en-US" dirty="0" smtClean="0"/>
              <a:t> data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table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err="1" smtClean="0"/>
              <a:t>Relasi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S </a:t>
            </a:r>
            <a:endParaRPr lang="id-ID" dirty="0" smtClean="0"/>
          </a:p>
          <a:p>
            <a:endParaRPr lang="id-ID" b="1" dirty="0" smtClean="0"/>
          </a:p>
          <a:p>
            <a:pPr>
              <a:buNone/>
            </a:pPr>
            <a:r>
              <a:rPr lang="id-ID" dirty="0" smtClean="0"/>
              <a:t>		    R	        S             R </a:t>
            </a:r>
            <a:r>
              <a:rPr lang="en-US" dirty="0" smtClean="0">
                <a:sym typeface="Symbol"/>
              </a:rPr>
              <a:t></a:t>
            </a:r>
            <a:r>
              <a:rPr lang="id-ID" dirty="0" smtClean="0">
                <a:sym typeface="Symbol"/>
              </a:rPr>
              <a:t> S</a:t>
            </a:r>
            <a:r>
              <a:rPr lang="id-ID" dirty="0" smtClean="0"/>
              <a:t>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pSp>
        <p:nvGrpSpPr>
          <p:cNvPr id="10242" name="Group 2"/>
          <p:cNvGrpSpPr>
            <a:grpSpLocks noChangeAspect="1"/>
          </p:cNvGrpSpPr>
          <p:nvPr/>
        </p:nvGrpSpPr>
        <p:grpSpPr bwMode="auto">
          <a:xfrm>
            <a:off x="1524000" y="4495800"/>
            <a:ext cx="5486400" cy="1143000"/>
            <a:chOff x="2520" y="1380"/>
            <a:chExt cx="7200" cy="1543"/>
          </a:xfrm>
        </p:grpSpPr>
        <p:sp>
          <p:nvSpPr>
            <p:cNvPr id="10248" name="AutoShape 8"/>
            <p:cNvSpPr>
              <a:spLocks noChangeAspect="1" noChangeArrowheads="1" noTextEdit="1"/>
            </p:cNvSpPr>
            <p:nvPr/>
          </p:nvSpPr>
          <p:spPr bwMode="auto">
            <a:xfrm>
              <a:off x="2520" y="1380"/>
              <a:ext cx="7200" cy="1543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3120" y="1380"/>
              <a:ext cx="750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4770" y="1380"/>
              <a:ext cx="750" cy="10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grpSp>
          <p:nvGrpSpPr>
            <p:cNvPr id="10243" name="Group 3"/>
            <p:cNvGrpSpPr>
              <a:grpSpLocks/>
            </p:cNvGrpSpPr>
            <p:nvPr/>
          </p:nvGrpSpPr>
          <p:grpSpPr bwMode="auto">
            <a:xfrm>
              <a:off x="6270" y="1380"/>
              <a:ext cx="1050" cy="1543"/>
              <a:chOff x="6270" y="1380"/>
              <a:chExt cx="1050" cy="1543"/>
            </a:xfrm>
          </p:grpSpPr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6570" y="1843"/>
                <a:ext cx="750" cy="10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6270" y="1380"/>
                <a:ext cx="750" cy="10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63976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Contoh 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914400"/>
            <a:ext cx="8153400" cy="5105400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: R = {1,2,3,4}</a:t>
            </a:r>
          </a:p>
          <a:p>
            <a:pPr>
              <a:buNone/>
            </a:pPr>
            <a:r>
              <a:rPr lang="en-US" dirty="0" smtClean="0"/>
              <a:t>		        S = {3,4,5,6}</a:t>
            </a:r>
          </a:p>
          <a:p>
            <a:pPr>
              <a:buNone/>
            </a:pPr>
            <a:r>
              <a:rPr lang="en-US" dirty="0" smtClean="0"/>
              <a:t>		        R </a:t>
            </a:r>
            <a:r>
              <a:rPr lang="en-US" dirty="0" smtClean="0">
                <a:sym typeface="Symbol"/>
              </a:rPr>
              <a:t></a:t>
            </a:r>
            <a:r>
              <a:rPr lang="en-US" dirty="0" smtClean="0"/>
              <a:t> S = {3,4}</a:t>
            </a: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>
              <a:buNone/>
            </a:pPr>
            <a:endParaRPr lang="id-ID" dirty="0" smtClean="0"/>
          </a:p>
          <a:p>
            <a:pPr lvl="0"/>
            <a:r>
              <a:rPr lang="en-US" dirty="0" err="1" smtClean="0"/>
              <a:t>Dicari</a:t>
            </a:r>
            <a:r>
              <a:rPr lang="en-US" dirty="0" smtClean="0"/>
              <a:t> </a:t>
            </a:r>
            <a:r>
              <a:rPr lang="en-US" dirty="0" err="1" smtClean="0"/>
              <a:t>kd_mk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sks</a:t>
            </a:r>
            <a:r>
              <a:rPr lang="en-US" dirty="0" smtClean="0"/>
              <a:t> = 4 yang </a:t>
            </a:r>
            <a:r>
              <a:rPr lang="en-US" dirty="0" err="1" smtClean="0"/>
              <a:t>diambil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50100333</a:t>
            </a:r>
            <a:endParaRPr lang="id-ID" dirty="0" smtClean="0"/>
          </a:p>
          <a:p>
            <a:r>
              <a:rPr lang="el-GR" dirty="0" smtClean="0">
                <a:sym typeface="Symbol"/>
              </a:rPr>
              <a:t>π</a:t>
            </a:r>
            <a:r>
              <a:rPr lang="en-US" dirty="0" err="1" smtClean="0"/>
              <a:t>kd_mk</a:t>
            </a: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</a:t>
            </a:r>
            <a:r>
              <a:rPr lang="en-US" dirty="0" err="1" smtClean="0"/>
              <a:t>sks</a:t>
            </a:r>
            <a:r>
              <a:rPr lang="en-US" dirty="0" smtClean="0"/>
              <a:t> = ‘4’(</a:t>
            </a:r>
            <a:r>
              <a:rPr lang="en-US" dirty="0" err="1" smtClean="0"/>
              <a:t>mt_kul</a:t>
            </a:r>
            <a:r>
              <a:rPr lang="en-US" dirty="0" smtClean="0"/>
              <a:t>)) </a:t>
            </a:r>
            <a:r>
              <a:rPr lang="en-US" dirty="0" smtClean="0">
                <a:sym typeface="Symbol"/>
              </a:rPr>
              <a:t></a:t>
            </a:r>
            <a:r>
              <a:rPr lang="en-US" dirty="0" smtClean="0"/>
              <a:t> </a:t>
            </a:r>
            <a:r>
              <a:rPr lang="el-GR" dirty="0" smtClean="0">
                <a:sym typeface="Symbol"/>
              </a:rPr>
              <a:t>π</a:t>
            </a:r>
            <a:r>
              <a:rPr lang="en-US" dirty="0" err="1" smtClean="0"/>
              <a:t>kd_mk</a:t>
            </a:r>
            <a:r>
              <a:rPr lang="en-US" dirty="0" smtClean="0"/>
              <a:t>(</a:t>
            </a:r>
            <a:r>
              <a:rPr lang="en-US" dirty="0" smtClean="0">
                <a:sym typeface="Symbol"/>
              </a:rPr>
              <a:t></a:t>
            </a:r>
            <a:r>
              <a:rPr lang="en-US" dirty="0" err="1" smtClean="0"/>
              <a:t>npm</a:t>
            </a:r>
            <a:r>
              <a:rPr lang="en-US" dirty="0" smtClean="0"/>
              <a:t> = ‘50100333’(</a:t>
            </a:r>
            <a:r>
              <a:rPr lang="en-US" dirty="0" err="1" smtClean="0"/>
              <a:t>nilai</a:t>
            </a:r>
            <a:r>
              <a:rPr lang="en-US" dirty="0" smtClean="0"/>
              <a:t>))</a:t>
            </a:r>
          </a:p>
          <a:p>
            <a:endParaRPr lang="id-ID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3025" y="2514600"/>
            <a:ext cx="52101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Hasil tabel :</a:t>
            </a:r>
          </a:p>
          <a:p>
            <a:pPr>
              <a:buNone/>
            </a:pPr>
            <a:endParaRPr lang="id-ID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09800"/>
            <a:ext cx="193007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Pengertian</a:t>
            </a:r>
            <a:r>
              <a:rPr lang="en-US" b="1" dirty="0" smtClean="0"/>
              <a:t> </a:t>
            </a:r>
            <a:r>
              <a:rPr lang="en-US" b="1" dirty="0" err="1" smtClean="0"/>
              <a:t>Aljabar</a:t>
            </a:r>
            <a:r>
              <a:rPr lang="en-US" b="1" dirty="0" smtClean="0"/>
              <a:t> </a:t>
            </a:r>
            <a:r>
              <a:rPr lang="en-US" b="1" dirty="0" err="1" smtClean="0"/>
              <a:t>Relasional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id-ID" dirty="0" smtClean="0"/>
              <a:t>S</a:t>
            </a:r>
            <a:r>
              <a:rPr lang="en-US" dirty="0" err="1" smtClean="0"/>
              <a:t>ekumpulan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proses</a:t>
            </a:r>
            <a:r>
              <a:rPr lang="en-US" dirty="0" smtClean="0"/>
              <a:t> </a:t>
            </a:r>
            <a:r>
              <a:rPr lang="en-US" dirty="0" err="1" smtClean="0"/>
              <a:t>manipulasi</a:t>
            </a:r>
            <a:r>
              <a:rPr lang="en-US" dirty="0" smtClean="0"/>
              <a:t> </a:t>
            </a:r>
            <a:r>
              <a:rPr lang="en-US" dirty="0" err="1" smtClean="0"/>
              <a:t>rangka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yang </a:t>
            </a:r>
            <a:r>
              <a:rPr lang="en-US" dirty="0" err="1" smtClean="0"/>
              <a:t>diperlukan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database. </a:t>
            </a:r>
          </a:p>
          <a:p>
            <a:pPr algn="just"/>
            <a:r>
              <a:rPr lang="id-ID" dirty="0" smtClean="0"/>
              <a:t>M</a:t>
            </a:r>
            <a:r>
              <a:rPr lang="en-US" dirty="0" err="1" smtClean="0"/>
              <a:t>enggunakan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query </a:t>
            </a:r>
            <a:r>
              <a:rPr lang="en-US" dirty="0" err="1" smtClean="0"/>
              <a:t>prosedural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masukannya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keluarannya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lvl="0"/>
            <a:r>
              <a:rPr lang="en-US" sz="3200" dirty="0" smtClean="0"/>
              <a:t>DIFFERENCE: </a:t>
            </a:r>
            <a:r>
              <a:rPr lang="en-US" sz="3200" dirty="0" err="1" smtClean="0"/>
              <a:t>notasi</a:t>
            </a:r>
            <a:r>
              <a:rPr lang="en-US" sz="3200" dirty="0" smtClean="0"/>
              <a:t> </a:t>
            </a:r>
            <a:r>
              <a:rPr lang="en-US" sz="3200" dirty="0" smtClean="0">
                <a:sym typeface="Wingdings"/>
              </a:rPr>
              <a:t></a:t>
            </a:r>
            <a:r>
              <a:rPr lang="en-US" sz="3200" dirty="0" smtClean="0"/>
              <a:t>  R – 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38200"/>
            <a:ext cx="8229600" cy="5181600"/>
          </a:xfrm>
        </p:spPr>
        <p:txBody>
          <a:bodyPr/>
          <a:lstStyle/>
          <a:p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tupel</a:t>
            </a:r>
            <a:r>
              <a:rPr lang="en-US" dirty="0" smtClean="0"/>
              <a:t> – </a:t>
            </a:r>
            <a:r>
              <a:rPr lang="en-US" dirty="0" err="1" smtClean="0"/>
              <a:t>tupel</a:t>
            </a:r>
            <a:r>
              <a:rPr lang="en-US" dirty="0" smtClean="0"/>
              <a:t> yang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kedua-duanya</a:t>
            </a:r>
            <a:endParaRPr lang="id-ID" dirty="0" smtClean="0"/>
          </a:p>
          <a:p>
            <a:r>
              <a:rPr lang="en-US" dirty="0" err="1" smtClean="0"/>
              <a:t>Relasi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R,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S</a:t>
            </a:r>
            <a:endParaRPr lang="id-ID" dirty="0" smtClean="0"/>
          </a:p>
          <a:p>
            <a:endParaRPr lang="id-ID" dirty="0" smtClean="0"/>
          </a:p>
          <a:p>
            <a:pPr>
              <a:buNone/>
            </a:pPr>
            <a:r>
              <a:rPr lang="id-ID" dirty="0" smtClean="0"/>
              <a:t>		   R                S               R   -  S</a:t>
            </a:r>
            <a:r>
              <a:rPr lang="en-US" dirty="0" smtClean="0"/>
              <a:t> </a:t>
            </a: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pSp>
        <p:nvGrpSpPr>
          <p:cNvPr id="9217" name="Group 1"/>
          <p:cNvGrpSpPr>
            <a:grpSpLocks noChangeAspect="1"/>
          </p:cNvGrpSpPr>
          <p:nvPr/>
        </p:nvGrpSpPr>
        <p:grpSpPr bwMode="auto">
          <a:xfrm>
            <a:off x="1143000" y="3276600"/>
            <a:ext cx="5486400" cy="1828800"/>
            <a:chOff x="2992" y="3150"/>
            <a:chExt cx="7200" cy="2468"/>
          </a:xfrm>
        </p:grpSpPr>
        <p:sp>
          <p:nvSpPr>
            <p:cNvPr id="9222" name="AutoShape 6"/>
            <p:cNvSpPr>
              <a:spLocks noChangeAspect="1" noChangeArrowheads="1" noTextEdit="1"/>
            </p:cNvSpPr>
            <p:nvPr/>
          </p:nvSpPr>
          <p:spPr bwMode="auto">
            <a:xfrm>
              <a:off x="2992" y="3150"/>
              <a:ext cx="7200" cy="246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3292" y="3304"/>
              <a:ext cx="900" cy="1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5092" y="3304"/>
              <a:ext cx="900" cy="138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19" name="Rectangle 3"/>
            <p:cNvSpPr>
              <a:spLocks noChangeArrowheads="1"/>
            </p:cNvSpPr>
            <p:nvPr/>
          </p:nvSpPr>
          <p:spPr bwMode="auto">
            <a:xfrm>
              <a:off x="6742" y="3304"/>
              <a:ext cx="900" cy="139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18" name="Rectangle 2"/>
            <p:cNvSpPr>
              <a:spLocks noChangeArrowheads="1"/>
            </p:cNvSpPr>
            <p:nvPr/>
          </p:nvSpPr>
          <p:spPr bwMode="auto">
            <a:xfrm>
              <a:off x="7342" y="3921"/>
              <a:ext cx="900" cy="13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Contoh 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14400"/>
            <a:ext cx="7772400" cy="5105400"/>
          </a:xfrm>
        </p:spPr>
        <p:txBody>
          <a:bodyPr/>
          <a:lstStyle/>
          <a:p>
            <a:r>
              <a:rPr lang="id-ID" dirty="0" smtClean="0"/>
              <a:t>R </a:t>
            </a:r>
            <a:r>
              <a:rPr lang="en-US" dirty="0" smtClean="0"/>
              <a:t>= {1,2,3,4}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S = {3,4,5,6}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smtClean="0"/>
              <a:t>R – S = {1,2}</a:t>
            </a:r>
            <a:endParaRPr lang="id-ID" dirty="0" smtClean="0"/>
          </a:p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Suplier</a:t>
            </a:r>
            <a:r>
              <a:rPr lang="en-US" dirty="0" smtClean="0"/>
              <a:t> A (</a:t>
            </a:r>
            <a:r>
              <a:rPr lang="en-US" dirty="0" err="1" smtClean="0"/>
              <a:t>S#,Snama</a:t>
            </a:r>
            <a:r>
              <a:rPr lang="en-US" dirty="0" smtClean="0"/>
              <a:t>, Status, Kota)</a:t>
            </a:r>
            <a:endParaRPr lang="id-ID" dirty="0" smtClean="0"/>
          </a:p>
          <a:p>
            <a:r>
              <a:rPr lang="en-US" dirty="0" err="1" smtClean="0"/>
              <a:t>Skema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</a:t>
            </a:r>
            <a:r>
              <a:rPr lang="en-US" dirty="0" err="1" smtClean="0"/>
              <a:t>Suplier</a:t>
            </a:r>
            <a:r>
              <a:rPr lang="en-US" dirty="0" smtClean="0"/>
              <a:t> B (</a:t>
            </a:r>
            <a:r>
              <a:rPr lang="en-US" dirty="0" err="1" smtClean="0"/>
              <a:t>S#,Snama</a:t>
            </a:r>
            <a:r>
              <a:rPr lang="en-US" dirty="0" smtClean="0"/>
              <a:t>, Status, Kota)</a:t>
            </a:r>
            <a:endParaRPr lang="id-ID" dirty="0" smtClean="0"/>
          </a:p>
          <a:p>
            <a:r>
              <a:rPr lang="en-US" dirty="0" err="1" smtClean="0"/>
              <a:t>Tampilkan</a:t>
            </a:r>
            <a:r>
              <a:rPr lang="en-US" dirty="0" smtClean="0"/>
              <a:t> </a:t>
            </a:r>
            <a:r>
              <a:rPr lang="en-US" dirty="0" err="1" smtClean="0"/>
              <a:t>Snama</a:t>
            </a:r>
            <a:r>
              <a:rPr lang="en-US" dirty="0" smtClean="0"/>
              <a:t>, Kota ( table supplier A minus </a:t>
            </a:r>
            <a:r>
              <a:rPr lang="en-US" dirty="0" err="1" smtClean="0"/>
              <a:t>Suplier</a:t>
            </a:r>
            <a:r>
              <a:rPr lang="en-US" dirty="0" smtClean="0"/>
              <a:t> B)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      </a:t>
            </a:r>
            <a:r>
              <a:rPr lang="el-GR" dirty="0" smtClean="0"/>
              <a:t>π</a:t>
            </a:r>
            <a:r>
              <a:rPr lang="en-US" baseline="-25000" dirty="0" err="1" smtClean="0"/>
              <a:t>Snama,Kota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Suplier</a:t>
            </a:r>
            <a:r>
              <a:rPr lang="en-US" baseline="30000" dirty="0" smtClean="0"/>
              <a:t> A)</a:t>
            </a:r>
            <a:r>
              <a:rPr lang="en-US" dirty="0" smtClean="0"/>
              <a:t>  </a:t>
            </a:r>
            <a:r>
              <a:rPr lang="en-US" b="1" dirty="0" smtClean="0"/>
              <a:t> -</a:t>
            </a:r>
            <a:r>
              <a:rPr lang="en-US" dirty="0" smtClean="0"/>
              <a:t>    </a:t>
            </a:r>
            <a:r>
              <a:rPr lang="el-GR" dirty="0" smtClean="0"/>
              <a:t>π</a:t>
            </a:r>
            <a:r>
              <a:rPr lang="en-US" baseline="-25000" dirty="0" err="1" smtClean="0"/>
              <a:t>Snama,Kota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Suplier</a:t>
            </a:r>
            <a:r>
              <a:rPr lang="en-US" baseline="30000" dirty="0" smtClean="0"/>
              <a:t> B)</a:t>
            </a:r>
            <a:endParaRPr lang="id-ID" dirty="0" smtClean="0"/>
          </a:p>
          <a:p>
            <a:r>
              <a:rPr lang="id-ID" dirty="0" smtClean="0"/>
              <a:t>Hasil :</a:t>
            </a:r>
          </a:p>
          <a:p>
            <a:endParaRPr lang="id-ID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724400"/>
            <a:ext cx="233978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>CARTESIAN PRODUCT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R X 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/>
          <a:lstStyle/>
          <a:p>
            <a:r>
              <a:rPr lang="en-US" dirty="0" err="1" smtClean="0"/>
              <a:t>Relasi</a:t>
            </a:r>
            <a:r>
              <a:rPr lang="en-US" dirty="0" smtClean="0"/>
              <a:t>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yang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R </a:t>
            </a:r>
            <a:r>
              <a:rPr lang="en-US" dirty="0" err="1" smtClean="0"/>
              <a:t>dan</a:t>
            </a:r>
            <a:r>
              <a:rPr lang="en-US" dirty="0" smtClean="0"/>
              <a:t> S. </a:t>
            </a:r>
            <a:endParaRPr lang="id-ID" dirty="0" smtClean="0"/>
          </a:p>
          <a:p>
            <a:r>
              <a:rPr lang="en-US" dirty="0" smtClean="0"/>
              <a:t>Yang </a:t>
            </a:r>
            <a:r>
              <a:rPr lang="en-US" dirty="0" err="1" smtClean="0"/>
              <a:t>mana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R </a:t>
            </a:r>
            <a:r>
              <a:rPr lang="en-US" dirty="0" err="1" smtClean="0"/>
              <a:t>digabungkan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S</a:t>
            </a:r>
            <a:endParaRPr lang="en-US" b="1" dirty="0" smtClean="0"/>
          </a:p>
          <a:p>
            <a:pPr>
              <a:buNone/>
            </a:pPr>
            <a:r>
              <a:rPr lang="id-ID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 : R 	= {1,2,3,4}</a:t>
            </a:r>
          </a:p>
          <a:p>
            <a:pPr>
              <a:buNone/>
            </a:pPr>
            <a:r>
              <a:rPr lang="en-US" dirty="0" smtClean="0"/>
              <a:t>		     </a:t>
            </a:r>
            <a:r>
              <a:rPr lang="id-ID" dirty="0" smtClean="0"/>
              <a:t>  </a:t>
            </a:r>
            <a:r>
              <a:rPr lang="en-US" dirty="0" smtClean="0"/>
              <a:t>S	= {3,4,5,6}</a:t>
            </a:r>
          </a:p>
          <a:p>
            <a:pPr marL="1371600" indent="-273050">
              <a:buNone/>
            </a:pPr>
            <a:r>
              <a:rPr lang="en-US" dirty="0" smtClean="0"/>
              <a:t>  </a:t>
            </a:r>
            <a:r>
              <a:rPr lang="id-ID" dirty="0" smtClean="0"/>
              <a:t> </a:t>
            </a:r>
            <a:r>
              <a:rPr lang="en-US" dirty="0" smtClean="0"/>
              <a:t> R x S   = { (1,3), (1,4), (1,5), (1,6), (2,3), (2,4), (2,5), (2,6), (3,3), (3,4),(3,5), (3,6), (4,3), (4,4), (4,5), (4,6)}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/>
              <a:t>Mahasiswa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Kuliah</a:t>
            </a:r>
          </a:p>
          <a:p>
            <a:pPr>
              <a:buNone/>
            </a:pP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981200"/>
          <a:ext cx="5415280" cy="1645920"/>
        </p:xfrm>
        <a:graphic>
          <a:graphicData uri="http://schemas.openxmlformats.org/drawingml/2006/table">
            <a:tbl>
              <a:tblPr/>
              <a:tblGrid>
                <a:gridCol w="1414780"/>
                <a:gridCol w="1348740"/>
                <a:gridCol w="1428750"/>
                <a:gridCol w="122301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 b="1">
                          <a:latin typeface="Times New Roman"/>
                          <a:ea typeface="Calibri"/>
                          <a:cs typeface="Times New Roman"/>
                        </a:rPr>
                        <a:t>Nim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 b="1">
                          <a:latin typeface="Times New Roman"/>
                          <a:ea typeface="Calibri"/>
                          <a:cs typeface="Times New Roman"/>
                        </a:rPr>
                        <a:t>Nama_mhs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 b="1">
                          <a:latin typeface="Times New Roman"/>
                          <a:ea typeface="Calibri"/>
                          <a:cs typeface="Times New Roman"/>
                        </a:rPr>
                        <a:t>Alamat_mhs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 b="1">
                          <a:latin typeface="Times New Roman"/>
                          <a:ea typeface="Calibri"/>
                          <a:cs typeface="Times New Roman"/>
                        </a:rPr>
                        <a:t>Kota 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111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Rini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Jl. Subadra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Bogor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222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Alya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Jl. Pekerti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Bandung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333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Fahmi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Jl. Anggrek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Bogor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444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Aldi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Jl. Budi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Jakarta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555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Maya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Jl. Sinar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latin typeface="Times New Roman"/>
                          <a:ea typeface="Calibri"/>
                          <a:cs typeface="Times New Roman"/>
                        </a:rPr>
                        <a:t>Bogor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4343400"/>
          <a:ext cx="4572000" cy="1371600"/>
        </p:xfrm>
        <a:graphic>
          <a:graphicData uri="http://schemas.openxmlformats.org/drawingml/2006/table">
            <a:tbl>
              <a:tblPr/>
              <a:tblGrid>
                <a:gridCol w="1056005"/>
                <a:gridCol w="1124585"/>
                <a:gridCol w="505460"/>
                <a:gridCol w="971550"/>
                <a:gridCol w="9144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 b="1">
                          <a:latin typeface="Times New Roman"/>
                          <a:ea typeface="Calibri"/>
                          <a:cs typeface="Times New Roman"/>
                        </a:rPr>
                        <a:t>Kode_kul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 b="1">
                          <a:latin typeface="Times New Roman"/>
                          <a:ea typeface="Calibri"/>
                          <a:cs typeface="Times New Roman"/>
                        </a:rPr>
                        <a:t>Nama_kul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 b="1">
                          <a:latin typeface="Times New Roman"/>
                          <a:ea typeface="Calibri"/>
                          <a:cs typeface="Times New Roman"/>
                        </a:rPr>
                        <a:t>Sks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 b="1">
                          <a:latin typeface="Times New Roman"/>
                          <a:ea typeface="Calibri"/>
                          <a:cs typeface="Times New Roman"/>
                        </a:rPr>
                        <a:t>Semester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 b="1">
                          <a:latin typeface="Times New Roman"/>
                          <a:ea typeface="Calibri"/>
                          <a:cs typeface="Times New Roman"/>
                        </a:rPr>
                        <a:t>Kode_dos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IF221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Agama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1AA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IF222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Matematika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1BB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AK234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SBD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2AA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BC234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Pascal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latin typeface="Times New Roman"/>
                          <a:ea typeface="Calibri"/>
                          <a:cs typeface="Times New Roman"/>
                        </a:rPr>
                        <a:t>1AA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09600"/>
            <a:ext cx="7772400" cy="5410200"/>
          </a:xfrm>
        </p:spPr>
        <p:txBody>
          <a:bodyPr/>
          <a:lstStyle/>
          <a:p>
            <a:r>
              <a:rPr lang="id-ID" dirty="0" smtClean="0"/>
              <a:t>Dosen</a:t>
            </a:r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r>
              <a:rPr lang="id-ID" dirty="0" smtClean="0"/>
              <a:t>Nilai</a:t>
            </a:r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1219200"/>
          <a:ext cx="4572000" cy="1097280"/>
        </p:xfrm>
        <a:graphic>
          <a:graphicData uri="http://schemas.openxmlformats.org/drawingml/2006/table">
            <a:tbl>
              <a:tblPr/>
              <a:tblGrid>
                <a:gridCol w="1085850"/>
                <a:gridCol w="1085850"/>
                <a:gridCol w="1371600"/>
                <a:gridCol w="10287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 b="1" dirty="0">
                          <a:latin typeface="Times New Roman"/>
                          <a:ea typeface="Calibri"/>
                          <a:cs typeface="Times New Roman"/>
                        </a:rPr>
                        <a:t>Kode_dos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 b="1" dirty="0">
                          <a:latin typeface="Times New Roman"/>
                          <a:ea typeface="Calibri"/>
                          <a:cs typeface="Times New Roman"/>
                        </a:rPr>
                        <a:t>Nama_dos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 b="1">
                          <a:latin typeface="Times New Roman"/>
                          <a:ea typeface="Calibri"/>
                          <a:cs typeface="Times New Roman"/>
                        </a:rPr>
                        <a:t>Alamat_dos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 b="1">
                          <a:latin typeface="Times New Roman"/>
                          <a:ea typeface="Calibri"/>
                          <a:cs typeface="Times New Roman"/>
                        </a:rPr>
                        <a:t>Kota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1AA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Murni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Jl.Bumi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Bogor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1BB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Ita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Jl.Srikandi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Jakarta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latin typeface="Times New Roman"/>
                          <a:ea typeface="Calibri"/>
                          <a:cs typeface="Times New Roman"/>
                        </a:rPr>
                        <a:t>2AA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Putri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Jl.Gagalur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latin typeface="Times New Roman"/>
                          <a:ea typeface="Calibri"/>
                          <a:cs typeface="Times New Roman"/>
                        </a:rPr>
                        <a:t>Bekasi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3657600"/>
          <a:ext cx="2628900" cy="2194560"/>
        </p:xfrm>
        <a:graphic>
          <a:graphicData uri="http://schemas.openxmlformats.org/drawingml/2006/table">
            <a:tbl>
              <a:tblPr/>
              <a:tblGrid>
                <a:gridCol w="571500"/>
                <a:gridCol w="971550"/>
                <a:gridCol w="108585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 b="1">
                          <a:latin typeface="Times New Roman"/>
                          <a:ea typeface="Calibri"/>
                          <a:cs typeface="Times New Roman"/>
                        </a:rPr>
                        <a:t>Nim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 b="1">
                          <a:latin typeface="Times New Roman"/>
                          <a:ea typeface="Calibri"/>
                          <a:cs typeface="Times New Roman"/>
                        </a:rPr>
                        <a:t>Kode_kul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 b="1">
                          <a:latin typeface="Times New Roman"/>
                          <a:ea typeface="Calibri"/>
                          <a:cs typeface="Times New Roman"/>
                        </a:rPr>
                        <a:t>Indeks_nilai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111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IF221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222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IF221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333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IF222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B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222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IF222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D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444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AK234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444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IF221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A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111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latin typeface="Times New Roman"/>
                          <a:ea typeface="Calibri"/>
                          <a:cs typeface="Times New Roman"/>
                        </a:rPr>
                        <a:t>IF221</a:t>
                      </a:r>
                      <a:endParaRPr lang="id-ID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latin typeface="Times New Roman"/>
                          <a:ea typeface="Calibri"/>
                          <a:cs typeface="Times New Roman"/>
                        </a:rPr>
                        <a:t>E</a:t>
                      </a:r>
                      <a:endParaRPr lang="id-ID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id-ID" dirty="0" smtClean="0"/>
              <a:t>Pertanyaan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029200"/>
          </a:xfrm>
        </p:spPr>
        <p:txBody>
          <a:bodyPr/>
          <a:lstStyle/>
          <a:p>
            <a:r>
              <a:rPr lang="id-ID" dirty="0" smtClean="0"/>
              <a:t>SELECT</a:t>
            </a:r>
          </a:p>
          <a:p>
            <a:pPr marL="514350" lvl="0" indent="-514350">
              <a:buNone/>
            </a:pPr>
            <a:r>
              <a:rPr lang="id-ID" dirty="0" smtClean="0"/>
              <a:t>1. </a:t>
            </a:r>
            <a:r>
              <a:rPr lang="fi-FI" dirty="0" smtClean="0"/>
              <a:t>Dicari informasi mengenai mahasiswa yang bertempat</a:t>
            </a:r>
            <a:r>
              <a:rPr lang="id-ID" dirty="0" smtClean="0"/>
              <a:t> </a:t>
            </a:r>
            <a:r>
              <a:rPr lang="fi-FI" dirty="0" smtClean="0"/>
              <a:t>tinggal di ’Bogor’</a:t>
            </a:r>
            <a:endParaRPr lang="id-ID" dirty="0" smtClean="0"/>
          </a:p>
          <a:p>
            <a:pPr lvl="0">
              <a:buNone/>
            </a:pPr>
            <a:r>
              <a:rPr lang="id-ID" dirty="0" smtClean="0"/>
              <a:t>2. </a:t>
            </a:r>
            <a:r>
              <a:rPr lang="fi-FI" dirty="0" smtClean="0"/>
              <a:t>Jika pada tabel nilai, kita ingin mengambil semua baris data yang tidak lulus (dengan indeks_nilai = ’E’) bagi yang mengambil mata kuliah dengan kode = ’IF221’</a:t>
            </a:r>
            <a:endParaRPr lang="id-ID" dirty="0" smtClean="0"/>
          </a:p>
          <a:p>
            <a:pPr lvl="0">
              <a:buNone/>
            </a:pPr>
            <a:r>
              <a:rPr lang="id-ID" dirty="0" smtClean="0"/>
              <a:t>3. </a:t>
            </a:r>
            <a:r>
              <a:rPr lang="fi-FI" dirty="0" smtClean="0"/>
              <a:t>Jika pada tabel nilai, kita ingin mengambil semua baris data yang mengulang (dengan indeks_nilai= ’D’) dan yang tidak lulus (dengan indeks_nilai = ’E’)</a:t>
            </a:r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38200"/>
            <a:ext cx="7772400" cy="5181600"/>
          </a:xfrm>
        </p:spPr>
        <p:txBody>
          <a:bodyPr>
            <a:normAutofit fontScale="92500"/>
          </a:bodyPr>
          <a:lstStyle/>
          <a:p>
            <a:r>
              <a:rPr lang="id-ID" dirty="0" smtClean="0"/>
              <a:t>PROJECT</a:t>
            </a:r>
          </a:p>
          <a:p>
            <a:pPr lvl="0">
              <a:buNone/>
            </a:pPr>
            <a:r>
              <a:rPr lang="id-ID" dirty="0" smtClean="0"/>
              <a:t>	4. </a:t>
            </a:r>
            <a:r>
              <a:rPr lang="fi-FI" dirty="0" smtClean="0"/>
              <a:t>Tampilkan nim, nama_mhs untuk semua baris data yang </a:t>
            </a:r>
            <a:endParaRPr lang="id-ID" dirty="0" smtClean="0"/>
          </a:p>
          <a:p>
            <a:pPr lvl="0">
              <a:buNone/>
            </a:pPr>
            <a:r>
              <a:rPr lang="id-ID" dirty="0" smtClean="0"/>
              <a:t>	     </a:t>
            </a:r>
            <a:r>
              <a:rPr lang="fi-FI" dirty="0" smtClean="0"/>
              <a:t>ada pada tabel mahasiswa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5. </a:t>
            </a:r>
            <a:r>
              <a:rPr lang="fi-FI" dirty="0" smtClean="0"/>
              <a:t>Tampilkan nim dan nama_mhs yang bertempat tinggal di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    </a:t>
            </a:r>
            <a:r>
              <a:rPr lang="fi-FI" dirty="0" smtClean="0"/>
              <a:t>bogor saja</a:t>
            </a:r>
            <a:endParaRPr lang="id-ID" dirty="0" smtClean="0"/>
          </a:p>
          <a:p>
            <a:r>
              <a:rPr lang="id-ID" dirty="0" smtClean="0"/>
              <a:t>CARTESIAN PRODUCT</a:t>
            </a:r>
          </a:p>
          <a:p>
            <a:pPr lvl="0">
              <a:buNone/>
            </a:pPr>
            <a:r>
              <a:rPr lang="id-ID" dirty="0" smtClean="0"/>
              <a:t>	6. </a:t>
            </a:r>
            <a:r>
              <a:rPr lang="fi-FI" dirty="0" smtClean="0"/>
              <a:t>Apa hasil gabungan (cartesian product)  (mahasiswa X kuliah)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 7. </a:t>
            </a:r>
            <a:r>
              <a:rPr lang="fi-FI" dirty="0" smtClean="0"/>
              <a:t>Kita hanya mengambil data dari hasil penggabungan tabel</a:t>
            </a:r>
            <a:endParaRPr lang="id-ID" dirty="0" smtClean="0"/>
          </a:p>
          <a:p>
            <a:pPr>
              <a:buNone/>
            </a:pPr>
            <a:r>
              <a:rPr lang="fi-FI" dirty="0" smtClean="0"/>
              <a:t> </a:t>
            </a:r>
            <a:r>
              <a:rPr lang="id-ID" dirty="0" smtClean="0"/>
              <a:t>	     </a:t>
            </a:r>
            <a:r>
              <a:rPr lang="fi-FI" dirty="0" smtClean="0"/>
              <a:t>mahasiswa dan kuliah untuk mahasiswa yang bertempat tinggal</a:t>
            </a:r>
            <a:endParaRPr lang="id-ID" dirty="0" smtClean="0"/>
          </a:p>
          <a:p>
            <a:pPr>
              <a:buNone/>
            </a:pPr>
            <a:r>
              <a:rPr lang="fi-FI" dirty="0" smtClean="0"/>
              <a:t> </a:t>
            </a:r>
            <a:r>
              <a:rPr lang="id-ID" dirty="0" smtClean="0"/>
              <a:t>	     </a:t>
            </a:r>
            <a:r>
              <a:rPr lang="fi-FI" dirty="0" smtClean="0"/>
              <a:t>di Bogor dan untuk mata kuliah yang diselenggarakan di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         </a:t>
            </a:r>
            <a:r>
              <a:rPr lang="fi-FI" dirty="0" smtClean="0"/>
              <a:t>semester 2 saja</a:t>
            </a:r>
            <a:endParaRPr lang="id-ID" dirty="0" smtClean="0"/>
          </a:p>
          <a:p>
            <a:pPr>
              <a:buNone/>
            </a:pP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UNION</a:t>
            </a:r>
            <a:endParaRPr lang="id-ID" dirty="0" smtClean="0"/>
          </a:p>
          <a:p>
            <a:pPr lvl="0">
              <a:buNone/>
            </a:pPr>
            <a:r>
              <a:rPr lang="id-ID" dirty="0" smtClean="0"/>
              <a:t>	8. </a:t>
            </a:r>
            <a:r>
              <a:rPr lang="fi-FI" dirty="0" smtClean="0"/>
              <a:t>Tampilkan nama-nama kota yang ada ditabel mahasiswa dan</a:t>
            </a:r>
            <a:endParaRPr lang="id-ID" dirty="0" smtClean="0"/>
          </a:p>
          <a:p>
            <a:pPr lvl="0">
              <a:buNone/>
            </a:pPr>
            <a:r>
              <a:rPr lang="id-ID" dirty="0" smtClean="0"/>
              <a:t>	  </a:t>
            </a:r>
            <a:r>
              <a:rPr lang="fi-FI" dirty="0" smtClean="0"/>
              <a:t> dosen ingin diprojeksikan bersama-sama maka operasi </a:t>
            </a:r>
            <a:endParaRPr lang="id-ID" dirty="0" smtClean="0"/>
          </a:p>
          <a:p>
            <a:pPr lvl="0">
              <a:buNone/>
            </a:pPr>
            <a:r>
              <a:rPr lang="id-ID" dirty="0" smtClean="0"/>
              <a:t>	   </a:t>
            </a:r>
            <a:r>
              <a:rPr lang="fi-FI" dirty="0" smtClean="0"/>
              <a:t>union adalah ...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9. </a:t>
            </a:r>
            <a:r>
              <a:rPr lang="fi-FI" dirty="0" smtClean="0"/>
              <a:t>Tampilkan nama-nama kota yang ada di tabel mahasiswa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    </a:t>
            </a:r>
            <a:r>
              <a:rPr lang="fi-FI" dirty="0" smtClean="0"/>
              <a:t>dan nama-nama dosen yang ada di tabel dosen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  </a:t>
            </a:r>
            <a:r>
              <a:rPr lang="fi-FI" dirty="0" smtClean="0"/>
              <a:t> diprojeksikan bersama-sama maka operasi union ...</a:t>
            </a:r>
            <a:endParaRPr lang="id-ID" dirty="0" smtClean="0"/>
          </a:p>
          <a:p>
            <a:r>
              <a:rPr lang="fi-FI" dirty="0" smtClean="0"/>
              <a:t>SET DIFFERENCE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10. </a:t>
            </a:r>
            <a:r>
              <a:rPr lang="fi-FI" dirty="0" smtClean="0"/>
              <a:t>Tampilkan Nama mata kuliah apa saja yang diajarkan di S1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     </a:t>
            </a:r>
            <a:r>
              <a:rPr lang="fi-FI" dirty="0" smtClean="0"/>
              <a:t> tetapi tidak diajarkan di D3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Operasi</a:t>
            </a:r>
            <a:r>
              <a:rPr lang="en-US" b="1" dirty="0" smtClean="0"/>
              <a:t> </a:t>
            </a:r>
            <a:r>
              <a:rPr lang="en-US" b="1" dirty="0" err="1" smtClean="0"/>
              <a:t>dalam</a:t>
            </a:r>
            <a:r>
              <a:rPr lang="en-US" b="1" dirty="0" smtClean="0"/>
              <a:t> </a:t>
            </a:r>
            <a:r>
              <a:rPr lang="en-US" b="1" dirty="0" err="1" smtClean="0"/>
              <a:t>aljabar</a:t>
            </a:r>
            <a:r>
              <a:rPr lang="en-US" b="1" dirty="0" smtClean="0"/>
              <a:t> </a:t>
            </a:r>
            <a:r>
              <a:rPr lang="en-US" b="1" dirty="0" err="1" smtClean="0"/>
              <a:t>relasional</a:t>
            </a:r>
            <a:r>
              <a:rPr lang="en-US" b="1" dirty="0" smtClean="0"/>
              <a:t> </a:t>
            </a:r>
            <a:r>
              <a:rPr lang="en-US" b="1" dirty="0" err="1" smtClean="0"/>
              <a:t>secara</a:t>
            </a:r>
            <a:r>
              <a:rPr lang="en-US" b="1" dirty="0" smtClean="0"/>
              <a:t> </a:t>
            </a:r>
            <a:r>
              <a:rPr lang="en-US" b="1" dirty="0" err="1" smtClean="0"/>
              <a:t>umum</a:t>
            </a:r>
            <a:r>
              <a:rPr lang="en-US" b="1" dirty="0" smtClean="0"/>
              <a:t> </a:t>
            </a:r>
            <a:r>
              <a:rPr lang="en-US" b="1" dirty="0" err="1" smtClean="0"/>
              <a:t>dibagi</a:t>
            </a:r>
            <a:r>
              <a:rPr lang="en-US" b="1" dirty="0" smtClean="0"/>
              <a:t> </a:t>
            </a:r>
            <a:r>
              <a:rPr lang="en-US" b="1" dirty="0" err="1" smtClean="0"/>
              <a:t>menjadi</a:t>
            </a:r>
            <a:r>
              <a:rPr lang="en-US" b="1" dirty="0" smtClean="0"/>
              <a:t> 2: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algn="just"/>
            <a:r>
              <a:rPr lang="id-ID" dirty="0" err="1" smtClean="0"/>
              <a:t>O</a:t>
            </a:r>
            <a:r>
              <a:rPr lang="en-US" dirty="0" err="1" smtClean="0"/>
              <a:t>perasi</a:t>
            </a:r>
            <a:r>
              <a:rPr lang="en-US" dirty="0" smtClean="0"/>
              <a:t> yang </a:t>
            </a:r>
            <a:r>
              <a:rPr lang="en-US" dirty="0" err="1" smtClean="0"/>
              <a:t>dikembangkan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database relational. (SELECT, PROJECT </a:t>
            </a:r>
            <a:r>
              <a:rPr lang="en-US" dirty="0" err="1" smtClean="0"/>
              <a:t>dan</a:t>
            </a:r>
            <a:r>
              <a:rPr lang="en-US" dirty="0" smtClean="0"/>
              <a:t> JOIN)</a:t>
            </a:r>
            <a:endParaRPr lang="en-US" b="1" dirty="0" smtClean="0"/>
          </a:p>
          <a:p>
            <a:pPr lvl="0" algn="just"/>
            <a:r>
              <a:rPr lang="id-ID" dirty="0" err="1" smtClean="0"/>
              <a:t>O</a:t>
            </a:r>
            <a:r>
              <a:rPr lang="en-US" dirty="0" err="1" smtClean="0"/>
              <a:t>perasi</a:t>
            </a:r>
            <a:r>
              <a:rPr lang="en-US" dirty="0" smtClean="0"/>
              <a:t> </a:t>
            </a:r>
            <a:r>
              <a:rPr lang="en-US" dirty="0" err="1" smtClean="0"/>
              <a:t>himpunan</a:t>
            </a:r>
            <a:r>
              <a:rPr lang="en-US" dirty="0" smtClean="0"/>
              <a:t> (UNION, INTERSECTION, SET DIFFERENCE, </a:t>
            </a:r>
            <a:r>
              <a:rPr lang="en-US" dirty="0" err="1" smtClean="0"/>
              <a:t>dan</a:t>
            </a:r>
            <a:r>
              <a:rPr lang="en-US" dirty="0" smtClean="0"/>
              <a:t> CARTESIAN PRODUCT)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b="1" dirty="0" smtClean="0"/>
              <a:t>Projection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menampilkan</a:t>
            </a:r>
            <a:r>
              <a:rPr lang="en-US" sz="3200" dirty="0" smtClean="0"/>
              <a:t> </a:t>
            </a:r>
            <a:r>
              <a:rPr lang="en-US" sz="3200" dirty="0" err="1" smtClean="0"/>
              <a:t>atribut</a:t>
            </a:r>
            <a:r>
              <a:rPr lang="en-US" sz="3200" dirty="0" smtClean="0"/>
              <a:t>/</a:t>
            </a:r>
            <a:r>
              <a:rPr lang="en-US" sz="3200" dirty="0" err="1" smtClean="0"/>
              <a:t>kolom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</a:t>
            </a:r>
            <a:r>
              <a:rPr lang="en-US" sz="3200" dirty="0" err="1" smtClean="0"/>
              <a:t>sebuah</a:t>
            </a:r>
            <a:r>
              <a:rPr lang="en-US" sz="3200" dirty="0" smtClean="0"/>
              <a:t> </a:t>
            </a:r>
            <a:r>
              <a:rPr lang="en-US" sz="3200" dirty="0" err="1" smtClean="0"/>
              <a:t>relasi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/>
              <a:t>Notasi</a:t>
            </a:r>
            <a:r>
              <a:rPr lang="en-US" sz="3200" dirty="0" smtClean="0"/>
              <a:t> : π</a:t>
            </a:r>
            <a:r>
              <a:rPr lang="en-US" sz="3200" baseline="-25000" dirty="0" smtClean="0"/>
              <a:t>&lt;</a:t>
            </a:r>
            <a:r>
              <a:rPr lang="en-US" sz="3200" baseline="-25000" dirty="0" err="1" smtClean="0"/>
              <a:t>daftar</a:t>
            </a:r>
            <a:r>
              <a:rPr lang="en-US" sz="3200" baseline="-25000" dirty="0" smtClean="0"/>
              <a:t> </a:t>
            </a:r>
            <a:r>
              <a:rPr lang="en-US" sz="3200" baseline="-25000" dirty="0" err="1" smtClean="0"/>
              <a:t>attribut</a:t>
            </a:r>
            <a:r>
              <a:rPr lang="en-US" sz="3200" baseline="-25000" dirty="0" smtClean="0"/>
              <a:t>&gt;</a:t>
            </a:r>
            <a:r>
              <a:rPr lang="en-US" sz="3200" dirty="0" smtClean="0"/>
              <a:t> (&lt;</a:t>
            </a:r>
            <a:r>
              <a:rPr lang="en-US" sz="3200" dirty="0" err="1" smtClean="0"/>
              <a:t>nama</a:t>
            </a:r>
            <a:r>
              <a:rPr lang="en-US" sz="3200" dirty="0" smtClean="0"/>
              <a:t> </a:t>
            </a:r>
            <a:r>
              <a:rPr lang="en-US" sz="3200" dirty="0" err="1" smtClean="0"/>
              <a:t>relasi</a:t>
            </a:r>
            <a:r>
              <a:rPr lang="en-US" sz="3200" dirty="0" smtClean="0"/>
              <a:t>&gt;)</a:t>
            </a:r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52083" t="26245" r="8334" b="13333"/>
          <a:stretch>
            <a:fillRect/>
          </a:stretch>
        </p:blipFill>
        <p:spPr bwMode="auto">
          <a:xfrm>
            <a:off x="457200" y="304800"/>
            <a:ext cx="83058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/record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Notasi</a:t>
            </a:r>
            <a:r>
              <a:rPr lang="en-US" dirty="0" smtClean="0"/>
              <a:t> :  σ</a:t>
            </a:r>
            <a:r>
              <a:rPr lang="en-US" baseline="-25000" dirty="0" smtClean="0"/>
              <a:t>&lt;</a:t>
            </a:r>
            <a:r>
              <a:rPr lang="en-US" baseline="-25000" dirty="0" err="1" smtClean="0"/>
              <a:t>kondisi</a:t>
            </a:r>
            <a:r>
              <a:rPr lang="en-US" baseline="-25000" dirty="0" smtClean="0"/>
              <a:t> </a:t>
            </a:r>
            <a:r>
              <a:rPr lang="en-US" baseline="-25000" dirty="0" err="1" smtClean="0"/>
              <a:t>pilihan</a:t>
            </a:r>
            <a:r>
              <a:rPr lang="en-US" baseline="-25000" dirty="0" smtClean="0"/>
              <a:t>&gt;</a:t>
            </a:r>
            <a:r>
              <a:rPr lang="en-US" dirty="0" smtClean="0"/>
              <a:t> (&lt;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&gt;)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066800"/>
            <a:ext cx="7924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Operasi SELECT akan melibatkan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id-ID" dirty="0" smtClean="0">
                <a:latin typeface="Arial" pitchFamily="34" charset="0"/>
                <a:cs typeface="Arial" pitchFamily="34" charset="0"/>
              </a:rPr>
              <a:t>Operand	: Konstanta/bilangan</a:t>
            </a:r>
          </a:p>
          <a:p>
            <a:r>
              <a:rPr lang="id-ID" dirty="0" smtClean="0">
                <a:latin typeface="Arial" pitchFamily="34" charset="0"/>
                <a:cs typeface="Arial" pitchFamily="34" charset="0"/>
              </a:rPr>
              <a:t>Operator Matematika : &lt;, =, &gt; , ≤, ≠, ≥</a:t>
            </a:r>
          </a:p>
          <a:p>
            <a:r>
              <a:rPr lang="id-ID" dirty="0" smtClean="0">
                <a:latin typeface="Arial"/>
                <a:cs typeface="Arial"/>
              </a:rPr>
              <a:t>Operator Logika	: ^ (and), v (or),  ┐ (not)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7772400" cy="4953000"/>
          </a:xfrm>
        </p:spPr>
        <p:txBody>
          <a:bodyPr/>
          <a:lstStyle/>
          <a:p>
            <a:r>
              <a:rPr lang="id-ID" dirty="0" smtClean="0"/>
              <a:t>Tampilkan nama dan gaji pegawai yang gajinya &lt; 7000000</a:t>
            </a:r>
          </a:p>
          <a:p>
            <a:r>
              <a:rPr lang="id-ID" dirty="0" smtClean="0"/>
              <a:t>SQL : SELECT nama, gaji From Pegawai Where gaji &lt; 7000000</a:t>
            </a:r>
          </a:p>
          <a:p>
            <a:r>
              <a:rPr lang="id-ID" dirty="0" smtClean="0"/>
              <a:t>Aljabar Relasional : </a:t>
            </a:r>
            <a:r>
              <a:rPr lang="el-GR" dirty="0" smtClean="0"/>
              <a:t>π</a:t>
            </a:r>
            <a:r>
              <a:rPr lang="id-ID" dirty="0" smtClean="0"/>
              <a:t> nama, gaji (</a:t>
            </a:r>
            <a:r>
              <a:rPr lang="el-GR" dirty="0" smtClean="0">
                <a:latin typeface="Arial" pitchFamily="34" charset="0"/>
                <a:cs typeface="Arial" pitchFamily="34" charset="0"/>
              </a:rPr>
              <a:t>σ</a:t>
            </a:r>
            <a:r>
              <a:rPr lang="id-ID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d-ID" dirty="0" smtClean="0">
                <a:cs typeface="Arial" pitchFamily="34" charset="0"/>
              </a:rPr>
              <a:t>gaji &lt; 7000000 (Pegawai))</a:t>
            </a:r>
            <a:endParaRPr lang="id-ID" dirty="0" smtClean="0">
              <a:latin typeface="Arial" pitchFamily="34" charset="0"/>
              <a:cs typeface="Arial" pitchFamily="34" charset="0"/>
            </a:endParaRPr>
          </a:p>
          <a:p>
            <a:endParaRPr lang="id-ID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9080" y="3259015"/>
            <a:ext cx="5709920" cy="329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314</TotalTime>
  <Words>679</Words>
  <Application>Microsoft Office PowerPoint</Application>
  <PresentationFormat>On-screen Show (4:3)</PresentationFormat>
  <Paragraphs>216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Equity</vt:lpstr>
      <vt:lpstr>ALJABAR RELASIONAL</vt:lpstr>
      <vt:lpstr>Pengertian Aljabar Relasional</vt:lpstr>
      <vt:lpstr>Operasi dalam aljabar relasional secara umum dibagi menjadi 2:</vt:lpstr>
      <vt:lpstr>Projection</vt:lpstr>
      <vt:lpstr>Slide 5</vt:lpstr>
      <vt:lpstr>Selection</vt:lpstr>
      <vt:lpstr>Slide 7</vt:lpstr>
      <vt:lpstr>Operasi SELECT akan melibatkan</vt:lpstr>
      <vt:lpstr>Slide 9</vt:lpstr>
      <vt:lpstr>Natural Join </vt:lpstr>
      <vt:lpstr>Slide 11</vt:lpstr>
      <vt:lpstr>Contoh</vt:lpstr>
      <vt:lpstr>Slide 13</vt:lpstr>
      <vt:lpstr>UNION: notasi  R  S</vt:lpstr>
      <vt:lpstr>Contoh :</vt:lpstr>
      <vt:lpstr>Slide 16</vt:lpstr>
      <vt:lpstr>INTERSECTION: notasi  R  S</vt:lpstr>
      <vt:lpstr>Contoh :</vt:lpstr>
      <vt:lpstr>Slide 19</vt:lpstr>
      <vt:lpstr>DIFFERENCE: notasi   R – S</vt:lpstr>
      <vt:lpstr>Contoh :</vt:lpstr>
      <vt:lpstr>CARTESIAN PRODUCT  R X S</vt:lpstr>
      <vt:lpstr>Latihan</vt:lpstr>
      <vt:lpstr>Slide 24</vt:lpstr>
      <vt:lpstr>Pertanyaan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ALJABAR RELASIONAL</dc:title>
  <dc:creator>acer47202</dc:creator>
  <cp:lastModifiedBy>Hp</cp:lastModifiedBy>
  <cp:revision>22</cp:revision>
  <dcterms:created xsi:type="dcterms:W3CDTF">2013-12-17T16:00:09Z</dcterms:created>
  <dcterms:modified xsi:type="dcterms:W3CDTF">2020-03-27T08:48:04Z</dcterms:modified>
</cp:coreProperties>
</file>