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A00D4-B302-47B9-823F-5F91A6C946F5}" type="datetimeFigureOut">
              <a:rPr lang="id-ID" smtClean="0"/>
              <a:pPr/>
              <a:t>12/05/2018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2D89-13D3-4C4A-B392-098B4798D40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E2D89-13D3-4C4A-B392-098B4798D40B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753A7D-EC03-45B4-A233-13553A5851F7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7673B71-5D24-4355-A577-AE30F02EF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CONCURRENCY DAN RECOVERY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Jenis kunci yang digunakan pada metode locking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r>
              <a:rPr lang="id-ID" dirty="0" smtClean="0"/>
              <a:t>Kunci READ/S (digunakan bersama)</a:t>
            </a:r>
          </a:p>
          <a:p>
            <a:pPr>
              <a:buNone/>
            </a:pPr>
            <a:r>
              <a:rPr lang="id-ID" dirty="0" smtClean="0"/>
              <a:t>	Jika transaksi mempunyai kunci read terhadap suatu data, maka dia dapat melakukan operasi read tetapi tidak dapat melakukan operasi update terhadap data tersebut.</a:t>
            </a:r>
          </a:p>
          <a:p>
            <a:r>
              <a:rPr lang="id-ID" dirty="0" smtClean="0"/>
              <a:t>Kunci WRITE/X (eksklusif)</a:t>
            </a:r>
          </a:p>
          <a:p>
            <a:pPr>
              <a:buNone/>
            </a:pPr>
            <a:r>
              <a:rPr lang="id-ID" dirty="0" smtClean="0"/>
              <a:t>	Jika transaksi mempunyai kunci write terhadap suatu data, maka dia dapat melakukan operasi read maupun operasi update terhadap data tersebut.</a:t>
            </a:r>
          </a:p>
          <a:p>
            <a:r>
              <a:rPr lang="id-ID" dirty="0" smtClean="0"/>
              <a:t>Matriks Locking</a:t>
            </a:r>
          </a:p>
          <a:p>
            <a:pPr>
              <a:buNone/>
            </a:pP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5029200"/>
          <a:ext cx="2590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3600"/>
                <a:gridCol w="863600"/>
                <a:gridCol w="863600"/>
              </a:tblGrid>
              <a:tr h="34036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X</a:t>
                      </a:r>
                      <a:endParaRPr lang="id-ID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id-ID" dirty="0" smtClean="0"/>
                        <a:t>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</a:tr>
              <a:tr h="340360">
                <a:tc>
                  <a:txBody>
                    <a:bodyPr/>
                    <a:lstStyle/>
                    <a:p>
                      <a:r>
                        <a:rPr lang="id-ID" dirty="0" smtClean="0"/>
                        <a:t>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situasi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id-ID" dirty="0" smtClean="0"/>
              <a:t>-masing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(wait)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ditahan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lain,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dilepaskan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deadlock</a:t>
            </a:r>
          </a:p>
          <a:p>
            <a:pPr marL="742950" lvl="0" indent="-273050">
              <a:buFont typeface="Wingdings" pitchFamily="2" charset="2"/>
              <a:buChar char="Ø"/>
            </a:pPr>
            <a:r>
              <a:rPr lang="en-US" i="1" dirty="0" smtClean="0"/>
              <a:t>Deadlock prevention</a:t>
            </a:r>
            <a:r>
              <a:rPr lang="en-US" dirty="0" smtClean="0"/>
              <a:t>, DBMS </a:t>
            </a:r>
            <a:r>
              <a:rPr lang="en-US" dirty="0" err="1" smtClean="0"/>
              <a:t>mengamati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deadlock &amp;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membiarkan</a:t>
            </a:r>
            <a:r>
              <a:rPr lang="en-US" dirty="0" smtClean="0"/>
              <a:t> deadlock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</a:p>
          <a:p>
            <a:pPr marL="742950" lvl="0" indent="-273050">
              <a:buFont typeface="Wingdings" pitchFamily="2" charset="2"/>
              <a:buChar char="Ø"/>
            </a:pPr>
            <a:r>
              <a:rPr lang="en-US" i="1" dirty="0" smtClean="0"/>
              <a:t>Deadlock prevention and recovery</a:t>
            </a:r>
            <a:r>
              <a:rPr lang="en-US" dirty="0" smtClean="0"/>
              <a:t>, DBMS </a:t>
            </a:r>
            <a:r>
              <a:rPr lang="en-US" dirty="0" err="1" smtClean="0"/>
              <a:t>membiarkan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deadlock, </a:t>
            </a:r>
            <a:r>
              <a:rPr lang="en-US" dirty="0" err="1" smtClean="0"/>
              <a:t>mengenalinya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menanganinya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Transaksi</a:t>
            </a:r>
            <a:r>
              <a:rPr lang="en-US" dirty="0" smtClean="0"/>
              <a:t> deadlock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90600" y="1066800"/>
          <a:ext cx="6934200" cy="5486400"/>
        </p:xfrm>
        <a:graphic>
          <a:graphicData uri="http://schemas.openxmlformats.org/drawingml/2006/table">
            <a:tbl>
              <a:tblPr/>
              <a:tblGrid>
                <a:gridCol w="1173158"/>
                <a:gridCol w="2828148"/>
                <a:gridCol w="2932894"/>
              </a:tblGrid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</a:rPr>
                        <a:t>Waktu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</a:rPr>
                        <a:t>T1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</a:rPr>
                        <a:t>T2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Begin_transaction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Write_lock(X)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Begin_transaction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Read(X)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Write_lock(Y)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X=X-10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Read(Y)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Write(X)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Y=Y+100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Write_lock(Y)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Write(Y)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Wait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Write_lock(X)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Wait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Wait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Wait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Wait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t10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Wait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t11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Calibri"/>
                        </a:rPr>
                        <a:t>…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Timestamp,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DBMS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kounter</a:t>
            </a:r>
            <a:r>
              <a:rPr lang="en-US" dirty="0" smtClean="0"/>
              <a:t>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transaksi2 </a:t>
            </a:r>
            <a:r>
              <a:rPr lang="en-US" dirty="0" err="1" smtClean="0"/>
              <a:t>secara</a:t>
            </a:r>
            <a:r>
              <a:rPr lang="en-US" dirty="0" smtClean="0"/>
              <a:t> global,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tertua</a:t>
            </a:r>
            <a:r>
              <a:rPr lang="en-US" dirty="0" smtClean="0"/>
              <a:t>, </a:t>
            </a:r>
            <a:r>
              <a:rPr lang="en-US" dirty="0" err="1" smtClean="0"/>
              <a:t>transaksi</a:t>
            </a:r>
            <a:r>
              <a:rPr lang="en-US" dirty="0" smtClean="0"/>
              <a:t> dg timestamp </a:t>
            </a:r>
            <a:r>
              <a:rPr lang="en-US" dirty="0" err="1" smtClean="0"/>
              <a:t>terkecil</a:t>
            </a:r>
            <a:r>
              <a:rPr lang="en-US" dirty="0" smtClean="0"/>
              <a:t>,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Optimistic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membiarkan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.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-commit, </a:t>
            </a:r>
            <a:r>
              <a:rPr lang="en-US" dirty="0" err="1" smtClean="0"/>
              <a:t>diidentifikasi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rollback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Recovery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Recovery basis data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basis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smtClean="0"/>
              <a:t>(</a:t>
            </a:r>
            <a:r>
              <a:rPr lang="en-US" i="1" smtClean="0"/>
              <a:t>failure</a:t>
            </a:r>
            <a:r>
              <a:rPr lang="en-US" smtClean="0"/>
              <a:t>).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Penyebab Kegagalan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System Crash (Kerusakan Sistem)</a:t>
            </a:r>
          </a:p>
          <a:p>
            <a:pPr>
              <a:buNone/>
            </a:pPr>
            <a:r>
              <a:rPr lang="id-ID" dirty="0" smtClean="0"/>
              <a:t>	Akibat kesalahan pada perangkat keras atau lunak, menyebabkan kehilanhan memori utama</a:t>
            </a:r>
          </a:p>
          <a:p>
            <a:r>
              <a:rPr lang="id-ID" dirty="0" smtClean="0"/>
              <a:t>Media Failure (kegagalan pada media)</a:t>
            </a:r>
          </a:p>
          <a:p>
            <a:pPr>
              <a:buNone/>
            </a:pPr>
            <a:r>
              <a:rPr lang="id-ID" dirty="0" smtClean="0"/>
              <a:t>	Media tidak dapat dibaca, menyebabkan kehilangan sebagian dari penyimpanan sekunder</a:t>
            </a:r>
          </a:p>
          <a:p>
            <a:r>
              <a:rPr lang="id-ID" dirty="0" smtClean="0"/>
              <a:t>Application Software Error (kesalahan pada perangkat lunak)</a:t>
            </a:r>
          </a:p>
          <a:p>
            <a:pPr lvl="1">
              <a:buNone/>
            </a:pPr>
            <a:r>
              <a:rPr lang="id-ID" dirty="0" smtClean="0"/>
              <a:t>Kesalahan logika yang mengakses basis data menyebabkan satu atau lebih transaksi mengalami kegagalan</a:t>
            </a:r>
          </a:p>
          <a:p>
            <a:r>
              <a:rPr lang="id-ID" dirty="0" smtClean="0"/>
              <a:t>Natural Physical Disasters (bencana fisik yang natural)</a:t>
            </a:r>
          </a:p>
          <a:p>
            <a:pPr lvl="1">
              <a:buNone/>
            </a:pPr>
            <a:r>
              <a:rPr lang="id-ID" dirty="0" smtClean="0"/>
              <a:t>Kebakaran, air bah, gempa</a:t>
            </a:r>
          </a:p>
          <a:p>
            <a:r>
              <a:rPr lang="id-ID" dirty="0" smtClean="0"/>
              <a:t>Sabotase</a:t>
            </a:r>
          </a:p>
          <a:p>
            <a:pPr>
              <a:buNone/>
            </a:pPr>
            <a:r>
              <a:rPr lang="id-ID" dirty="0" smtClean="0"/>
              <a:t>	Kerusakan pada data, fasilitas perangkat lunak dan keras yang disengaja</a:t>
            </a:r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</a:t>
            </a:r>
            <a:r>
              <a:rPr lang="en-US" b="1" i="1" dirty="0" err="1" smtClean="0"/>
              <a:t>Concurre</a:t>
            </a:r>
            <a:r>
              <a:rPr lang="id-ID" b="1" i="1" dirty="0" smtClean="0"/>
              <a:t>n</a:t>
            </a:r>
            <a:r>
              <a:rPr lang="en-US" b="1" i="1" dirty="0" smtClean="0"/>
              <a:t>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Concurrency control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konkurensi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DBMS. </a:t>
            </a:r>
            <a:endParaRPr lang="id-ID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DBMS </a:t>
            </a:r>
            <a:r>
              <a:rPr lang="en-US" dirty="0" err="1" smtClean="0"/>
              <a:t>terpusat</a:t>
            </a:r>
            <a:r>
              <a:rPr lang="en-US" dirty="0" smtClean="0"/>
              <a:t> multi-user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bersamaan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id-ID" b="1" dirty="0" smtClean="0"/>
          </a:p>
          <a:p>
            <a:r>
              <a:rPr lang="id-ID" dirty="0" smtClean="0"/>
              <a:t>Penggunaan multi-user pada DBMS </a:t>
            </a:r>
            <a:r>
              <a:rPr lang="en-US" dirty="0" err="1" smtClean="0"/>
              <a:t>berpeluang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inkonsistensi</a:t>
            </a:r>
            <a:r>
              <a:rPr lang="en-US" dirty="0" smtClean="0"/>
              <a:t> basis data.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persaingan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(</a:t>
            </a:r>
            <a:r>
              <a:rPr lang="en-US" i="1" dirty="0" smtClean="0"/>
              <a:t>concurrency control</a:t>
            </a:r>
            <a:r>
              <a:rPr lang="en-US" dirty="0" smtClean="0"/>
              <a:t>).</a:t>
            </a:r>
            <a:endParaRPr lang="id-ID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id-ID" sz="3100" dirty="0" smtClean="0"/>
              <a:t/>
            </a:r>
            <a:br>
              <a:rPr lang="id-ID" sz="3100" dirty="0" smtClean="0"/>
            </a:br>
            <a:r>
              <a:rPr lang="id-ID" sz="3100" dirty="0" smtClean="0"/>
              <a:t>T</a:t>
            </a:r>
            <a:r>
              <a:rPr lang="en-US" sz="3100" dirty="0" err="1" smtClean="0"/>
              <a:t>ransaksi</a:t>
            </a:r>
            <a:r>
              <a:rPr lang="en-US" sz="3100" dirty="0" smtClean="0"/>
              <a:t> yang </a:t>
            </a:r>
            <a:r>
              <a:rPr lang="en-US" sz="3100" dirty="0" err="1" smtClean="0"/>
              <a:t>konkuren</a:t>
            </a:r>
            <a:r>
              <a:rPr lang="en-US" sz="3100" dirty="0" smtClean="0"/>
              <a:t> </a:t>
            </a:r>
            <a:r>
              <a:rPr lang="en-US" sz="3100" dirty="0" err="1" smtClean="0"/>
              <a:t>banyak</a:t>
            </a:r>
            <a:r>
              <a:rPr lang="en-US" sz="3100" dirty="0" smtClean="0"/>
              <a:t> </a:t>
            </a:r>
            <a:r>
              <a:rPr lang="en-US" sz="3100" dirty="0" err="1" smtClean="0"/>
              <a:t>dipilih</a:t>
            </a:r>
            <a:r>
              <a:rPr lang="en-US" sz="3100" dirty="0" smtClean="0"/>
              <a:t> </a:t>
            </a:r>
            <a:r>
              <a:rPr lang="en-US" sz="3100" dirty="0" err="1" smtClean="0"/>
              <a:t>dibandingkan</a:t>
            </a:r>
            <a:r>
              <a:rPr lang="en-US" sz="3100" dirty="0" smtClean="0"/>
              <a:t> </a:t>
            </a:r>
            <a:r>
              <a:rPr lang="en-US" sz="3100" dirty="0" err="1" smtClean="0"/>
              <a:t>transaksi</a:t>
            </a:r>
            <a:r>
              <a:rPr lang="en-US" sz="3100" dirty="0" smtClean="0"/>
              <a:t> </a:t>
            </a:r>
            <a:r>
              <a:rPr lang="en-US" sz="3100" dirty="0" err="1" smtClean="0"/>
              <a:t>secara</a:t>
            </a:r>
            <a:r>
              <a:rPr lang="en-US" sz="3100" dirty="0" smtClean="0"/>
              <a:t> serial:</a:t>
            </a:r>
            <a:r>
              <a:rPr lang="id-ID" sz="2700" dirty="0" smtClean="0"/>
              <a:t/>
            </a:r>
            <a:br>
              <a:rPr lang="id-ID" sz="2700" dirty="0" smtClean="0"/>
            </a:br>
            <a:endParaRPr lang="id-ID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A. </a:t>
            </a:r>
            <a:r>
              <a:rPr lang="en-US" dirty="0" smtClean="0"/>
              <a:t>Idle time (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menganggur</a:t>
            </a:r>
            <a:r>
              <a:rPr lang="en-US" dirty="0" smtClean="0"/>
              <a:t>) </a:t>
            </a:r>
            <a:r>
              <a:rPr lang="en-US" dirty="0" err="1" smtClean="0"/>
              <a:t>kecil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2,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  <a:endParaRPr lang="id-ID" dirty="0" smtClean="0"/>
          </a:p>
          <a:p>
            <a:pPr lvl="0"/>
            <a:r>
              <a:rPr lang="en-US" dirty="0" err="1" smtClean="0"/>
              <a:t>Aktivitas</a:t>
            </a:r>
            <a:r>
              <a:rPr lang="en-US" dirty="0" smtClean="0"/>
              <a:t> I / O,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disk,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monitor.</a:t>
            </a:r>
            <a:endParaRPr lang="id-ID" dirty="0" smtClean="0"/>
          </a:p>
          <a:p>
            <a:pPr lvl="0"/>
            <a:r>
              <a:rPr lang="en-US" dirty="0" err="1" smtClean="0"/>
              <a:t>Aktivitas</a:t>
            </a:r>
            <a:r>
              <a:rPr lang="en-US" dirty="0" smtClean="0"/>
              <a:t> CPU,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, </a:t>
            </a:r>
            <a:r>
              <a:rPr lang="en-US" dirty="0" err="1" smtClean="0"/>
              <a:t>pembandingan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B. </a:t>
            </a:r>
            <a:r>
              <a:rPr lang="en-US" dirty="0" smtClean="0"/>
              <a:t>Response time (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tanggap</a:t>
            </a:r>
            <a:r>
              <a:rPr lang="en-US" dirty="0" smtClean="0"/>
              <a:t>)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konkurensi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i="1" dirty="0" smtClean="0"/>
              <a:t>Lost update</a:t>
            </a:r>
            <a:r>
              <a:rPr lang="en-US" sz="3200" dirty="0" smtClean="0"/>
              <a:t> (</a:t>
            </a:r>
            <a:r>
              <a:rPr lang="en-US" sz="3200" dirty="0" err="1" smtClean="0"/>
              <a:t>modifikasi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en-US" sz="3200" dirty="0" err="1" smtClean="0"/>
              <a:t>hilang</a:t>
            </a:r>
            <a:r>
              <a:rPr lang="en-US" sz="3200" dirty="0" smtClean="0"/>
              <a:t>)</a:t>
            </a:r>
          </a:p>
          <a:p>
            <a:r>
              <a:rPr lang="en-US" sz="3200" i="1" dirty="0" err="1" smtClean="0"/>
              <a:t>Uncommited</a:t>
            </a:r>
            <a:r>
              <a:rPr lang="en-US" sz="3200" i="1" dirty="0" smtClean="0"/>
              <a:t> dependency </a:t>
            </a:r>
            <a:r>
              <a:rPr lang="en-US" sz="3200" dirty="0" smtClean="0"/>
              <a:t>(</a:t>
            </a:r>
            <a:r>
              <a:rPr lang="en-US" sz="3200" dirty="0" err="1" smtClean="0"/>
              <a:t>ketergantungan</a:t>
            </a:r>
            <a:r>
              <a:rPr lang="en-US" sz="3200" dirty="0" smtClean="0"/>
              <a:t> </a:t>
            </a:r>
            <a:r>
              <a:rPr lang="en-US" sz="3200" dirty="0" err="1" smtClean="0"/>
              <a:t>yg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sukses</a:t>
            </a:r>
            <a:r>
              <a:rPr lang="en-US" sz="3200" dirty="0" smtClean="0"/>
              <a:t>/</a:t>
            </a:r>
            <a:r>
              <a:rPr lang="en-US" sz="3200" dirty="0" err="1" smtClean="0"/>
              <a:t>modifikasi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sementara</a:t>
            </a:r>
            <a:r>
              <a:rPr lang="en-US" sz="3200" dirty="0" smtClean="0"/>
              <a:t>)</a:t>
            </a:r>
          </a:p>
          <a:p>
            <a:r>
              <a:rPr lang="en-US" sz="3200" i="1" dirty="0" smtClean="0"/>
              <a:t> Inconsistent analysis</a:t>
            </a:r>
            <a:r>
              <a:rPr lang="id-ID" sz="3200" i="1" dirty="0" smtClean="0"/>
              <a:t> (</a:t>
            </a:r>
            <a:r>
              <a:rPr lang="id-ID" sz="3200" dirty="0" smtClean="0"/>
              <a:t>analisa yang tidak konsisten</a:t>
            </a:r>
            <a:r>
              <a:rPr lang="id-ID" sz="3200" i="1" dirty="0" smtClean="0"/>
              <a:t>)</a:t>
            </a:r>
            <a:endParaRPr lang="en-US" sz="3200" dirty="0" smtClean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 smtClean="0"/>
              <a:t>Lost update</a:t>
            </a:r>
            <a:r>
              <a:rPr lang="en-US" dirty="0" smtClean="0"/>
              <a:t> (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715000"/>
          </a:xfrm>
        </p:spPr>
        <p:txBody>
          <a:bodyPr>
            <a:normAutofit lnSpcReduction="10000"/>
          </a:bodyPr>
          <a:lstStyle/>
          <a:p>
            <a:r>
              <a:rPr lang="id-ID" sz="2800" dirty="0" smtClean="0"/>
              <a:t>Masalah operasi yang sukses dari seorang pengguna kemudian ditindih oleh operasi update dari pengguna lain</a:t>
            </a:r>
          </a:p>
          <a:p>
            <a:endParaRPr lang="id-ID" sz="2800" dirty="0" smtClean="0"/>
          </a:p>
          <a:p>
            <a:endParaRPr lang="id-ID" sz="2800" dirty="0" smtClean="0"/>
          </a:p>
          <a:p>
            <a:endParaRPr lang="id-ID" sz="2800" dirty="0" smtClean="0"/>
          </a:p>
          <a:p>
            <a:endParaRPr lang="id-ID" sz="2800" dirty="0" smtClean="0"/>
          </a:p>
          <a:p>
            <a:endParaRPr lang="id-ID" sz="2800" dirty="0" smtClean="0"/>
          </a:p>
          <a:p>
            <a:endParaRPr lang="id-ID" sz="2800" dirty="0" smtClean="0"/>
          </a:p>
          <a:p>
            <a:pPr>
              <a:buNone/>
            </a:pPr>
            <a:r>
              <a:rPr lang="id-ID" sz="2000" dirty="0" smtClean="0"/>
              <a:t>    </a:t>
            </a:r>
          </a:p>
          <a:p>
            <a:pPr>
              <a:buNone/>
            </a:pPr>
            <a:r>
              <a:rPr lang="id-ID" sz="2000" dirty="0" smtClean="0"/>
              <a:t> Modifikasi yang dipakai	         Hilang modifikasi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Ket : Modifikasi pada T2 akan hilang karena T1 akan memodifikasi tanpa memperhatikan modifikasi  dari T2 pada waktu t3</a:t>
            </a:r>
            <a:endParaRPr lang="id-ID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7296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4648200" y="3429000"/>
            <a:ext cx="1524000" cy="381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Oval 8"/>
          <p:cNvSpPr/>
          <p:nvPr/>
        </p:nvSpPr>
        <p:spPr>
          <a:xfrm>
            <a:off x="2133600" y="3886200"/>
            <a:ext cx="1524000" cy="381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7000" y="42672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38100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i="1" dirty="0" err="1" smtClean="0"/>
              <a:t>Uncommited</a:t>
            </a:r>
            <a:r>
              <a:rPr lang="en-US" sz="2800" i="1" dirty="0" smtClean="0"/>
              <a:t> dependency </a:t>
            </a:r>
            <a:r>
              <a:rPr lang="en-US" sz="2800" dirty="0" smtClean="0"/>
              <a:t>(</a:t>
            </a:r>
            <a:r>
              <a:rPr lang="en-US" sz="2800" dirty="0" err="1" smtClean="0"/>
              <a:t>ketergantungan</a:t>
            </a:r>
            <a:r>
              <a:rPr lang="en-US" sz="2800" dirty="0" smtClean="0"/>
              <a:t> </a:t>
            </a:r>
            <a:r>
              <a:rPr lang="en-US" sz="2800" dirty="0" err="1" smtClean="0"/>
              <a:t>yg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sukses</a:t>
            </a:r>
            <a:r>
              <a:rPr lang="en-US" sz="2800" dirty="0" smtClean="0"/>
              <a:t>/</a:t>
            </a:r>
            <a:r>
              <a:rPr lang="en-US" sz="2800" dirty="0" err="1" smtClean="0"/>
              <a:t>modifikasi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sementara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r>
              <a:rPr lang="id-ID" dirty="0" smtClean="0"/>
              <a:t>Masalah terjadi saat suatu transaksi membaca data dari transaksi lain yang belum dicommit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pPr>
              <a:buNone/>
            </a:pPr>
            <a:r>
              <a:rPr lang="id-ID" sz="1800" dirty="0" smtClean="0"/>
              <a:t>					Modifikasi sementara</a:t>
            </a:r>
          </a:p>
          <a:p>
            <a:pPr>
              <a:buNone/>
            </a:pPr>
            <a:r>
              <a:rPr lang="id-ID" sz="1800" dirty="0" smtClean="0"/>
              <a:t>	Jika setelah rollback membaca/</a:t>
            </a:r>
          </a:p>
          <a:p>
            <a:pPr>
              <a:buNone/>
            </a:pPr>
            <a:r>
              <a:rPr lang="id-ID" sz="1800" dirty="0" smtClean="0"/>
              <a:t>	modifikasi data, maka akan membaca/memodifikasi data yang salah</a:t>
            </a:r>
            <a:endParaRPr lang="id-ID" sz="1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057400"/>
            <a:ext cx="670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0" y="4038600"/>
            <a:ext cx="1066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/>
          <p:cNvSpPr/>
          <p:nvPr/>
        </p:nvSpPr>
        <p:spPr>
          <a:xfrm>
            <a:off x="4495800" y="3048000"/>
            <a:ext cx="1066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/>
          <p:cNvCxnSpPr>
            <a:stCxn id="5" idx="4"/>
          </p:cNvCxnSpPr>
          <p:nvPr/>
        </p:nvCxnSpPr>
        <p:spPr>
          <a:xfrm>
            <a:off x="2819400" y="4343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</p:cNvCxnSpPr>
          <p:nvPr/>
        </p:nvCxnSpPr>
        <p:spPr>
          <a:xfrm>
            <a:off x="5029200" y="3352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 smtClean="0"/>
              <a:t> Inconsistent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r>
              <a:rPr lang="id-ID" dirty="0" smtClean="0"/>
              <a:t>Masalah terjadi saat satu transaksi membaca beberapa nilai tetapi transaksi kedua pada waktu sama memodifikasi nilai tersebut</a:t>
            </a:r>
            <a:endParaRPr lang="id-ID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0"/>
            <a:ext cx="7162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pengontrolan</a:t>
            </a:r>
            <a:r>
              <a:rPr lang="en-US" dirty="0" smtClean="0"/>
              <a:t> </a:t>
            </a:r>
            <a:r>
              <a:rPr lang="en-US" dirty="0" err="1" smtClean="0"/>
              <a:t>konkurensi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b="1" dirty="0" smtClean="0"/>
              <a:t>Locking :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lock (</a:t>
            </a:r>
            <a:r>
              <a:rPr lang="en-US" dirty="0" err="1" smtClean="0"/>
              <a:t>kunci</a:t>
            </a:r>
            <a:r>
              <a:rPr lang="en-US" dirty="0" smtClean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transasksi</a:t>
            </a:r>
            <a:r>
              <a:rPr lang="en-US" dirty="0" smtClean="0"/>
              <a:t> lain.</a:t>
            </a:r>
          </a:p>
          <a:p>
            <a:pPr lvl="0" algn="just"/>
            <a:r>
              <a:rPr lang="en-US" b="1" dirty="0" err="1" smtClean="0"/>
              <a:t>Timestamping</a:t>
            </a:r>
            <a:r>
              <a:rPr lang="en-US" b="1" dirty="0" smtClean="0"/>
              <a:t> :</a:t>
            </a:r>
            <a:r>
              <a:rPr lang="en-US" dirty="0" err="1" smtClean="0"/>
              <a:t>Timestamping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dimulainya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transasksi</a:t>
            </a:r>
            <a:r>
              <a:rPr lang="en-US" dirty="0" smtClean="0"/>
              <a:t>. </a:t>
            </a:r>
            <a:r>
              <a:rPr lang="en-US" dirty="0" err="1" smtClean="0"/>
              <a:t>Timestamping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timestamp.  Timestamp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paling </a:t>
            </a:r>
            <a:r>
              <a:rPr lang="en-US" dirty="0" err="1" smtClean="0"/>
              <a:t>duluan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direstart</a:t>
            </a:r>
            <a:r>
              <a:rPr lang="en-US" dirty="0" smtClean="0"/>
              <a:t>.</a:t>
            </a:r>
          </a:p>
          <a:p>
            <a:pPr lvl="0" algn="just"/>
            <a:r>
              <a:rPr lang="en-US" b="1" dirty="0" smtClean="0"/>
              <a:t>Optimistic  : </a:t>
            </a:r>
            <a:r>
              <a:rPr lang="en-US" dirty="0" err="1" smtClean="0"/>
              <a:t>Berasumsi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 &amp;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-</a:t>
            </a:r>
            <a:r>
              <a:rPr lang="en-US" i="1" dirty="0" smtClean="0"/>
              <a:t>commit.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konflik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direstart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Locking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Prosedur untuk mengontrol pengaksesan data secara konkuren.</a:t>
            </a:r>
          </a:p>
          <a:p>
            <a:r>
              <a:rPr lang="id-ID" dirty="0" smtClean="0"/>
              <a:t>Apabila satu transaksi mengakses basis data, suatu lock (kunci) akan menolak pengaksesan transaksi lain untuk mencegah modifikasi yang tidak benar.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</TotalTime>
  <Words>535</Words>
  <Application>Microsoft Office PowerPoint</Application>
  <PresentationFormat>On-screen Show (4:3)</PresentationFormat>
  <Paragraphs>123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CONCURRENCY DAN RECOVERY CONTROL</vt:lpstr>
      <vt:lpstr>Pengertian Concurrency Control</vt:lpstr>
      <vt:lpstr>    Transaksi yang konkuren banyak dipilih dibandingkan transaksi secara serial: </vt:lpstr>
      <vt:lpstr>Permasalahan yang terjadi dalam  konkurensi :</vt:lpstr>
      <vt:lpstr>Lost update (modifikasi yg hilang)</vt:lpstr>
      <vt:lpstr>Uncommited dependency (ketergantungan yg tidak sukses/modifikasi sementara)</vt:lpstr>
      <vt:lpstr> Inconsistent analysis</vt:lpstr>
      <vt:lpstr>Teknik pengontrolan konkurensi :</vt:lpstr>
      <vt:lpstr>Metode Locking</vt:lpstr>
      <vt:lpstr>Jenis kunci yang digunakan pada metode locking</vt:lpstr>
      <vt:lpstr>Deadlock</vt:lpstr>
      <vt:lpstr>Transaksi deadlock </vt:lpstr>
      <vt:lpstr>Timestamp</vt:lpstr>
      <vt:lpstr>Optimistic</vt:lpstr>
      <vt:lpstr>Recovery Control</vt:lpstr>
      <vt:lpstr>Penyebab Kegagalan</vt:lpstr>
      <vt:lpstr>Latihan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DAN RECOVERY CONTROL</dc:title>
  <dc:creator>acer47202</dc:creator>
  <cp:lastModifiedBy>hp Touchmart</cp:lastModifiedBy>
  <cp:revision>21</cp:revision>
  <dcterms:created xsi:type="dcterms:W3CDTF">2013-12-17T16:43:31Z</dcterms:created>
  <dcterms:modified xsi:type="dcterms:W3CDTF">2018-05-12T01:54:46Z</dcterms:modified>
</cp:coreProperties>
</file>